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63" r:id="rId3"/>
  </p:sldMasterIdLst>
  <p:notesMasterIdLst>
    <p:notesMasterId r:id="rId23"/>
  </p:notesMasterIdLst>
  <p:handoutMasterIdLst>
    <p:handoutMasterId r:id="rId24"/>
  </p:handoutMasterIdLst>
  <p:sldIdLst>
    <p:sldId id="294"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6" r:id="rId22"/>
  </p:sldIdLst>
  <p:sldSz cx="9144000" cy="6858000" type="screen4x3"/>
  <p:notesSz cx="6735763" cy="9866313"/>
  <p:embeddedFontLst>
    <p:embeddedFont>
      <p:font typeface="Cambria" panose="02040503050406030204" pitchFamily="18" charset="0"/>
      <p:regular r:id="rId25"/>
      <p:bold r:id="rId26"/>
      <p:italic r:id="rId27"/>
      <p:boldItalic r:id="rId28"/>
    </p:embeddedFont>
    <p:embeddedFont>
      <p:font typeface="Libre Franklin" panose="020B0604020202020204"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10.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78549440-7F79-4D8B-A404-F9D284B62B07}" type="datetimeFigureOut">
              <a:rPr lang="en-US" smtClean="0"/>
              <a:t>9/24/2023</a:t>
            </a:fld>
            <a:endParaRPr lang="en-US"/>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D121838C-F45A-4A35-A085-5E154FE3D8B4}" type="slidenum">
              <a:rPr lang="en-US" smtClean="0"/>
              <a:t>‹#›</a:t>
            </a:fld>
            <a:endParaRPr lang="en-US"/>
          </a:p>
        </p:txBody>
      </p:sp>
    </p:spTree>
    <p:extLst>
      <p:ext uri="{BB962C8B-B14F-4D97-AF65-F5344CB8AC3E}">
        <p14:creationId xmlns:p14="http://schemas.microsoft.com/office/powerpoint/2010/main" val="2394603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3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15372" y="0"/>
            <a:ext cx="2918831" cy="4933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577" y="4686499"/>
            <a:ext cx="5388610" cy="443984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371284"/>
            <a:ext cx="2918831" cy="49331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rgbClr val="000000"/>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15372" y="9371284"/>
            <a:ext cx="2918831" cy="49331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125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8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54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474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622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724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78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949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60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259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txBox="1">
            <a:spLocks noGrp="1"/>
          </p:cNvSpPr>
          <p:nvPr>
            <p:ph type="body" idx="1"/>
          </p:nvPr>
        </p:nvSpPr>
        <p:spPr>
          <a:xfrm>
            <a:off x="673577" y="4686499"/>
            <a:ext cx="5388610" cy="443984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9: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446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99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74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70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306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09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41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34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429064" y="3337560"/>
            <a:ext cx="6480048" cy="2301240"/>
          </a:xfrm>
          <a:prstGeom prst="rect">
            <a:avLst/>
          </a:prstGeom>
          <a:noFill/>
          <a:ln>
            <a:noFill/>
          </a:ln>
        </p:spPr>
        <p:txBody>
          <a:bodyPr spcFirstLastPara="1" wrap="square" lIns="45700" tIns="45700" rIns="45700" bIns="45700" anchor="t" anchorCtr="0">
            <a:noAutofit/>
          </a:bodyPr>
          <a:lstStyle>
            <a:lvl1pPr lvl="0" algn="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433050" y="1544812"/>
            <a:ext cx="6480048" cy="1752600"/>
          </a:xfrm>
          <a:prstGeom prst="rect">
            <a:avLst/>
          </a:prstGeom>
          <a:noFill/>
          <a:ln>
            <a:noFill/>
          </a:ln>
        </p:spPr>
        <p:txBody>
          <a:bodyPr spcFirstLastPara="1" wrap="square" lIns="91425" tIns="0" rIns="45700" bIns="0" anchor="b" anchorCtr="0">
            <a:normAutofit/>
          </a:bodyPr>
          <a:lstStyle>
            <a:lvl1pPr lvl="0" algn="r">
              <a:spcBef>
                <a:spcPts val="400"/>
              </a:spcBef>
              <a:spcAft>
                <a:spcPts val="0"/>
              </a:spcAft>
              <a:buSzPts val="16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530"/>
              <a:buNone/>
              <a:defRPr/>
            </a:lvl3pPr>
            <a:lvl4pPr lvl="3" algn="ctr">
              <a:spcBef>
                <a:spcPts val="360"/>
              </a:spcBef>
              <a:spcAft>
                <a:spcPts val="0"/>
              </a:spcAft>
              <a:buSzPts val="162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0" name="Google Shape;20;p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045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73050"/>
            <a:ext cx="8229600" cy="1143000"/>
          </a:xfrm>
          <a:prstGeom prst="rect">
            <a:avLst/>
          </a:prstGeom>
          <a:noFill/>
          <a:ln>
            <a:noFill/>
          </a:ln>
        </p:spPr>
        <p:txBody>
          <a:bodyPr spcFirstLastPara="1" wrap="square" lIns="45700" tIns="45700" rIns="457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body" idx="1"/>
          </p:nvPr>
        </p:nvSpPr>
        <p:spPr>
          <a:xfrm>
            <a:off x="457200" y="5486400"/>
            <a:ext cx="4040188"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8" name="Google Shape;88;p13"/>
          <p:cNvSpPr txBox="1">
            <a:spLocks noGrp="1"/>
          </p:cNvSpPr>
          <p:nvPr>
            <p:ph type="body" idx="2"/>
          </p:nvPr>
        </p:nvSpPr>
        <p:spPr>
          <a:xfrm>
            <a:off x="4645025" y="5486400"/>
            <a:ext cx="4041775" cy="8382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920"/>
              <a:buNone/>
              <a:defRPr sz="2400" b="1">
                <a:solidFill>
                  <a:schemeClr val="accent1"/>
                </a:solidFill>
              </a:defRPr>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530"/>
              <a:buNone/>
              <a:defRPr sz="1800" b="1"/>
            </a:lvl3pPr>
            <a:lvl4pPr marL="1828800" lvl="3" indent="-228600" algn="l">
              <a:spcBef>
                <a:spcPts val="320"/>
              </a:spcBef>
              <a:spcAft>
                <a:spcPts val="0"/>
              </a:spcAft>
              <a:buSzPts val="1440"/>
              <a:buNone/>
              <a:defRPr sz="1600" b="1"/>
            </a:lvl4pPr>
            <a:lvl5pPr marL="2286000" lvl="4" indent="-228600" algn="l">
              <a:spcBef>
                <a:spcPts val="320"/>
              </a:spcBef>
              <a:spcAft>
                <a:spcPts val="0"/>
              </a:spcAft>
              <a:buSzPts val="1600"/>
              <a:buNone/>
              <a:defRPr sz="1600" b="1"/>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9" name="Google Shape;89;p13"/>
          <p:cNvSpPr txBox="1">
            <a:spLocks noGrp="1"/>
          </p:cNvSpPr>
          <p:nvPr>
            <p:ph type="body" idx="3"/>
          </p:nvPr>
        </p:nvSpPr>
        <p:spPr>
          <a:xfrm>
            <a:off x="457200" y="1516912"/>
            <a:ext cx="4040188"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0" name="Google Shape;90;p13"/>
          <p:cNvSpPr txBox="1">
            <a:spLocks noGrp="1"/>
          </p:cNvSpPr>
          <p:nvPr>
            <p:ph type="body" idx="4"/>
          </p:nvPr>
        </p:nvSpPr>
        <p:spPr>
          <a:xfrm>
            <a:off x="4645025" y="1516912"/>
            <a:ext cx="4041775" cy="3941763"/>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25755" algn="l">
              <a:spcBef>
                <a:spcPts val="360"/>
              </a:spcBef>
              <a:spcAft>
                <a:spcPts val="0"/>
              </a:spcAft>
              <a:buSzPts val="1530"/>
              <a:buChar char="○"/>
              <a:defRPr sz="1800"/>
            </a:lvl3pPr>
            <a:lvl4pPr marL="1828800" lvl="3" indent="-320039" algn="l">
              <a:spcBef>
                <a:spcPts val="320"/>
              </a:spcBef>
              <a:spcAft>
                <a:spcPts val="0"/>
              </a:spcAft>
              <a:buSzPts val="1440"/>
              <a:buChar char="⚫"/>
              <a:defRPr sz="1600"/>
            </a:lvl4pPr>
            <a:lvl5pPr marL="2286000" lvl="4" indent="-330200" algn="l">
              <a:spcBef>
                <a:spcPts val="320"/>
              </a:spcBef>
              <a:spcAft>
                <a:spcPts val="0"/>
              </a:spcAft>
              <a:buSzPts val="1600"/>
              <a:buChar char="-"/>
              <a:defRPr sz="16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1" name="Google Shape;91;p13"/>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1185528"/>
            <a:ext cx="3200400" cy="730250"/>
          </a:xfrm>
          <a:prstGeom prst="rect">
            <a:avLst/>
          </a:prstGeom>
          <a:noFill/>
          <a:ln>
            <a:noFill/>
          </a:ln>
        </p:spPr>
        <p:txBody>
          <a:bodyPr spcFirstLastPara="1" wrap="square" lIns="45700" tIns="0" rIns="45700" bIns="0" anchor="t" anchorCtr="0">
            <a:noAutofit/>
          </a:bodyPr>
          <a:lstStyle>
            <a:lvl1pPr lvl="0" algn="l">
              <a:spcBef>
                <a:spcPts val="0"/>
              </a:spcBef>
              <a:spcAft>
                <a:spcPts val="0"/>
              </a:spcAft>
              <a:buClr>
                <a:schemeClr val="accent1"/>
              </a:buClr>
              <a:buSzPts val="1800"/>
              <a:buFont typeface="Libre Franklin"/>
              <a:buNone/>
              <a:defRPr sz="1800" b="1">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457200" y="214424"/>
            <a:ext cx="2743200" cy="914400"/>
          </a:xfrm>
          <a:prstGeom prst="rect">
            <a:avLst/>
          </a:prstGeom>
          <a:noFill/>
          <a:ln>
            <a:noFill/>
          </a:ln>
        </p:spPr>
        <p:txBody>
          <a:bodyPr spcFirstLastPara="1" wrap="square" lIns="45700" tIns="0" rIns="45700" bIns="0" anchor="b"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850"/>
              <a:buNone/>
              <a:defRPr sz="1000"/>
            </a:lvl3pPr>
            <a:lvl4pPr marL="1828800" lvl="3" indent="-228600" algn="l">
              <a:spcBef>
                <a:spcPts val="180"/>
              </a:spcBef>
              <a:spcAft>
                <a:spcPts val="0"/>
              </a:spcAft>
              <a:buSzPts val="810"/>
              <a:buNone/>
              <a:defRPr sz="900"/>
            </a:lvl4pPr>
            <a:lvl5pPr marL="2286000" lvl="4" indent="-228600" algn="l">
              <a:spcBef>
                <a:spcPts val="180"/>
              </a:spcBef>
              <a:spcAft>
                <a:spcPts val="0"/>
              </a:spcAft>
              <a:buSzPts val="900"/>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15"/>
          <p:cNvSpPr txBox="1">
            <a:spLocks noGrp="1"/>
          </p:cNvSpPr>
          <p:nvPr>
            <p:ph type="body" idx="2"/>
          </p:nvPr>
        </p:nvSpPr>
        <p:spPr>
          <a:xfrm>
            <a:off x="457200" y="1981200"/>
            <a:ext cx="7086600" cy="38100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47344" algn="l">
              <a:spcBef>
                <a:spcPts val="440"/>
              </a:spcBef>
              <a:spcAft>
                <a:spcPts val="0"/>
              </a:spcAft>
              <a:buSzPts val="1870"/>
              <a:buChar char="○"/>
              <a:defRPr sz="2200"/>
            </a:lvl3pPr>
            <a:lvl4pPr marL="1828800" lvl="3" indent="-342900" algn="l">
              <a:spcBef>
                <a:spcPts val="400"/>
              </a:spcBef>
              <a:spcAft>
                <a:spcPts val="0"/>
              </a:spcAft>
              <a:buSzPts val="1800"/>
              <a:buChar char="⚫"/>
              <a:defRPr sz="2000"/>
            </a:lvl4pPr>
            <a:lvl5pPr marL="2286000" lvl="4" indent="-355600" algn="l">
              <a:spcBef>
                <a:spcPts val="400"/>
              </a:spcBef>
              <a:spcAft>
                <a:spcPts val="0"/>
              </a:spcAft>
              <a:buSzPts val="2000"/>
              <a:buChar char="-"/>
              <a:defRPr sz="20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6" name="Google Shape;106;p15"/>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sz="1000">
                <a:solidFill>
                  <a:srgbClr val="9B9A9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5"/>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351164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42424"/>
            </a:gs>
            <a:gs pos="30000">
              <a:srgbClr val="2D2D2D"/>
            </a:gs>
            <a:gs pos="100000">
              <a:srgbClr val="7D7D7D"/>
            </a:gs>
          </a:gsLst>
          <a:lin ang="12960000" scaled="0"/>
        </a:gradFill>
        <a:effectLst/>
      </p:bgPr>
    </p:bg>
    <p:spTree>
      <p:nvGrpSpPr>
        <p:cNvPr id="1" name="Shape 65"/>
        <p:cNvGrpSpPr/>
        <p:nvPr/>
      </p:nvGrpSpPr>
      <p:grpSpPr>
        <a:xfrm>
          <a:off x="0" y="0"/>
          <a:ext cx="0" cy="0"/>
          <a:chOff x="0" y="0"/>
          <a:chExt cx="0" cy="0"/>
        </a:xfrm>
      </p:grpSpPr>
      <p:sp>
        <p:nvSpPr>
          <p:cNvPr id="66" name="Google Shape;66;p10"/>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7" name="Google Shape;67;p10"/>
          <p:cNvSpPr/>
          <p:nvPr/>
        </p:nvSpPr>
        <p:spPr>
          <a:xfrm>
            <a:off x="6105525" y="0"/>
            <a:ext cx="3038475" cy="6858000"/>
          </a:xfrm>
          <a:custGeom>
            <a:avLst/>
            <a:gdLst/>
            <a:ahLst/>
            <a:cxnLst/>
            <a:rect l="l" t="t" r="r" b="b"/>
            <a:pathLst>
              <a:path w="1914" h="4329" extrusionOk="0">
                <a:moveTo>
                  <a:pt x="1914" y="9"/>
                </a:moveTo>
                <a:lnTo>
                  <a:pt x="1914" y="4329"/>
                </a:lnTo>
                <a:lnTo>
                  <a:pt x="204" y="4327"/>
                </a:lnTo>
                <a:cubicBezTo>
                  <a:pt x="1288" y="3574"/>
                  <a:pt x="1608" y="1590"/>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68" name="Google Shape;68;p1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69" name="Google Shape;69;p1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1" name="Google Shape;71;p10"/>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72" name="Google Shape;72;p10"/>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80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81" name="Google Shape;81;p1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3" name="Google Shape;83;p12"/>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84" name="Google Shape;84;p12"/>
          <p:cNvSpPr txBox="1">
            <a:spLocks noGrp="1"/>
          </p:cNvSpPr>
          <p:nvPr>
            <p:ph type="sldNum" idx="12"/>
          </p:nvPr>
        </p:nvSpPr>
        <p:spPr>
          <a:xfrm>
            <a:off x="8153400"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4"/>
        <p:cNvGrpSpPr/>
        <p:nvPr/>
      </p:nvGrpSpPr>
      <p:grpSpPr>
        <a:xfrm>
          <a:off x="0" y="0"/>
          <a:ext cx="0" cy="0"/>
          <a:chOff x="0" y="0"/>
          <a:chExt cx="0" cy="0"/>
        </a:xfrm>
      </p:grpSpPr>
      <p:sp>
        <p:nvSpPr>
          <p:cNvPr id="95" name="Google Shape;95;p14"/>
          <p:cNvSpPr/>
          <p:nvPr/>
        </p:nvSpPr>
        <p:spPr>
          <a:xfrm>
            <a:off x="0" y="4751387"/>
            <a:ext cx="9144000" cy="2112962"/>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7C7C7C">
              <a:alpha val="44705"/>
            </a:srgbClr>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6" name="Google Shape;96;p14"/>
          <p:cNvSpPr/>
          <p:nvPr/>
        </p:nvSpPr>
        <p:spPr>
          <a:xfrm>
            <a:off x="7315200" y="0"/>
            <a:ext cx="1828800" cy="6858000"/>
          </a:xfrm>
          <a:custGeom>
            <a:avLst/>
            <a:gdLst/>
            <a:ahLst/>
            <a:cxnLst/>
            <a:rect l="l" t="t" r="r" b="b"/>
            <a:pathLst>
              <a:path w="1914" h="4329" extrusionOk="0">
                <a:moveTo>
                  <a:pt x="1914" y="9"/>
                </a:moveTo>
                <a:lnTo>
                  <a:pt x="1914" y="4329"/>
                </a:lnTo>
                <a:lnTo>
                  <a:pt x="204" y="4327"/>
                </a:lnTo>
                <a:cubicBezTo>
                  <a:pt x="1288" y="3574"/>
                  <a:pt x="2082" y="1734"/>
                  <a:pt x="0" y="0"/>
                </a:cubicBezTo>
                <a:lnTo>
                  <a:pt x="1914" y="9"/>
                </a:lnTo>
                <a:close/>
              </a:path>
            </a:pathLst>
          </a:custGeom>
          <a:solidFill>
            <a:srgbClr val="595959">
              <a:alpha val="39607"/>
            </a:srgbClr>
          </a:solidFill>
          <a:ln>
            <a:noFill/>
          </a:ln>
          <a:effectLst>
            <a:outerShdw blurRad="63500" dist="50800" dir="10800000">
              <a:srgbClr val="000000">
                <a:alpha val="44705"/>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Verdana"/>
              <a:ea typeface="Verdana"/>
              <a:cs typeface="Verdana"/>
              <a:sym typeface="Verdana"/>
            </a:endParaRPr>
          </a:p>
        </p:txBody>
      </p:sp>
      <p:sp>
        <p:nvSpPr>
          <p:cNvPr id="97" name="Google Shape;97;p1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lvl1pPr marR="0" lvl="0"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1pPr>
            <a:lvl2pPr marR="0" lvl="1"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4600" b="0" i="0" u="none" strike="noStrike" cap="none">
                <a:solidFill>
                  <a:schemeClr val="lt1"/>
                </a:solidFill>
                <a:latin typeface="Libre Franklin"/>
                <a:ea typeface="Libre Franklin"/>
                <a:cs typeface="Libre Franklin"/>
                <a:sym typeface="Libre Franklin"/>
              </a:defRPr>
            </a:lvl9pPr>
          </a:lstStyle>
          <a:p>
            <a:endParaRPr/>
          </a:p>
        </p:txBody>
      </p:sp>
      <p:sp>
        <p:nvSpPr>
          <p:cNvPr id="98" name="Google Shape;98;p1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600"/>
              </a:spcBef>
              <a:spcAft>
                <a:spcPts val="0"/>
              </a:spcAft>
              <a:buClr>
                <a:schemeClr val="accent1"/>
              </a:buClr>
              <a:buSzPts val="2400"/>
              <a:buFont typeface="Noto Sans Symbols"/>
              <a:buChar char="⦿"/>
              <a:defRPr sz="3000" b="0" i="0" u="none" strike="noStrike" cap="none">
                <a:solidFill>
                  <a:schemeClr val="lt1"/>
                </a:solidFill>
                <a:latin typeface="Arial"/>
                <a:ea typeface="Arial"/>
                <a:cs typeface="Arial"/>
                <a:sym typeface="Arial"/>
              </a:defRPr>
            </a:lvl1pPr>
            <a:lvl2pPr marL="914400" marR="0" lvl="1" indent="-377190" algn="l" rtl="0">
              <a:spcBef>
                <a:spcPts val="520"/>
              </a:spcBef>
              <a:spcAft>
                <a:spcPts val="0"/>
              </a:spcAft>
              <a:buClr>
                <a:schemeClr val="accent1"/>
              </a:buClr>
              <a:buSzPts val="2340"/>
              <a:buFont typeface="Noto Sans Symbols"/>
              <a:buChar char="⚫"/>
              <a:defRPr sz="2600" b="0" i="0" u="none" strike="noStrike" cap="none">
                <a:solidFill>
                  <a:schemeClr val="lt1"/>
                </a:solidFill>
                <a:latin typeface="Arial"/>
                <a:ea typeface="Arial"/>
                <a:cs typeface="Arial"/>
                <a:sym typeface="Arial"/>
              </a:defRPr>
            </a:lvl2pPr>
            <a:lvl3pPr marL="1371600" marR="0" lvl="2" indent="-358139" algn="l" rtl="0">
              <a:spcBef>
                <a:spcPts val="480"/>
              </a:spcBef>
              <a:spcAft>
                <a:spcPts val="0"/>
              </a:spcAft>
              <a:buClr>
                <a:schemeClr val="accent2"/>
              </a:buClr>
              <a:buSzPts val="2040"/>
              <a:buFont typeface="Arial"/>
              <a:buChar char="○"/>
              <a:defRPr sz="2400" b="0" i="0" u="none" strike="noStrike" cap="none">
                <a:solidFill>
                  <a:schemeClr val="lt1"/>
                </a:solidFill>
                <a:latin typeface="Arial"/>
                <a:ea typeface="Arial"/>
                <a:cs typeface="Arial"/>
                <a:sym typeface="Arial"/>
              </a:defRPr>
            </a:lvl3pPr>
            <a:lvl4pPr marL="1828800" marR="0" lvl="3" indent="-342900" algn="l" rtl="0">
              <a:spcBef>
                <a:spcPts val="400"/>
              </a:spcBef>
              <a:spcAft>
                <a:spcPts val="0"/>
              </a:spcAft>
              <a:buClr>
                <a:srgbClr val="8D89A4"/>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rgbClr val="748560"/>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accent5"/>
              </a:buClr>
              <a:buSzPts val="2000"/>
              <a:buFont typeface="Arial"/>
              <a:buChar char="-"/>
              <a:defRPr sz="2000" b="0" i="0" u="none" strike="noStrike" cap="none">
                <a:solidFill>
                  <a:schemeClr val="lt1"/>
                </a:solidFill>
                <a:latin typeface="Arial"/>
                <a:ea typeface="Arial"/>
                <a:cs typeface="Arial"/>
                <a:sym typeface="Arial"/>
              </a:defRPr>
            </a:lvl6pPr>
            <a:lvl7pPr marL="3200400" marR="0" lvl="6" indent="-342900" algn="l" rtl="0">
              <a:spcBef>
                <a:spcPts val="360"/>
              </a:spcBef>
              <a:spcAft>
                <a:spcPts val="0"/>
              </a:spcAft>
              <a:buClr>
                <a:schemeClr val="accent6"/>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8pPr>
            <a:lvl9pPr marL="4114800" marR="0" lvl="8" indent="-330200" algn="l" rtl="0">
              <a:spcBef>
                <a:spcPts val="320"/>
              </a:spcBef>
              <a:spcAft>
                <a:spcPts val="0"/>
              </a:spcAft>
              <a:buClr>
                <a:schemeClr val="accent6"/>
              </a:buClr>
              <a:buSzPts val="1600"/>
              <a:buFont typeface="Arial"/>
              <a:buChar char="•"/>
              <a:defRPr sz="1600" b="0" i="0" u="none" strike="noStrike" cap="none">
                <a:solidFill>
                  <a:schemeClr val="lt1"/>
                </a:solidFill>
                <a:latin typeface="Arial"/>
                <a:ea typeface="Arial"/>
                <a:cs typeface="Arial"/>
                <a:sym typeface="Arial"/>
              </a:defRPr>
            </a:lvl9pPr>
          </a:lstStyle>
          <a:p>
            <a:endParaRPr/>
          </a:p>
        </p:txBody>
      </p:sp>
      <p:sp>
        <p:nvSpPr>
          <p:cNvPr id="99" name="Google Shape;99;p14"/>
          <p:cNvSpPr txBox="1">
            <a:spLocks noGrp="1"/>
          </p:cNvSpPr>
          <p:nvPr>
            <p:ph type="dt" idx="10"/>
          </p:nvPr>
        </p:nvSpPr>
        <p:spPr>
          <a:xfrm>
            <a:off x="457200" y="6421437"/>
            <a:ext cx="2133600" cy="365125"/>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SzPts val="1400"/>
              <a:buNone/>
              <a:defRPr sz="1000" b="0" i="0" u="none">
                <a:solidFill>
                  <a:srgbClr val="9B9A98"/>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0" name="Google Shape;100;p14"/>
          <p:cNvSpPr txBox="1">
            <a:spLocks noGrp="1"/>
          </p:cNvSpPr>
          <p:nvPr>
            <p:ph type="ftr" idx="11"/>
          </p:nvPr>
        </p:nvSpPr>
        <p:spPr>
          <a:xfrm>
            <a:off x="3124200" y="6421437"/>
            <a:ext cx="2895600" cy="365125"/>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2pPr>
            <a:lvl3pPr marR="0" lvl="2"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3pPr>
            <a:lvl4pPr marR="0" lvl="3"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4pPr>
            <a:lvl5pPr marR="0" lvl="4"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5pPr>
            <a:lvl6pPr marR="0" lvl="5"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6pPr>
            <a:lvl7pPr marR="0" lvl="6"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7pPr>
            <a:lvl8pPr marR="0" lvl="7"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8pPr>
            <a:lvl9pPr marR="0" lvl="8" algn="l" rtl="0">
              <a:lnSpc>
                <a:spcPct val="100000"/>
              </a:lnSpc>
              <a:spcBef>
                <a:spcPts val="0"/>
              </a:spcBef>
              <a:spcAft>
                <a:spcPts val="0"/>
              </a:spcAft>
              <a:buSzPts val="1400"/>
              <a:buNone/>
              <a:defRPr sz="1800" b="0" i="0" u="none" strike="noStrike" cap="none">
                <a:solidFill>
                  <a:schemeClr val="lt1"/>
                </a:solidFill>
                <a:latin typeface="Verdana"/>
                <a:ea typeface="Verdana"/>
                <a:cs typeface="Verdana"/>
                <a:sym typeface="Verdana"/>
              </a:defRPr>
            </a:lvl9pPr>
          </a:lstStyle>
          <a:p>
            <a:endParaRPr/>
          </a:p>
        </p:txBody>
      </p:sp>
      <p:sp>
        <p:nvSpPr>
          <p:cNvPr id="101" name="Google Shape;101;p14"/>
          <p:cNvSpPr txBox="1">
            <a:spLocks noGrp="1"/>
          </p:cNvSpPr>
          <p:nvPr>
            <p:ph type="sldNum" idx="12"/>
          </p:nvPr>
        </p:nvSpPr>
        <p:spPr>
          <a:xfrm>
            <a:off x="8156575" y="6421437"/>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1pPr>
            <a:lvl2pPr marL="0" marR="0" lvl="1"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2pPr>
            <a:lvl3pPr marL="0" marR="0" lvl="2"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3pPr>
            <a:lvl4pPr marL="0" marR="0" lvl="3"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4pPr>
            <a:lvl5pPr marL="0" marR="0" lvl="4"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5pPr>
            <a:lvl6pPr marL="0" marR="0" lvl="5"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6pPr>
            <a:lvl7pPr marL="0" marR="0" lvl="6"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7pPr>
            <a:lvl8pPr marL="0" marR="0" lvl="7"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8pPr>
            <a:lvl9pPr marL="0" marR="0" lvl="8" indent="0" algn="r" rtl="0">
              <a:lnSpc>
                <a:spcPct val="100000"/>
              </a:lnSpc>
              <a:spcBef>
                <a:spcPts val="0"/>
              </a:spcBef>
              <a:spcAft>
                <a:spcPts val="0"/>
              </a:spcAft>
              <a:buClr>
                <a:srgbClr val="9B9A98"/>
              </a:buClr>
              <a:buSzPts val="1000"/>
              <a:buFont typeface="Verdana"/>
              <a:buNone/>
              <a:defRPr sz="1000" b="0" i="0" u="none">
                <a:solidFill>
                  <a:srgbClr val="9B9A9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 id="214748380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ctrTitle" idx="4294967295"/>
          </p:nvPr>
        </p:nvSpPr>
        <p:spPr>
          <a:xfrm>
            <a:off x="429064" y="3337560"/>
            <a:ext cx="6480048" cy="2301240"/>
          </a:xfrm>
          <a:prstGeom prst="rect">
            <a:avLst/>
          </a:prstGeom>
          <a:noFill/>
          <a:ln>
            <a:noFill/>
          </a:ln>
        </p:spPr>
        <p:txBody>
          <a:bodyPr spcFirstLastPara="1" wrap="square" lIns="45700" tIns="45700" rIns="45700" bIns="45700" anchor="t" anchorCtr="0">
            <a:normAutofit/>
          </a:bodyPr>
          <a:lstStyle/>
          <a:p>
            <a:pPr marL="0" marR="0" lvl="0" indent="0" algn="r" rtl="0">
              <a:lnSpc>
                <a:spcPct val="100000"/>
              </a:lnSpc>
              <a:spcBef>
                <a:spcPts val="0"/>
              </a:spcBef>
              <a:spcAft>
                <a:spcPts val="0"/>
              </a:spcAft>
              <a:buClr>
                <a:srgbClr val="9FD4E6"/>
              </a:buClr>
              <a:buSzPts val="4600"/>
              <a:buFont typeface="Cambria"/>
              <a:buNone/>
            </a:pPr>
            <a:r>
              <a:rPr lang="en-US" sz="4600" b="1" i="0" u="none" strike="noStrike" cap="none" dirty="0">
                <a:solidFill>
                  <a:srgbClr val="9FD4E6"/>
                </a:solidFill>
                <a:latin typeface="Cambria"/>
                <a:ea typeface="Cambria"/>
                <a:cs typeface="Cambria"/>
                <a:sym typeface="Cambria"/>
              </a:rPr>
              <a:t>LECTURE SLIDE - </a:t>
            </a:r>
            <a:r>
              <a:rPr lang="en-US" sz="4600" b="1" i="0" u="none" strike="noStrike" cap="none" dirty="0" smtClean="0">
                <a:solidFill>
                  <a:srgbClr val="9FD4E6"/>
                </a:solidFill>
                <a:latin typeface="Cambria"/>
                <a:ea typeface="Cambria"/>
                <a:cs typeface="Cambria"/>
                <a:sym typeface="Cambria"/>
              </a:rPr>
              <a:t>7</a:t>
            </a:r>
            <a:endParaRPr dirty="0"/>
          </a:p>
        </p:txBody>
      </p:sp>
      <p:sp>
        <p:nvSpPr>
          <p:cNvPr id="127" name="Google Shape;127;p18"/>
          <p:cNvSpPr txBox="1">
            <a:spLocks noGrp="1"/>
          </p:cNvSpPr>
          <p:nvPr>
            <p:ph type="subTitle" idx="1"/>
          </p:nvPr>
        </p:nvSpPr>
        <p:spPr>
          <a:xfrm>
            <a:off x="457200" y="3429000"/>
            <a:ext cx="8077200" cy="1600200"/>
          </a:xfrm>
          <a:prstGeom prst="rect">
            <a:avLst/>
          </a:prstGeom>
          <a:noFill/>
          <a:ln>
            <a:noFill/>
          </a:ln>
        </p:spPr>
        <p:txBody>
          <a:bodyPr spcFirstLastPara="1" wrap="square" lIns="91425" tIns="0" rIns="45700" bIns="0" anchor="b" anchorCtr="0">
            <a:noAutofit/>
          </a:bodyPr>
          <a:lstStyle/>
          <a:p>
            <a:pPr marL="0" lvl="0" indent="0" algn="ctr" rtl="0">
              <a:lnSpc>
                <a:spcPct val="100000"/>
              </a:lnSpc>
              <a:spcBef>
                <a:spcPts val="0"/>
              </a:spcBef>
              <a:spcAft>
                <a:spcPts val="0"/>
              </a:spcAft>
              <a:buSzPts val="2880"/>
              <a:buNone/>
            </a:pPr>
            <a:r>
              <a:rPr lang="en-US" sz="3600" b="0" i="0" u="none" dirty="0">
                <a:solidFill>
                  <a:schemeClr val="lt1"/>
                </a:solidFill>
                <a:latin typeface="Cambria"/>
                <a:ea typeface="Cambria"/>
                <a:cs typeface="Cambria"/>
                <a:sym typeface="Cambria"/>
              </a:rPr>
              <a:t>Chapter </a:t>
            </a:r>
            <a:r>
              <a:rPr lang="en-US" sz="3600" b="0" i="0" u="none" dirty="0" smtClean="0">
                <a:solidFill>
                  <a:schemeClr val="lt1"/>
                </a:solidFill>
                <a:latin typeface="Cambria"/>
                <a:ea typeface="Cambria"/>
                <a:cs typeface="Cambria"/>
                <a:sym typeface="Cambria"/>
              </a:rPr>
              <a:t>7: </a:t>
            </a:r>
            <a:r>
              <a:rPr lang="en-US" sz="3600" b="0" i="0" u="none" dirty="0">
                <a:solidFill>
                  <a:schemeClr val="lt1"/>
                </a:solidFill>
                <a:latin typeface="Cambria"/>
                <a:ea typeface="Cambria"/>
                <a:cs typeface="Cambria"/>
                <a:sym typeface="Cambria"/>
              </a:rPr>
              <a:t>Parallel dc Circuits</a:t>
            </a:r>
            <a:endParaRPr dirty="0"/>
          </a:p>
        </p:txBody>
      </p:sp>
      <p:sp>
        <p:nvSpPr>
          <p:cNvPr id="128" name="Google Shape;128;p1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129" name="Google Shape;129;p1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a:t>
            </a:fld>
            <a:endParaRPr/>
          </a:p>
        </p:txBody>
      </p:sp>
    </p:spTree>
    <p:extLst>
      <p:ext uri="{BB962C8B-B14F-4D97-AF65-F5344CB8AC3E}">
        <p14:creationId xmlns:p14="http://schemas.microsoft.com/office/powerpoint/2010/main" val="2374860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7"/>
          <p:cNvSpPr txBox="1">
            <a:spLocks noGrp="1"/>
          </p:cNvSpPr>
          <p:nvPr>
            <p:ph type="title"/>
          </p:nvPr>
        </p:nvSpPr>
        <p:spPr>
          <a:xfrm>
            <a:off x="457200" y="274637"/>
            <a:ext cx="7467600" cy="563562"/>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6.10 Summary Table</a:t>
            </a:r>
            <a:endParaRPr/>
          </a:p>
        </p:txBody>
      </p:sp>
      <p:sp>
        <p:nvSpPr>
          <p:cNvPr id="303" name="Google Shape;303;p37"/>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04" name="Google Shape;304;p37"/>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10</a:t>
            </a:fld>
            <a:endParaRPr/>
          </a:p>
        </p:txBody>
      </p:sp>
      <p:pic>
        <p:nvPicPr>
          <p:cNvPr id="305" name="Google Shape;305;p37"/>
          <p:cNvPicPr preferRelativeResize="0"/>
          <p:nvPr/>
        </p:nvPicPr>
        <p:blipFill rotWithShape="1">
          <a:blip r:embed="rId3">
            <a:alphaModFix/>
          </a:blip>
          <a:srcRect/>
          <a:stretch/>
        </p:blipFill>
        <p:spPr>
          <a:xfrm>
            <a:off x="123825" y="838200"/>
            <a:ext cx="8867775" cy="5876925"/>
          </a:xfrm>
          <a:prstGeom prst="rect">
            <a:avLst/>
          </a:prstGeom>
          <a:noFill/>
          <a:ln>
            <a:noFill/>
          </a:ln>
        </p:spPr>
      </p:pic>
    </p:spTree>
    <p:extLst>
      <p:ext uri="{BB962C8B-B14F-4D97-AF65-F5344CB8AC3E}">
        <p14:creationId xmlns:p14="http://schemas.microsoft.com/office/powerpoint/2010/main" val="2171643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8"/>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6.13 Applications</a:t>
            </a:r>
            <a:endParaRPr/>
          </a:p>
        </p:txBody>
      </p:sp>
      <p:sp>
        <p:nvSpPr>
          <p:cNvPr id="311" name="Google Shape;311;p38"/>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One of the most important advantages of the parallel configuration is that if one branch of the configuration should fail (open circuit), the remaining branches will still have full operating power.</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Another important advantage is that branches can be added at any time without affecting the behavior of those already in place.</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Some Common Applications are:</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1. Car System</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2. House Wiring </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3. Parallel Computer Bus Connections</a:t>
            </a:r>
            <a:endParaRPr/>
          </a:p>
        </p:txBody>
      </p:sp>
      <p:sp>
        <p:nvSpPr>
          <p:cNvPr id="312" name="Google Shape;312;p38"/>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313" name="Google Shape;313;p38"/>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11</a:t>
            </a:fld>
            <a:endParaRPr/>
          </a:p>
        </p:txBody>
      </p:sp>
    </p:spTree>
    <p:extLst>
      <p:ext uri="{BB962C8B-B14F-4D97-AF65-F5344CB8AC3E}">
        <p14:creationId xmlns:p14="http://schemas.microsoft.com/office/powerpoint/2010/main" val="1607574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9"/>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19" name="Google Shape;319;p39"/>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20" name="Google Shape;320;p3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21" name="Google Shape;321;p3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12</a:t>
            </a:fld>
            <a:endParaRPr/>
          </a:p>
        </p:txBody>
      </p:sp>
      <p:pic>
        <p:nvPicPr>
          <p:cNvPr id="322" name="Google Shape;322;p39"/>
          <p:cNvPicPr preferRelativeResize="0"/>
          <p:nvPr/>
        </p:nvPicPr>
        <p:blipFill rotWithShape="1">
          <a:blip r:embed="rId3">
            <a:alphaModFix/>
          </a:blip>
          <a:srcRect/>
          <a:stretch/>
        </p:blipFill>
        <p:spPr>
          <a:xfrm>
            <a:off x="0" y="152400"/>
            <a:ext cx="8077200" cy="695325"/>
          </a:xfrm>
          <a:prstGeom prst="rect">
            <a:avLst/>
          </a:prstGeom>
          <a:noFill/>
          <a:ln>
            <a:noFill/>
          </a:ln>
        </p:spPr>
      </p:pic>
      <p:pic>
        <p:nvPicPr>
          <p:cNvPr id="323" name="Google Shape;323;p39"/>
          <p:cNvPicPr preferRelativeResize="0"/>
          <p:nvPr/>
        </p:nvPicPr>
        <p:blipFill rotWithShape="1">
          <a:blip r:embed="rId4">
            <a:alphaModFix/>
          </a:blip>
          <a:srcRect/>
          <a:stretch/>
        </p:blipFill>
        <p:spPr>
          <a:xfrm>
            <a:off x="2119312" y="869950"/>
            <a:ext cx="4829175" cy="2981325"/>
          </a:xfrm>
          <a:prstGeom prst="rect">
            <a:avLst/>
          </a:prstGeom>
          <a:noFill/>
          <a:ln>
            <a:noFill/>
          </a:ln>
        </p:spPr>
      </p:pic>
      <p:pic>
        <p:nvPicPr>
          <p:cNvPr id="324" name="Google Shape;324;p39"/>
          <p:cNvPicPr preferRelativeResize="0"/>
          <p:nvPr/>
        </p:nvPicPr>
        <p:blipFill rotWithShape="1">
          <a:blip r:embed="rId5">
            <a:alphaModFix/>
          </a:blip>
          <a:srcRect/>
          <a:stretch/>
        </p:blipFill>
        <p:spPr>
          <a:xfrm>
            <a:off x="1171575" y="4038600"/>
            <a:ext cx="5010150" cy="701675"/>
          </a:xfrm>
          <a:prstGeom prst="rect">
            <a:avLst/>
          </a:prstGeom>
          <a:noFill/>
          <a:ln>
            <a:noFill/>
          </a:ln>
        </p:spPr>
      </p:pic>
      <p:pic>
        <p:nvPicPr>
          <p:cNvPr id="325" name="Google Shape;325;p39"/>
          <p:cNvPicPr preferRelativeResize="0"/>
          <p:nvPr/>
        </p:nvPicPr>
        <p:blipFill rotWithShape="1">
          <a:blip r:embed="rId6">
            <a:alphaModFix/>
          </a:blip>
          <a:srcRect/>
          <a:stretch/>
        </p:blipFill>
        <p:spPr>
          <a:xfrm>
            <a:off x="1171575" y="4692650"/>
            <a:ext cx="6219825" cy="552450"/>
          </a:xfrm>
          <a:prstGeom prst="rect">
            <a:avLst/>
          </a:prstGeom>
          <a:noFill/>
          <a:ln>
            <a:noFill/>
          </a:ln>
        </p:spPr>
      </p:pic>
      <p:pic>
        <p:nvPicPr>
          <p:cNvPr id="326" name="Google Shape;326;p39"/>
          <p:cNvPicPr preferRelativeResize="0"/>
          <p:nvPr/>
        </p:nvPicPr>
        <p:blipFill rotWithShape="1">
          <a:blip r:embed="rId7">
            <a:alphaModFix/>
          </a:blip>
          <a:srcRect/>
          <a:stretch/>
        </p:blipFill>
        <p:spPr>
          <a:xfrm>
            <a:off x="1171575" y="5273675"/>
            <a:ext cx="5229225" cy="457200"/>
          </a:xfrm>
          <a:prstGeom prst="rect">
            <a:avLst/>
          </a:prstGeom>
          <a:noFill/>
          <a:ln>
            <a:noFill/>
          </a:ln>
        </p:spPr>
      </p:pic>
      <p:pic>
        <p:nvPicPr>
          <p:cNvPr id="327" name="Google Shape;327;p39"/>
          <p:cNvPicPr preferRelativeResize="0"/>
          <p:nvPr/>
        </p:nvPicPr>
        <p:blipFill rotWithShape="1">
          <a:blip r:embed="rId8">
            <a:alphaModFix/>
          </a:blip>
          <a:srcRect/>
          <a:stretch/>
        </p:blipFill>
        <p:spPr>
          <a:xfrm>
            <a:off x="1152525" y="5743575"/>
            <a:ext cx="4505325" cy="847725"/>
          </a:xfrm>
          <a:prstGeom prst="rect">
            <a:avLst/>
          </a:prstGeom>
          <a:noFill/>
          <a:ln>
            <a:noFill/>
          </a:ln>
        </p:spPr>
      </p:pic>
    </p:spTree>
    <p:extLst>
      <p:ext uri="{BB962C8B-B14F-4D97-AF65-F5344CB8AC3E}">
        <p14:creationId xmlns:p14="http://schemas.microsoft.com/office/powerpoint/2010/main" val="427416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0"/>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33" name="Google Shape;333;p40"/>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34" name="Google Shape;334;p4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35" name="Google Shape;335;p4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13</a:t>
            </a:fld>
            <a:endParaRPr/>
          </a:p>
        </p:txBody>
      </p:sp>
      <p:pic>
        <p:nvPicPr>
          <p:cNvPr id="336" name="Google Shape;336;p40"/>
          <p:cNvPicPr preferRelativeResize="0"/>
          <p:nvPr/>
        </p:nvPicPr>
        <p:blipFill rotWithShape="1">
          <a:blip r:embed="rId3">
            <a:alphaModFix/>
          </a:blip>
          <a:srcRect/>
          <a:stretch/>
        </p:blipFill>
        <p:spPr>
          <a:xfrm>
            <a:off x="455612" y="152400"/>
            <a:ext cx="8277225" cy="742950"/>
          </a:xfrm>
          <a:prstGeom prst="rect">
            <a:avLst/>
          </a:prstGeom>
          <a:noFill/>
          <a:ln>
            <a:noFill/>
          </a:ln>
        </p:spPr>
      </p:pic>
      <p:pic>
        <p:nvPicPr>
          <p:cNvPr id="337" name="Google Shape;337;p40"/>
          <p:cNvPicPr preferRelativeResize="0"/>
          <p:nvPr/>
        </p:nvPicPr>
        <p:blipFill rotWithShape="1">
          <a:blip r:embed="rId4">
            <a:alphaModFix/>
          </a:blip>
          <a:srcRect/>
          <a:stretch/>
        </p:blipFill>
        <p:spPr>
          <a:xfrm>
            <a:off x="1547812" y="895350"/>
            <a:ext cx="5981700" cy="2228850"/>
          </a:xfrm>
          <a:prstGeom prst="rect">
            <a:avLst/>
          </a:prstGeom>
          <a:noFill/>
          <a:ln>
            <a:noFill/>
          </a:ln>
        </p:spPr>
      </p:pic>
      <p:pic>
        <p:nvPicPr>
          <p:cNvPr id="338" name="Google Shape;338;p40"/>
          <p:cNvPicPr preferRelativeResize="0"/>
          <p:nvPr/>
        </p:nvPicPr>
        <p:blipFill rotWithShape="1">
          <a:blip r:embed="rId5">
            <a:alphaModFix/>
          </a:blip>
          <a:srcRect/>
          <a:stretch/>
        </p:blipFill>
        <p:spPr>
          <a:xfrm>
            <a:off x="2014537" y="3167062"/>
            <a:ext cx="5114925" cy="523875"/>
          </a:xfrm>
          <a:prstGeom prst="rect">
            <a:avLst/>
          </a:prstGeom>
          <a:noFill/>
          <a:ln>
            <a:noFill/>
          </a:ln>
        </p:spPr>
      </p:pic>
      <p:pic>
        <p:nvPicPr>
          <p:cNvPr id="339" name="Google Shape;339;p40"/>
          <p:cNvPicPr preferRelativeResize="0"/>
          <p:nvPr/>
        </p:nvPicPr>
        <p:blipFill rotWithShape="1">
          <a:blip r:embed="rId6">
            <a:alphaModFix/>
          </a:blip>
          <a:srcRect/>
          <a:stretch/>
        </p:blipFill>
        <p:spPr>
          <a:xfrm>
            <a:off x="2319337" y="3719512"/>
            <a:ext cx="4505325" cy="1076325"/>
          </a:xfrm>
          <a:prstGeom prst="rect">
            <a:avLst/>
          </a:prstGeom>
          <a:noFill/>
          <a:ln>
            <a:noFill/>
          </a:ln>
        </p:spPr>
      </p:pic>
      <p:pic>
        <p:nvPicPr>
          <p:cNvPr id="340" name="Google Shape;340;p40"/>
          <p:cNvPicPr preferRelativeResize="0"/>
          <p:nvPr/>
        </p:nvPicPr>
        <p:blipFill rotWithShape="1">
          <a:blip r:embed="rId7">
            <a:alphaModFix/>
          </a:blip>
          <a:srcRect/>
          <a:stretch/>
        </p:blipFill>
        <p:spPr>
          <a:xfrm>
            <a:off x="685800" y="4795837"/>
            <a:ext cx="7467600" cy="1133475"/>
          </a:xfrm>
          <a:prstGeom prst="rect">
            <a:avLst/>
          </a:prstGeom>
          <a:noFill/>
          <a:ln>
            <a:noFill/>
          </a:ln>
        </p:spPr>
      </p:pic>
    </p:spTree>
    <p:extLst>
      <p:ext uri="{BB962C8B-B14F-4D97-AF65-F5344CB8AC3E}">
        <p14:creationId xmlns:p14="http://schemas.microsoft.com/office/powerpoint/2010/main" val="19051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46" name="Google Shape;346;p41"/>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47" name="Google Shape;347;p4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48" name="Google Shape;348;p4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14</a:t>
            </a:fld>
            <a:endParaRPr/>
          </a:p>
        </p:txBody>
      </p:sp>
      <p:pic>
        <p:nvPicPr>
          <p:cNvPr id="349" name="Google Shape;349;p41"/>
          <p:cNvPicPr preferRelativeResize="0"/>
          <p:nvPr/>
        </p:nvPicPr>
        <p:blipFill rotWithShape="1">
          <a:blip r:embed="rId3">
            <a:alphaModFix/>
          </a:blip>
          <a:srcRect/>
          <a:stretch/>
        </p:blipFill>
        <p:spPr>
          <a:xfrm>
            <a:off x="457200" y="152400"/>
            <a:ext cx="7086600" cy="657225"/>
          </a:xfrm>
          <a:prstGeom prst="rect">
            <a:avLst/>
          </a:prstGeom>
          <a:noFill/>
          <a:ln>
            <a:noFill/>
          </a:ln>
        </p:spPr>
      </p:pic>
      <p:pic>
        <p:nvPicPr>
          <p:cNvPr id="350" name="Google Shape;350;p41"/>
          <p:cNvPicPr preferRelativeResize="0"/>
          <p:nvPr/>
        </p:nvPicPr>
        <p:blipFill rotWithShape="1">
          <a:blip r:embed="rId4">
            <a:alphaModFix/>
          </a:blip>
          <a:srcRect/>
          <a:stretch/>
        </p:blipFill>
        <p:spPr>
          <a:xfrm>
            <a:off x="2595562" y="927100"/>
            <a:ext cx="3952875" cy="3228975"/>
          </a:xfrm>
          <a:prstGeom prst="rect">
            <a:avLst/>
          </a:prstGeom>
          <a:noFill/>
          <a:ln>
            <a:noFill/>
          </a:ln>
        </p:spPr>
      </p:pic>
      <p:pic>
        <p:nvPicPr>
          <p:cNvPr id="351" name="Google Shape;351;p41"/>
          <p:cNvPicPr preferRelativeResize="0"/>
          <p:nvPr/>
        </p:nvPicPr>
        <p:blipFill rotWithShape="1">
          <a:blip r:embed="rId5">
            <a:alphaModFix/>
          </a:blip>
          <a:srcRect/>
          <a:stretch/>
        </p:blipFill>
        <p:spPr>
          <a:xfrm>
            <a:off x="1071562" y="4156075"/>
            <a:ext cx="5857875" cy="590550"/>
          </a:xfrm>
          <a:prstGeom prst="rect">
            <a:avLst/>
          </a:prstGeom>
          <a:noFill/>
          <a:ln>
            <a:noFill/>
          </a:ln>
        </p:spPr>
      </p:pic>
      <p:pic>
        <p:nvPicPr>
          <p:cNvPr id="352" name="Google Shape;352;p41"/>
          <p:cNvPicPr preferRelativeResize="0"/>
          <p:nvPr/>
        </p:nvPicPr>
        <p:blipFill rotWithShape="1">
          <a:blip r:embed="rId6">
            <a:alphaModFix/>
          </a:blip>
          <a:srcRect/>
          <a:stretch/>
        </p:blipFill>
        <p:spPr>
          <a:xfrm>
            <a:off x="1071562" y="4699000"/>
            <a:ext cx="5972175" cy="571500"/>
          </a:xfrm>
          <a:prstGeom prst="rect">
            <a:avLst/>
          </a:prstGeom>
          <a:noFill/>
          <a:ln>
            <a:noFill/>
          </a:ln>
        </p:spPr>
      </p:pic>
      <p:pic>
        <p:nvPicPr>
          <p:cNvPr id="353" name="Google Shape;353;p41"/>
          <p:cNvPicPr preferRelativeResize="0"/>
          <p:nvPr/>
        </p:nvPicPr>
        <p:blipFill rotWithShape="1">
          <a:blip r:embed="rId7">
            <a:alphaModFix/>
          </a:blip>
          <a:srcRect/>
          <a:stretch/>
        </p:blipFill>
        <p:spPr>
          <a:xfrm>
            <a:off x="1071562" y="5270500"/>
            <a:ext cx="5667375" cy="542925"/>
          </a:xfrm>
          <a:prstGeom prst="rect">
            <a:avLst/>
          </a:prstGeom>
          <a:noFill/>
          <a:ln>
            <a:noFill/>
          </a:ln>
        </p:spPr>
      </p:pic>
      <p:pic>
        <p:nvPicPr>
          <p:cNvPr id="354" name="Google Shape;354;p41"/>
          <p:cNvPicPr preferRelativeResize="0"/>
          <p:nvPr/>
        </p:nvPicPr>
        <p:blipFill rotWithShape="1">
          <a:blip r:embed="rId8">
            <a:alphaModFix/>
          </a:blip>
          <a:srcRect/>
          <a:stretch/>
        </p:blipFill>
        <p:spPr>
          <a:xfrm>
            <a:off x="1071562" y="5807075"/>
            <a:ext cx="1866900" cy="590550"/>
          </a:xfrm>
          <a:prstGeom prst="rect">
            <a:avLst/>
          </a:prstGeom>
          <a:noFill/>
          <a:ln>
            <a:noFill/>
          </a:ln>
        </p:spPr>
      </p:pic>
    </p:spTree>
    <p:extLst>
      <p:ext uri="{BB962C8B-B14F-4D97-AF65-F5344CB8AC3E}">
        <p14:creationId xmlns:p14="http://schemas.microsoft.com/office/powerpoint/2010/main" val="31667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60" name="Google Shape;360;p4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61" name="Google Shape;361;p4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62" name="Google Shape;362;p4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15</a:t>
            </a:fld>
            <a:endParaRPr/>
          </a:p>
        </p:txBody>
      </p:sp>
      <p:pic>
        <p:nvPicPr>
          <p:cNvPr id="363" name="Google Shape;363;p42"/>
          <p:cNvPicPr preferRelativeResize="0"/>
          <p:nvPr/>
        </p:nvPicPr>
        <p:blipFill rotWithShape="1">
          <a:blip r:embed="rId3">
            <a:alphaModFix/>
          </a:blip>
          <a:srcRect/>
          <a:stretch/>
        </p:blipFill>
        <p:spPr>
          <a:xfrm>
            <a:off x="457200" y="152400"/>
            <a:ext cx="7086600" cy="657225"/>
          </a:xfrm>
          <a:prstGeom prst="rect">
            <a:avLst/>
          </a:prstGeom>
          <a:noFill/>
          <a:ln>
            <a:noFill/>
          </a:ln>
        </p:spPr>
      </p:pic>
      <p:pic>
        <p:nvPicPr>
          <p:cNvPr id="364" name="Google Shape;364;p42"/>
          <p:cNvPicPr preferRelativeResize="0"/>
          <p:nvPr/>
        </p:nvPicPr>
        <p:blipFill rotWithShape="1">
          <a:blip r:embed="rId4">
            <a:alphaModFix/>
          </a:blip>
          <a:srcRect/>
          <a:stretch/>
        </p:blipFill>
        <p:spPr>
          <a:xfrm>
            <a:off x="2743200" y="831850"/>
            <a:ext cx="2809875" cy="2800350"/>
          </a:xfrm>
          <a:prstGeom prst="rect">
            <a:avLst/>
          </a:prstGeom>
          <a:noFill/>
          <a:ln>
            <a:noFill/>
          </a:ln>
        </p:spPr>
      </p:pic>
      <p:cxnSp>
        <p:nvCxnSpPr>
          <p:cNvPr id="365" name="Google Shape;365;p42"/>
          <p:cNvCxnSpPr/>
          <p:nvPr/>
        </p:nvCxnSpPr>
        <p:spPr>
          <a:xfrm>
            <a:off x="4800600" y="1371600"/>
            <a:ext cx="228600" cy="304800"/>
          </a:xfrm>
          <a:prstGeom prst="straightConnector1">
            <a:avLst/>
          </a:prstGeom>
          <a:noFill/>
          <a:ln w="9525" cap="flat" cmpd="sng">
            <a:solidFill>
              <a:srgbClr val="219AC1"/>
            </a:solidFill>
            <a:prstDash val="solid"/>
            <a:miter lim="800000"/>
            <a:headEnd type="none" w="med" len="med"/>
            <a:tailEnd type="triangle" w="med" len="med"/>
          </a:ln>
        </p:spPr>
      </p:cxnSp>
      <p:cxnSp>
        <p:nvCxnSpPr>
          <p:cNvPr id="366" name="Google Shape;366;p42"/>
          <p:cNvCxnSpPr/>
          <p:nvPr/>
        </p:nvCxnSpPr>
        <p:spPr>
          <a:xfrm flipH="1">
            <a:off x="3505200" y="1600200"/>
            <a:ext cx="152400" cy="228600"/>
          </a:xfrm>
          <a:prstGeom prst="straightConnector1">
            <a:avLst/>
          </a:prstGeom>
          <a:noFill/>
          <a:ln w="9525" cap="flat" cmpd="sng">
            <a:solidFill>
              <a:srgbClr val="219AC1"/>
            </a:solidFill>
            <a:prstDash val="solid"/>
            <a:miter lim="800000"/>
            <a:headEnd type="none" w="med" len="med"/>
            <a:tailEnd type="triangle" w="med" len="med"/>
          </a:ln>
        </p:spPr>
      </p:cxnSp>
      <p:cxnSp>
        <p:nvCxnSpPr>
          <p:cNvPr id="367" name="Google Shape;367;p42"/>
          <p:cNvCxnSpPr/>
          <p:nvPr/>
        </p:nvCxnSpPr>
        <p:spPr>
          <a:xfrm>
            <a:off x="3429000" y="2209800"/>
            <a:ext cx="228600" cy="228600"/>
          </a:xfrm>
          <a:prstGeom prst="straightConnector1">
            <a:avLst/>
          </a:prstGeom>
          <a:noFill/>
          <a:ln w="9525" cap="flat" cmpd="sng">
            <a:solidFill>
              <a:srgbClr val="219AC1"/>
            </a:solidFill>
            <a:prstDash val="solid"/>
            <a:miter lim="800000"/>
            <a:headEnd type="none" w="med" len="med"/>
            <a:tailEnd type="triangle" w="med" len="med"/>
          </a:ln>
        </p:spPr>
      </p:cxnSp>
      <p:pic>
        <p:nvPicPr>
          <p:cNvPr id="368" name="Google Shape;368;p42"/>
          <p:cNvPicPr preferRelativeResize="0"/>
          <p:nvPr/>
        </p:nvPicPr>
        <p:blipFill rotWithShape="1">
          <a:blip r:embed="rId5">
            <a:alphaModFix/>
          </a:blip>
          <a:srcRect/>
          <a:stretch/>
        </p:blipFill>
        <p:spPr>
          <a:xfrm>
            <a:off x="685800" y="3614737"/>
            <a:ext cx="4457700" cy="495300"/>
          </a:xfrm>
          <a:prstGeom prst="rect">
            <a:avLst/>
          </a:prstGeom>
          <a:noFill/>
          <a:ln>
            <a:noFill/>
          </a:ln>
        </p:spPr>
      </p:pic>
      <p:pic>
        <p:nvPicPr>
          <p:cNvPr id="369" name="Google Shape;369;p42"/>
          <p:cNvPicPr preferRelativeResize="0"/>
          <p:nvPr/>
        </p:nvPicPr>
        <p:blipFill rotWithShape="1">
          <a:blip r:embed="rId6">
            <a:alphaModFix/>
          </a:blip>
          <a:srcRect/>
          <a:stretch/>
        </p:blipFill>
        <p:spPr>
          <a:xfrm>
            <a:off x="685800" y="4049712"/>
            <a:ext cx="5181600" cy="590550"/>
          </a:xfrm>
          <a:prstGeom prst="rect">
            <a:avLst/>
          </a:prstGeom>
          <a:noFill/>
          <a:ln>
            <a:noFill/>
          </a:ln>
        </p:spPr>
      </p:pic>
      <p:pic>
        <p:nvPicPr>
          <p:cNvPr id="370" name="Google Shape;370;p42"/>
          <p:cNvPicPr preferRelativeResize="0"/>
          <p:nvPr/>
        </p:nvPicPr>
        <p:blipFill rotWithShape="1">
          <a:blip r:embed="rId7">
            <a:alphaModFix/>
          </a:blip>
          <a:srcRect/>
          <a:stretch/>
        </p:blipFill>
        <p:spPr>
          <a:xfrm>
            <a:off x="685800" y="4625975"/>
            <a:ext cx="6229350" cy="514350"/>
          </a:xfrm>
          <a:prstGeom prst="rect">
            <a:avLst/>
          </a:prstGeom>
          <a:noFill/>
          <a:ln>
            <a:noFill/>
          </a:ln>
        </p:spPr>
      </p:pic>
      <p:pic>
        <p:nvPicPr>
          <p:cNvPr id="371" name="Google Shape;371;p42"/>
          <p:cNvPicPr preferRelativeResize="0"/>
          <p:nvPr/>
        </p:nvPicPr>
        <p:blipFill rotWithShape="1">
          <a:blip r:embed="rId8">
            <a:alphaModFix/>
          </a:blip>
          <a:srcRect/>
          <a:stretch/>
        </p:blipFill>
        <p:spPr>
          <a:xfrm>
            <a:off x="685800" y="5094287"/>
            <a:ext cx="1323975" cy="552450"/>
          </a:xfrm>
          <a:prstGeom prst="rect">
            <a:avLst/>
          </a:prstGeom>
          <a:noFill/>
          <a:ln>
            <a:noFill/>
          </a:ln>
        </p:spPr>
      </p:pic>
    </p:spTree>
    <p:extLst>
      <p:ext uri="{BB962C8B-B14F-4D97-AF65-F5344CB8AC3E}">
        <p14:creationId xmlns:p14="http://schemas.microsoft.com/office/powerpoint/2010/main" val="20691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77" name="Google Shape;377;p4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78" name="Google Shape;378;p4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79" name="Google Shape;379;p4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16</a:t>
            </a:fld>
            <a:endParaRPr/>
          </a:p>
        </p:txBody>
      </p:sp>
      <p:pic>
        <p:nvPicPr>
          <p:cNvPr id="380" name="Google Shape;380;p43"/>
          <p:cNvPicPr preferRelativeResize="0"/>
          <p:nvPr/>
        </p:nvPicPr>
        <p:blipFill rotWithShape="1">
          <a:blip r:embed="rId3">
            <a:alphaModFix/>
          </a:blip>
          <a:srcRect/>
          <a:stretch/>
        </p:blipFill>
        <p:spPr>
          <a:xfrm>
            <a:off x="228600" y="-12700"/>
            <a:ext cx="7191375" cy="866775"/>
          </a:xfrm>
          <a:prstGeom prst="rect">
            <a:avLst/>
          </a:prstGeom>
          <a:noFill/>
          <a:ln>
            <a:noFill/>
          </a:ln>
        </p:spPr>
      </p:pic>
      <p:pic>
        <p:nvPicPr>
          <p:cNvPr id="381" name="Google Shape;381;p43"/>
          <p:cNvPicPr preferRelativeResize="0"/>
          <p:nvPr/>
        </p:nvPicPr>
        <p:blipFill rotWithShape="1">
          <a:blip r:embed="rId4">
            <a:alphaModFix/>
          </a:blip>
          <a:srcRect/>
          <a:stretch/>
        </p:blipFill>
        <p:spPr>
          <a:xfrm>
            <a:off x="2286000" y="795337"/>
            <a:ext cx="4410075" cy="2405062"/>
          </a:xfrm>
          <a:prstGeom prst="rect">
            <a:avLst/>
          </a:prstGeom>
          <a:noFill/>
          <a:ln>
            <a:noFill/>
          </a:ln>
        </p:spPr>
      </p:pic>
      <p:pic>
        <p:nvPicPr>
          <p:cNvPr id="382" name="Google Shape;382;p43"/>
          <p:cNvPicPr preferRelativeResize="0"/>
          <p:nvPr/>
        </p:nvPicPr>
        <p:blipFill rotWithShape="1">
          <a:blip r:embed="rId5">
            <a:alphaModFix/>
          </a:blip>
          <a:srcRect/>
          <a:stretch/>
        </p:blipFill>
        <p:spPr>
          <a:xfrm>
            <a:off x="466725" y="3171825"/>
            <a:ext cx="4638675" cy="485775"/>
          </a:xfrm>
          <a:prstGeom prst="rect">
            <a:avLst/>
          </a:prstGeom>
          <a:noFill/>
          <a:ln>
            <a:noFill/>
          </a:ln>
        </p:spPr>
      </p:pic>
      <p:pic>
        <p:nvPicPr>
          <p:cNvPr id="383" name="Google Shape;383;p43"/>
          <p:cNvPicPr preferRelativeResize="0"/>
          <p:nvPr/>
        </p:nvPicPr>
        <p:blipFill rotWithShape="1">
          <a:blip r:embed="rId6">
            <a:alphaModFix/>
          </a:blip>
          <a:srcRect/>
          <a:stretch/>
        </p:blipFill>
        <p:spPr>
          <a:xfrm>
            <a:off x="457200" y="3605212"/>
            <a:ext cx="5219700" cy="400050"/>
          </a:xfrm>
          <a:prstGeom prst="rect">
            <a:avLst/>
          </a:prstGeom>
          <a:noFill/>
          <a:ln>
            <a:noFill/>
          </a:ln>
        </p:spPr>
      </p:pic>
      <p:pic>
        <p:nvPicPr>
          <p:cNvPr id="384" name="Google Shape;384;p43"/>
          <p:cNvPicPr preferRelativeResize="0"/>
          <p:nvPr/>
        </p:nvPicPr>
        <p:blipFill rotWithShape="1">
          <a:blip r:embed="rId7">
            <a:alphaModFix/>
          </a:blip>
          <a:srcRect/>
          <a:stretch/>
        </p:blipFill>
        <p:spPr>
          <a:xfrm>
            <a:off x="457200" y="3990975"/>
            <a:ext cx="6838950" cy="838200"/>
          </a:xfrm>
          <a:prstGeom prst="rect">
            <a:avLst/>
          </a:prstGeom>
          <a:noFill/>
          <a:ln>
            <a:noFill/>
          </a:ln>
        </p:spPr>
      </p:pic>
      <p:pic>
        <p:nvPicPr>
          <p:cNvPr id="385" name="Google Shape;385;p43"/>
          <p:cNvPicPr preferRelativeResize="0"/>
          <p:nvPr/>
        </p:nvPicPr>
        <p:blipFill rotWithShape="1">
          <a:blip r:embed="rId8">
            <a:alphaModFix/>
          </a:blip>
          <a:srcRect/>
          <a:stretch/>
        </p:blipFill>
        <p:spPr>
          <a:xfrm>
            <a:off x="466725" y="4800600"/>
            <a:ext cx="4248150" cy="857250"/>
          </a:xfrm>
          <a:prstGeom prst="rect">
            <a:avLst/>
          </a:prstGeom>
          <a:noFill/>
          <a:ln>
            <a:noFill/>
          </a:ln>
        </p:spPr>
      </p:pic>
      <p:pic>
        <p:nvPicPr>
          <p:cNvPr id="386" name="Google Shape;386;p43"/>
          <p:cNvPicPr preferRelativeResize="0"/>
          <p:nvPr/>
        </p:nvPicPr>
        <p:blipFill rotWithShape="1">
          <a:blip r:embed="rId9">
            <a:alphaModFix/>
          </a:blip>
          <a:srcRect/>
          <a:stretch/>
        </p:blipFill>
        <p:spPr>
          <a:xfrm>
            <a:off x="428625" y="5653087"/>
            <a:ext cx="4410075" cy="790575"/>
          </a:xfrm>
          <a:prstGeom prst="rect">
            <a:avLst/>
          </a:prstGeom>
          <a:noFill/>
          <a:ln>
            <a:noFill/>
          </a:ln>
        </p:spPr>
      </p:pic>
    </p:spTree>
    <p:extLst>
      <p:ext uri="{BB962C8B-B14F-4D97-AF65-F5344CB8AC3E}">
        <p14:creationId xmlns:p14="http://schemas.microsoft.com/office/powerpoint/2010/main" val="970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392" name="Google Shape;392;p4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393" name="Google Shape;393;p4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394" name="Google Shape;394;p4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17</a:t>
            </a:fld>
            <a:endParaRPr/>
          </a:p>
        </p:txBody>
      </p:sp>
      <p:pic>
        <p:nvPicPr>
          <p:cNvPr id="395" name="Google Shape;395;p44"/>
          <p:cNvPicPr preferRelativeResize="0"/>
          <p:nvPr/>
        </p:nvPicPr>
        <p:blipFill rotWithShape="1">
          <a:blip r:embed="rId3">
            <a:alphaModFix/>
          </a:blip>
          <a:srcRect/>
          <a:stretch/>
        </p:blipFill>
        <p:spPr>
          <a:xfrm>
            <a:off x="1752600" y="0"/>
            <a:ext cx="5219700" cy="2209800"/>
          </a:xfrm>
          <a:prstGeom prst="rect">
            <a:avLst/>
          </a:prstGeom>
          <a:noFill/>
          <a:ln>
            <a:noFill/>
          </a:ln>
        </p:spPr>
      </p:pic>
      <p:pic>
        <p:nvPicPr>
          <p:cNvPr id="396" name="Google Shape;396;p44"/>
          <p:cNvPicPr preferRelativeResize="0"/>
          <p:nvPr/>
        </p:nvPicPr>
        <p:blipFill rotWithShape="1">
          <a:blip r:embed="rId4">
            <a:alphaModFix/>
          </a:blip>
          <a:srcRect/>
          <a:stretch/>
        </p:blipFill>
        <p:spPr>
          <a:xfrm>
            <a:off x="1656251" y="2119312"/>
            <a:ext cx="5972175" cy="1885950"/>
          </a:xfrm>
          <a:prstGeom prst="rect">
            <a:avLst/>
          </a:prstGeom>
          <a:noFill/>
          <a:ln>
            <a:noFill/>
          </a:ln>
        </p:spPr>
      </p:pic>
      <p:pic>
        <p:nvPicPr>
          <p:cNvPr id="397" name="Google Shape;397;p44"/>
          <p:cNvPicPr preferRelativeResize="0"/>
          <p:nvPr/>
        </p:nvPicPr>
        <p:blipFill rotWithShape="1">
          <a:blip r:embed="rId5">
            <a:alphaModFix/>
          </a:blip>
          <a:srcRect/>
          <a:stretch/>
        </p:blipFill>
        <p:spPr>
          <a:xfrm>
            <a:off x="819150" y="4005262"/>
            <a:ext cx="6743700" cy="1552575"/>
          </a:xfrm>
          <a:prstGeom prst="rect">
            <a:avLst/>
          </a:prstGeom>
          <a:noFill/>
          <a:ln>
            <a:noFill/>
          </a:ln>
        </p:spPr>
      </p:pic>
      <p:pic>
        <p:nvPicPr>
          <p:cNvPr id="398" name="Google Shape;398;p44"/>
          <p:cNvPicPr preferRelativeResize="0"/>
          <p:nvPr/>
        </p:nvPicPr>
        <p:blipFill rotWithShape="1">
          <a:blip r:embed="rId6">
            <a:alphaModFix/>
          </a:blip>
          <a:srcRect/>
          <a:stretch/>
        </p:blipFill>
        <p:spPr>
          <a:xfrm>
            <a:off x="1524000" y="5557837"/>
            <a:ext cx="4391025" cy="1228725"/>
          </a:xfrm>
          <a:prstGeom prst="rect">
            <a:avLst/>
          </a:prstGeom>
          <a:noFill/>
          <a:ln>
            <a:noFill/>
          </a:ln>
        </p:spPr>
      </p:pic>
    </p:spTree>
    <p:extLst>
      <p:ext uri="{BB962C8B-B14F-4D97-AF65-F5344CB8AC3E}">
        <p14:creationId xmlns:p14="http://schemas.microsoft.com/office/powerpoint/2010/main" val="12792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404" name="Google Shape;404;p45"/>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405" name="Google Shape;405;p4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406" name="Google Shape;406;p4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18</a:t>
            </a:fld>
            <a:endParaRPr/>
          </a:p>
        </p:txBody>
      </p:sp>
      <p:pic>
        <p:nvPicPr>
          <p:cNvPr id="407" name="Google Shape;407;p45"/>
          <p:cNvPicPr preferRelativeResize="0"/>
          <p:nvPr/>
        </p:nvPicPr>
        <p:blipFill rotWithShape="1">
          <a:blip r:embed="rId3">
            <a:alphaModFix/>
          </a:blip>
          <a:srcRect/>
          <a:stretch/>
        </p:blipFill>
        <p:spPr>
          <a:xfrm>
            <a:off x="1981200" y="0"/>
            <a:ext cx="4724400" cy="2590800"/>
          </a:xfrm>
          <a:prstGeom prst="rect">
            <a:avLst/>
          </a:prstGeom>
          <a:noFill/>
          <a:ln>
            <a:noFill/>
          </a:ln>
        </p:spPr>
      </p:pic>
      <p:pic>
        <p:nvPicPr>
          <p:cNvPr id="408" name="Google Shape;408;p45"/>
          <p:cNvPicPr preferRelativeResize="0"/>
          <p:nvPr/>
        </p:nvPicPr>
        <p:blipFill rotWithShape="1">
          <a:blip r:embed="rId4">
            <a:alphaModFix/>
          </a:blip>
          <a:srcRect/>
          <a:stretch/>
        </p:blipFill>
        <p:spPr>
          <a:xfrm>
            <a:off x="381000" y="2590800"/>
            <a:ext cx="8258175" cy="1524000"/>
          </a:xfrm>
          <a:prstGeom prst="rect">
            <a:avLst/>
          </a:prstGeom>
          <a:noFill/>
          <a:ln>
            <a:noFill/>
          </a:ln>
        </p:spPr>
      </p:pic>
      <p:pic>
        <p:nvPicPr>
          <p:cNvPr id="409" name="Google Shape;409;p45"/>
          <p:cNvPicPr preferRelativeResize="0"/>
          <p:nvPr/>
        </p:nvPicPr>
        <p:blipFill rotWithShape="1">
          <a:blip r:embed="rId5">
            <a:alphaModFix/>
          </a:blip>
          <a:srcRect/>
          <a:stretch/>
        </p:blipFill>
        <p:spPr>
          <a:xfrm>
            <a:off x="2362200" y="4114800"/>
            <a:ext cx="5467350" cy="2671762"/>
          </a:xfrm>
          <a:prstGeom prst="rect">
            <a:avLst/>
          </a:prstGeom>
          <a:noFill/>
          <a:ln>
            <a:noFill/>
          </a:ln>
        </p:spPr>
      </p:pic>
    </p:spTree>
    <p:extLst>
      <p:ext uri="{BB962C8B-B14F-4D97-AF65-F5344CB8AC3E}">
        <p14:creationId xmlns:p14="http://schemas.microsoft.com/office/powerpoint/2010/main" val="68970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title"/>
          </p:nvPr>
        </p:nvSpPr>
        <p:spPr>
          <a:xfrm>
            <a:off x="1714500" y="2914650"/>
            <a:ext cx="5600700" cy="857250"/>
          </a:xfrm>
          <a:prstGeom prst="rect">
            <a:avLst/>
          </a:prstGeom>
          <a:noFill/>
          <a:ln>
            <a:noFill/>
          </a:ln>
        </p:spPr>
        <p:txBody>
          <a:bodyPr spcFirstLastPara="1" vert="horz" wrap="square" lIns="34275" tIns="34275" rIns="34275" bIns="34275" rtlCol="0" anchor="ctr" anchorCtr="0">
            <a:noAutofit/>
          </a:bodyPr>
          <a:lstStyle/>
          <a:p>
            <a:pPr algn="ctr">
              <a:buClr>
                <a:schemeClr val="lt1"/>
              </a:buClr>
              <a:buSzPts val="3200"/>
            </a:pPr>
            <a:r>
              <a:rPr lang="en-US" sz="2400">
                <a:latin typeface="Cambria"/>
                <a:ea typeface="Cambria"/>
                <a:cs typeface="Cambria"/>
                <a:sym typeface="Cambria"/>
              </a:rPr>
              <a:t>Thank You</a:t>
            </a:r>
            <a:endParaRPr/>
          </a:p>
        </p:txBody>
      </p:sp>
      <p:sp>
        <p:nvSpPr>
          <p:cNvPr id="308" name="Google Shape;308;p36"/>
          <p:cNvSpPr txBox="1"/>
          <p:nvPr/>
        </p:nvSpPr>
        <p:spPr>
          <a:xfrm>
            <a:off x="1485900" y="5673329"/>
            <a:ext cx="1600200" cy="273844"/>
          </a:xfrm>
          <a:prstGeom prst="rect">
            <a:avLst/>
          </a:prstGeom>
          <a:noFill/>
          <a:ln>
            <a:noFill/>
          </a:ln>
        </p:spPr>
        <p:txBody>
          <a:bodyPr spcFirstLastPara="1" wrap="square" lIns="68569" tIns="34275" rIns="68569" bIns="0" anchor="b" anchorCtr="0">
            <a:noAutofit/>
          </a:bodyPr>
          <a:lstStyle/>
          <a:p>
            <a:pPr>
              <a:buClr>
                <a:srgbClr val="9B9A98"/>
              </a:buClr>
              <a:buSzPts val="1000"/>
            </a:pPr>
            <a:r>
              <a:rPr lang="en-US" sz="750">
                <a:solidFill>
                  <a:srgbClr val="9B9A98"/>
                </a:solidFill>
                <a:latin typeface="Verdana"/>
                <a:ea typeface="Verdana"/>
                <a:cs typeface="Verdana"/>
                <a:sym typeface="Verdana"/>
              </a:rPr>
              <a:t>*</a:t>
            </a:r>
            <a:endParaRPr sz="1050"/>
          </a:p>
        </p:txBody>
      </p:sp>
      <p:sp>
        <p:nvSpPr>
          <p:cNvPr id="309" name="Google Shape;309;p36"/>
          <p:cNvSpPr txBox="1"/>
          <p:nvPr/>
        </p:nvSpPr>
        <p:spPr>
          <a:xfrm>
            <a:off x="7258050" y="5673329"/>
            <a:ext cx="571500" cy="273844"/>
          </a:xfrm>
          <a:prstGeom prst="rect">
            <a:avLst/>
          </a:prstGeom>
          <a:noFill/>
          <a:ln>
            <a:noFill/>
          </a:ln>
        </p:spPr>
        <p:txBody>
          <a:bodyPr spcFirstLastPara="1" wrap="square" lIns="0" tIns="0" rIns="0" bIns="0" anchor="b" anchorCtr="0">
            <a:noAutofit/>
          </a:bodyPr>
          <a:lstStyle/>
          <a:p>
            <a:pPr algn="r">
              <a:buClr>
                <a:srgbClr val="9B9A98"/>
              </a:buClr>
              <a:buSzPts val="1000"/>
            </a:pPr>
            <a:fld id="{00000000-1234-1234-1234-123412341234}" type="slidenum">
              <a:rPr lang="en-US" sz="750">
                <a:solidFill>
                  <a:srgbClr val="9B9A98"/>
                </a:solidFill>
                <a:latin typeface="Verdana"/>
                <a:ea typeface="Verdana"/>
                <a:cs typeface="Verdana"/>
                <a:sym typeface="Verdana"/>
              </a:rPr>
              <a:pPr algn="r">
                <a:buClr>
                  <a:srgbClr val="9B9A98"/>
                </a:buClr>
                <a:buSzPts val="1000"/>
              </a:pPr>
              <a:t>19</a:t>
            </a:fld>
            <a:endParaRPr sz="1050"/>
          </a:p>
        </p:txBody>
      </p:sp>
    </p:spTree>
    <p:extLst>
      <p:ext uri="{BB962C8B-B14F-4D97-AF65-F5344CB8AC3E}">
        <p14:creationId xmlns:p14="http://schemas.microsoft.com/office/powerpoint/2010/main" val="3551793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123825" y="0"/>
            <a:ext cx="7467600" cy="6858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200"/>
              <a:buFont typeface="Cambria"/>
              <a:buNone/>
            </a:pPr>
            <a:r>
              <a:rPr lang="en-US" sz="3200" b="0" i="0" u="none">
                <a:solidFill>
                  <a:schemeClr val="lt1"/>
                </a:solidFill>
                <a:latin typeface="Cambria"/>
                <a:ea typeface="Cambria"/>
                <a:cs typeface="Cambria"/>
                <a:sym typeface="Cambria"/>
              </a:rPr>
              <a:t>6.8 Open and Short Circuits</a:t>
            </a:r>
            <a:endParaRPr/>
          </a:p>
        </p:txBody>
      </p:sp>
      <p:sp>
        <p:nvSpPr>
          <p:cNvPr id="229" name="Google Shape;229;p29"/>
          <p:cNvSpPr txBox="1">
            <a:spLocks noGrp="1"/>
          </p:cNvSpPr>
          <p:nvPr>
            <p:ph type="body" idx="1"/>
          </p:nvPr>
        </p:nvSpPr>
        <p:spPr>
          <a:xfrm>
            <a:off x="457200" y="990600"/>
            <a:ext cx="8534400" cy="51355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 </a:t>
            </a:r>
            <a:r>
              <a:rPr lang="en-US" sz="2000" b="1" i="0" u="none">
                <a:solidFill>
                  <a:schemeClr val="lt1"/>
                </a:solidFill>
                <a:latin typeface="Cambria"/>
                <a:ea typeface="Cambria"/>
                <a:cs typeface="Cambria"/>
                <a:sym typeface="Cambria"/>
              </a:rPr>
              <a:t>open circuit is two isolated terminals not connected by an element </a:t>
            </a:r>
            <a:r>
              <a:rPr lang="en-US" sz="2000" b="0" i="0" u="none">
                <a:solidFill>
                  <a:schemeClr val="lt1"/>
                </a:solidFill>
                <a:latin typeface="Cambria"/>
                <a:ea typeface="Cambria"/>
                <a:cs typeface="Cambria"/>
                <a:sym typeface="Cambria"/>
              </a:rPr>
              <a:t>of any kind, as shown in Fig. 6.49(a).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Since a path for conduction does not exist, the </a:t>
            </a:r>
            <a:r>
              <a:rPr lang="en-US" sz="2000" b="1" i="0" u="none">
                <a:solidFill>
                  <a:schemeClr val="lt1"/>
                </a:solidFill>
                <a:latin typeface="Cambria"/>
                <a:ea typeface="Cambria"/>
                <a:cs typeface="Cambria"/>
                <a:sym typeface="Cambria"/>
              </a:rPr>
              <a:t>current</a:t>
            </a:r>
            <a:r>
              <a:rPr lang="en-US" sz="2000" b="0" i="0" u="none">
                <a:solidFill>
                  <a:schemeClr val="lt1"/>
                </a:solidFill>
                <a:latin typeface="Cambria"/>
                <a:ea typeface="Cambria"/>
                <a:cs typeface="Cambria"/>
                <a:sym typeface="Cambria"/>
              </a:rPr>
              <a:t> associated with an open circuit must always be </a:t>
            </a:r>
            <a:r>
              <a:rPr lang="en-US" sz="2000" b="1" i="0" u="none">
                <a:solidFill>
                  <a:schemeClr val="lt1"/>
                </a:solidFill>
                <a:latin typeface="Cambria"/>
                <a:ea typeface="Cambria"/>
                <a:cs typeface="Cambria"/>
                <a:sym typeface="Cambria"/>
              </a:rPr>
              <a:t>zero</a:t>
            </a:r>
            <a:r>
              <a:rPr lang="en-US" sz="2000" b="0" i="0" u="none">
                <a:solidFill>
                  <a:schemeClr val="lt1"/>
                </a:solidFill>
                <a:latin typeface="Cambria"/>
                <a:ea typeface="Cambria"/>
                <a:cs typeface="Cambria"/>
                <a:sym typeface="Cambria"/>
              </a:rPr>
              <a:t>.</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An open circuit can have a potential difference (voltage) across its terminals, but the current is always zero amperes.</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Fig. 6.49(b), an open circuit exists between terminals </a:t>
            </a:r>
            <a:r>
              <a:rPr lang="en-US" sz="2000" b="0" i="1" u="none">
                <a:solidFill>
                  <a:schemeClr val="lt1"/>
                </a:solidFill>
                <a:latin typeface="Cambria"/>
                <a:ea typeface="Cambria"/>
                <a:cs typeface="Cambria"/>
                <a:sym typeface="Cambria"/>
              </a:rPr>
              <a:t>a </a:t>
            </a:r>
            <a:r>
              <a:rPr lang="en-US" sz="2000" b="0" i="0" u="none">
                <a:solidFill>
                  <a:schemeClr val="lt1"/>
                </a:solidFill>
                <a:latin typeface="Cambria"/>
                <a:ea typeface="Cambria"/>
                <a:cs typeface="Cambria"/>
                <a:sym typeface="Cambria"/>
              </a:rPr>
              <a:t>and</a:t>
            </a:r>
            <a:r>
              <a:rPr lang="en-US" sz="2000" b="0" i="1" u="none">
                <a:solidFill>
                  <a:schemeClr val="lt1"/>
                </a:solidFill>
                <a:latin typeface="Cambria"/>
                <a:ea typeface="Cambria"/>
                <a:cs typeface="Cambria"/>
                <a:sym typeface="Cambria"/>
              </a:rPr>
              <a:t> b. </a:t>
            </a:r>
            <a:r>
              <a:rPr lang="en-US" sz="2000" b="0" i="0" u="none">
                <a:solidFill>
                  <a:schemeClr val="lt1"/>
                </a:solidFill>
                <a:latin typeface="Cambria"/>
                <a:ea typeface="Cambria"/>
                <a:cs typeface="Cambria"/>
                <a:sym typeface="Cambria"/>
              </a:rPr>
              <a:t>The</a:t>
            </a:r>
            <a:r>
              <a:rPr lang="en-US" sz="2000" b="0" i="1"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voltage across the open-circuit terminals is the supply voltage, but the current is zero due to the absence of a complete circuit.</a:t>
            </a:r>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rgbClr val="FF0000"/>
              </a:solidFill>
              <a:latin typeface="Cambria"/>
              <a:ea typeface="Cambria"/>
              <a:cs typeface="Cambria"/>
              <a:sym typeface="Cambria"/>
            </a:endParaRPr>
          </a:p>
          <a:p>
            <a:pPr marL="419100" marR="0" lvl="0" indent="-280987" algn="just" rtl="0">
              <a:lnSpc>
                <a:spcPct val="100000"/>
              </a:lnSpc>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30" name="Google Shape;230;p29"/>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31" name="Google Shape;231;p29"/>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2</a:t>
            </a:fld>
            <a:endParaRPr/>
          </a:p>
        </p:txBody>
      </p:sp>
      <p:pic>
        <p:nvPicPr>
          <p:cNvPr id="232" name="Google Shape;232;p29"/>
          <p:cNvPicPr preferRelativeResize="0"/>
          <p:nvPr/>
        </p:nvPicPr>
        <p:blipFill rotWithShape="1">
          <a:blip r:embed="rId3">
            <a:alphaModFix/>
          </a:blip>
          <a:srcRect/>
          <a:stretch/>
        </p:blipFill>
        <p:spPr>
          <a:xfrm>
            <a:off x="928687" y="4467225"/>
            <a:ext cx="2571750" cy="1447800"/>
          </a:xfrm>
          <a:prstGeom prst="rect">
            <a:avLst/>
          </a:prstGeom>
          <a:noFill/>
          <a:ln>
            <a:noFill/>
          </a:ln>
        </p:spPr>
      </p:pic>
      <p:pic>
        <p:nvPicPr>
          <p:cNvPr id="233" name="Google Shape;233;p29"/>
          <p:cNvPicPr preferRelativeResize="0"/>
          <p:nvPr/>
        </p:nvPicPr>
        <p:blipFill rotWithShape="1">
          <a:blip r:embed="rId4">
            <a:alphaModFix/>
          </a:blip>
          <a:srcRect/>
          <a:stretch/>
        </p:blipFill>
        <p:spPr>
          <a:xfrm>
            <a:off x="4481512" y="4151312"/>
            <a:ext cx="3457575" cy="2324100"/>
          </a:xfrm>
          <a:prstGeom prst="rect">
            <a:avLst/>
          </a:prstGeom>
          <a:noFill/>
          <a:ln>
            <a:noFill/>
          </a:ln>
        </p:spPr>
      </p:pic>
    </p:spTree>
    <p:extLst>
      <p:ext uri="{BB962C8B-B14F-4D97-AF65-F5344CB8AC3E}">
        <p14:creationId xmlns:p14="http://schemas.microsoft.com/office/powerpoint/2010/main" val="760035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457200" y="274637"/>
            <a:ext cx="7467600" cy="8382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6.8 Short Circuit</a:t>
            </a:r>
            <a:endParaRPr/>
          </a:p>
        </p:txBody>
      </p:sp>
      <p:sp>
        <p:nvSpPr>
          <p:cNvPr id="239" name="Google Shape;239;p30"/>
          <p:cNvSpPr txBox="1">
            <a:spLocks noGrp="1"/>
          </p:cNvSpPr>
          <p:nvPr>
            <p:ph type="body" idx="1"/>
          </p:nvPr>
        </p:nvSpPr>
        <p:spPr>
          <a:xfrm>
            <a:off x="457200" y="1371600"/>
            <a:ext cx="8305800" cy="47545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A </a:t>
            </a:r>
            <a:r>
              <a:rPr lang="en-US" sz="2000" b="1" i="0" u="none">
                <a:solidFill>
                  <a:schemeClr val="lt1"/>
                </a:solidFill>
                <a:latin typeface="Cambria"/>
                <a:ea typeface="Cambria"/>
                <a:cs typeface="Cambria"/>
                <a:sym typeface="Cambria"/>
              </a:rPr>
              <a:t>short circuit is a very low resistance, direct connection between </a:t>
            </a:r>
            <a:r>
              <a:rPr lang="en-US" sz="2000" b="0" i="0" u="none">
                <a:solidFill>
                  <a:schemeClr val="lt1"/>
                </a:solidFill>
                <a:latin typeface="Cambria"/>
                <a:ea typeface="Cambria"/>
                <a:cs typeface="Cambria"/>
                <a:sym typeface="Cambria"/>
              </a:rPr>
              <a:t>two terminals of a network, as shown in Fig. 6.51. </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a:t>
            </a:r>
            <a:r>
              <a:rPr lang="en-US" sz="2000" b="1" i="0" u="none">
                <a:solidFill>
                  <a:schemeClr val="lt1"/>
                </a:solidFill>
                <a:latin typeface="Cambria"/>
                <a:ea typeface="Cambria"/>
                <a:cs typeface="Cambria"/>
                <a:sym typeface="Cambria"/>
              </a:rPr>
              <a:t>current</a:t>
            </a:r>
            <a:r>
              <a:rPr lang="en-US" sz="2000" b="0" i="0" u="none">
                <a:solidFill>
                  <a:schemeClr val="lt1"/>
                </a:solidFill>
                <a:latin typeface="Cambria"/>
                <a:ea typeface="Cambria"/>
                <a:cs typeface="Cambria"/>
                <a:sym typeface="Cambria"/>
              </a:rPr>
              <a:t> through the short circuit can be </a:t>
            </a:r>
            <a:r>
              <a:rPr lang="en-US" sz="2000" b="1" i="0" u="none">
                <a:solidFill>
                  <a:schemeClr val="lt1"/>
                </a:solidFill>
                <a:latin typeface="Cambria"/>
                <a:ea typeface="Cambria"/>
                <a:cs typeface="Cambria"/>
                <a:sym typeface="Cambria"/>
              </a:rPr>
              <a:t>any value</a:t>
            </a:r>
            <a:r>
              <a:rPr lang="en-US" sz="2000" b="0" i="0" u="none">
                <a:solidFill>
                  <a:schemeClr val="lt1"/>
                </a:solidFill>
                <a:latin typeface="Cambria"/>
                <a:ea typeface="Cambria"/>
                <a:cs typeface="Cambria"/>
                <a:sym typeface="Cambria"/>
              </a:rPr>
              <a:t>, as determined by the system it is connected to, but the </a:t>
            </a:r>
            <a:r>
              <a:rPr lang="en-US" sz="2000" b="1" i="0" u="none">
                <a:solidFill>
                  <a:schemeClr val="lt1"/>
                </a:solidFill>
                <a:latin typeface="Cambria"/>
                <a:ea typeface="Cambria"/>
                <a:cs typeface="Cambria"/>
                <a:sym typeface="Cambria"/>
              </a:rPr>
              <a:t>voltage</a:t>
            </a:r>
            <a:r>
              <a:rPr lang="en-US" sz="2000" b="0" i="0" u="none">
                <a:solidFill>
                  <a:schemeClr val="lt1"/>
                </a:solidFill>
                <a:latin typeface="Cambria"/>
                <a:ea typeface="Cambria"/>
                <a:cs typeface="Cambria"/>
                <a:sym typeface="Cambria"/>
              </a:rPr>
              <a:t> across the short circuit is always </a:t>
            </a:r>
            <a:r>
              <a:rPr lang="en-US" sz="2000" b="1" i="0" u="none">
                <a:solidFill>
                  <a:schemeClr val="lt1"/>
                </a:solidFill>
                <a:latin typeface="Cambria"/>
                <a:ea typeface="Cambria"/>
                <a:cs typeface="Cambria"/>
                <a:sym typeface="Cambria"/>
              </a:rPr>
              <a:t>zero</a:t>
            </a:r>
            <a:r>
              <a:rPr lang="en-US" sz="2000" b="0" i="0" u="none">
                <a:solidFill>
                  <a:schemeClr val="lt1"/>
                </a:solidFill>
                <a:latin typeface="Cambria"/>
                <a:ea typeface="Cambria"/>
                <a:cs typeface="Cambria"/>
                <a:sym typeface="Cambria"/>
              </a:rPr>
              <a:t> volts because the resistance of the short circuit is assumed to be essentially zero ohms and </a:t>
            </a:r>
            <a:r>
              <a:rPr lang="en-US" sz="2000" b="0" i="1" u="none">
                <a:solidFill>
                  <a:schemeClr val="lt1"/>
                </a:solidFill>
                <a:latin typeface="Cambria"/>
                <a:ea typeface="Cambria"/>
                <a:cs typeface="Cambria"/>
                <a:sym typeface="Cambria"/>
              </a:rPr>
              <a:t>V = IR = I(0 ) Ω = 0 V.</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In summary, a short circuit can carry a current of a level determined by the external circuit, but the potential difference (voltage) across its terminals is always zero volts.</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40" name="Google Shape;240;p30"/>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41" name="Google Shape;241;p30"/>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3</a:t>
            </a:fld>
            <a:endParaRPr/>
          </a:p>
        </p:txBody>
      </p:sp>
      <p:pic>
        <p:nvPicPr>
          <p:cNvPr id="242" name="Google Shape;242;p30"/>
          <p:cNvPicPr preferRelativeResize="0"/>
          <p:nvPr/>
        </p:nvPicPr>
        <p:blipFill rotWithShape="1">
          <a:blip r:embed="rId3">
            <a:alphaModFix/>
          </a:blip>
          <a:srcRect/>
          <a:stretch/>
        </p:blipFill>
        <p:spPr>
          <a:xfrm>
            <a:off x="4343400" y="4114800"/>
            <a:ext cx="3352800" cy="2225675"/>
          </a:xfrm>
          <a:prstGeom prst="rect">
            <a:avLst/>
          </a:prstGeom>
          <a:noFill/>
          <a:ln>
            <a:noFill/>
          </a:ln>
        </p:spPr>
      </p:pic>
    </p:spTree>
    <p:extLst>
      <p:ext uri="{BB962C8B-B14F-4D97-AF65-F5344CB8AC3E}">
        <p14:creationId xmlns:p14="http://schemas.microsoft.com/office/powerpoint/2010/main" val="3004319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1"/>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3600"/>
              <a:buFont typeface="Cambria"/>
              <a:buNone/>
            </a:pPr>
            <a:r>
              <a:rPr lang="en-US" sz="3600" b="0" i="0" u="none">
                <a:solidFill>
                  <a:schemeClr val="lt1"/>
                </a:solidFill>
                <a:latin typeface="Cambria"/>
                <a:ea typeface="Cambria"/>
                <a:cs typeface="Cambria"/>
                <a:sym typeface="Cambria"/>
              </a:rPr>
              <a:t>6.8 Open and Short Circuit</a:t>
            </a:r>
            <a:endParaRPr/>
          </a:p>
        </p:txBody>
      </p:sp>
      <p:sp>
        <p:nvSpPr>
          <p:cNvPr id="248" name="Google Shape;248;p31"/>
          <p:cNvSpPr txBox="1">
            <a:spLocks noGrp="1"/>
          </p:cNvSpPr>
          <p:nvPr>
            <p:ph type="body" idx="1"/>
          </p:nvPr>
        </p:nvSpPr>
        <p:spPr>
          <a:xfrm>
            <a:off x="457200" y="1600200"/>
            <a:ext cx="8077200" cy="4525962"/>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terminology </a:t>
            </a:r>
            <a:r>
              <a:rPr lang="en-US" sz="2000" b="0" i="1" u="none">
                <a:solidFill>
                  <a:schemeClr val="lt1"/>
                </a:solidFill>
                <a:latin typeface="Cambria"/>
                <a:ea typeface="Cambria"/>
                <a:cs typeface="Cambria"/>
                <a:sym typeface="Cambria"/>
              </a:rPr>
              <a:t>short circuit </a:t>
            </a:r>
            <a:r>
              <a:rPr lang="en-US" sz="2000" b="0" i="0" u="none">
                <a:solidFill>
                  <a:schemeClr val="lt1"/>
                </a:solidFill>
                <a:latin typeface="Cambria"/>
                <a:ea typeface="Cambria"/>
                <a:cs typeface="Cambria"/>
                <a:sym typeface="Cambria"/>
              </a:rPr>
              <a:t>or</a:t>
            </a:r>
            <a:r>
              <a:rPr lang="en-US" sz="2000" b="0" i="1" u="none">
                <a:solidFill>
                  <a:schemeClr val="lt1"/>
                </a:solidFill>
                <a:latin typeface="Cambria"/>
                <a:ea typeface="Cambria"/>
                <a:cs typeface="Cambria"/>
                <a:sym typeface="Cambria"/>
              </a:rPr>
              <a:t> open circuit </a:t>
            </a:r>
            <a:r>
              <a:rPr lang="en-US" sz="2000" b="0" i="0" u="none">
                <a:solidFill>
                  <a:schemeClr val="lt1"/>
                </a:solidFill>
                <a:latin typeface="Cambria"/>
                <a:ea typeface="Cambria"/>
                <a:cs typeface="Cambria"/>
                <a:sym typeface="Cambria"/>
              </a:rPr>
              <a:t>is usually</a:t>
            </a:r>
            <a:r>
              <a:rPr lang="en-US" sz="2000" b="0" i="1" u="none">
                <a:solidFill>
                  <a:schemeClr val="lt1"/>
                </a:solidFill>
                <a:latin typeface="Cambria"/>
                <a:ea typeface="Cambria"/>
                <a:cs typeface="Cambria"/>
                <a:sym typeface="Cambria"/>
              </a:rPr>
              <a:t> </a:t>
            </a:r>
            <a:r>
              <a:rPr lang="en-US" sz="2000" b="0" i="0" u="none">
                <a:solidFill>
                  <a:schemeClr val="lt1"/>
                </a:solidFill>
                <a:latin typeface="Cambria"/>
                <a:ea typeface="Cambria"/>
                <a:cs typeface="Cambria"/>
                <a:sym typeface="Cambria"/>
              </a:rPr>
              <a:t>associated with dire situations such as power loss, smoke, or fire.</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However, in network analysis, both can play an integral role in determining specific parameters about a system.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Most often, however, if a short-circuit condition is to be established, it is accomplished with a </a:t>
            </a:r>
            <a:r>
              <a:rPr lang="en-US" sz="2000" b="0" i="1" u="none">
                <a:solidFill>
                  <a:schemeClr val="lt1"/>
                </a:solidFill>
                <a:latin typeface="Cambria"/>
                <a:ea typeface="Cambria"/>
                <a:cs typeface="Cambria"/>
                <a:sym typeface="Cambria"/>
              </a:rPr>
              <a:t>jumper—</a:t>
            </a:r>
            <a:r>
              <a:rPr lang="en-US" sz="2000" b="0" i="0" u="none">
                <a:solidFill>
                  <a:schemeClr val="lt1"/>
                </a:solidFill>
                <a:latin typeface="Cambria"/>
                <a:ea typeface="Cambria"/>
                <a:cs typeface="Cambria"/>
                <a:sym typeface="Cambria"/>
              </a:rPr>
              <a:t>a lead of negligible resistance to be connected between the points of interest.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Establishing an open circuit just requires making sure that the terminals of interest are isolated from each other.</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Examples: 6.25, 6.26, 6.27, 6.28</a:t>
            </a:r>
            <a:endParaRPr/>
          </a:p>
          <a:p>
            <a:pPr marL="419100" marR="0" lvl="0" indent="-280988" algn="l" rtl="0">
              <a:spcBef>
                <a:spcPts val="400"/>
              </a:spcBef>
              <a:spcAft>
                <a:spcPts val="0"/>
              </a:spcAft>
              <a:buClr>
                <a:schemeClr val="accent1"/>
              </a:buClr>
              <a:buSzPts val="1600"/>
              <a:buFont typeface="Noto Sans Symbols"/>
              <a:buNone/>
            </a:pPr>
            <a:endParaRPr sz="2000" b="0" i="0" u="none">
              <a:solidFill>
                <a:schemeClr val="lt1"/>
              </a:solidFill>
              <a:latin typeface="Cambria"/>
              <a:ea typeface="Cambria"/>
              <a:cs typeface="Cambria"/>
              <a:sym typeface="Cambria"/>
            </a:endParaRPr>
          </a:p>
        </p:txBody>
      </p:sp>
      <p:sp>
        <p:nvSpPr>
          <p:cNvPr id="249" name="Google Shape;249;p31"/>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50" name="Google Shape;250;p31"/>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4</a:t>
            </a:fld>
            <a:endParaRPr/>
          </a:p>
        </p:txBody>
      </p:sp>
    </p:spTree>
    <p:extLst>
      <p:ext uri="{BB962C8B-B14F-4D97-AF65-F5344CB8AC3E}">
        <p14:creationId xmlns:p14="http://schemas.microsoft.com/office/powerpoint/2010/main" val="2004592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256" name="Google Shape;256;p32"/>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257" name="Google Shape;257;p32"/>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58" name="Google Shape;258;p32"/>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5</a:t>
            </a:fld>
            <a:endParaRPr/>
          </a:p>
        </p:txBody>
      </p:sp>
      <p:pic>
        <p:nvPicPr>
          <p:cNvPr id="259" name="Google Shape;259;p32"/>
          <p:cNvPicPr preferRelativeResize="0"/>
          <p:nvPr/>
        </p:nvPicPr>
        <p:blipFill rotWithShape="1">
          <a:blip r:embed="rId3">
            <a:alphaModFix/>
          </a:blip>
          <a:srcRect/>
          <a:stretch/>
        </p:blipFill>
        <p:spPr>
          <a:xfrm>
            <a:off x="-46037" y="228600"/>
            <a:ext cx="7461250" cy="762000"/>
          </a:xfrm>
          <a:prstGeom prst="rect">
            <a:avLst/>
          </a:prstGeom>
          <a:noFill/>
          <a:ln>
            <a:noFill/>
          </a:ln>
        </p:spPr>
      </p:pic>
      <p:pic>
        <p:nvPicPr>
          <p:cNvPr id="260" name="Google Shape;260;p32"/>
          <p:cNvPicPr preferRelativeResize="0"/>
          <p:nvPr/>
        </p:nvPicPr>
        <p:blipFill rotWithShape="1">
          <a:blip r:embed="rId4">
            <a:alphaModFix/>
          </a:blip>
          <a:srcRect/>
          <a:stretch/>
        </p:blipFill>
        <p:spPr>
          <a:xfrm>
            <a:off x="6110287" y="1447800"/>
            <a:ext cx="3033712" cy="2305050"/>
          </a:xfrm>
          <a:prstGeom prst="rect">
            <a:avLst/>
          </a:prstGeom>
          <a:noFill/>
          <a:ln>
            <a:noFill/>
          </a:ln>
        </p:spPr>
      </p:pic>
      <p:pic>
        <p:nvPicPr>
          <p:cNvPr id="261" name="Google Shape;261;p32"/>
          <p:cNvPicPr preferRelativeResize="0"/>
          <p:nvPr/>
        </p:nvPicPr>
        <p:blipFill rotWithShape="1">
          <a:blip r:embed="rId5">
            <a:alphaModFix/>
          </a:blip>
          <a:srcRect/>
          <a:stretch/>
        </p:blipFill>
        <p:spPr>
          <a:xfrm>
            <a:off x="-33337" y="1447800"/>
            <a:ext cx="6143625" cy="3657600"/>
          </a:xfrm>
          <a:prstGeom prst="rect">
            <a:avLst/>
          </a:prstGeom>
          <a:noFill/>
          <a:ln>
            <a:noFill/>
          </a:ln>
        </p:spPr>
      </p:pic>
      <p:pic>
        <p:nvPicPr>
          <p:cNvPr id="262" name="Google Shape;262;p32"/>
          <p:cNvPicPr preferRelativeResize="0"/>
          <p:nvPr/>
        </p:nvPicPr>
        <p:blipFill rotWithShape="1">
          <a:blip r:embed="rId6">
            <a:alphaModFix/>
          </a:blip>
          <a:srcRect/>
          <a:stretch/>
        </p:blipFill>
        <p:spPr>
          <a:xfrm>
            <a:off x="5624512" y="4248150"/>
            <a:ext cx="3214687" cy="1714500"/>
          </a:xfrm>
          <a:prstGeom prst="rect">
            <a:avLst/>
          </a:prstGeom>
          <a:noFill/>
          <a:ln>
            <a:noFill/>
          </a:ln>
        </p:spPr>
      </p:pic>
    </p:spTree>
    <p:extLst>
      <p:ext uri="{BB962C8B-B14F-4D97-AF65-F5344CB8AC3E}">
        <p14:creationId xmlns:p14="http://schemas.microsoft.com/office/powerpoint/2010/main" val="344868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spcBef>
                <a:spcPts val="0"/>
              </a:spcBef>
              <a:spcAft>
                <a:spcPts val="0"/>
              </a:spcAft>
              <a:buNone/>
            </a:pPr>
            <a:endParaRPr/>
          </a:p>
        </p:txBody>
      </p:sp>
      <p:sp>
        <p:nvSpPr>
          <p:cNvPr id="268" name="Google Shape;268;p33"/>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230187" algn="l" rtl="0">
              <a:spcBef>
                <a:spcPts val="0"/>
              </a:spcBef>
              <a:spcAft>
                <a:spcPts val="0"/>
              </a:spcAft>
              <a:buClr>
                <a:schemeClr val="accent1"/>
              </a:buClr>
              <a:buSzPts val="2400"/>
              <a:buFont typeface="Noto Sans Symbols"/>
              <a:buNone/>
            </a:pPr>
            <a:endParaRPr sz="3000">
              <a:solidFill>
                <a:schemeClr val="lt1"/>
              </a:solidFill>
              <a:latin typeface="Arial"/>
              <a:ea typeface="Arial"/>
              <a:cs typeface="Arial"/>
              <a:sym typeface="Arial"/>
            </a:endParaRPr>
          </a:p>
        </p:txBody>
      </p:sp>
      <p:sp>
        <p:nvSpPr>
          <p:cNvPr id="269" name="Google Shape;269;p33"/>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rgbClr val="9B9A98"/>
              </a:buClr>
              <a:buSzPts val="1000"/>
              <a:buFont typeface="Verdana"/>
              <a:buNone/>
            </a:pPr>
            <a:r>
              <a:rPr lang="en-US" sz="1000" b="0" i="0" u="none">
                <a:solidFill>
                  <a:srgbClr val="9B9A98"/>
                </a:solidFill>
                <a:latin typeface="Verdana"/>
                <a:ea typeface="Verdana"/>
                <a:cs typeface="Verdana"/>
                <a:sym typeface="Verdana"/>
              </a:rPr>
              <a:t>*</a:t>
            </a:r>
            <a:endParaRPr/>
          </a:p>
        </p:txBody>
      </p:sp>
      <p:sp>
        <p:nvSpPr>
          <p:cNvPr id="270" name="Google Shape;270;p33"/>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9B9A98"/>
              </a:buClr>
              <a:buSzPts val="1000"/>
              <a:buFont typeface="Verdana"/>
              <a:buNone/>
            </a:pPr>
            <a:fld id="{00000000-1234-1234-1234-123412341234}" type="slidenum">
              <a:rPr lang="en-US" sz="1000" b="0" i="0" u="none">
                <a:solidFill>
                  <a:srgbClr val="9B9A98"/>
                </a:solidFill>
                <a:latin typeface="Verdana"/>
                <a:ea typeface="Verdana"/>
                <a:cs typeface="Verdana"/>
                <a:sym typeface="Verdana"/>
              </a:rPr>
              <a:t>6</a:t>
            </a:fld>
            <a:endParaRPr/>
          </a:p>
        </p:txBody>
      </p:sp>
      <p:pic>
        <p:nvPicPr>
          <p:cNvPr id="271" name="Google Shape;271;p33"/>
          <p:cNvPicPr preferRelativeResize="0"/>
          <p:nvPr/>
        </p:nvPicPr>
        <p:blipFill rotWithShape="1">
          <a:blip r:embed="rId3">
            <a:alphaModFix/>
          </a:blip>
          <a:srcRect/>
          <a:stretch/>
        </p:blipFill>
        <p:spPr>
          <a:xfrm>
            <a:off x="5006975" y="261937"/>
            <a:ext cx="3810000" cy="2481262"/>
          </a:xfrm>
          <a:prstGeom prst="rect">
            <a:avLst/>
          </a:prstGeom>
          <a:noFill/>
          <a:ln>
            <a:noFill/>
          </a:ln>
        </p:spPr>
      </p:pic>
      <p:pic>
        <p:nvPicPr>
          <p:cNvPr id="272" name="Google Shape;272;p33"/>
          <p:cNvPicPr preferRelativeResize="0"/>
          <p:nvPr/>
        </p:nvPicPr>
        <p:blipFill rotWithShape="1">
          <a:blip r:embed="rId4">
            <a:alphaModFix/>
          </a:blip>
          <a:srcRect/>
          <a:stretch/>
        </p:blipFill>
        <p:spPr>
          <a:xfrm>
            <a:off x="914400" y="261937"/>
            <a:ext cx="3810000" cy="2595562"/>
          </a:xfrm>
          <a:prstGeom prst="rect">
            <a:avLst/>
          </a:prstGeom>
          <a:noFill/>
          <a:ln>
            <a:noFill/>
          </a:ln>
        </p:spPr>
      </p:pic>
      <p:pic>
        <p:nvPicPr>
          <p:cNvPr id="273" name="Google Shape;273;p33"/>
          <p:cNvPicPr preferRelativeResize="0"/>
          <p:nvPr/>
        </p:nvPicPr>
        <p:blipFill rotWithShape="1">
          <a:blip r:embed="rId5">
            <a:alphaModFix/>
          </a:blip>
          <a:srcRect/>
          <a:stretch/>
        </p:blipFill>
        <p:spPr>
          <a:xfrm>
            <a:off x="1143000" y="3124200"/>
            <a:ext cx="7477125" cy="3429000"/>
          </a:xfrm>
          <a:prstGeom prst="rect">
            <a:avLst/>
          </a:prstGeom>
          <a:noFill/>
          <a:ln>
            <a:noFill/>
          </a:ln>
        </p:spPr>
      </p:pic>
    </p:spTree>
    <p:extLst>
      <p:ext uri="{BB962C8B-B14F-4D97-AF65-F5344CB8AC3E}">
        <p14:creationId xmlns:p14="http://schemas.microsoft.com/office/powerpoint/2010/main" val="44330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6.9 Voltmeter Loading Effects</a:t>
            </a:r>
            <a:endParaRPr/>
          </a:p>
        </p:txBody>
      </p:sp>
      <p:sp>
        <p:nvSpPr>
          <p:cNvPr id="279" name="Google Shape;279;p34"/>
          <p:cNvSpPr txBox="1">
            <a:spLocks noGrp="1"/>
          </p:cNvSpPr>
          <p:nvPr>
            <p:ph type="body" idx="1"/>
          </p:nvPr>
        </p:nvSpPr>
        <p:spPr>
          <a:xfrm>
            <a:off x="457200" y="1600200"/>
            <a:ext cx="7467600" cy="4525962"/>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1" i="0" u="none">
                <a:solidFill>
                  <a:schemeClr val="lt1"/>
                </a:solidFill>
                <a:latin typeface="Cambria"/>
                <a:ea typeface="Cambria"/>
                <a:cs typeface="Cambria"/>
                <a:sym typeface="Cambria"/>
              </a:rPr>
              <a:t>Self study</a:t>
            </a:r>
            <a:endParaRPr/>
          </a:p>
        </p:txBody>
      </p:sp>
      <p:sp>
        <p:nvSpPr>
          <p:cNvPr id="280" name="Google Shape;280;p34"/>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81" name="Google Shape;281;p34"/>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7</a:t>
            </a:fld>
            <a:endParaRPr/>
          </a:p>
        </p:txBody>
      </p:sp>
    </p:spTree>
    <p:extLst>
      <p:ext uri="{BB962C8B-B14F-4D97-AF65-F5344CB8AC3E}">
        <p14:creationId xmlns:p14="http://schemas.microsoft.com/office/powerpoint/2010/main" val="3337395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6.10 Duality Principle</a:t>
            </a:r>
            <a:endParaRPr/>
          </a:p>
        </p:txBody>
      </p:sp>
      <p:sp>
        <p:nvSpPr>
          <p:cNvPr id="287" name="Google Shape;287;p35"/>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just"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The equations for the series and parallel configurations have a number of similarities. In fact, the equations for one can often be obtained directly from the other by simply applying the </a:t>
            </a:r>
            <a:r>
              <a:rPr lang="en-US" sz="2000" b="1" i="0" u="none">
                <a:solidFill>
                  <a:schemeClr val="lt1"/>
                </a:solidFill>
                <a:latin typeface="Cambria"/>
                <a:ea typeface="Cambria"/>
                <a:cs typeface="Cambria"/>
                <a:sym typeface="Cambria"/>
              </a:rPr>
              <a:t>duality</a:t>
            </a:r>
            <a:r>
              <a:rPr lang="en-US" sz="2000" b="0" i="0" u="none">
                <a:solidFill>
                  <a:schemeClr val="lt1"/>
                </a:solidFill>
                <a:latin typeface="Cambria"/>
                <a:ea typeface="Cambria"/>
                <a:cs typeface="Cambria"/>
                <a:sym typeface="Cambria"/>
              </a:rPr>
              <a:t> principle.</a:t>
            </a:r>
            <a:r>
              <a:rPr lang="en-US" sz="2000" b="1" i="0" u="none">
                <a:solidFill>
                  <a:schemeClr val="lt1"/>
                </a:solidFill>
                <a:latin typeface="Cambria"/>
                <a:ea typeface="Cambria"/>
                <a:cs typeface="Cambria"/>
                <a:sym typeface="Cambria"/>
              </a:rPr>
              <a: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Duality between equations means that the format for an equation can be applied to two different situations by just changing the variable of interest. </a:t>
            </a:r>
            <a:endParaRPr/>
          </a:p>
          <a:p>
            <a:pPr marL="419100" marR="0" lvl="0" indent="-382587" algn="just"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For instance, the equation for the total resistance of a series circuit is the sum of the resistances. By changing the resistance parameters to conductance parameters, you can obtain the equation for the total conductance of a parallel network—an </a:t>
            </a:r>
            <a:r>
              <a:rPr lang="en-US" sz="2000" b="1" i="0" u="none">
                <a:solidFill>
                  <a:schemeClr val="lt1"/>
                </a:solidFill>
                <a:latin typeface="Cambria"/>
                <a:ea typeface="Cambria"/>
                <a:cs typeface="Cambria"/>
                <a:sym typeface="Cambria"/>
              </a:rPr>
              <a:t>easy way</a:t>
            </a:r>
            <a:r>
              <a:rPr lang="en-US" sz="2000" b="0" i="0" u="none">
                <a:solidFill>
                  <a:schemeClr val="lt1"/>
                </a:solidFill>
                <a:latin typeface="Cambria"/>
                <a:ea typeface="Cambria"/>
                <a:cs typeface="Cambria"/>
                <a:sym typeface="Cambria"/>
              </a:rPr>
              <a:t> to remember the two equations. </a:t>
            </a:r>
            <a:endParaRPr/>
          </a:p>
        </p:txBody>
      </p:sp>
      <p:sp>
        <p:nvSpPr>
          <p:cNvPr id="288" name="Google Shape;288;p35"/>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89" name="Google Shape;289;p35"/>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8</a:t>
            </a:fld>
            <a:endParaRPr/>
          </a:p>
        </p:txBody>
      </p:sp>
    </p:spTree>
    <p:extLst>
      <p:ext uri="{BB962C8B-B14F-4D97-AF65-F5344CB8AC3E}">
        <p14:creationId xmlns:p14="http://schemas.microsoft.com/office/powerpoint/2010/main" val="2796182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457200" y="274637"/>
            <a:ext cx="7467600" cy="1143000"/>
          </a:xfrm>
          <a:prstGeom prst="rect">
            <a:avLst/>
          </a:prstGeom>
          <a:noFill/>
          <a:ln>
            <a:noFill/>
          </a:ln>
        </p:spPr>
        <p:txBody>
          <a:bodyPr spcFirstLastPara="1" wrap="square" lIns="45700" tIns="45700" rIns="45700" bIns="45700" anchor="ctr" anchorCtr="0">
            <a:noAutofit/>
          </a:bodyPr>
          <a:lstStyle/>
          <a:p>
            <a:pPr marL="0" lvl="0" indent="0" algn="l" rtl="0">
              <a:lnSpc>
                <a:spcPct val="100000"/>
              </a:lnSpc>
              <a:spcBef>
                <a:spcPts val="0"/>
              </a:spcBef>
              <a:spcAft>
                <a:spcPts val="0"/>
              </a:spcAft>
              <a:buClr>
                <a:schemeClr val="lt1"/>
              </a:buClr>
              <a:buSzPts val="4600"/>
              <a:buFont typeface="Cambria"/>
              <a:buNone/>
            </a:pPr>
            <a:r>
              <a:rPr lang="en-US" sz="4600" b="0" i="0" u="none">
                <a:solidFill>
                  <a:schemeClr val="lt1"/>
                </a:solidFill>
                <a:latin typeface="Cambria"/>
                <a:ea typeface="Cambria"/>
                <a:cs typeface="Cambria"/>
                <a:sym typeface="Cambria"/>
              </a:rPr>
              <a:t>6.10 Duality Principle</a:t>
            </a:r>
            <a:endParaRPr/>
          </a:p>
        </p:txBody>
      </p:sp>
      <p:sp>
        <p:nvSpPr>
          <p:cNvPr id="295" name="Google Shape;295;p36"/>
          <p:cNvSpPr txBox="1">
            <a:spLocks noGrp="1"/>
          </p:cNvSpPr>
          <p:nvPr>
            <p:ph type="body" idx="1"/>
          </p:nvPr>
        </p:nvSpPr>
        <p:spPr>
          <a:xfrm>
            <a:off x="533400" y="1752600"/>
            <a:ext cx="8153400" cy="4267200"/>
          </a:xfrm>
          <a:prstGeom prst="rect">
            <a:avLst/>
          </a:prstGeom>
          <a:noFill/>
          <a:ln>
            <a:noFill/>
          </a:ln>
        </p:spPr>
        <p:txBody>
          <a:bodyPr spcFirstLastPara="1" wrap="square" lIns="91425" tIns="45700" rIns="91425" bIns="45700" anchor="t" anchorCtr="0">
            <a:noAutofit/>
          </a:bodyPr>
          <a:lstStyle/>
          <a:p>
            <a:pPr marL="419100" marR="0" lvl="0" indent="-382587" algn="l" rtl="0">
              <a:lnSpc>
                <a:spcPct val="100000"/>
              </a:lnSpc>
              <a:spcBef>
                <a:spcPts val="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Similarly, by starting with the total conductance equation, you can easily write the total resistance equation for series circuits by replacing the conductance parameters by resistance parameters.</a:t>
            </a:r>
            <a:endParaRPr/>
          </a:p>
          <a:p>
            <a:pPr marL="419100" marR="0" lvl="0" indent="-382587" algn="l" rtl="0">
              <a:lnSpc>
                <a:spcPct val="100000"/>
              </a:lnSpc>
              <a:spcBef>
                <a:spcPts val="400"/>
              </a:spcBef>
              <a:spcAft>
                <a:spcPts val="0"/>
              </a:spcAft>
              <a:buClr>
                <a:schemeClr val="accent1"/>
              </a:buClr>
              <a:buSzPts val="1600"/>
              <a:buFont typeface="Noto Sans Symbols"/>
              <a:buChar char="⦿"/>
            </a:pPr>
            <a:r>
              <a:rPr lang="en-US" sz="2000" b="0" i="0" u="none">
                <a:solidFill>
                  <a:schemeClr val="lt1"/>
                </a:solidFill>
                <a:latin typeface="Cambria"/>
                <a:ea typeface="Cambria"/>
                <a:cs typeface="Cambria"/>
                <a:sym typeface="Cambria"/>
              </a:rPr>
              <a:t>Series and parallel networks share two important dual relationships: </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(1) between resistance of series circuits and conductance of parallel circuits and</a:t>
            </a:r>
            <a:endParaRPr/>
          </a:p>
          <a:p>
            <a:pPr marL="419100" marR="0" lvl="0" indent="-382587" algn="l" rtl="0">
              <a:lnSpc>
                <a:spcPct val="100000"/>
              </a:lnSpc>
              <a:spcBef>
                <a:spcPts val="400"/>
              </a:spcBef>
              <a:spcAft>
                <a:spcPts val="0"/>
              </a:spcAft>
              <a:buClr>
                <a:schemeClr val="accent1"/>
              </a:buClr>
              <a:buSzPts val="1600"/>
              <a:buFont typeface="Noto Sans Symbols"/>
              <a:buNone/>
            </a:pPr>
            <a:r>
              <a:rPr lang="en-US" sz="2000" b="0" i="0" u="none">
                <a:solidFill>
                  <a:schemeClr val="lt1"/>
                </a:solidFill>
                <a:latin typeface="Cambria"/>
                <a:ea typeface="Cambria"/>
                <a:cs typeface="Cambria"/>
                <a:sym typeface="Cambria"/>
              </a:rPr>
              <a:t>	(2) between the voltage or current of a series circuit and the current or voltage, respectively, of a parallel circuit. </a:t>
            </a:r>
            <a:endParaRPr/>
          </a:p>
        </p:txBody>
      </p:sp>
      <p:sp>
        <p:nvSpPr>
          <p:cNvPr id="296" name="Google Shape;296;p36"/>
          <p:cNvSpPr txBox="1"/>
          <p:nvPr/>
        </p:nvSpPr>
        <p:spPr>
          <a:xfrm>
            <a:off x="457200" y="6421437"/>
            <a:ext cx="2133600" cy="365125"/>
          </a:xfrm>
          <a:prstGeom prst="rect">
            <a:avLst/>
          </a:prstGeom>
          <a:noFill/>
          <a:ln>
            <a:noFill/>
          </a:ln>
        </p:spPr>
        <p:txBody>
          <a:bodyPr spcFirstLastPara="1" wrap="square" lIns="91425" tIns="45700" rIns="91425" bIns="0" anchor="b" anchorCtr="0">
            <a:noAutofit/>
          </a:bodyPr>
          <a:lstStyle/>
          <a:p>
            <a:pPr marL="0" marR="0" lvl="0" indent="0" algn="l" rtl="0">
              <a:lnSpc>
                <a:spcPct val="100000"/>
              </a:lnSpc>
              <a:spcBef>
                <a:spcPts val="0"/>
              </a:spcBef>
              <a:spcAft>
                <a:spcPts val="0"/>
              </a:spcAft>
              <a:buClr>
                <a:schemeClr val="lt1"/>
              </a:buClr>
              <a:buSzPts val="1000"/>
              <a:buFont typeface="Verdana"/>
              <a:buNone/>
            </a:pPr>
            <a:r>
              <a:rPr lang="en-US" sz="1000" b="0" i="0" u="none">
                <a:solidFill>
                  <a:schemeClr val="lt1"/>
                </a:solidFill>
                <a:latin typeface="Verdana"/>
                <a:ea typeface="Verdana"/>
                <a:cs typeface="Verdana"/>
                <a:sym typeface="Verdana"/>
              </a:rPr>
              <a:t>*</a:t>
            </a:r>
            <a:endParaRPr/>
          </a:p>
        </p:txBody>
      </p:sp>
      <p:sp>
        <p:nvSpPr>
          <p:cNvPr id="297" name="Google Shape;297;p36"/>
          <p:cNvSpPr txBox="1"/>
          <p:nvPr/>
        </p:nvSpPr>
        <p:spPr>
          <a:xfrm>
            <a:off x="8153400" y="6421437"/>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lt1"/>
              </a:buClr>
              <a:buSzPts val="1000"/>
              <a:buFont typeface="Verdana"/>
              <a:buNone/>
            </a:pPr>
            <a:fld id="{00000000-1234-1234-1234-123412341234}" type="slidenum">
              <a:rPr lang="en-US" sz="1000" b="0" i="0" u="none">
                <a:solidFill>
                  <a:schemeClr val="lt1"/>
                </a:solidFill>
                <a:latin typeface="Verdana"/>
                <a:ea typeface="Verdana"/>
                <a:cs typeface="Verdana"/>
                <a:sym typeface="Verdana"/>
              </a:rPr>
              <a:t>9</a:t>
            </a:fld>
            <a:endParaRPr/>
          </a:p>
        </p:txBody>
      </p:sp>
    </p:spTree>
    <p:extLst>
      <p:ext uri="{BB962C8B-B14F-4D97-AF65-F5344CB8AC3E}">
        <p14:creationId xmlns:p14="http://schemas.microsoft.com/office/powerpoint/2010/main" val="351981470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620</Words>
  <Application>Microsoft Office PowerPoint</Application>
  <PresentationFormat>On-screen Show (4:3)</PresentationFormat>
  <Paragraphs>76</Paragraphs>
  <Slides>19</Slides>
  <Notes>19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19</vt:i4>
      </vt:variant>
    </vt:vector>
  </HeadingPairs>
  <TitlesOfParts>
    <vt:vector size="27" baseType="lpstr">
      <vt:lpstr>Cambria</vt:lpstr>
      <vt:lpstr>Libre Franklin</vt:lpstr>
      <vt:lpstr>Verdana</vt:lpstr>
      <vt:lpstr>Noto Sans Symbols</vt:lpstr>
      <vt:lpstr>Arial</vt:lpstr>
      <vt:lpstr>2_Technic</vt:lpstr>
      <vt:lpstr>3_Technic</vt:lpstr>
      <vt:lpstr>4_Technic</vt:lpstr>
      <vt:lpstr>LECTURE SLIDE - 7</vt:lpstr>
      <vt:lpstr>6.8 Open and Short Circuits</vt:lpstr>
      <vt:lpstr>6.8 Short Circuit</vt:lpstr>
      <vt:lpstr>6.8 Open and Short Circuit</vt:lpstr>
      <vt:lpstr>PowerPoint Presentation</vt:lpstr>
      <vt:lpstr>PowerPoint Presentation</vt:lpstr>
      <vt:lpstr>6.9 Voltmeter Loading Effects</vt:lpstr>
      <vt:lpstr>6.10 Duality Principle</vt:lpstr>
      <vt:lpstr>6.10 Duality Principle</vt:lpstr>
      <vt:lpstr>6.10 Summary Table</vt:lpstr>
      <vt:lpstr>6.13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 7</dc:title>
  <dc:creator>LENOVO</dc:creator>
  <cp:lastModifiedBy>User</cp:lastModifiedBy>
  <cp:revision>14</cp:revision>
  <cp:lastPrinted>2022-12-06T15:14:29Z</cp:lastPrinted>
  <dcterms:modified xsi:type="dcterms:W3CDTF">2023-09-24T16:17:04Z</dcterms:modified>
</cp:coreProperties>
</file>