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embeddedFontLs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i+uz6GNWcvPa+hYgVilVQzQUvj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CenturyGothic-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enturyGothic-bold.fntdata"/><Relationship Id="rId16" Type="http://schemas.openxmlformats.org/officeDocument/2006/relationships/slide" Target="slides/slide12.xml"/><Relationship Id="rId38" Type="http://schemas.openxmlformats.org/officeDocument/2006/relationships/font" Target="fonts/CenturyGothic-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49" name="Google Shape;149;p1: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26" name="Google Shape;226;p10: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7" name="Google Shape;237;p11: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48" name="Google Shape;248;p12: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58" name="Google Shape;258;p13: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70" name="Google Shape;270;p14: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81" name="Google Shape;281;p15: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95" name="Google Shape;295;p16: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57" name="Google Shape;157;p2: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5" name="Google Shape;165;p3: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72" name="Google Shape;472;p33: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3" name="Google Shape;173;p4: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2" name="Google Shape;182;p5: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1" name="Google Shape;191;p6: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9" name="Google Shape;199;p7: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07" name="Google Shape;207;p8: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5" name="Google Shape;215;p9: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5"/>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5"/>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BEBEBE"/>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44"/>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4"/>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44"/>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4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45"/>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5"/>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4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46"/>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6"/>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BEBEBE"/>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46"/>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4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46"/>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BEBEBE"/>
                </a:solidFill>
                <a:latin typeface="Arial"/>
                <a:ea typeface="Arial"/>
                <a:cs typeface="Arial"/>
                <a:sym typeface="Arial"/>
              </a:rPr>
              <a:t>“</a:t>
            </a:r>
            <a:endParaRPr/>
          </a:p>
        </p:txBody>
      </p:sp>
      <p:sp>
        <p:nvSpPr>
          <p:cNvPr id="99" name="Google Shape;99;p46"/>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BEBEBE"/>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47"/>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BEBEB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4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4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8"/>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BEBEB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48"/>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48"/>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BEBEB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48"/>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48"/>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BEBEB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48"/>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48"/>
          <p:cNvCxnSpPr/>
          <p:nvPr/>
        </p:nvCxnSpPr>
        <p:spPr>
          <a:xfrm>
            <a:off x="3726142" y="2133600"/>
            <a:ext cx="0" cy="3962400"/>
          </a:xfrm>
          <a:prstGeom prst="straightConnector1">
            <a:avLst/>
          </a:prstGeom>
          <a:noFill/>
          <a:ln cap="flat" cmpd="sng" w="12700">
            <a:solidFill>
              <a:srgbClr val="BEBEBE">
                <a:alpha val="40000"/>
              </a:srgbClr>
            </a:solidFill>
            <a:prstDash val="solid"/>
            <a:round/>
            <a:headEnd len="sm" w="sm" type="none"/>
            <a:tailEnd len="sm" w="sm" type="none"/>
          </a:ln>
        </p:spPr>
      </p:cxnSp>
      <p:cxnSp>
        <p:nvCxnSpPr>
          <p:cNvPr id="115" name="Google Shape;115;p48"/>
          <p:cNvCxnSpPr/>
          <p:nvPr/>
        </p:nvCxnSpPr>
        <p:spPr>
          <a:xfrm>
            <a:off x="6962227" y="2133600"/>
            <a:ext cx="0" cy="3966882"/>
          </a:xfrm>
          <a:prstGeom prst="straightConnector1">
            <a:avLst/>
          </a:prstGeom>
          <a:noFill/>
          <a:ln cap="flat" cmpd="sng" w="12700">
            <a:solidFill>
              <a:srgbClr val="BEBEBE">
                <a:alpha val="40000"/>
              </a:srgbClr>
            </a:solidFill>
            <a:prstDash val="solid"/>
            <a:round/>
            <a:headEnd len="sm" w="sm" type="none"/>
            <a:tailEnd len="sm" w="sm" type="none"/>
          </a:ln>
        </p:spPr>
      </p:cxnSp>
      <p:sp>
        <p:nvSpPr>
          <p:cNvPr id="116" name="Google Shape;116;p4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4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9"/>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BEBEB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49"/>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49"/>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49"/>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BEBEB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49"/>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49"/>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49"/>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BEBEB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49"/>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49"/>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49"/>
          <p:cNvCxnSpPr/>
          <p:nvPr/>
        </p:nvCxnSpPr>
        <p:spPr>
          <a:xfrm>
            <a:off x="3726142" y="2133600"/>
            <a:ext cx="0" cy="3962400"/>
          </a:xfrm>
          <a:prstGeom prst="straightConnector1">
            <a:avLst/>
          </a:prstGeom>
          <a:noFill/>
          <a:ln cap="flat" cmpd="sng" w="12700">
            <a:solidFill>
              <a:srgbClr val="BEBEBE">
                <a:alpha val="40000"/>
              </a:srgbClr>
            </a:solidFill>
            <a:prstDash val="solid"/>
            <a:round/>
            <a:headEnd len="sm" w="sm" type="none"/>
            <a:tailEnd len="sm" w="sm" type="none"/>
          </a:ln>
        </p:spPr>
      </p:cxnSp>
      <p:cxnSp>
        <p:nvCxnSpPr>
          <p:cNvPr id="131" name="Google Shape;131;p49"/>
          <p:cNvCxnSpPr/>
          <p:nvPr/>
        </p:nvCxnSpPr>
        <p:spPr>
          <a:xfrm>
            <a:off x="6962227" y="2133600"/>
            <a:ext cx="0" cy="3966882"/>
          </a:xfrm>
          <a:prstGeom prst="straightConnector1">
            <a:avLst/>
          </a:prstGeom>
          <a:noFill/>
          <a:ln cap="flat" cmpd="sng" w="12700">
            <a:solidFill>
              <a:srgbClr val="BEBEBE">
                <a:alpha val="40000"/>
              </a:srgbClr>
            </a:solidFill>
            <a:prstDash val="solid"/>
            <a:round/>
            <a:headEnd len="sm" w="sm" type="none"/>
            <a:tailEnd len="sm" w="sm" type="none"/>
          </a:ln>
        </p:spPr>
      </p:cxnSp>
      <p:sp>
        <p:nvSpPr>
          <p:cNvPr id="132" name="Google Shape;132;p4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5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0"/>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5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51"/>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1"/>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5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7"/>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BEBEB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8"/>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38"/>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BEBEB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39"/>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39"/>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BEBEB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39"/>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4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2"/>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42"/>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4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3"/>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43"/>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4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34"/>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34"/>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34"/>
          <p:cNvSpPr/>
          <p:nvPr/>
        </p:nvSpPr>
        <p:spPr>
          <a:xfrm>
            <a:off x="8609012" y="1676400"/>
            <a:ext cx="2819400" cy="2819400"/>
          </a:xfrm>
          <a:prstGeom prst="ellipse">
            <a:avLst/>
          </a:prstGeom>
          <a:gradFill>
            <a:gsLst>
              <a:gs pos="0">
                <a:srgbClr val="9E9E9E">
                  <a:alpha val="6666"/>
                </a:srgbClr>
              </a:gs>
              <a:gs pos="36000">
                <a:srgbClr val="9E9E9E">
                  <a:alpha val="5882"/>
                </a:srgbClr>
              </a:gs>
              <a:gs pos="69000">
                <a:srgbClr val="9E9E9E">
                  <a:alpha val="0"/>
                </a:srgbClr>
              </a:gs>
              <a:gs pos="100000">
                <a:srgbClr val="9E9E9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34"/>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34"/>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3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3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BEBEBE"/>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BEBEBE"/>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BEBEBE"/>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BEBEB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BEBEB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BEBEB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BEBEB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BEBEB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BEBEB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2.png"/><Relationship Id="rId5" Type="http://schemas.openxmlformats.org/officeDocument/2006/relationships/image" Target="../media/image10.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7.png"/><Relationship Id="rId5"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1.png"/><Relationship Id="rId4" Type="http://schemas.openxmlformats.org/officeDocument/2006/relationships/image" Target="../media/image37.png"/><Relationship Id="rId5" Type="http://schemas.openxmlformats.org/officeDocument/2006/relationships/image" Target="../media/image14.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8.png"/><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29.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3.png"/><Relationship Id="rId4" Type="http://schemas.openxmlformats.org/officeDocument/2006/relationships/image" Target="../media/image24.png"/><Relationship Id="rId9" Type="http://schemas.openxmlformats.org/officeDocument/2006/relationships/image" Target="../media/image36.png"/><Relationship Id="rId5" Type="http://schemas.openxmlformats.org/officeDocument/2006/relationships/image" Target="../media/image46.png"/><Relationship Id="rId6" Type="http://schemas.openxmlformats.org/officeDocument/2006/relationships/image" Target="../media/image30.png"/><Relationship Id="rId7" Type="http://schemas.openxmlformats.org/officeDocument/2006/relationships/image" Target="../media/image28.png"/><Relationship Id="rId8"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9.png"/><Relationship Id="rId4" Type="http://schemas.openxmlformats.org/officeDocument/2006/relationships/image" Target="../media/image7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7.png"/><Relationship Id="rId4" Type="http://schemas.openxmlformats.org/officeDocument/2006/relationships/image" Target="../media/image33.png"/><Relationship Id="rId5" Type="http://schemas.openxmlformats.org/officeDocument/2006/relationships/image" Target="../media/image7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9.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7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4.png"/><Relationship Id="rId4" Type="http://schemas.openxmlformats.org/officeDocument/2006/relationships/image" Target="../media/image63.png"/><Relationship Id="rId5" Type="http://schemas.openxmlformats.org/officeDocument/2006/relationships/image" Target="../media/image45.png"/><Relationship Id="rId6" Type="http://schemas.openxmlformats.org/officeDocument/2006/relationships/image" Target="../media/image5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4.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1.png"/><Relationship Id="rId4" Type="http://schemas.openxmlformats.org/officeDocument/2006/relationships/image" Target="../media/image64.png"/><Relationship Id="rId5" Type="http://schemas.openxmlformats.org/officeDocument/2006/relationships/image" Target="../media/image5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1.png"/><Relationship Id="rId4" Type="http://schemas.openxmlformats.org/officeDocument/2006/relationships/image" Target="../media/image50.png"/><Relationship Id="rId5" Type="http://schemas.openxmlformats.org/officeDocument/2006/relationships/image" Target="../media/image65.png"/><Relationship Id="rId6"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0.png"/><Relationship Id="rId4" Type="http://schemas.openxmlformats.org/officeDocument/2006/relationships/image" Target="../media/image72.png"/><Relationship Id="rId5" Type="http://schemas.openxmlformats.org/officeDocument/2006/relationships/image" Target="../media/image55.png"/><Relationship Id="rId6" Type="http://schemas.openxmlformats.org/officeDocument/2006/relationships/image" Target="../media/image7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6.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1.png"/><Relationship Id="rId4" Type="http://schemas.openxmlformats.org/officeDocument/2006/relationships/image" Target="../media/image78.png"/><Relationship Id="rId5" Type="http://schemas.openxmlformats.org/officeDocument/2006/relationships/image" Target="../media/image7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9.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7.png"/><Relationship Id="rId4" Type="http://schemas.openxmlformats.org/officeDocument/2006/relationships/image" Target="../media/image7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6.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953064" y="3337560"/>
            <a:ext cx="6480048" cy="230124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9FD4E6"/>
              </a:buClr>
              <a:buSzPts val="4600"/>
              <a:buFont typeface="Century Gothic"/>
              <a:buNone/>
            </a:pPr>
            <a:r>
              <a:rPr lang="en-US" sz="4400"/>
              <a:t>EEE Lecture-8</a:t>
            </a:r>
            <a:endParaRPr sz="4400"/>
          </a:p>
        </p:txBody>
      </p:sp>
      <p:sp>
        <p:nvSpPr>
          <p:cNvPr id="152" name="Google Shape;152;p1"/>
          <p:cNvSpPr txBox="1"/>
          <p:nvPr>
            <p:ph idx="1" type="subTitle"/>
          </p:nvPr>
        </p:nvSpPr>
        <p:spPr>
          <a:xfrm>
            <a:off x="1860665" y="1274618"/>
            <a:ext cx="8077200" cy="1600200"/>
          </a:xfrm>
          <a:prstGeom prst="rect">
            <a:avLst/>
          </a:prstGeom>
          <a:noFill/>
          <a:ln>
            <a:noFill/>
          </a:ln>
        </p:spPr>
        <p:txBody>
          <a:bodyPr anchorCtr="0" anchor="b" bIns="0" lIns="91425" spcFirstLastPara="1" rIns="45700" wrap="square" tIns="0">
            <a:noAutofit/>
          </a:bodyPr>
          <a:lstStyle/>
          <a:p>
            <a:pPr indent="0" lvl="0" marL="0" rtl="0" algn="l">
              <a:lnSpc>
                <a:spcPct val="100000"/>
              </a:lnSpc>
              <a:spcBef>
                <a:spcPts val="0"/>
              </a:spcBef>
              <a:spcAft>
                <a:spcPts val="0"/>
              </a:spcAft>
              <a:buSzPts val="2560"/>
              <a:buNone/>
            </a:pPr>
            <a:r>
              <a:rPr lang="en-US" sz="3200">
                <a:solidFill>
                  <a:schemeClr val="lt1"/>
                </a:solidFill>
                <a:latin typeface="Cambria"/>
                <a:ea typeface="Cambria"/>
                <a:cs typeface="Cambria"/>
                <a:sym typeface="Cambria"/>
              </a:rPr>
              <a:t>CHAPTER 7: SERIES-PARALLEL CIRCUITS</a:t>
            </a:r>
            <a:endParaRPr/>
          </a:p>
        </p:txBody>
      </p:sp>
      <p:sp>
        <p:nvSpPr>
          <p:cNvPr id="153" name="Google Shape;153;p1"/>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154" name="Google Shape;154;p1"/>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ph type="title"/>
          </p:nvPr>
        </p:nvSpPr>
        <p:spPr>
          <a:xfrm>
            <a:off x="1714500" y="439737"/>
            <a:ext cx="7467600" cy="533400"/>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chemeClr val="lt1"/>
              </a:buClr>
              <a:buSzPts val="2900"/>
              <a:buFont typeface="Cambria"/>
              <a:buNone/>
            </a:pPr>
            <a:r>
              <a:rPr lang="en-US" sz="2900">
                <a:solidFill>
                  <a:schemeClr val="lt1"/>
                </a:solidFill>
                <a:latin typeface="Cambria"/>
                <a:ea typeface="Cambria"/>
                <a:cs typeface="Cambria"/>
                <a:sym typeface="Cambria"/>
              </a:rPr>
              <a:t>Reduce and Return Approach</a:t>
            </a:r>
            <a:endParaRPr/>
          </a:p>
        </p:txBody>
      </p:sp>
      <p:sp>
        <p:nvSpPr>
          <p:cNvPr id="229" name="Google Shape;229;p10"/>
          <p:cNvSpPr txBox="1"/>
          <p:nvPr>
            <p:ph idx="1" type="body"/>
          </p:nvPr>
        </p:nvSpPr>
        <p:spPr>
          <a:xfrm>
            <a:off x="1981200" y="1219200"/>
            <a:ext cx="4343400" cy="4906962"/>
          </a:xfrm>
          <a:prstGeom prst="rect">
            <a:avLst/>
          </a:prstGeom>
          <a:noFill/>
          <a:ln>
            <a:noFill/>
          </a:ln>
        </p:spPr>
        <p:txBody>
          <a:bodyPr anchorCtr="0" anchor="t" bIns="45700" lIns="91425" spcFirstLastPara="1" rIns="91425" wrap="square" tIns="45700">
            <a:normAutofit lnSpcReduction="10000"/>
          </a:bodyPr>
          <a:lstStyle/>
          <a:p>
            <a:pPr indent="-382587" lvl="0" marL="419100" rtl="0" algn="just">
              <a:spcBef>
                <a:spcPts val="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Resistors R1 and  R´</a:t>
            </a:r>
            <a:r>
              <a:rPr baseline="-25000" lang="en-US" sz="2000">
                <a:solidFill>
                  <a:schemeClr val="lt1"/>
                </a:solidFill>
                <a:latin typeface="Cambria"/>
                <a:ea typeface="Cambria"/>
                <a:cs typeface="Cambria"/>
                <a:sym typeface="Cambria"/>
              </a:rPr>
              <a:t>T </a:t>
            </a:r>
            <a:r>
              <a:rPr lang="en-US" sz="2000">
                <a:solidFill>
                  <a:schemeClr val="lt1"/>
                </a:solidFill>
                <a:latin typeface="Cambria"/>
                <a:ea typeface="Cambria"/>
                <a:cs typeface="Cambria"/>
                <a:sym typeface="Cambria"/>
              </a:rPr>
              <a:t> are in series and can be combined to established the total resistance of the network shown in (d)</a:t>
            </a:r>
            <a:endParaRPr/>
          </a:p>
          <a:p>
            <a:pPr indent="-382587" lvl="0" marL="419100" rtl="0" algn="just">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R</a:t>
            </a:r>
            <a:r>
              <a:rPr baseline="-25000" lang="en-US" sz="2000">
                <a:solidFill>
                  <a:schemeClr val="lt1"/>
                </a:solidFill>
                <a:latin typeface="Cambria"/>
                <a:ea typeface="Cambria"/>
                <a:cs typeface="Cambria"/>
                <a:sym typeface="Cambria"/>
              </a:rPr>
              <a:t>T</a:t>
            </a:r>
            <a:r>
              <a:rPr lang="en-US" sz="2000">
                <a:solidFill>
                  <a:schemeClr val="lt1"/>
                </a:solidFill>
                <a:latin typeface="Cambria"/>
                <a:ea typeface="Cambria"/>
                <a:cs typeface="Cambria"/>
                <a:sym typeface="Cambria"/>
              </a:rPr>
              <a:t> = R</a:t>
            </a:r>
            <a:r>
              <a:rPr baseline="-25000" lang="en-US" sz="2000">
                <a:solidFill>
                  <a:schemeClr val="lt1"/>
                </a:solidFill>
                <a:latin typeface="Cambria"/>
                <a:ea typeface="Cambria"/>
                <a:cs typeface="Cambria"/>
                <a:sym typeface="Cambria"/>
              </a:rPr>
              <a:t>1</a:t>
            </a:r>
            <a:r>
              <a:rPr lang="en-US" sz="2000">
                <a:solidFill>
                  <a:schemeClr val="lt1"/>
                </a:solidFill>
                <a:latin typeface="Cambria"/>
                <a:ea typeface="Cambria"/>
                <a:cs typeface="Cambria"/>
                <a:sym typeface="Cambria"/>
              </a:rPr>
              <a:t> + R´</a:t>
            </a:r>
            <a:r>
              <a:rPr baseline="-25000" lang="en-US" sz="2000">
                <a:solidFill>
                  <a:schemeClr val="lt1"/>
                </a:solidFill>
                <a:latin typeface="Cambria"/>
                <a:ea typeface="Cambria"/>
                <a:cs typeface="Cambria"/>
                <a:sym typeface="Cambria"/>
              </a:rPr>
              <a:t>T</a:t>
            </a:r>
            <a:endParaRPr/>
          </a:p>
          <a:p>
            <a:pPr indent="-382587" lvl="0" marL="419100" rtl="0" algn="just">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Is = E / R</a:t>
            </a:r>
            <a:r>
              <a:rPr baseline="-25000" lang="en-US" sz="2000">
                <a:solidFill>
                  <a:schemeClr val="lt1"/>
                </a:solidFill>
                <a:latin typeface="Cambria"/>
                <a:ea typeface="Cambria"/>
                <a:cs typeface="Cambria"/>
                <a:sym typeface="Cambria"/>
              </a:rPr>
              <a:t>T</a:t>
            </a:r>
            <a:endParaRPr/>
          </a:p>
          <a:p>
            <a:pPr indent="-382587" lvl="0" marL="419100" rtl="0" algn="just">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Due to the resulting series configuration, the source current is also the current through R1 and R´</a:t>
            </a:r>
            <a:r>
              <a:rPr baseline="-25000" lang="en-US" sz="2000">
                <a:solidFill>
                  <a:schemeClr val="lt1"/>
                </a:solidFill>
                <a:latin typeface="Cambria"/>
                <a:ea typeface="Cambria"/>
                <a:cs typeface="Cambria"/>
                <a:sym typeface="Cambria"/>
              </a:rPr>
              <a:t>T</a:t>
            </a:r>
            <a:r>
              <a:rPr lang="en-US" sz="2000">
                <a:solidFill>
                  <a:schemeClr val="lt1"/>
                </a:solidFill>
                <a:latin typeface="Cambria"/>
                <a:ea typeface="Cambria"/>
                <a:cs typeface="Cambria"/>
                <a:sym typeface="Cambria"/>
              </a:rPr>
              <a:t> and determined by Ohm’s law:</a:t>
            </a:r>
            <a:endParaRPr/>
          </a:p>
          <a:p>
            <a:pPr indent="-382587" lvl="0" marL="419100" rtl="0" algn="just">
              <a:spcBef>
                <a:spcPts val="400"/>
              </a:spcBef>
              <a:spcAft>
                <a:spcPts val="0"/>
              </a:spcAft>
              <a:buClr>
                <a:schemeClr val="accent1"/>
              </a:buClr>
              <a:buSzPts val="1600"/>
              <a:buNone/>
            </a:pPr>
            <a:r>
              <a:rPr lang="en-US" sz="2000">
                <a:solidFill>
                  <a:schemeClr val="lt1"/>
                </a:solidFill>
                <a:latin typeface="Cambria"/>
                <a:ea typeface="Cambria"/>
                <a:cs typeface="Cambria"/>
                <a:sym typeface="Cambria"/>
              </a:rPr>
              <a:t>       V</a:t>
            </a:r>
            <a:r>
              <a:rPr baseline="-25000" lang="en-US" sz="2000">
                <a:solidFill>
                  <a:schemeClr val="lt1"/>
                </a:solidFill>
                <a:latin typeface="Cambria"/>
                <a:ea typeface="Cambria"/>
                <a:cs typeface="Cambria"/>
                <a:sym typeface="Cambria"/>
              </a:rPr>
              <a:t>2</a:t>
            </a:r>
            <a:r>
              <a:rPr lang="en-US" sz="2000">
                <a:solidFill>
                  <a:schemeClr val="lt1"/>
                </a:solidFill>
                <a:latin typeface="Cambria"/>
                <a:ea typeface="Cambria"/>
                <a:cs typeface="Cambria"/>
                <a:sym typeface="Cambria"/>
              </a:rPr>
              <a:t> = Is R´</a:t>
            </a:r>
            <a:r>
              <a:rPr baseline="-25000" lang="en-US" sz="2000">
                <a:solidFill>
                  <a:schemeClr val="lt1"/>
                </a:solidFill>
                <a:latin typeface="Cambria"/>
                <a:ea typeface="Cambria"/>
                <a:cs typeface="Cambria"/>
                <a:sym typeface="Cambria"/>
              </a:rPr>
              <a:t>T</a:t>
            </a:r>
            <a:endParaRPr/>
          </a:p>
          <a:p>
            <a:pPr indent="-382587" lvl="0" marL="419100" rtl="0" algn="just">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Finally, the desired voltage V4 can be determined by applying the voltage divider rule as shown in (f).</a:t>
            </a:r>
            <a:endParaRPr/>
          </a:p>
          <a:p>
            <a:pPr indent="-382587"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8"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p:txBody>
      </p:sp>
      <p:sp>
        <p:nvSpPr>
          <p:cNvPr id="230" name="Google Shape;230;p10"/>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31" name="Google Shape;231;p10"/>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232" name="Google Shape;232;p10"/>
          <p:cNvPicPr preferRelativeResize="0"/>
          <p:nvPr/>
        </p:nvPicPr>
        <p:blipFill rotWithShape="1">
          <a:blip r:embed="rId3">
            <a:alphaModFix/>
          </a:blip>
          <a:srcRect b="0" l="0" r="0" t="0"/>
          <a:stretch/>
        </p:blipFill>
        <p:spPr>
          <a:xfrm>
            <a:off x="6743700" y="279400"/>
            <a:ext cx="3219450" cy="2171700"/>
          </a:xfrm>
          <a:prstGeom prst="rect">
            <a:avLst/>
          </a:prstGeom>
          <a:noFill/>
          <a:ln>
            <a:noFill/>
          </a:ln>
        </p:spPr>
      </p:pic>
      <p:pic>
        <p:nvPicPr>
          <p:cNvPr id="233" name="Google Shape;233;p10"/>
          <p:cNvPicPr preferRelativeResize="0"/>
          <p:nvPr/>
        </p:nvPicPr>
        <p:blipFill rotWithShape="1">
          <a:blip r:embed="rId4">
            <a:alphaModFix/>
          </a:blip>
          <a:srcRect b="0" l="0" r="0" t="0"/>
          <a:stretch/>
        </p:blipFill>
        <p:spPr>
          <a:xfrm>
            <a:off x="6743700" y="2413001"/>
            <a:ext cx="2800350" cy="2143125"/>
          </a:xfrm>
          <a:prstGeom prst="rect">
            <a:avLst/>
          </a:prstGeom>
          <a:noFill/>
          <a:ln>
            <a:noFill/>
          </a:ln>
        </p:spPr>
      </p:pic>
      <p:pic>
        <p:nvPicPr>
          <p:cNvPr id="234" name="Google Shape;234;p10"/>
          <p:cNvPicPr preferRelativeResize="0"/>
          <p:nvPr/>
        </p:nvPicPr>
        <p:blipFill rotWithShape="1">
          <a:blip r:embed="rId5">
            <a:alphaModFix/>
          </a:blip>
          <a:srcRect b="0" l="0" r="0" t="0"/>
          <a:stretch/>
        </p:blipFill>
        <p:spPr>
          <a:xfrm>
            <a:off x="6572250" y="4540250"/>
            <a:ext cx="3867150" cy="200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40" name="Google Shape;240;p11"/>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41" name="Google Shape;241;p11"/>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242" name="Google Shape;242;p11"/>
          <p:cNvPicPr preferRelativeResize="0"/>
          <p:nvPr/>
        </p:nvPicPr>
        <p:blipFill rotWithShape="1">
          <a:blip r:embed="rId3">
            <a:alphaModFix/>
          </a:blip>
          <a:srcRect b="0" l="0" r="0" t="0"/>
          <a:stretch/>
        </p:blipFill>
        <p:spPr>
          <a:xfrm>
            <a:off x="2057400" y="152400"/>
            <a:ext cx="7258050" cy="628650"/>
          </a:xfrm>
          <a:prstGeom prst="rect">
            <a:avLst/>
          </a:prstGeom>
          <a:noFill/>
          <a:ln>
            <a:noFill/>
          </a:ln>
        </p:spPr>
      </p:pic>
      <p:pic>
        <p:nvPicPr>
          <p:cNvPr id="243" name="Google Shape;243;p11"/>
          <p:cNvPicPr preferRelativeResize="0"/>
          <p:nvPr/>
        </p:nvPicPr>
        <p:blipFill rotWithShape="1">
          <a:blip r:embed="rId4">
            <a:alphaModFix/>
          </a:blip>
          <a:srcRect b="0" l="0" r="0" t="0"/>
          <a:stretch/>
        </p:blipFill>
        <p:spPr>
          <a:xfrm>
            <a:off x="1628775" y="785813"/>
            <a:ext cx="4972050" cy="2428875"/>
          </a:xfrm>
          <a:prstGeom prst="rect">
            <a:avLst/>
          </a:prstGeom>
          <a:noFill/>
          <a:ln>
            <a:noFill/>
          </a:ln>
        </p:spPr>
      </p:pic>
      <p:pic>
        <p:nvPicPr>
          <p:cNvPr id="244" name="Google Shape;244;p11"/>
          <p:cNvPicPr preferRelativeResize="0"/>
          <p:nvPr/>
        </p:nvPicPr>
        <p:blipFill rotWithShape="1">
          <a:blip r:embed="rId5">
            <a:alphaModFix/>
          </a:blip>
          <a:srcRect b="0" l="0" r="0" t="0"/>
          <a:stretch/>
        </p:blipFill>
        <p:spPr>
          <a:xfrm>
            <a:off x="1524001" y="3429000"/>
            <a:ext cx="7324725" cy="3124200"/>
          </a:xfrm>
          <a:prstGeom prst="rect">
            <a:avLst/>
          </a:prstGeom>
          <a:noFill/>
          <a:ln>
            <a:noFill/>
          </a:ln>
        </p:spPr>
      </p:pic>
      <p:pic>
        <p:nvPicPr>
          <p:cNvPr id="245" name="Google Shape;245;p11"/>
          <p:cNvPicPr preferRelativeResize="0"/>
          <p:nvPr/>
        </p:nvPicPr>
        <p:blipFill rotWithShape="1">
          <a:blip r:embed="rId6">
            <a:alphaModFix/>
          </a:blip>
          <a:srcRect b="0" l="0" r="0" t="0"/>
          <a:stretch/>
        </p:blipFill>
        <p:spPr>
          <a:xfrm>
            <a:off x="6953250" y="781051"/>
            <a:ext cx="3048000" cy="258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2"/>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51" name="Google Shape;251;p12"/>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52" name="Google Shape;252;p12"/>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253" name="Google Shape;253;p12"/>
          <p:cNvPicPr preferRelativeResize="0"/>
          <p:nvPr/>
        </p:nvPicPr>
        <p:blipFill rotWithShape="1">
          <a:blip r:embed="rId3">
            <a:alphaModFix/>
          </a:blip>
          <a:srcRect b="0" l="0" r="0" t="0"/>
          <a:stretch/>
        </p:blipFill>
        <p:spPr>
          <a:xfrm>
            <a:off x="2438400" y="2424113"/>
            <a:ext cx="6030912" cy="4357687"/>
          </a:xfrm>
          <a:prstGeom prst="rect">
            <a:avLst/>
          </a:prstGeom>
          <a:noFill/>
          <a:ln>
            <a:noFill/>
          </a:ln>
        </p:spPr>
      </p:pic>
      <p:pic>
        <p:nvPicPr>
          <p:cNvPr id="254" name="Google Shape;254;p12"/>
          <p:cNvPicPr preferRelativeResize="0"/>
          <p:nvPr/>
        </p:nvPicPr>
        <p:blipFill rotWithShape="1">
          <a:blip r:embed="rId4">
            <a:alphaModFix/>
          </a:blip>
          <a:srcRect b="0" l="0" r="0" t="0"/>
          <a:stretch/>
        </p:blipFill>
        <p:spPr>
          <a:xfrm>
            <a:off x="7118350" y="-76200"/>
            <a:ext cx="3048000" cy="2581275"/>
          </a:xfrm>
          <a:prstGeom prst="rect">
            <a:avLst/>
          </a:prstGeom>
          <a:noFill/>
          <a:ln>
            <a:noFill/>
          </a:ln>
        </p:spPr>
      </p:pic>
      <p:pic>
        <p:nvPicPr>
          <p:cNvPr id="255" name="Google Shape;255;p12"/>
          <p:cNvPicPr preferRelativeResize="0"/>
          <p:nvPr/>
        </p:nvPicPr>
        <p:blipFill rotWithShape="1">
          <a:blip r:embed="rId5">
            <a:alphaModFix/>
          </a:blip>
          <a:srcRect b="0" l="0" r="0" t="0"/>
          <a:stretch/>
        </p:blipFill>
        <p:spPr>
          <a:xfrm>
            <a:off x="1371600" y="1"/>
            <a:ext cx="4972050"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61" name="Google Shape;261;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230187" lvl="0" marL="419100" rtl="0" algn="l">
              <a:spcBef>
                <a:spcPts val="0"/>
              </a:spcBef>
              <a:spcAft>
                <a:spcPts val="0"/>
              </a:spcAft>
              <a:buClr>
                <a:schemeClr val="accent1"/>
              </a:buClr>
              <a:buSzPts val="2400"/>
              <a:buNone/>
            </a:pPr>
            <a:r>
              <a:t/>
            </a:r>
            <a:endParaRPr sz="3000">
              <a:solidFill>
                <a:schemeClr val="lt1"/>
              </a:solidFill>
              <a:latin typeface="Arial"/>
              <a:ea typeface="Arial"/>
              <a:cs typeface="Arial"/>
              <a:sym typeface="Arial"/>
            </a:endParaRPr>
          </a:p>
        </p:txBody>
      </p:sp>
      <p:sp>
        <p:nvSpPr>
          <p:cNvPr id="262" name="Google Shape;262;p13"/>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63" name="Google Shape;263;p13"/>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264" name="Google Shape;264;p13"/>
          <p:cNvPicPr preferRelativeResize="0"/>
          <p:nvPr/>
        </p:nvPicPr>
        <p:blipFill rotWithShape="1">
          <a:blip r:embed="rId3">
            <a:alphaModFix/>
          </a:blip>
          <a:srcRect b="0" l="0" r="0" t="0"/>
          <a:stretch/>
        </p:blipFill>
        <p:spPr>
          <a:xfrm>
            <a:off x="2057401" y="152401"/>
            <a:ext cx="7419975" cy="1209675"/>
          </a:xfrm>
          <a:prstGeom prst="rect">
            <a:avLst/>
          </a:prstGeom>
          <a:noFill/>
          <a:ln>
            <a:noFill/>
          </a:ln>
        </p:spPr>
      </p:pic>
      <p:pic>
        <p:nvPicPr>
          <p:cNvPr id="265" name="Google Shape;265;p13"/>
          <p:cNvPicPr preferRelativeResize="0"/>
          <p:nvPr/>
        </p:nvPicPr>
        <p:blipFill rotWithShape="1">
          <a:blip r:embed="rId4">
            <a:alphaModFix/>
          </a:blip>
          <a:srcRect b="0" l="0" r="0" t="0"/>
          <a:stretch/>
        </p:blipFill>
        <p:spPr>
          <a:xfrm>
            <a:off x="3352800" y="1362076"/>
            <a:ext cx="5314950" cy="2828925"/>
          </a:xfrm>
          <a:prstGeom prst="rect">
            <a:avLst/>
          </a:prstGeom>
          <a:noFill/>
          <a:ln>
            <a:noFill/>
          </a:ln>
        </p:spPr>
      </p:pic>
      <p:pic>
        <p:nvPicPr>
          <p:cNvPr id="266" name="Google Shape;266;p13"/>
          <p:cNvPicPr preferRelativeResize="0"/>
          <p:nvPr/>
        </p:nvPicPr>
        <p:blipFill rotWithShape="1">
          <a:blip r:embed="rId5">
            <a:alphaModFix/>
          </a:blip>
          <a:srcRect b="0" l="0" r="0" t="0"/>
          <a:stretch/>
        </p:blipFill>
        <p:spPr>
          <a:xfrm>
            <a:off x="2108200" y="4114801"/>
            <a:ext cx="7391400" cy="1514475"/>
          </a:xfrm>
          <a:prstGeom prst="rect">
            <a:avLst/>
          </a:prstGeom>
          <a:noFill/>
          <a:ln>
            <a:noFill/>
          </a:ln>
        </p:spPr>
      </p:pic>
      <p:pic>
        <p:nvPicPr>
          <p:cNvPr id="267" name="Google Shape;267;p13"/>
          <p:cNvPicPr preferRelativeResize="0"/>
          <p:nvPr/>
        </p:nvPicPr>
        <p:blipFill rotWithShape="1">
          <a:blip r:embed="rId6">
            <a:alphaModFix/>
          </a:blip>
          <a:srcRect b="0" l="0" r="0" t="0"/>
          <a:stretch/>
        </p:blipFill>
        <p:spPr>
          <a:xfrm>
            <a:off x="3505200" y="5651500"/>
            <a:ext cx="5734050" cy="120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ph idx="1" type="body"/>
          </p:nvPr>
        </p:nvSpPr>
        <p:spPr>
          <a:xfrm>
            <a:off x="1752600" y="0"/>
            <a:ext cx="4648200" cy="6126162"/>
          </a:xfrm>
          <a:prstGeom prst="rect">
            <a:avLst/>
          </a:prstGeom>
          <a:noFill/>
          <a:ln>
            <a:noFill/>
          </a:ln>
        </p:spPr>
        <p:txBody>
          <a:bodyPr anchorCtr="0" anchor="t" bIns="45700" lIns="91425" spcFirstLastPara="1" rIns="91425" wrap="square" tIns="45700">
            <a:noAutofit/>
          </a:bodyPr>
          <a:lstStyle/>
          <a:p>
            <a:pPr indent="-280987" lvl="0" marL="419100" rtl="0" algn="l">
              <a:lnSpc>
                <a:spcPct val="100000"/>
              </a:lnSpc>
              <a:spcBef>
                <a:spcPts val="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The result is that </a:t>
            </a:r>
            <a:r>
              <a:rPr i="1" lang="en-US" sz="2000">
                <a:solidFill>
                  <a:schemeClr val="lt1"/>
                </a:solidFill>
                <a:latin typeface="Cambria"/>
                <a:ea typeface="Cambria"/>
                <a:cs typeface="Cambria"/>
                <a:sym typeface="Cambria"/>
              </a:rPr>
              <a:t>I</a:t>
            </a:r>
            <a:r>
              <a:rPr lang="en-US" sz="2000">
                <a:solidFill>
                  <a:schemeClr val="lt1"/>
                </a:solidFill>
                <a:latin typeface="Cambria"/>
                <a:ea typeface="Cambria"/>
                <a:cs typeface="Cambria"/>
                <a:sym typeface="Cambria"/>
              </a:rPr>
              <a:t>4 can be determined directly using Ohm’s law as follows: </a:t>
            </a:r>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Because the total voltage across the series combination of </a:t>
            </a:r>
            <a:r>
              <a:rPr i="1" lang="en-US" sz="2000">
                <a:solidFill>
                  <a:schemeClr val="lt1"/>
                </a:solidFill>
                <a:latin typeface="Cambria"/>
                <a:ea typeface="Cambria"/>
                <a:cs typeface="Cambria"/>
                <a:sym typeface="Cambria"/>
              </a:rPr>
              <a:t>R</a:t>
            </a:r>
            <a:r>
              <a:rPr lang="en-US" sz="2000">
                <a:solidFill>
                  <a:schemeClr val="lt1"/>
                </a:solidFill>
                <a:latin typeface="Cambria"/>
                <a:ea typeface="Cambria"/>
                <a:cs typeface="Cambria"/>
                <a:sym typeface="Cambria"/>
              </a:rPr>
              <a:t>1 and R՛ is 12 V, apply the voltage divider rule to determine voltage </a:t>
            </a:r>
            <a:r>
              <a:rPr i="1" lang="en-US" sz="2000">
                <a:solidFill>
                  <a:schemeClr val="lt1"/>
                </a:solidFill>
                <a:latin typeface="Cambria"/>
                <a:ea typeface="Cambria"/>
                <a:cs typeface="Cambria"/>
                <a:sym typeface="Cambria"/>
              </a:rPr>
              <a:t>V</a:t>
            </a:r>
            <a:r>
              <a:rPr lang="en-US" sz="2000">
                <a:solidFill>
                  <a:schemeClr val="lt1"/>
                </a:solidFill>
                <a:latin typeface="Cambria"/>
                <a:ea typeface="Cambria"/>
                <a:cs typeface="Cambria"/>
                <a:sym typeface="Cambria"/>
              </a:rPr>
              <a:t>2 as follows: </a:t>
            </a:r>
            <a:br>
              <a:rPr lang="en-US" sz="2000">
                <a:solidFill>
                  <a:schemeClr val="lt1"/>
                </a:solidFill>
                <a:latin typeface="Cambria"/>
                <a:ea typeface="Cambria"/>
                <a:cs typeface="Cambria"/>
                <a:sym typeface="Cambria"/>
              </a:rPr>
            </a:br>
            <a:br>
              <a:rPr lang="en-US" sz="2000">
                <a:solidFill>
                  <a:schemeClr val="lt1"/>
                </a:solidFill>
                <a:latin typeface="Cambria"/>
                <a:ea typeface="Cambria"/>
                <a:cs typeface="Cambria"/>
                <a:sym typeface="Cambria"/>
              </a:rPr>
            </a:br>
            <a:endParaRPr/>
          </a:p>
        </p:txBody>
      </p:sp>
      <p:sp>
        <p:nvSpPr>
          <p:cNvPr id="273" name="Google Shape;273;p14"/>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74" name="Google Shape;274;p14"/>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275" name="Google Shape;275;p14"/>
          <p:cNvPicPr preferRelativeResize="0"/>
          <p:nvPr/>
        </p:nvPicPr>
        <p:blipFill rotWithShape="1">
          <a:blip r:embed="rId3">
            <a:alphaModFix/>
          </a:blip>
          <a:srcRect b="0" l="0" r="0" t="0"/>
          <a:stretch/>
        </p:blipFill>
        <p:spPr>
          <a:xfrm>
            <a:off x="6510337" y="6350"/>
            <a:ext cx="4343400" cy="3079750"/>
          </a:xfrm>
          <a:prstGeom prst="rect">
            <a:avLst/>
          </a:prstGeom>
          <a:noFill/>
          <a:ln>
            <a:noFill/>
          </a:ln>
        </p:spPr>
      </p:pic>
      <p:pic>
        <p:nvPicPr>
          <p:cNvPr id="276" name="Google Shape;276;p14"/>
          <p:cNvPicPr preferRelativeResize="0"/>
          <p:nvPr/>
        </p:nvPicPr>
        <p:blipFill rotWithShape="1">
          <a:blip r:embed="rId4">
            <a:alphaModFix/>
          </a:blip>
          <a:srcRect b="0" l="0" r="0" t="0"/>
          <a:stretch/>
        </p:blipFill>
        <p:spPr>
          <a:xfrm>
            <a:off x="2386012" y="1335087"/>
            <a:ext cx="3771900" cy="838200"/>
          </a:xfrm>
          <a:prstGeom prst="rect">
            <a:avLst/>
          </a:prstGeom>
          <a:noFill/>
          <a:ln>
            <a:noFill/>
          </a:ln>
        </p:spPr>
      </p:pic>
      <p:pic>
        <p:nvPicPr>
          <p:cNvPr id="277" name="Google Shape;277;p14"/>
          <p:cNvPicPr preferRelativeResize="0"/>
          <p:nvPr/>
        </p:nvPicPr>
        <p:blipFill rotWithShape="1">
          <a:blip r:embed="rId5">
            <a:alphaModFix/>
          </a:blip>
          <a:srcRect b="0" l="0" r="0" t="0"/>
          <a:stretch/>
        </p:blipFill>
        <p:spPr>
          <a:xfrm>
            <a:off x="2386013" y="3544887"/>
            <a:ext cx="6296025" cy="990600"/>
          </a:xfrm>
          <a:prstGeom prst="rect">
            <a:avLst/>
          </a:prstGeom>
          <a:noFill/>
          <a:ln>
            <a:noFill/>
          </a:ln>
        </p:spPr>
      </p:pic>
      <p:pic>
        <p:nvPicPr>
          <p:cNvPr id="278" name="Google Shape;278;p14"/>
          <p:cNvPicPr preferRelativeResize="0"/>
          <p:nvPr/>
        </p:nvPicPr>
        <p:blipFill rotWithShape="1">
          <a:blip r:embed="rId6">
            <a:alphaModFix/>
          </a:blip>
          <a:srcRect b="0" l="0" r="0" t="0"/>
          <a:stretch/>
        </p:blipFill>
        <p:spPr>
          <a:xfrm>
            <a:off x="2230438" y="4668838"/>
            <a:ext cx="6751637" cy="1457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5"/>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84" name="Google Shape;284;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230187" lvl="0" marL="419100" rtl="0" algn="l">
              <a:spcBef>
                <a:spcPts val="0"/>
              </a:spcBef>
              <a:spcAft>
                <a:spcPts val="0"/>
              </a:spcAft>
              <a:buClr>
                <a:schemeClr val="accent1"/>
              </a:buClr>
              <a:buSzPts val="2400"/>
              <a:buNone/>
            </a:pPr>
            <a:r>
              <a:t/>
            </a:r>
            <a:endParaRPr sz="3000">
              <a:solidFill>
                <a:schemeClr val="lt1"/>
              </a:solidFill>
              <a:latin typeface="Arial"/>
              <a:ea typeface="Arial"/>
              <a:cs typeface="Arial"/>
              <a:sym typeface="Arial"/>
            </a:endParaRPr>
          </a:p>
        </p:txBody>
      </p:sp>
      <p:sp>
        <p:nvSpPr>
          <p:cNvPr id="285" name="Google Shape;285;p15"/>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86" name="Google Shape;286;p15"/>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287" name="Google Shape;287;p15"/>
          <p:cNvPicPr preferRelativeResize="0"/>
          <p:nvPr/>
        </p:nvPicPr>
        <p:blipFill rotWithShape="1">
          <a:blip r:embed="rId3">
            <a:alphaModFix/>
          </a:blip>
          <a:srcRect b="0" l="0" r="0" t="0"/>
          <a:stretch/>
        </p:blipFill>
        <p:spPr>
          <a:xfrm>
            <a:off x="1600200" y="-22225"/>
            <a:ext cx="3352800" cy="1323975"/>
          </a:xfrm>
          <a:prstGeom prst="rect">
            <a:avLst/>
          </a:prstGeom>
          <a:noFill/>
          <a:ln>
            <a:noFill/>
          </a:ln>
        </p:spPr>
      </p:pic>
      <p:pic>
        <p:nvPicPr>
          <p:cNvPr id="288" name="Google Shape;288;p15"/>
          <p:cNvPicPr preferRelativeResize="0"/>
          <p:nvPr/>
        </p:nvPicPr>
        <p:blipFill rotWithShape="1">
          <a:blip r:embed="rId4">
            <a:alphaModFix/>
          </a:blip>
          <a:srcRect b="0" l="0" r="0" t="0"/>
          <a:stretch/>
        </p:blipFill>
        <p:spPr>
          <a:xfrm>
            <a:off x="5691187" y="-22225"/>
            <a:ext cx="4495800" cy="3908425"/>
          </a:xfrm>
          <a:prstGeom prst="rect">
            <a:avLst/>
          </a:prstGeom>
          <a:noFill/>
          <a:ln>
            <a:noFill/>
          </a:ln>
        </p:spPr>
      </p:pic>
      <p:pic>
        <p:nvPicPr>
          <p:cNvPr id="289" name="Google Shape;289;p15"/>
          <p:cNvPicPr preferRelativeResize="0"/>
          <p:nvPr/>
        </p:nvPicPr>
        <p:blipFill rotWithShape="1">
          <a:blip r:embed="rId5">
            <a:alphaModFix/>
          </a:blip>
          <a:srcRect b="0" l="0" r="0" t="0"/>
          <a:stretch/>
        </p:blipFill>
        <p:spPr>
          <a:xfrm>
            <a:off x="2178050" y="3884613"/>
            <a:ext cx="7600950" cy="885825"/>
          </a:xfrm>
          <a:prstGeom prst="rect">
            <a:avLst/>
          </a:prstGeom>
          <a:noFill/>
          <a:ln>
            <a:noFill/>
          </a:ln>
        </p:spPr>
      </p:pic>
      <p:pic>
        <p:nvPicPr>
          <p:cNvPr id="290" name="Google Shape;290;p15"/>
          <p:cNvPicPr preferRelativeResize="0"/>
          <p:nvPr/>
        </p:nvPicPr>
        <p:blipFill rotWithShape="1">
          <a:blip r:embed="rId6">
            <a:alphaModFix/>
          </a:blip>
          <a:srcRect b="0" l="0" r="0" t="0"/>
          <a:stretch/>
        </p:blipFill>
        <p:spPr>
          <a:xfrm>
            <a:off x="2205038" y="4767263"/>
            <a:ext cx="6638925" cy="771525"/>
          </a:xfrm>
          <a:prstGeom prst="rect">
            <a:avLst/>
          </a:prstGeom>
          <a:noFill/>
          <a:ln>
            <a:noFill/>
          </a:ln>
        </p:spPr>
      </p:pic>
      <p:pic>
        <p:nvPicPr>
          <p:cNvPr id="291" name="Google Shape;291;p15"/>
          <p:cNvPicPr preferRelativeResize="0"/>
          <p:nvPr/>
        </p:nvPicPr>
        <p:blipFill rotWithShape="1">
          <a:blip r:embed="rId7">
            <a:alphaModFix/>
          </a:blip>
          <a:srcRect b="0" l="0" r="0" t="0"/>
          <a:stretch/>
        </p:blipFill>
        <p:spPr>
          <a:xfrm>
            <a:off x="2203450" y="5514975"/>
            <a:ext cx="4819650" cy="838200"/>
          </a:xfrm>
          <a:prstGeom prst="rect">
            <a:avLst/>
          </a:prstGeom>
          <a:noFill/>
          <a:ln>
            <a:noFill/>
          </a:ln>
        </p:spPr>
      </p:pic>
      <p:pic>
        <p:nvPicPr>
          <p:cNvPr id="292" name="Google Shape;292;p15"/>
          <p:cNvPicPr preferRelativeResize="0"/>
          <p:nvPr/>
        </p:nvPicPr>
        <p:blipFill rotWithShape="1">
          <a:blip r:embed="rId8">
            <a:alphaModFix/>
          </a:blip>
          <a:srcRect b="0" l="0" r="0" t="0"/>
          <a:stretch/>
        </p:blipFill>
        <p:spPr>
          <a:xfrm>
            <a:off x="2184400" y="6356350"/>
            <a:ext cx="4914900" cy="51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98" name="Google Shape;298;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230187" lvl="0" marL="419100" rtl="0" algn="l">
              <a:spcBef>
                <a:spcPts val="0"/>
              </a:spcBef>
              <a:spcAft>
                <a:spcPts val="0"/>
              </a:spcAft>
              <a:buClr>
                <a:schemeClr val="accent1"/>
              </a:buClr>
              <a:buSzPts val="2400"/>
              <a:buNone/>
            </a:pPr>
            <a:r>
              <a:t/>
            </a:r>
            <a:endParaRPr sz="3000">
              <a:solidFill>
                <a:schemeClr val="lt1"/>
              </a:solidFill>
              <a:latin typeface="Arial"/>
              <a:ea typeface="Arial"/>
              <a:cs typeface="Arial"/>
              <a:sym typeface="Arial"/>
            </a:endParaRPr>
          </a:p>
        </p:txBody>
      </p:sp>
      <p:sp>
        <p:nvSpPr>
          <p:cNvPr id="299" name="Google Shape;299;p16"/>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300" name="Google Shape;300;p16"/>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301" name="Google Shape;301;p16"/>
          <p:cNvPicPr preferRelativeResize="0"/>
          <p:nvPr/>
        </p:nvPicPr>
        <p:blipFill rotWithShape="1">
          <a:blip r:embed="rId3">
            <a:alphaModFix/>
          </a:blip>
          <a:srcRect b="0" l="0" r="0" t="0"/>
          <a:stretch/>
        </p:blipFill>
        <p:spPr>
          <a:xfrm>
            <a:off x="1524000" y="26988"/>
            <a:ext cx="5848350" cy="1095375"/>
          </a:xfrm>
          <a:prstGeom prst="rect">
            <a:avLst/>
          </a:prstGeom>
          <a:noFill/>
          <a:ln>
            <a:noFill/>
          </a:ln>
        </p:spPr>
      </p:pic>
      <p:pic>
        <p:nvPicPr>
          <p:cNvPr id="302" name="Google Shape;302;p16"/>
          <p:cNvPicPr preferRelativeResize="0"/>
          <p:nvPr/>
        </p:nvPicPr>
        <p:blipFill rotWithShape="1">
          <a:blip r:embed="rId4">
            <a:alphaModFix/>
          </a:blip>
          <a:srcRect b="0" l="0" r="0" t="0"/>
          <a:stretch/>
        </p:blipFill>
        <p:spPr>
          <a:xfrm>
            <a:off x="7372350" y="731837"/>
            <a:ext cx="3733800" cy="2849562"/>
          </a:xfrm>
          <a:prstGeom prst="rect">
            <a:avLst/>
          </a:prstGeom>
          <a:noFill/>
          <a:ln>
            <a:noFill/>
          </a:ln>
        </p:spPr>
      </p:pic>
      <p:pic>
        <p:nvPicPr>
          <p:cNvPr id="303" name="Google Shape;303;p16"/>
          <p:cNvPicPr preferRelativeResize="0"/>
          <p:nvPr/>
        </p:nvPicPr>
        <p:blipFill rotWithShape="1">
          <a:blip r:embed="rId5">
            <a:alphaModFix/>
          </a:blip>
          <a:srcRect b="0" l="0" r="0" t="0"/>
          <a:stretch/>
        </p:blipFill>
        <p:spPr>
          <a:xfrm>
            <a:off x="1516063" y="1184276"/>
            <a:ext cx="5848350" cy="1025525"/>
          </a:xfrm>
          <a:prstGeom prst="rect">
            <a:avLst/>
          </a:prstGeom>
          <a:noFill/>
          <a:ln>
            <a:noFill/>
          </a:ln>
        </p:spPr>
      </p:pic>
      <p:pic>
        <p:nvPicPr>
          <p:cNvPr id="304" name="Google Shape;304;p16"/>
          <p:cNvPicPr preferRelativeResize="0"/>
          <p:nvPr/>
        </p:nvPicPr>
        <p:blipFill rotWithShape="1">
          <a:blip r:embed="rId6">
            <a:alphaModFix/>
          </a:blip>
          <a:srcRect b="0" l="0" r="0" t="0"/>
          <a:stretch/>
        </p:blipFill>
        <p:spPr>
          <a:xfrm>
            <a:off x="1514475" y="2300287"/>
            <a:ext cx="5840412" cy="660400"/>
          </a:xfrm>
          <a:prstGeom prst="rect">
            <a:avLst/>
          </a:prstGeom>
          <a:noFill/>
          <a:ln>
            <a:noFill/>
          </a:ln>
        </p:spPr>
      </p:pic>
      <p:pic>
        <p:nvPicPr>
          <p:cNvPr id="305" name="Google Shape;305;p16"/>
          <p:cNvPicPr preferRelativeResize="0"/>
          <p:nvPr/>
        </p:nvPicPr>
        <p:blipFill rotWithShape="1">
          <a:blip r:embed="rId7">
            <a:alphaModFix/>
          </a:blip>
          <a:srcRect b="0" l="0" r="0" t="0"/>
          <a:stretch/>
        </p:blipFill>
        <p:spPr>
          <a:xfrm>
            <a:off x="1633538" y="3052763"/>
            <a:ext cx="2219325" cy="771525"/>
          </a:xfrm>
          <a:prstGeom prst="rect">
            <a:avLst/>
          </a:prstGeom>
          <a:noFill/>
          <a:ln>
            <a:noFill/>
          </a:ln>
        </p:spPr>
      </p:pic>
      <p:pic>
        <p:nvPicPr>
          <p:cNvPr id="306" name="Google Shape;306;p16"/>
          <p:cNvPicPr preferRelativeResize="0"/>
          <p:nvPr/>
        </p:nvPicPr>
        <p:blipFill rotWithShape="1">
          <a:blip r:embed="rId8">
            <a:alphaModFix/>
          </a:blip>
          <a:srcRect b="0" l="0" r="0" t="0"/>
          <a:stretch/>
        </p:blipFill>
        <p:spPr>
          <a:xfrm>
            <a:off x="1571625" y="3929063"/>
            <a:ext cx="1808162" cy="428625"/>
          </a:xfrm>
          <a:prstGeom prst="rect">
            <a:avLst/>
          </a:prstGeom>
          <a:noFill/>
          <a:ln>
            <a:noFill/>
          </a:ln>
        </p:spPr>
      </p:pic>
      <p:pic>
        <p:nvPicPr>
          <p:cNvPr id="307" name="Google Shape;307;p16"/>
          <p:cNvPicPr preferRelativeResize="0"/>
          <p:nvPr/>
        </p:nvPicPr>
        <p:blipFill rotWithShape="1">
          <a:blip r:embed="rId9">
            <a:alphaModFix/>
          </a:blip>
          <a:srcRect b="0" l="0" r="0" t="0"/>
          <a:stretch/>
        </p:blipFill>
        <p:spPr>
          <a:xfrm>
            <a:off x="1571626" y="4505325"/>
            <a:ext cx="4313237" cy="85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ambria"/>
              <a:buNone/>
            </a:pPr>
            <a:r>
              <a:rPr lang="en-US">
                <a:latin typeface="Cambria"/>
                <a:ea typeface="Cambria"/>
                <a:cs typeface="Cambria"/>
                <a:sym typeface="Cambria"/>
              </a:rPr>
              <a:t>7.4 Block Diagram Approach </a:t>
            </a:r>
            <a:endParaRPr/>
          </a:p>
        </p:txBody>
      </p:sp>
      <p:sp>
        <p:nvSpPr>
          <p:cNvPr id="313" name="Google Shape;313;p17"/>
          <p:cNvSpPr txBox="1"/>
          <p:nvPr>
            <p:ph idx="1" type="body"/>
          </p:nvPr>
        </p:nvSpPr>
        <p:spPr>
          <a:xfrm>
            <a:off x="1828800" y="1752600"/>
            <a:ext cx="8534400" cy="4267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latin typeface="Cambria"/>
                <a:ea typeface="Cambria"/>
                <a:cs typeface="Cambria"/>
                <a:sym typeface="Cambria"/>
              </a:rPr>
              <a:t>Elements which can be reduced are grouped. You can examine the impact of the individual components in each group. </a:t>
            </a:r>
            <a:endParaRPr/>
          </a:p>
          <a:p>
            <a:pPr indent="-342900" lvl="0" marL="342900" rtl="0" algn="l">
              <a:spcBef>
                <a:spcPts val="1000"/>
              </a:spcBef>
              <a:spcAft>
                <a:spcPts val="0"/>
              </a:spcAft>
              <a:buSzPts val="1600"/>
              <a:buChar char="►"/>
            </a:pPr>
            <a:r>
              <a:rPr lang="en-US">
                <a:latin typeface="Cambria"/>
                <a:ea typeface="Cambria"/>
                <a:cs typeface="Cambria"/>
                <a:sym typeface="Cambria"/>
              </a:rPr>
              <a:t>This grouping of elements is called the </a:t>
            </a:r>
            <a:r>
              <a:rPr b="1" lang="en-US">
                <a:latin typeface="Cambria"/>
                <a:ea typeface="Cambria"/>
                <a:cs typeface="Cambria"/>
                <a:sym typeface="Cambria"/>
              </a:rPr>
              <a:t>block diagram approach.</a:t>
            </a:r>
            <a:endParaRPr/>
          </a:p>
          <a:p>
            <a:pPr indent="-342900" lvl="0" marL="342900" rtl="0" algn="l">
              <a:spcBef>
                <a:spcPts val="1000"/>
              </a:spcBef>
              <a:spcAft>
                <a:spcPts val="0"/>
              </a:spcAft>
              <a:buSzPts val="1600"/>
              <a:buChar char="►"/>
            </a:pPr>
            <a:r>
              <a:rPr lang="en-US">
                <a:latin typeface="Cambria"/>
                <a:ea typeface="Cambria"/>
                <a:cs typeface="Cambria"/>
                <a:sym typeface="Cambria"/>
              </a:rPr>
              <a:t>For series resistors </a:t>
            </a:r>
            <a:r>
              <a:rPr i="1" lang="en-US">
                <a:latin typeface="Cambria"/>
                <a:ea typeface="Cambria"/>
                <a:cs typeface="Cambria"/>
                <a:sym typeface="Cambria"/>
              </a:rPr>
              <a:t>R</a:t>
            </a:r>
            <a:r>
              <a:rPr baseline="-25000" lang="en-US">
                <a:latin typeface="Cambria"/>
                <a:ea typeface="Cambria"/>
                <a:cs typeface="Cambria"/>
                <a:sym typeface="Cambria"/>
              </a:rPr>
              <a:t>1</a:t>
            </a:r>
            <a:r>
              <a:rPr lang="en-US">
                <a:latin typeface="Cambria"/>
                <a:ea typeface="Cambria"/>
                <a:cs typeface="Cambria"/>
                <a:sym typeface="Cambria"/>
              </a:rPr>
              <a:t> and </a:t>
            </a:r>
            <a:r>
              <a:rPr i="1" lang="en-US">
                <a:latin typeface="Cambria"/>
                <a:ea typeface="Cambria"/>
                <a:cs typeface="Cambria"/>
                <a:sym typeface="Cambria"/>
              </a:rPr>
              <a:t>R</a:t>
            </a:r>
            <a:r>
              <a:rPr baseline="-25000" lang="en-US">
                <a:latin typeface="Cambria"/>
                <a:ea typeface="Cambria"/>
                <a:cs typeface="Cambria"/>
                <a:sym typeface="Cambria"/>
              </a:rPr>
              <a:t>2</a:t>
            </a:r>
            <a:r>
              <a:rPr lang="en-US">
                <a:latin typeface="Cambria"/>
                <a:ea typeface="Cambria"/>
                <a:cs typeface="Cambria"/>
                <a:sym typeface="Cambria"/>
              </a:rPr>
              <a:t>, a comma is inserted between their subscript notations: </a:t>
            </a:r>
            <a:r>
              <a:rPr i="1" lang="en-US">
                <a:latin typeface="Cambria"/>
                <a:ea typeface="Cambria"/>
                <a:cs typeface="Cambria"/>
                <a:sym typeface="Cambria"/>
              </a:rPr>
              <a:t>R</a:t>
            </a:r>
            <a:r>
              <a:rPr baseline="-25000" lang="en-US">
                <a:latin typeface="Cambria"/>
                <a:ea typeface="Cambria"/>
                <a:cs typeface="Cambria"/>
                <a:sym typeface="Cambria"/>
              </a:rPr>
              <a:t>1,2</a:t>
            </a:r>
            <a:r>
              <a:rPr lang="en-US">
                <a:latin typeface="Cambria"/>
                <a:ea typeface="Cambria"/>
                <a:cs typeface="Cambria"/>
                <a:sym typeface="Cambria"/>
              </a:rPr>
              <a:t> = </a:t>
            </a:r>
            <a:r>
              <a:rPr i="1" lang="en-US">
                <a:latin typeface="Cambria"/>
                <a:ea typeface="Cambria"/>
                <a:cs typeface="Cambria"/>
                <a:sym typeface="Cambria"/>
              </a:rPr>
              <a:t>R</a:t>
            </a:r>
            <a:r>
              <a:rPr baseline="-25000" lang="en-US">
                <a:latin typeface="Cambria"/>
                <a:ea typeface="Cambria"/>
                <a:cs typeface="Cambria"/>
                <a:sym typeface="Cambria"/>
              </a:rPr>
              <a:t>1</a:t>
            </a:r>
            <a:r>
              <a:rPr lang="en-US">
                <a:latin typeface="Cambria"/>
                <a:ea typeface="Cambria"/>
                <a:cs typeface="Cambria"/>
                <a:sym typeface="Cambria"/>
              </a:rPr>
              <a:t> + </a:t>
            </a:r>
            <a:r>
              <a:rPr i="1" lang="en-US">
                <a:latin typeface="Cambria"/>
                <a:ea typeface="Cambria"/>
                <a:cs typeface="Cambria"/>
                <a:sym typeface="Cambria"/>
              </a:rPr>
              <a:t>R</a:t>
            </a:r>
            <a:r>
              <a:rPr baseline="-25000" lang="en-US">
                <a:latin typeface="Cambria"/>
                <a:ea typeface="Cambria"/>
                <a:cs typeface="Cambria"/>
                <a:sym typeface="Cambria"/>
              </a:rPr>
              <a:t>2</a:t>
            </a:r>
            <a:endParaRPr b="1" baseline="-25000">
              <a:latin typeface="Cambria"/>
              <a:ea typeface="Cambria"/>
              <a:cs typeface="Cambria"/>
              <a:sym typeface="Cambria"/>
            </a:endParaRPr>
          </a:p>
          <a:p>
            <a:pPr indent="-342900" lvl="0" marL="342900" rtl="0" algn="l">
              <a:spcBef>
                <a:spcPts val="1000"/>
              </a:spcBef>
              <a:spcAft>
                <a:spcPts val="0"/>
              </a:spcAft>
              <a:buSzPts val="1600"/>
              <a:buChar char="►"/>
            </a:pPr>
            <a:r>
              <a:rPr lang="en-US">
                <a:latin typeface="Cambria"/>
                <a:ea typeface="Cambria"/>
                <a:cs typeface="Cambria"/>
                <a:sym typeface="Cambria"/>
              </a:rPr>
              <a:t>For parallel resistors </a:t>
            </a:r>
            <a:r>
              <a:rPr i="1" lang="en-US">
                <a:latin typeface="Cambria"/>
                <a:ea typeface="Cambria"/>
                <a:cs typeface="Cambria"/>
                <a:sym typeface="Cambria"/>
              </a:rPr>
              <a:t>R</a:t>
            </a:r>
            <a:r>
              <a:rPr baseline="-25000" lang="en-US">
                <a:latin typeface="Cambria"/>
                <a:ea typeface="Cambria"/>
                <a:cs typeface="Cambria"/>
                <a:sym typeface="Cambria"/>
              </a:rPr>
              <a:t>1</a:t>
            </a:r>
            <a:r>
              <a:rPr lang="en-US">
                <a:latin typeface="Cambria"/>
                <a:ea typeface="Cambria"/>
                <a:cs typeface="Cambria"/>
                <a:sym typeface="Cambria"/>
              </a:rPr>
              <a:t> and </a:t>
            </a:r>
            <a:r>
              <a:rPr i="1" lang="en-US">
                <a:latin typeface="Cambria"/>
                <a:ea typeface="Cambria"/>
                <a:cs typeface="Cambria"/>
                <a:sym typeface="Cambria"/>
              </a:rPr>
              <a:t>R</a:t>
            </a:r>
            <a:r>
              <a:rPr baseline="-25000" lang="en-US">
                <a:latin typeface="Cambria"/>
                <a:ea typeface="Cambria"/>
                <a:cs typeface="Cambria"/>
                <a:sym typeface="Cambria"/>
              </a:rPr>
              <a:t>2</a:t>
            </a:r>
            <a:r>
              <a:rPr lang="en-US">
                <a:latin typeface="Cambria"/>
                <a:ea typeface="Cambria"/>
                <a:cs typeface="Cambria"/>
                <a:sym typeface="Cambria"/>
              </a:rPr>
              <a:t>, the parallel symbol is inserted between their subscripted notations: </a:t>
            </a:r>
            <a:r>
              <a:rPr i="1" lang="en-US">
                <a:latin typeface="Cambria"/>
                <a:ea typeface="Cambria"/>
                <a:cs typeface="Cambria"/>
                <a:sym typeface="Cambria"/>
              </a:rPr>
              <a:t>R</a:t>
            </a:r>
            <a:r>
              <a:rPr baseline="-25000" lang="en-US">
                <a:latin typeface="Cambria"/>
                <a:ea typeface="Cambria"/>
                <a:cs typeface="Cambria"/>
                <a:sym typeface="Cambria"/>
              </a:rPr>
              <a:t>1||2</a:t>
            </a:r>
            <a:r>
              <a:rPr lang="en-US">
                <a:latin typeface="Cambria"/>
                <a:ea typeface="Cambria"/>
                <a:cs typeface="Cambria"/>
                <a:sym typeface="Cambria"/>
              </a:rPr>
              <a:t> = </a:t>
            </a:r>
            <a:r>
              <a:rPr i="1" lang="en-US">
                <a:latin typeface="Cambria"/>
                <a:ea typeface="Cambria"/>
                <a:cs typeface="Cambria"/>
                <a:sym typeface="Cambria"/>
              </a:rPr>
              <a:t>R</a:t>
            </a:r>
            <a:r>
              <a:rPr baseline="-25000" lang="en-US">
                <a:latin typeface="Cambria"/>
                <a:ea typeface="Cambria"/>
                <a:cs typeface="Cambria"/>
                <a:sym typeface="Cambria"/>
              </a:rPr>
              <a:t>1</a:t>
            </a:r>
            <a:r>
              <a:rPr lang="en-US">
                <a:latin typeface="Cambria"/>
                <a:ea typeface="Cambria"/>
                <a:cs typeface="Cambria"/>
                <a:sym typeface="Cambria"/>
              </a:rPr>
              <a:t> || </a:t>
            </a:r>
            <a:r>
              <a:rPr i="1" lang="en-US">
                <a:latin typeface="Cambria"/>
                <a:ea typeface="Cambria"/>
                <a:cs typeface="Cambria"/>
                <a:sym typeface="Cambria"/>
              </a:rPr>
              <a:t>R</a:t>
            </a:r>
            <a:r>
              <a:rPr baseline="-25000" lang="en-US">
                <a:latin typeface="Cambria"/>
                <a:ea typeface="Cambria"/>
                <a:cs typeface="Cambria"/>
                <a:sym typeface="Cambria"/>
              </a:rPr>
              <a:t>2 </a:t>
            </a:r>
            <a:endParaRPr>
              <a:latin typeface="Cambria"/>
              <a:ea typeface="Cambria"/>
              <a:cs typeface="Cambria"/>
              <a:sym typeface="Cambria"/>
            </a:endParaRPr>
          </a:p>
          <a:p>
            <a:pPr indent="0" lvl="0" marL="36512" rtl="0" algn="l">
              <a:spcBef>
                <a:spcPts val="1000"/>
              </a:spcBef>
              <a:spcAft>
                <a:spcPts val="0"/>
              </a:spcAft>
              <a:buSzPts val="1600"/>
              <a:buNone/>
            </a:pPr>
            <a:r>
              <a:t/>
            </a:r>
            <a:endParaRPr b="1">
              <a:latin typeface="Cambria"/>
              <a:ea typeface="Cambria"/>
              <a:cs typeface="Cambria"/>
              <a:sym typeface="Cambria"/>
            </a:endParaRPr>
          </a:p>
          <a:p>
            <a:pPr indent="-342900" lvl="0" marL="342900" rtl="0" algn="l">
              <a:spcBef>
                <a:spcPts val="1000"/>
              </a:spcBef>
              <a:spcAft>
                <a:spcPts val="0"/>
              </a:spcAft>
              <a:buSzPts val="1600"/>
              <a:buNone/>
            </a:pPr>
            <a:r>
              <a:t/>
            </a:r>
            <a:endParaRPr>
              <a:latin typeface="Cambria"/>
              <a:ea typeface="Cambria"/>
              <a:cs typeface="Cambria"/>
              <a:sym typeface="Cambria"/>
            </a:endParaRPr>
          </a:p>
          <a:p>
            <a:pPr indent="-342900" lvl="0" marL="342900" rtl="0" algn="l">
              <a:spcBef>
                <a:spcPts val="1000"/>
              </a:spcBef>
              <a:spcAft>
                <a:spcPts val="0"/>
              </a:spcAft>
              <a:buSzPts val="1600"/>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latin typeface="Cambria"/>
              <a:ea typeface="Cambria"/>
              <a:cs typeface="Cambria"/>
              <a:sym typeface="Cambria"/>
            </a:endParaRPr>
          </a:p>
          <a:p>
            <a:pPr indent="-342900" lvl="0" marL="342900" rtl="0" algn="l">
              <a:spcBef>
                <a:spcPts val="1000"/>
              </a:spcBef>
              <a:spcAft>
                <a:spcPts val="0"/>
              </a:spcAft>
              <a:buSzPts val="1600"/>
              <a:buNone/>
            </a:pPr>
            <a:r>
              <a:t/>
            </a:r>
            <a:endParaRPr>
              <a:latin typeface="Cambria"/>
              <a:ea typeface="Cambria"/>
              <a:cs typeface="Cambria"/>
              <a:sym typeface="Cambria"/>
            </a:endParaRPr>
          </a:p>
        </p:txBody>
      </p:sp>
      <p:sp>
        <p:nvSpPr>
          <p:cNvPr id="314" name="Google Shape;31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lt1"/>
                </a:solidFill>
                <a:latin typeface="Verdana"/>
                <a:ea typeface="Verdana"/>
                <a:cs typeface="Verdana"/>
                <a:sym typeface="Verdana"/>
              </a:rPr>
              <a:t>24-Sep-23</a:t>
            </a:r>
            <a:endParaRPr b="0" i="0" sz="1100" u="none" cap="none" strike="noStrike">
              <a:solidFill>
                <a:schemeClr val="lt1"/>
              </a:solidFill>
              <a:latin typeface="Verdana"/>
              <a:ea typeface="Verdana"/>
              <a:cs typeface="Verdana"/>
              <a:sym typeface="Verdana"/>
            </a:endParaRPr>
          </a:p>
        </p:txBody>
      </p:sp>
      <p:sp>
        <p:nvSpPr>
          <p:cNvPr id="315" name="Google Shape;315;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chemeClr val="lt1"/>
                </a:solidFill>
                <a:latin typeface="Verdana"/>
                <a:ea typeface="Verdana"/>
                <a:cs typeface="Verdana"/>
                <a:sym typeface="Verdana"/>
              </a:rPr>
              <a:t>‹#›</a:t>
            </a:fld>
            <a:endParaRPr b="0" i="0" sz="2800" u="none" cap="none" strike="noStrike">
              <a:solidFill>
                <a:schemeClr val="lt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600"/>
              <a:buFont typeface="Cambria"/>
              <a:buNone/>
            </a:pPr>
            <a:r>
              <a:rPr lang="en-US" sz="3600">
                <a:latin typeface="Cambria"/>
                <a:ea typeface="Cambria"/>
                <a:cs typeface="Cambria"/>
                <a:sym typeface="Cambria"/>
              </a:rPr>
              <a:t>7.4 Block Diagram Approach </a:t>
            </a:r>
            <a:endParaRPr/>
          </a:p>
        </p:txBody>
      </p:sp>
      <p:sp>
        <p:nvSpPr>
          <p:cNvPr id="321" name="Google Shape;321;p18"/>
          <p:cNvSpPr txBox="1"/>
          <p:nvPr>
            <p:ph idx="1" type="body"/>
          </p:nvPr>
        </p:nvSpPr>
        <p:spPr>
          <a:xfrm>
            <a:off x="1828800" y="1752600"/>
            <a:ext cx="8534400" cy="4267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Font typeface="Noto Sans Symbols"/>
              <a:buNone/>
            </a:pPr>
            <a:r>
              <a:t/>
            </a:r>
            <a:endParaRPr>
              <a:latin typeface="Cambria"/>
              <a:ea typeface="Cambria"/>
              <a:cs typeface="Cambria"/>
              <a:sym typeface="Cambria"/>
            </a:endParaRPr>
          </a:p>
          <a:p>
            <a:pPr indent="-342900" lvl="0" marL="342900" rtl="0" algn="l">
              <a:spcBef>
                <a:spcPts val="1000"/>
              </a:spcBef>
              <a:spcAft>
                <a:spcPts val="0"/>
              </a:spcAft>
              <a:buSzPts val="1600"/>
              <a:buFont typeface="Noto Sans Symbols"/>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latin typeface="Cambria"/>
              <a:ea typeface="Cambria"/>
              <a:cs typeface="Cambria"/>
              <a:sym typeface="Cambria"/>
            </a:endParaRPr>
          </a:p>
          <a:p>
            <a:pPr indent="-342900" lvl="0" marL="342900" rtl="0" algn="l">
              <a:spcBef>
                <a:spcPts val="1000"/>
              </a:spcBef>
              <a:spcAft>
                <a:spcPts val="0"/>
              </a:spcAft>
              <a:buSzPts val="1600"/>
              <a:buFont typeface="Noto Sans Symbols"/>
              <a:buNone/>
            </a:pPr>
            <a:r>
              <a:t/>
            </a:r>
            <a:endParaRPr>
              <a:latin typeface="Cambria"/>
              <a:ea typeface="Cambria"/>
              <a:cs typeface="Cambria"/>
              <a:sym typeface="Cambria"/>
            </a:endParaRPr>
          </a:p>
        </p:txBody>
      </p:sp>
      <p:sp>
        <p:nvSpPr>
          <p:cNvPr id="322" name="Google Shape;322;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lt1"/>
                </a:solidFill>
                <a:latin typeface="Verdana"/>
                <a:ea typeface="Verdana"/>
                <a:cs typeface="Verdana"/>
                <a:sym typeface="Verdana"/>
              </a:rPr>
              <a:t>24-Sep-23</a:t>
            </a:r>
            <a:endParaRPr b="0" i="0" sz="1100" u="none" cap="none" strike="noStrike">
              <a:solidFill>
                <a:schemeClr val="lt1"/>
              </a:solidFill>
              <a:latin typeface="Verdana"/>
              <a:ea typeface="Verdana"/>
              <a:cs typeface="Verdana"/>
              <a:sym typeface="Verdana"/>
            </a:endParaRPr>
          </a:p>
        </p:txBody>
      </p:sp>
      <p:sp>
        <p:nvSpPr>
          <p:cNvPr id="323" name="Google Shape;323;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chemeClr val="lt1"/>
                </a:solidFill>
                <a:latin typeface="Verdana"/>
                <a:ea typeface="Verdana"/>
                <a:cs typeface="Verdana"/>
                <a:sym typeface="Verdana"/>
              </a:rPr>
              <a:t>‹#›</a:t>
            </a:fld>
            <a:endParaRPr b="0" i="0" sz="2800" u="none" cap="none" strike="noStrike">
              <a:solidFill>
                <a:schemeClr val="lt1"/>
              </a:solidFill>
              <a:latin typeface="Verdana"/>
              <a:ea typeface="Verdana"/>
              <a:cs typeface="Verdana"/>
              <a:sym typeface="Verdana"/>
            </a:endParaRPr>
          </a:p>
        </p:txBody>
      </p:sp>
      <p:pic>
        <p:nvPicPr>
          <p:cNvPr id="324" name="Google Shape;324;p18"/>
          <p:cNvPicPr preferRelativeResize="0"/>
          <p:nvPr/>
        </p:nvPicPr>
        <p:blipFill rotWithShape="1">
          <a:blip r:embed="rId3">
            <a:alphaModFix/>
          </a:blip>
          <a:srcRect b="0" l="0" r="0" t="0"/>
          <a:stretch/>
        </p:blipFill>
        <p:spPr>
          <a:xfrm>
            <a:off x="6400800" y="1647825"/>
            <a:ext cx="4267200" cy="3271838"/>
          </a:xfrm>
          <a:prstGeom prst="rect">
            <a:avLst/>
          </a:prstGeom>
          <a:noFill/>
          <a:ln>
            <a:noFill/>
          </a:ln>
        </p:spPr>
      </p:pic>
      <p:pic>
        <p:nvPicPr>
          <p:cNvPr id="325" name="Google Shape;325;p18"/>
          <p:cNvPicPr preferRelativeResize="0"/>
          <p:nvPr/>
        </p:nvPicPr>
        <p:blipFill rotWithShape="1">
          <a:blip r:embed="rId4">
            <a:alphaModFix/>
          </a:blip>
          <a:srcRect b="0" l="0" r="0" t="0"/>
          <a:stretch/>
        </p:blipFill>
        <p:spPr>
          <a:xfrm>
            <a:off x="1676401" y="1647825"/>
            <a:ext cx="4545013" cy="32718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2057400" y="304800"/>
            <a:ext cx="74676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31" name="Google Shape;331;p1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32" name="Google Shape;332;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333" name="Google Shape;333;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334" name="Google Shape;334;p19"/>
          <p:cNvPicPr preferRelativeResize="0"/>
          <p:nvPr/>
        </p:nvPicPr>
        <p:blipFill rotWithShape="1">
          <a:blip r:embed="rId3">
            <a:alphaModFix/>
          </a:blip>
          <a:srcRect b="0" l="0" r="0" t="0"/>
          <a:stretch/>
        </p:blipFill>
        <p:spPr>
          <a:xfrm>
            <a:off x="2133600" y="53976"/>
            <a:ext cx="8115300" cy="2486025"/>
          </a:xfrm>
          <a:prstGeom prst="rect">
            <a:avLst/>
          </a:prstGeom>
          <a:noFill/>
          <a:ln>
            <a:noFill/>
          </a:ln>
        </p:spPr>
      </p:pic>
      <p:pic>
        <p:nvPicPr>
          <p:cNvPr id="335" name="Google Shape;335;p19"/>
          <p:cNvPicPr preferRelativeResize="0"/>
          <p:nvPr/>
        </p:nvPicPr>
        <p:blipFill rotWithShape="1">
          <a:blip r:embed="rId4">
            <a:alphaModFix/>
          </a:blip>
          <a:srcRect b="0" l="0" r="0" t="0"/>
          <a:stretch/>
        </p:blipFill>
        <p:spPr>
          <a:xfrm>
            <a:off x="2825750" y="2540000"/>
            <a:ext cx="6496050" cy="415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lang="en-US" sz="4600">
                <a:solidFill>
                  <a:schemeClr val="lt1"/>
                </a:solidFill>
                <a:latin typeface="Cambria"/>
                <a:ea typeface="Cambria"/>
                <a:cs typeface="Cambria"/>
                <a:sym typeface="Cambria"/>
              </a:rPr>
              <a:t>Contents </a:t>
            </a:r>
            <a:endParaRPr/>
          </a:p>
        </p:txBody>
      </p:sp>
      <p:sp>
        <p:nvSpPr>
          <p:cNvPr id="160" name="Google Shape;160;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Objectives</a:t>
            </a:r>
            <a:endParaRPr/>
          </a:p>
          <a:p>
            <a:pPr indent="-382587" lvl="0" marL="419100" rtl="0" algn="l">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7.1 Introduction</a:t>
            </a:r>
            <a:endParaRPr/>
          </a:p>
          <a:p>
            <a:pPr indent="-382587" lvl="0" marL="419100" rtl="0" algn="l">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7.2 Series-Parallel Networks</a:t>
            </a:r>
            <a:endParaRPr/>
          </a:p>
          <a:p>
            <a:pPr indent="-382587" lvl="0" marL="419100" rtl="0" algn="l">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7.3 Reduce and Return Approach</a:t>
            </a:r>
            <a:endParaRPr/>
          </a:p>
          <a:p>
            <a:pPr indent="-280988"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p:txBody>
      </p:sp>
      <p:sp>
        <p:nvSpPr>
          <p:cNvPr id="161" name="Google Shape;161;p2"/>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162" name="Google Shape;162;p2"/>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41" name="Google Shape;341;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42" name="Google Shape;342;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343" name="Google Shape;343;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344" name="Google Shape;344;p20"/>
          <p:cNvPicPr preferRelativeResize="0"/>
          <p:nvPr/>
        </p:nvPicPr>
        <p:blipFill rotWithShape="1">
          <a:blip r:embed="rId3">
            <a:alphaModFix/>
          </a:blip>
          <a:srcRect b="0" l="0" r="0" t="0"/>
          <a:stretch/>
        </p:blipFill>
        <p:spPr>
          <a:xfrm>
            <a:off x="1606550" y="2262189"/>
            <a:ext cx="5761038" cy="2909887"/>
          </a:xfrm>
          <a:prstGeom prst="rect">
            <a:avLst/>
          </a:prstGeom>
          <a:noFill/>
          <a:ln>
            <a:noFill/>
          </a:ln>
        </p:spPr>
      </p:pic>
      <p:pic>
        <p:nvPicPr>
          <p:cNvPr id="345" name="Google Shape;345;p20"/>
          <p:cNvPicPr preferRelativeResize="0"/>
          <p:nvPr/>
        </p:nvPicPr>
        <p:blipFill rotWithShape="1">
          <a:blip r:embed="rId4">
            <a:alphaModFix/>
          </a:blip>
          <a:srcRect b="0" l="0" r="0" t="0"/>
          <a:stretch/>
        </p:blipFill>
        <p:spPr>
          <a:xfrm>
            <a:off x="1581150" y="5140326"/>
            <a:ext cx="8096250" cy="1649413"/>
          </a:xfrm>
          <a:prstGeom prst="rect">
            <a:avLst/>
          </a:prstGeom>
          <a:noFill/>
          <a:ln>
            <a:noFill/>
          </a:ln>
        </p:spPr>
      </p:pic>
      <p:pic>
        <p:nvPicPr>
          <p:cNvPr id="346" name="Google Shape;346;p20"/>
          <p:cNvPicPr preferRelativeResize="0"/>
          <p:nvPr/>
        </p:nvPicPr>
        <p:blipFill rotWithShape="1">
          <a:blip r:embed="rId5">
            <a:alphaModFix/>
          </a:blip>
          <a:srcRect b="0" l="0" r="0" t="0"/>
          <a:stretch/>
        </p:blipFill>
        <p:spPr>
          <a:xfrm>
            <a:off x="3429000" y="1"/>
            <a:ext cx="6496050" cy="273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52" name="Google Shape;352;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353" name="Google Shape;353;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354" name="Google Shape;354;p21"/>
          <p:cNvPicPr preferRelativeResize="0"/>
          <p:nvPr/>
        </p:nvPicPr>
        <p:blipFill rotWithShape="1">
          <a:blip r:embed="rId3">
            <a:alphaModFix/>
          </a:blip>
          <a:srcRect b="0" l="0" r="0" t="0"/>
          <a:stretch/>
        </p:blipFill>
        <p:spPr>
          <a:xfrm>
            <a:off x="1466850" y="2554289"/>
            <a:ext cx="5657850" cy="4029075"/>
          </a:xfrm>
          <a:prstGeom prst="rect">
            <a:avLst/>
          </a:prstGeom>
          <a:noFill/>
          <a:ln>
            <a:noFill/>
          </a:ln>
        </p:spPr>
      </p:pic>
      <p:pic>
        <p:nvPicPr>
          <p:cNvPr id="355" name="Google Shape;355;p21"/>
          <p:cNvPicPr preferRelativeResize="0"/>
          <p:nvPr/>
        </p:nvPicPr>
        <p:blipFill rotWithShape="1">
          <a:blip r:embed="rId4">
            <a:alphaModFix/>
          </a:blip>
          <a:srcRect b="0" l="0" r="0" t="0"/>
          <a:stretch/>
        </p:blipFill>
        <p:spPr>
          <a:xfrm>
            <a:off x="7124701" y="3524250"/>
            <a:ext cx="3438525" cy="1162050"/>
          </a:xfrm>
          <a:prstGeom prst="rect">
            <a:avLst/>
          </a:prstGeom>
          <a:noFill/>
          <a:ln>
            <a:noFill/>
          </a:ln>
        </p:spPr>
      </p:pic>
      <p:pic>
        <p:nvPicPr>
          <p:cNvPr id="356" name="Google Shape;356;p21"/>
          <p:cNvPicPr preferRelativeResize="0"/>
          <p:nvPr/>
        </p:nvPicPr>
        <p:blipFill rotWithShape="1">
          <a:blip r:embed="rId5">
            <a:alphaModFix/>
          </a:blip>
          <a:srcRect b="0" l="0" r="0" t="0"/>
          <a:stretch/>
        </p:blipFill>
        <p:spPr>
          <a:xfrm>
            <a:off x="1971676" y="130175"/>
            <a:ext cx="4124325" cy="2286000"/>
          </a:xfrm>
          <a:prstGeom prst="rect">
            <a:avLst/>
          </a:prstGeom>
          <a:noFill/>
          <a:ln>
            <a:noFill/>
          </a:ln>
        </p:spPr>
      </p:pic>
      <p:pic>
        <p:nvPicPr>
          <p:cNvPr id="357" name="Google Shape;357;p21"/>
          <p:cNvPicPr preferRelativeResize="0"/>
          <p:nvPr/>
        </p:nvPicPr>
        <p:blipFill rotWithShape="1">
          <a:blip r:embed="rId6">
            <a:alphaModFix/>
          </a:blip>
          <a:srcRect b="0" l="0" r="0" t="0"/>
          <a:stretch/>
        </p:blipFill>
        <p:spPr>
          <a:xfrm>
            <a:off x="6191250" y="185738"/>
            <a:ext cx="3752850" cy="236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63" name="Google Shape;363;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364" name="Google Shape;36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365" name="Google Shape;365;p22"/>
          <p:cNvPicPr preferRelativeResize="0"/>
          <p:nvPr/>
        </p:nvPicPr>
        <p:blipFill rotWithShape="1">
          <a:blip r:embed="rId3">
            <a:alphaModFix/>
          </a:blip>
          <a:srcRect b="0" l="0" r="0" t="0"/>
          <a:stretch/>
        </p:blipFill>
        <p:spPr>
          <a:xfrm>
            <a:off x="2228850" y="71439"/>
            <a:ext cx="7829550" cy="3482975"/>
          </a:xfrm>
          <a:prstGeom prst="rect">
            <a:avLst/>
          </a:prstGeom>
          <a:noFill/>
          <a:ln>
            <a:noFill/>
          </a:ln>
        </p:spPr>
      </p:pic>
      <p:pic>
        <p:nvPicPr>
          <p:cNvPr id="366" name="Google Shape;366;p22"/>
          <p:cNvPicPr preferRelativeResize="0"/>
          <p:nvPr/>
        </p:nvPicPr>
        <p:blipFill rotWithShape="1">
          <a:blip r:embed="rId4">
            <a:alphaModFix/>
          </a:blip>
          <a:srcRect b="0" l="0" r="0" t="0"/>
          <a:stretch/>
        </p:blipFill>
        <p:spPr>
          <a:xfrm>
            <a:off x="2266950" y="3608389"/>
            <a:ext cx="7181850" cy="2447925"/>
          </a:xfrm>
          <a:prstGeom prst="rect">
            <a:avLst/>
          </a:prstGeom>
          <a:noFill/>
          <a:ln>
            <a:noFill/>
          </a:ln>
        </p:spPr>
      </p:pic>
      <p:pic>
        <p:nvPicPr>
          <p:cNvPr id="367" name="Google Shape;367;p22"/>
          <p:cNvPicPr preferRelativeResize="0"/>
          <p:nvPr/>
        </p:nvPicPr>
        <p:blipFill rotWithShape="1">
          <a:blip r:embed="rId5">
            <a:alphaModFix/>
          </a:blip>
          <a:srcRect b="0" l="0" r="0" t="0"/>
          <a:stretch/>
        </p:blipFill>
        <p:spPr>
          <a:xfrm>
            <a:off x="3581400" y="6110288"/>
            <a:ext cx="4267200" cy="647700"/>
          </a:xfrm>
          <a:prstGeom prst="rect">
            <a:avLst/>
          </a:prstGeom>
          <a:noFill/>
          <a:ln>
            <a:noFill/>
          </a:ln>
        </p:spPr>
      </p:pic>
      <p:pic>
        <p:nvPicPr>
          <p:cNvPr id="368" name="Google Shape;368;p22"/>
          <p:cNvPicPr preferRelativeResize="0"/>
          <p:nvPr/>
        </p:nvPicPr>
        <p:blipFill rotWithShape="1">
          <a:blip r:embed="rId6">
            <a:alphaModFix/>
          </a:blip>
          <a:srcRect b="0" l="0" r="0" t="0"/>
          <a:stretch/>
        </p:blipFill>
        <p:spPr>
          <a:xfrm>
            <a:off x="7867650" y="6251576"/>
            <a:ext cx="2800350" cy="40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374" name="Google Shape;374;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375" name="Google Shape;375;p23"/>
          <p:cNvPicPr preferRelativeResize="0"/>
          <p:nvPr/>
        </p:nvPicPr>
        <p:blipFill rotWithShape="1">
          <a:blip r:embed="rId3">
            <a:alphaModFix/>
          </a:blip>
          <a:srcRect b="0" l="0" r="0" t="0"/>
          <a:stretch/>
        </p:blipFill>
        <p:spPr>
          <a:xfrm>
            <a:off x="3890964" y="290514"/>
            <a:ext cx="4410075" cy="2695575"/>
          </a:xfrm>
          <a:prstGeom prst="rect">
            <a:avLst/>
          </a:prstGeom>
          <a:noFill/>
          <a:ln>
            <a:noFill/>
          </a:ln>
        </p:spPr>
      </p:pic>
      <p:pic>
        <p:nvPicPr>
          <p:cNvPr id="376" name="Google Shape;376;p23"/>
          <p:cNvPicPr preferRelativeResize="0"/>
          <p:nvPr/>
        </p:nvPicPr>
        <p:blipFill rotWithShape="1">
          <a:blip r:embed="rId4">
            <a:alphaModFix/>
          </a:blip>
          <a:srcRect b="0" l="0" r="0" t="0"/>
          <a:stretch/>
        </p:blipFill>
        <p:spPr>
          <a:xfrm>
            <a:off x="2895601" y="3962401"/>
            <a:ext cx="6124575" cy="223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82" name="Google Shape;382;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83" name="Google Shape;383;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384" name="Google Shape;38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385" name="Google Shape;385;p24"/>
          <p:cNvPicPr preferRelativeResize="0"/>
          <p:nvPr/>
        </p:nvPicPr>
        <p:blipFill rotWithShape="1">
          <a:blip r:embed="rId3">
            <a:alphaModFix/>
          </a:blip>
          <a:srcRect b="0" l="0" r="0" t="0"/>
          <a:stretch/>
        </p:blipFill>
        <p:spPr>
          <a:xfrm>
            <a:off x="2133600" y="3352800"/>
            <a:ext cx="7734300" cy="3462338"/>
          </a:xfrm>
          <a:prstGeom prst="rect">
            <a:avLst/>
          </a:prstGeom>
          <a:noFill/>
          <a:ln>
            <a:noFill/>
          </a:ln>
        </p:spPr>
      </p:pic>
      <p:pic>
        <p:nvPicPr>
          <p:cNvPr id="386" name="Google Shape;386;p24"/>
          <p:cNvPicPr preferRelativeResize="0"/>
          <p:nvPr/>
        </p:nvPicPr>
        <p:blipFill rotWithShape="1">
          <a:blip r:embed="rId4">
            <a:alphaModFix/>
          </a:blip>
          <a:srcRect b="0" l="0" r="0" t="0"/>
          <a:stretch/>
        </p:blipFill>
        <p:spPr>
          <a:xfrm>
            <a:off x="6257926" y="77788"/>
            <a:ext cx="4410075" cy="2894012"/>
          </a:xfrm>
          <a:prstGeom prst="rect">
            <a:avLst/>
          </a:prstGeom>
          <a:noFill/>
          <a:ln>
            <a:noFill/>
          </a:ln>
        </p:spPr>
      </p:pic>
      <p:pic>
        <p:nvPicPr>
          <p:cNvPr id="387" name="Google Shape;387;p24"/>
          <p:cNvPicPr preferRelativeResize="0"/>
          <p:nvPr/>
        </p:nvPicPr>
        <p:blipFill rotWithShape="1">
          <a:blip r:embed="rId5">
            <a:alphaModFix/>
          </a:blip>
          <a:srcRect b="0" l="0" r="0" t="0"/>
          <a:stretch/>
        </p:blipFill>
        <p:spPr>
          <a:xfrm>
            <a:off x="1704976" y="-39688"/>
            <a:ext cx="4410075" cy="30114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93" name="Google Shape;393;p2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94" name="Google Shape;394;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395" name="Google Shape;395;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396" name="Google Shape;396;p25"/>
          <p:cNvPicPr preferRelativeResize="0"/>
          <p:nvPr/>
        </p:nvPicPr>
        <p:blipFill rotWithShape="1">
          <a:blip r:embed="rId3">
            <a:alphaModFix/>
          </a:blip>
          <a:srcRect b="0" l="0" r="0" t="0"/>
          <a:stretch/>
        </p:blipFill>
        <p:spPr>
          <a:xfrm>
            <a:off x="2209801" y="85725"/>
            <a:ext cx="7343775" cy="2228850"/>
          </a:xfrm>
          <a:prstGeom prst="rect">
            <a:avLst/>
          </a:prstGeom>
          <a:noFill/>
          <a:ln>
            <a:noFill/>
          </a:ln>
        </p:spPr>
      </p:pic>
      <p:pic>
        <p:nvPicPr>
          <p:cNvPr id="397" name="Google Shape;397;p25"/>
          <p:cNvPicPr preferRelativeResize="0"/>
          <p:nvPr/>
        </p:nvPicPr>
        <p:blipFill rotWithShape="1">
          <a:blip r:embed="rId4">
            <a:alphaModFix/>
          </a:blip>
          <a:srcRect b="0" l="0" r="0" t="0"/>
          <a:stretch/>
        </p:blipFill>
        <p:spPr>
          <a:xfrm>
            <a:off x="3657601" y="2619374"/>
            <a:ext cx="5000625" cy="3629025"/>
          </a:xfrm>
          <a:prstGeom prst="rect">
            <a:avLst/>
          </a:prstGeom>
          <a:noFill/>
          <a:ln>
            <a:noFill/>
          </a:ln>
        </p:spPr>
      </p:pic>
      <p:pic>
        <p:nvPicPr>
          <p:cNvPr id="398" name="Google Shape;398;p25"/>
          <p:cNvPicPr preferRelativeResize="0"/>
          <p:nvPr/>
        </p:nvPicPr>
        <p:blipFill rotWithShape="1">
          <a:blip r:embed="rId5">
            <a:alphaModFix/>
          </a:blip>
          <a:srcRect b="0" l="0" r="0" t="0"/>
          <a:stretch/>
        </p:blipFill>
        <p:spPr>
          <a:xfrm>
            <a:off x="7524750" y="2476500"/>
            <a:ext cx="247650" cy="342900"/>
          </a:xfrm>
          <a:prstGeom prst="rect">
            <a:avLst/>
          </a:prstGeom>
          <a:noFill/>
          <a:ln>
            <a:noFill/>
          </a:ln>
        </p:spPr>
      </p:pic>
      <p:pic>
        <p:nvPicPr>
          <p:cNvPr id="399" name="Google Shape;399;p25"/>
          <p:cNvPicPr preferRelativeResize="0"/>
          <p:nvPr/>
        </p:nvPicPr>
        <p:blipFill rotWithShape="1">
          <a:blip r:embed="rId6">
            <a:alphaModFix/>
          </a:blip>
          <a:srcRect b="0" l="0" r="0" t="0"/>
          <a:stretch/>
        </p:blipFill>
        <p:spPr>
          <a:xfrm>
            <a:off x="7315200" y="2667000"/>
            <a:ext cx="247650" cy="38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05" name="Google Shape;405;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06" name="Google Shape;406;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407" name="Google Shape;407;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408" name="Google Shape;408;p26"/>
          <p:cNvPicPr preferRelativeResize="0"/>
          <p:nvPr/>
        </p:nvPicPr>
        <p:blipFill rotWithShape="1">
          <a:blip r:embed="rId3">
            <a:alphaModFix/>
          </a:blip>
          <a:srcRect b="0" l="0" r="0" t="0"/>
          <a:stretch/>
        </p:blipFill>
        <p:spPr>
          <a:xfrm>
            <a:off x="7162800" y="1430338"/>
            <a:ext cx="3429000" cy="3294062"/>
          </a:xfrm>
          <a:prstGeom prst="rect">
            <a:avLst/>
          </a:prstGeom>
          <a:noFill/>
          <a:ln>
            <a:noFill/>
          </a:ln>
        </p:spPr>
      </p:pic>
      <p:pic>
        <p:nvPicPr>
          <p:cNvPr id="409" name="Google Shape;409;p26"/>
          <p:cNvPicPr preferRelativeResize="0"/>
          <p:nvPr/>
        </p:nvPicPr>
        <p:blipFill rotWithShape="1">
          <a:blip r:embed="rId4">
            <a:alphaModFix/>
          </a:blip>
          <a:srcRect b="0" l="0" r="0" t="0"/>
          <a:stretch/>
        </p:blipFill>
        <p:spPr>
          <a:xfrm>
            <a:off x="1524001" y="65089"/>
            <a:ext cx="5686425" cy="1533525"/>
          </a:xfrm>
          <a:prstGeom prst="rect">
            <a:avLst/>
          </a:prstGeom>
          <a:noFill/>
          <a:ln>
            <a:noFill/>
          </a:ln>
        </p:spPr>
      </p:pic>
      <p:pic>
        <p:nvPicPr>
          <p:cNvPr id="410" name="Google Shape;410;p26"/>
          <p:cNvPicPr preferRelativeResize="0"/>
          <p:nvPr/>
        </p:nvPicPr>
        <p:blipFill rotWithShape="1">
          <a:blip r:embed="rId5">
            <a:alphaModFix/>
          </a:blip>
          <a:srcRect b="0" l="0" r="0" t="0"/>
          <a:stretch/>
        </p:blipFill>
        <p:spPr>
          <a:xfrm>
            <a:off x="1524001" y="1889126"/>
            <a:ext cx="5591175" cy="1381125"/>
          </a:xfrm>
          <a:prstGeom prst="rect">
            <a:avLst/>
          </a:prstGeom>
          <a:noFill/>
          <a:ln>
            <a:noFill/>
          </a:ln>
        </p:spPr>
      </p:pic>
      <p:pic>
        <p:nvPicPr>
          <p:cNvPr id="411" name="Google Shape;411;p26"/>
          <p:cNvPicPr preferRelativeResize="0"/>
          <p:nvPr/>
        </p:nvPicPr>
        <p:blipFill rotWithShape="1">
          <a:blip r:embed="rId6">
            <a:alphaModFix/>
          </a:blip>
          <a:srcRect b="0" l="0" r="0" t="0"/>
          <a:stretch/>
        </p:blipFill>
        <p:spPr>
          <a:xfrm>
            <a:off x="1465263" y="3452814"/>
            <a:ext cx="5695951" cy="2657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17" name="Google Shape;417;p2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18" name="Google Shape;418;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419" name="Google Shape;419;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420" name="Google Shape;420;p27"/>
          <p:cNvPicPr preferRelativeResize="0"/>
          <p:nvPr/>
        </p:nvPicPr>
        <p:blipFill rotWithShape="1">
          <a:blip r:embed="rId3">
            <a:alphaModFix/>
          </a:blip>
          <a:srcRect b="0" l="0" r="0" t="0"/>
          <a:stretch/>
        </p:blipFill>
        <p:spPr>
          <a:xfrm>
            <a:off x="3325814" y="3248025"/>
            <a:ext cx="6086475" cy="3538538"/>
          </a:xfrm>
          <a:prstGeom prst="rect">
            <a:avLst/>
          </a:prstGeom>
          <a:noFill/>
          <a:ln>
            <a:noFill/>
          </a:ln>
        </p:spPr>
      </p:pic>
      <p:pic>
        <p:nvPicPr>
          <p:cNvPr id="421" name="Google Shape;421;p27"/>
          <p:cNvPicPr preferRelativeResize="0"/>
          <p:nvPr/>
        </p:nvPicPr>
        <p:blipFill rotWithShape="1">
          <a:blip r:embed="rId4">
            <a:alphaModFix/>
          </a:blip>
          <a:srcRect b="0" l="0" r="0" t="0"/>
          <a:stretch/>
        </p:blipFill>
        <p:spPr>
          <a:xfrm>
            <a:off x="4152900" y="1"/>
            <a:ext cx="3848100" cy="329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600"/>
              <a:buFont typeface="Cambria"/>
              <a:buNone/>
            </a:pPr>
            <a:r>
              <a:rPr lang="en-US" sz="3600">
                <a:latin typeface="Cambria"/>
                <a:ea typeface="Cambria"/>
                <a:cs typeface="Cambria"/>
                <a:sym typeface="Cambria"/>
              </a:rPr>
              <a:t>7.5 Ladder Network</a:t>
            </a:r>
            <a:endParaRPr/>
          </a:p>
        </p:txBody>
      </p:sp>
      <p:sp>
        <p:nvSpPr>
          <p:cNvPr id="427" name="Google Shape;427;p28"/>
          <p:cNvSpPr txBox="1"/>
          <p:nvPr>
            <p:ph idx="1" type="body"/>
          </p:nvPr>
        </p:nvSpPr>
        <p:spPr>
          <a:xfrm>
            <a:off x="1104293" y="1447801"/>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latin typeface="Cambria"/>
                <a:ea typeface="Cambria"/>
                <a:cs typeface="Cambria"/>
                <a:sym typeface="Cambria"/>
              </a:rPr>
              <a:t>A three-section </a:t>
            </a:r>
            <a:r>
              <a:rPr b="1" lang="en-US">
                <a:latin typeface="Cambria"/>
                <a:ea typeface="Cambria"/>
                <a:cs typeface="Cambria"/>
                <a:sym typeface="Cambria"/>
              </a:rPr>
              <a:t>ladder network appears in Fig. 7.32. </a:t>
            </a:r>
            <a:r>
              <a:rPr lang="en-US">
                <a:latin typeface="Cambria"/>
                <a:ea typeface="Cambria"/>
                <a:cs typeface="Cambria"/>
                <a:sym typeface="Cambria"/>
              </a:rPr>
              <a:t>The reason for the</a:t>
            </a:r>
            <a:r>
              <a:rPr b="1" lang="en-US">
                <a:latin typeface="Cambria"/>
                <a:ea typeface="Cambria"/>
                <a:cs typeface="Cambria"/>
                <a:sym typeface="Cambria"/>
              </a:rPr>
              <a:t> </a:t>
            </a:r>
            <a:r>
              <a:rPr lang="en-US">
                <a:latin typeface="Cambria"/>
                <a:ea typeface="Cambria"/>
                <a:cs typeface="Cambria"/>
                <a:sym typeface="Cambria"/>
              </a:rPr>
              <a:t>terminology is quite obvious for the repetitive structure. Basically two approaches are used to solve networks of this type.</a:t>
            </a:r>
            <a:endParaRPr/>
          </a:p>
          <a:p>
            <a:pPr indent="-342900" lvl="0" marL="342900" rtl="0" algn="just">
              <a:spcBef>
                <a:spcPts val="1000"/>
              </a:spcBef>
              <a:spcAft>
                <a:spcPts val="0"/>
              </a:spcAft>
              <a:buSzPts val="1600"/>
              <a:buFont typeface="Noto Sans Symbols"/>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Font typeface="Noto Sans Symbols"/>
              <a:buNone/>
            </a:pPr>
            <a:r>
              <a:t/>
            </a:r>
            <a:endParaRPr/>
          </a:p>
        </p:txBody>
      </p:sp>
      <p:sp>
        <p:nvSpPr>
          <p:cNvPr id="428" name="Google Shape;428;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lt1"/>
                </a:solidFill>
                <a:latin typeface="Verdana"/>
                <a:ea typeface="Verdana"/>
                <a:cs typeface="Verdana"/>
                <a:sym typeface="Verdana"/>
              </a:rPr>
              <a:t>24-Sep-23</a:t>
            </a:r>
            <a:endParaRPr b="0" i="0" sz="1100" u="none" cap="none" strike="noStrike">
              <a:solidFill>
                <a:schemeClr val="lt1"/>
              </a:solidFill>
              <a:latin typeface="Verdana"/>
              <a:ea typeface="Verdana"/>
              <a:cs typeface="Verdana"/>
              <a:sym typeface="Verdana"/>
            </a:endParaRPr>
          </a:p>
        </p:txBody>
      </p:sp>
      <p:sp>
        <p:nvSpPr>
          <p:cNvPr id="429" name="Google Shape;429;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chemeClr val="lt1"/>
                </a:solidFill>
                <a:latin typeface="Verdana"/>
                <a:ea typeface="Verdana"/>
                <a:cs typeface="Verdana"/>
                <a:sym typeface="Verdana"/>
              </a:rPr>
              <a:t>‹#›</a:t>
            </a:fld>
            <a:endParaRPr b="0" i="0" sz="2800" u="none" cap="none" strike="noStrike">
              <a:solidFill>
                <a:schemeClr val="lt1"/>
              </a:solidFill>
              <a:latin typeface="Verdana"/>
              <a:ea typeface="Verdana"/>
              <a:cs typeface="Verdana"/>
              <a:sym typeface="Verdana"/>
            </a:endParaRPr>
          </a:p>
        </p:txBody>
      </p:sp>
      <p:pic>
        <p:nvPicPr>
          <p:cNvPr id="430" name="Google Shape;430;p28"/>
          <p:cNvPicPr preferRelativeResize="0"/>
          <p:nvPr/>
        </p:nvPicPr>
        <p:blipFill rotWithShape="1">
          <a:blip r:embed="rId3">
            <a:alphaModFix/>
          </a:blip>
          <a:srcRect b="0" l="0" r="0" t="0"/>
          <a:stretch/>
        </p:blipFill>
        <p:spPr>
          <a:xfrm>
            <a:off x="3633789" y="2971801"/>
            <a:ext cx="4924425" cy="2257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ambria"/>
              <a:buNone/>
            </a:pPr>
            <a:r>
              <a:rPr b="1" lang="en-US" sz="3200">
                <a:latin typeface="Cambria"/>
                <a:ea typeface="Cambria"/>
                <a:cs typeface="Cambria"/>
                <a:sym typeface="Cambria"/>
              </a:rPr>
              <a:t>Method 1</a:t>
            </a:r>
            <a:endParaRPr sz="3200"/>
          </a:p>
        </p:txBody>
      </p:sp>
      <p:sp>
        <p:nvSpPr>
          <p:cNvPr id="436" name="Google Shape;436;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437" name="Google Shape;437;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438" name="Google Shape;438;p29"/>
          <p:cNvPicPr preferRelativeResize="0"/>
          <p:nvPr/>
        </p:nvPicPr>
        <p:blipFill rotWithShape="1">
          <a:blip r:embed="rId3">
            <a:alphaModFix/>
          </a:blip>
          <a:srcRect b="0" l="0" r="0" t="0"/>
          <a:stretch/>
        </p:blipFill>
        <p:spPr>
          <a:xfrm>
            <a:off x="4005264" y="22225"/>
            <a:ext cx="4924425" cy="1828800"/>
          </a:xfrm>
          <a:prstGeom prst="rect">
            <a:avLst/>
          </a:prstGeom>
          <a:noFill/>
          <a:ln>
            <a:noFill/>
          </a:ln>
        </p:spPr>
      </p:pic>
      <p:pic>
        <p:nvPicPr>
          <p:cNvPr id="439" name="Google Shape;439;p29"/>
          <p:cNvPicPr preferRelativeResize="0"/>
          <p:nvPr/>
        </p:nvPicPr>
        <p:blipFill rotWithShape="1">
          <a:blip r:embed="rId4">
            <a:alphaModFix/>
          </a:blip>
          <a:srcRect b="0" l="0" r="0" t="0"/>
          <a:stretch/>
        </p:blipFill>
        <p:spPr>
          <a:xfrm>
            <a:off x="4627563" y="2112963"/>
            <a:ext cx="3219450" cy="1352550"/>
          </a:xfrm>
          <a:prstGeom prst="rect">
            <a:avLst/>
          </a:prstGeom>
          <a:noFill/>
          <a:ln>
            <a:noFill/>
          </a:ln>
        </p:spPr>
      </p:pic>
      <p:pic>
        <p:nvPicPr>
          <p:cNvPr id="440" name="Google Shape;440;p29"/>
          <p:cNvPicPr preferRelativeResize="0"/>
          <p:nvPr/>
        </p:nvPicPr>
        <p:blipFill rotWithShape="1">
          <a:blip r:embed="rId5">
            <a:alphaModFix/>
          </a:blip>
          <a:srcRect b="0" l="0" r="0" t="0"/>
          <a:stretch/>
        </p:blipFill>
        <p:spPr>
          <a:xfrm>
            <a:off x="1524000" y="3724276"/>
            <a:ext cx="9144000" cy="313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Cambria"/>
              <a:buNone/>
            </a:pPr>
            <a:r>
              <a:rPr lang="en-US" sz="4600">
                <a:solidFill>
                  <a:schemeClr val="lt1"/>
                </a:solidFill>
                <a:latin typeface="Cambria"/>
                <a:ea typeface="Cambria"/>
                <a:cs typeface="Cambria"/>
                <a:sym typeface="Cambria"/>
              </a:rPr>
              <a:t>7.2 Series-Parallel Networks</a:t>
            </a:r>
            <a:endParaRPr/>
          </a:p>
        </p:txBody>
      </p:sp>
      <p:sp>
        <p:nvSpPr>
          <p:cNvPr id="168" name="Google Shape;168;p3"/>
          <p:cNvSpPr txBox="1"/>
          <p:nvPr>
            <p:ph idx="1" type="body"/>
          </p:nvPr>
        </p:nvSpPr>
        <p:spPr>
          <a:xfrm>
            <a:off x="1104293" y="1662220"/>
            <a:ext cx="8946541" cy="4195481"/>
          </a:xfrm>
          <a:prstGeom prst="rect">
            <a:avLst/>
          </a:prstGeom>
          <a:noFill/>
          <a:ln>
            <a:noFill/>
          </a:ln>
        </p:spPr>
        <p:txBody>
          <a:bodyPr anchorCtr="0" anchor="t" bIns="45700" lIns="91425" spcFirstLastPara="1" rIns="91425" wrap="square" tIns="45700">
            <a:noAutofit/>
          </a:bodyPr>
          <a:lstStyle/>
          <a:p>
            <a:pPr indent="-382587" lvl="0" marL="419100" rtl="0" algn="just">
              <a:lnSpc>
                <a:spcPct val="100000"/>
              </a:lnSpc>
              <a:spcBef>
                <a:spcPts val="0"/>
              </a:spcBef>
              <a:spcAft>
                <a:spcPts val="0"/>
              </a:spcAft>
              <a:buClr>
                <a:schemeClr val="accent1"/>
              </a:buClr>
              <a:buSzPts val="1760"/>
              <a:buFont typeface="Noto Sans Symbols"/>
              <a:buChar char="⦿"/>
            </a:pPr>
            <a:r>
              <a:rPr lang="en-US" sz="2200">
                <a:solidFill>
                  <a:schemeClr val="lt1"/>
                </a:solidFill>
                <a:latin typeface="Cambria"/>
                <a:ea typeface="Cambria"/>
                <a:cs typeface="Cambria"/>
                <a:sym typeface="Cambria"/>
              </a:rPr>
              <a:t>A series-parallel configuration is one that is formed by a combination of series and parallel elements.</a:t>
            </a:r>
            <a:endParaRPr sz="2400"/>
          </a:p>
          <a:p>
            <a:pPr indent="-382587" lvl="0" marL="419100" rtl="0" algn="just">
              <a:lnSpc>
                <a:spcPct val="100000"/>
              </a:lnSpc>
              <a:spcBef>
                <a:spcPts val="440"/>
              </a:spcBef>
              <a:spcAft>
                <a:spcPts val="0"/>
              </a:spcAft>
              <a:buClr>
                <a:schemeClr val="accent1"/>
              </a:buClr>
              <a:buSzPts val="1760"/>
              <a:buFont typeface="Noto Sans Symbols"/>
              <a:buChar char="⦿"/>
            </a:pPr>
            <a:r>
              <a:rPr lang="en-US" sz="2200">
                <a:solidFill>
                  <a:schemeClr val="lt1"/>
                </a:solidFill>
                <a:latin typeface="Cambria"/>
                <a:ea typeface="Cambria"/>
                <a:cs typeface="Cambria"/>
                <a:sym typeface="Cambria"/>
              </a:rPr>
              <a:t>There are no new laws or rules to learn—simply an approach that permits the analysis of such structures.</a:t>
            </a:r>
            <a:endParaRPr/>
          </a:p>
          <a:p>
            <a:pPr indent="-382587" lvl="0" marL="419100" rtl="0" algn="l">
              <a:lnSpc>
                <a:spcPct val="100000"/>
              </a:lnSpc>
              <a:spcBef>
                <a:spcPts val="0"/>
              </a:spcBef>
              <a:spcAft>
                <a:spcPts val="0"/>
              </a:spcAft>
              <a:buClr>
                <a:schemeClr val="accent1"/>
              </a:buClr>
              <a:buSzPts val="1760"/>
              <a:buFont typeface="Noto Sans Symbols"/>
              <a:buChar char="⦿"/>
            </a:pPr>
            <a:r>
              <a:rPr lang="en-US" sz="2200">
                <a:solidFill>
                  <a:schemeClr val="lt1"/>
                </a:solidFill>
                <a:latin typeface="Cambria"/>
                <a:ea typeface="Cambria"/>
                <a:cs typeface="Cambria"/>
                <a:sym typeface="Cambria"/>
              </a:rPr>
              <a:t>Two elements are in a </a:t>
            </a:r>
            <a:r>
              <a:rPr b="1" lang="en-US" sz="2200">
                <a:solidFill>
                  <a:schemeClr val="lt1"/>
                </a:solidFill>
                <a:latin typeface="Cambria"/>
                <a:ea typeface="Cambria"/>
                <a:cs typeface="Cambria"/>
                <a:sym typeface="Cambria"/>
              </a:rPr>
              <a:t>series</a:t>
            </a:r>
            <a:r>
              <a:rPr lang="en-US" sz="2200">
                <a:solidFill>
                  <a:schemeClr val="lt1"/>
                </a:solidFill>
                <a:latin typeface="Cambria"/>
                <a:ea typeface="Cambria"/>
                <a:cs typeface="Cambria"/>
                <a:sym typeface="Cambria"/>
              </a:rPr>
              <a:t> if</a:t>
            </a:r>
            <a:endParaRPr/>
          </a:p>
          <a:p>
            <a:pPr indent="-382587" lvl="1" marL="819150" rtl="0" algn="l">
              <a:spcBef>
                <a:spcPts val="440"/>
              </a:spcBef>
              <a:spcAft>
                <a:spcPts val="0"/>
              </a:spcAft>
              <a:buClr>
                <a:schemeClr val="accent1"/>
              </a:buClr>
              <a:buSzPts val="1760"/>
              <a:buNone/>
            </a:pPr>
            <a:r>
              <a:rPr lang="en-US" sz="2000">
                <a:solidFill>
                  <a:schemeClr val="lt1"/>
                </a:solidFill>
                <a:latin typeface="Cambria"/>
                <a:ea typeface="Cambria"/>
                <a:cs typeface="Cambria"/>
                <a:sym typeface="Cambria"/>
              </a:rPr>
              <a:t>	1. They have only one terminal in common (i.e., one lead of one is connected to only one lead of the other).</a:t>
            </a:r>
            <a:endParaRPr/>
          </a:p>
          <a:p>
            <a:pPr indent="-382587" lvl="1" marL="819150" rtl="0" algn="l">
              <a:spcBef>
                <a:spcPts val="440"/>
              </a:spcBef>
              <a:spcAft>
                <a:spcPts val="0"/>
              </a:spcAft>
              <a:buClr>
                <a:schemeClr val="accent1"/>
              </a:buClr>
              <a:buSzPts val="1760"/>
              <a:buNone/>
            </a:pPr>
            <a:r>
              <a:rPr lang="en-US" sz="2000">
                <a:solidFill>
                  <a:schemeClr val="lt1"/>
                </a:solidFill>
                <a:latin typeface="Cambria"/>
                <a:ea typeface="Cambria"/>
                <a:cs typeface="Cambria"/>
                <a:sym typeface="Cambria"/>
              </a:rPr>
              <a:t>	2. The common point between the two elements is not connected to another current-carrying element.</a:t>
            </a:r>
            <a:endParaRPr/>
          </a:p>
          <a:p>
            <a:pPr indent="-382587" lvl="0" marL="419100" rtl="0" algn="l">
              <a:lnSpc>
                <a:spcPct val="100000"/>
              </a:lnSpc>
              <a:spcBef>
                <a:spcPts val="440"/>
              </a:spcBef>
              <a:spcAft>
                <a:spcPts val="0"/>
              </a:spcAft>
              <a:buClr>
                <a:schemeClr val="accent1"/>
              </a:buClr>
              <a:buSzPts val="1760"/>
              <a:buFont typeface="Noto Sans Symbols"/>
              <a:buChar char="⦿"/>
            </a:pPr>
            <a:r>
              <a:rPr lang="en-US" sz="2200">
                <a:solidFill>
                  <a:schemeClr val="lt1"/>
                </a:solidFill>
                <a:latin typeface="Cambria"/>
                <a:ea typeface="Cambria"/>
                <a:cs typeface="Cambria"/>
                <a:sym typeface="Cambria"/>
              </a:rPr>
              <a:t>Two elements, branches, or networks are in </a:t>
            </a:r>
            <a:r>
              <a:rPr b="1" lang="en-US" sz="2200">
                <a:solidFill>
                  <a:schemeClr val="lt1"/>
                </a:solidFill>
                <a:latin typeface="Cambria"/>
                <a:ea typeface="Cambria"/>
                <a:cs typeface="Cambria"/>
                <a:sym typeface="Cambria"/>
              </a:rPr>
              <a:t>parallel</a:t>
            </a:r>
            <a:r>
              <a:rPr lang="en-US" sz="2200">
                <a:solidFill>
                  <a:schemeClr val="lt1"/>
                </a:solidFill>
                <a:latin typeface="Cambria"/>
                <a:ea typeface="Cambria"/>
                <a:cs typeface="Cambria"/>
                <a:sym typeface="Cambria"/>
              </a:rPr>
              <a:t> if they have two points in common.</a:t>
            </a:r>
            <a:endParaRPr/>
          </a:p>
          <a:p>
            <a:pPr indent="-382587" lvl="0" marL="419100" rtl="0" algn="l">
              <a:lnSpc>
                <a:spcPct val="100000"/>
              </a:lnSpc>
              <a:spcBef>
                <a:spcPts val="440"/>
              </a:spcBef>
              <a:spcAft>
                <a:spcPts val="0"/>
              </a:spcAft>
              <a:buClr>
                <a:schemeClr val="accent1"/>
              </a:buClr>
              <a:buSzPts val="1760"/>
              <a:buFont typeface="Noto Sans Symbols"/>
              <a:buChar char="⦿"/>
            </a:pPr>
            <a:r>
              <a:rPr lang="en-US" sz="2200">
                <a:solidFill>
                  <a:schemeClr val="lt1"/>
                </a:solidFill>
                <a:latin typeface="Cambria"/>
                <a:ea typeface="Cambria"/>
                <a:cs typeface="Cambria"/>
                <a:sym typeface="Cambria"/>
              </a:rPr>
              <a:t>In a series-parallel network, you must be very careful to determine which elements are in series and which are in parallel.</a:t>
            </a:r>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8"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p:txBody>
      </p:sp>
      <p:sp>
        <p:nvSpPr>
          <p:cNvPr id="169" name="Google Shape;169;p3"/>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170" name="Google Shape;170;p3"/>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46" name="Google Shape;446;p3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47" name="Google Shape;447;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448" name="Google Shape;448;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449" name="Google Shape;449;p30"/>
          <p:cNvPicPr preferRelativeResize="0"/>
          <p:nvPr/>
        </p:nvPicPr>
        <p:blipFill rotWithShape="1">
          <a:blip r:embed="rId3">
            <a:alphaModFix/>
          </a:blip>
          <a:srcRect b="0" l="0" r="0" t="0"/>
          <a:stretch/>
        </p:blipFill>
        <p:spPr>
          <a:xfrm>
            <a:off x="1524000" y="619125"/>
            <a:ext cx="9067800" cy="5619750"/>
          </a:xfrm>
          <a:prstGeom prst="rect">
            <a:avLst/>
          </a:prstGeom>
          <a:noFill/>
          <a:ln>
            <a:noFill/>
          </a:ln>
        </p:spPr>
      </p:pic>
      <p:pic>
        <p:nvPicPr>
          <p:cNvPr id="450" name="Google Shape;450;p30"/>
          <p:cNvPicPr preferRelativeResize="0"/>
          <p:nvPr/>
        </p:nvPicPr>
        <p:blipFill rotWithShape="1">
          <a:blip r:embed="rId4">
            <a:alphaModFix/>
          </a:blip>
          <a:srcRect b="0" l="0" r="0" t="0"/>
          <a:stretch/>
        </p:blipFill>
        <p:spPr>
          <a:xfrm>
            <a:off x="6673649" y="4116794"/>
            <a:ext cx="4924425" cy="182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1"/>
          <p:cNvSpPr txBox="1"/>
          <p:nvPr>
            <p:ph idx="1" type="body"/>
          </p:nvPr>
        </p:nvSpPr>
        <p:spPr>
          <a:xfrm>
            <a:off x="1981200" y="152401"/>
            <a:ext cx="8382000" cy="5973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sz="1800">
                <a:latin typeface="Cambria"/>
                <a:ea typeface="Cambria"/>
                <a:cs typeface="Cambria"/>
                <a:sym typeface="Cambria"/>
              </a:rPr>
              <a:t>Method 2: </a:t>
            </a:r>
            <a:r>
              <a:rPr lang="en-US" sz="1800">
                <a:latin typeface="Cambria"/>
                <a:ea typeface="Cambria"/>
                <a:cs typeface="Cambria"/>
                <a:sym typeface="Cambria"/>
              </a:rPr>
              <a:t>Assign a letter symbol to the last branch current and work back through the network to the source, maintaining this assigned current or other current of interest. The desired current can then be found directly.</a:t>
            </a:r>
            <a:endParaRPr/>
          </a:p>
          <a:p>
            <a:pPr indent="-251459" lvl="0" marL="342900" rtl="0" algn="l">
              <a:spcBef>
                <a:spcPts val="1000"/>
              </a:spcBef>
              <a:spcAft>
                <a:spcPts val="0"/>
              </a:spcAft>
              <a:buSzPts val="1440"/>
              <a:buNone/>
            </a:pPr>
            <a:r>
              <a:t/>
            </a:r>
            <a:endParaRPr sz="1800"/>
          </a:p>
        </p:txBody>
      </p:sp>
      <p:sp>
        <p:nvSpPr>
          <p:cNvPr id="456" name="Google Shape;456;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457" name="Google Shape;457;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458" name="Google Shape;458;p31"/>
          <p:cNvPicPr preferRelativeResize="0"/>
          <p:nvPr/>
        </p:nvPicPr>
        <p:blipFill rotWithShape="1">
          <a:blip r:embed="rId3">
            <a:alphaModFix/>
          </a:blip>
          <a:srcRect b="0" l="0" r="0" t="0"/>
          <a:stretch/>
        </p:blipFill>
        <p:spPr>
          <a:xfrm>
            <a:off x="3657601" y="1066800"/>
            <a:ext cx="4905375" cy="1981200"/>
          </a:xfrm>
          <a:prstGeom prst="rect">
            <a:avLst/>
          </a:prstGeom>
          <a:noFill/>
          <a:ln>
            <a:noFill/>
          </a:ln>
        </p:spPr>
      </p:pic>
      <p:pic>
        <p:nvPicPr>
          <p:cNvPr id="459" name="Google Shape;459;p31"/>
          <p:cNvPicPr preferRelativeResize="0"/>
          <p:nvPr/>
        </p:nvPicPr>
        <p:blipFill rotWithShape="1">
          <a:blip r:embed="rId4">
            <a:alphaModFix/>
          </a:blip>
          <a:srcRect b="0" l="0" r="0" t="0"/>
          <a:stretch/>
        </p:blipFill>
        <p:spPr>
          <a:xfrm>
            <a:off x="3013075" y="3057526"/>
            <a:ext cx="6667500" cy="3648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65" name="Google Shape;465;p3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66" name="Google Shape;466;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24-Sep-23</a:t>
            </a:r>
            <a:endParaRPr/>
          </a:p>
        </p:txBody>
      </p:sp>
      <p:sp>
        <p:nvSpPr>
          <p:cNvPr id="467" name="Google Shape;467;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b="0" i="0" lang="en-US" sz="2800" u="none" cap="none" strike="noStrike">
                <a:solidFill>
                  <a:srgbClr val="9B9A98"/>
                </a:solidFill>
                <a:latin typeface="Verdana"/>
                <a:ea typeface="Verdana"/>
                <a:cs typeface="Verdana"/>
                <a:sym typeface="Verdana"/>
              </a:rPr>
              <a:t>‹#›</a:t>
            </a:fld>
            <a:endParaRPr b="0" i="0" sz="2800" u="none" cap="none" strike="noStrike">
              <a:solidFill>
                <a:srgbClr val="9B9A98"/>
              </a:solidFill>
              <a:latin typeface="Verdana"/>
              <a:ea typeface="Verdana"/>
              <a:cs typeface="Verdana"/>
              <a:sym typeface="Verdana"/>
            </a:endParaRPr>
          </a:p>
        </p:txBody>
      </p:sp>
      <p:pic>
        <p:nvPicPr>
          <p:cNvPr id="468" name="Google Shape;468;p32"/>
          <p:cNvPicPr preferRelativeResize="0"/>
          <p:nvPr/>
        </p:nvPicPr>
        <p:blipFill rotWithShape="1">
          <a:blip r:embed="rId3">
            <a:alphaModFix/>
          </a:blip>
          <a:srcRect b="0" l="0" r="0" t="0"/>
          <a:stretch/>
        </p:blipFill>
        <p:spPr>
          <a:xfrm>
            <a:off x="2819400" y="2449513"/>
            <a:ext cx="6858000" cy="4424362"/>
          </a:xfrm>
          <a:prstGeom prst="rect">
            <a:avLst/>
          </a:prstGeom>
          <a:noFill/>
          <a:ln>
            <a:noFill/>
          </a:ln>
        </p:spPr>
      </p:pic>
      <p:pic>
        <p:nvPicPr>
          <p:cNvPr id="469" name="Google Shape;469;p32"/>
          <p:cNvPicPr preferRelativeResize="0"/>
          <p:nvPr/>
        </p:nvPicPr>
        <p:blipFill rotWithShape="1">
          <a:blip r:embed="rId4">
            <a:alphaModFix/>
          </a:blip>
          <a:srcRect b="0" l="0" r="0" t="0"/>
          <a:stretch/>
        </p:blipFill>
        <p:spPr>
          <a:xfrm>
            <a:off x="3795714" y="265113"/>
            <a:ext cx="4905375" cy="1981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3"/>
          <p:cNvSpPr txBox="1"/>
          <p:nvPr>
            <p:ph type="title"/>
          </p:nvPr>
        </p:nvSpPr>
        <p:spPr>
          <a:xfrm>
            <a:off x="2286000" y="2743200"/>
            <a:ext cx="7467600" cy="11430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Thank You</a:t>
            </a:r>
            <a:endParaRPr/>
          </a:p>
        </p:txBody>
      </p:sp>
      <p:sp>
        <p:nvSpPr>
          <p:cNvPr id="475" name="Google Shape;475;p33"/>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476" name="Google Shape;476;p33"/>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7.2 Series-Parallel Networks</a:t>
            </a:r>
            <a:endParaRPr/>
          </a:p>
        </p:txBody>
      </p:sp>
      <p:sp>
        <p:nvSpPr>
          <p:cNvPr id="176" name="Google Shape;176;p4"/>
          <p:cNvSpPr txBox="1"/>
          <p:nvPr>
            <p:ph idx="1" type="body"/>
          </p:nvPr>
        </p:nvSpPr>
        <p:spPr>
          <a:xfrm>
            <a:off x="1524000" y="1447800"/>
            <a:ext cx="5486400" cy="5181600"/>
          </a:xfrm>
          <a:prstGeom prst="rect">
            <a:avLst/>
          </a:prstGeom>
          <a:noFill/>
          <a:ln>
            <a:noFill/>
          </a:ln>
        </p:spPr>
        <p:txBody>
          <a:bodyPr anchorCtr="0" anchor="t" bIns="45700" lIns="91425" spcFirstLastPara="1" rIns="91425" wrap="square" tIns="45700">
            <a:noAutofit/>
          </a:bodyPr>
          <a:lstStyle/>
          <a:p>
            <a:pPr indent="-382587" lvl="0" marL="419100" rtl="0" algn="just">
              <a:lnSpc>
                <a:spcPct val="100000"/>
              </a:lnSpc>
              <a:spcBef>
                <a:spcPts val="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Resistors R</a:t>
            </a:r>
            <a:r>
              <a:rPr baseline="-25000" lang="en-US" sz="2000">
                <a:solidFill>
                  <a:schemeClr val="lt1"/>
                </a:solidFill>
                <a:latin typeface="Cambria"/>
                <a:ea typeface="Cambria"/>
                <a:cs typeface="Cambria"/>
                <a:sym typeface="Cambria"/>
              </a:rPr>
              <a:t>1</a:t>
            </a:r>
            <a:r>
              <a:rPr lang="en-US" sz="2000">
                <a:solidFill>
                  <a:schemeClr val="lt1"/>
                </a:solidFill>
                <a:latin typeface="Cambria"/>
                <a:ea typeface="Cambria"/>
                <a:cs typeface="Cambria"/>
                <a:sym typeface="Cambria"/>
              </a:rPr>
              <a:t> and R</a:t>
            </a:r>
            <a:r>
              <a:rPr baseline="-25000" lang="en-US" sz="2000">
                <a:solidFill>
                  <a:schemeClr val="lt1"/>
                </a:solidFill>
                <a:latin typeface="Cambria"/>
                <a:ea typeface="Cambria"/>
                <a:cs typeface="Cambria"/>
                <a:sym typeface="Cambria"/>
              </a:rPr>
              <a:t>2</a:t>
            </a:r>
            <a:r>
              <a:rPr lang="en-US" sz="2000">
                <a:solidFill>
                  <a:schemeClr val="lt1"/>
                </a:solidFill>
                <a:latin typeface="Cambria"/>
                <a:ea typeface="Cambria"/>
                <a:cs typeface="Cambria"/>
                <a:sym typeface="Cambria"/>
              </a:rPr>
              <a:t> are </a:t>
            </a:r>
            <a:r>
              <a:rPr i="1" lang="en-US" sz="2000">
                <a:solidFill>
                  <a:schemeClr val="lt1"/>
                </a:solidFill>
                <a:latin typeface="Cambria"/>
                <a:ea typeface="Cambria"/>
                <a:cs typeface="Cambria"/>
                <a:sym typeface="Cambria"/>
              </a:rPr>
              <a:t>not</a:t>
            </a:r>
            <a:r>
              <a:rPr lang="en-US" sz="2000">
                <a:solidFill>
                  <a:schemeClr val="lt1"/>
                </a:solidFill>
                <a:latin typeface="Cambria"/>
                <a:ea typeface="Cambria"/>
                <a:cs typeface="Cambria"/>
                <a:sym typeface="Cambria"/>
              </a:rPr>
              <a:t> in series due to resistor R</a:t>
            </a:r>
            <a:r>
              <a:rPr baseline="-25000" lang="en-US" sz="2000">
                <a:solidFill>
                  <a:schemeClr val="lt1"/>
                </a:solidFill>
                <a:latin typeface="Cambria"/>
                <a:ea typeface="Cambria"/>
                <a:cs typeface="Cambria"/>
                <a:sym typeface="Cambria"/>
              </a:rPr>
              <a:t>3</a:t>
            </a:r>
            <a:r>
              <a:rPr lang="en-US" sz="2000">
                <a:solidFill>
                  <a:schemeClr val="lt1"/>
                </a:solidFill>
                <a:latin typeface="Cambria"/>
                <a:ea typeface="Cambria"/>
                <a:cs typeface="Cambria"/>
                <a:sym typeface="Cambria"/>
              </a:rPr>
              <a:t>  connected to the common point </a:t>
            </a:r>
            <a:r>
              <a:rPr i="1" lang="en-US" sz="2000">
                <a:solidFill>
                  <a:schemeClr val="lt1"/>
                </a:solidFill>
                <a:latin typeface="Cambria"/>
                <a:ea typeface="Cambria"/>
                <a:cs typeface="Cambria"/>
                <a:sym typeface="Cambria"/>
              </a:rPr>
              <a:t>b</a:t>
            </a:r>
            <a:r>
              <a:rPr lang="en-US" sz="2000">
                <a:solidFill>
                  <a:schemeClr val="lt1"/>
                </a:solidFill>
                <a:latin typeface="Cambria"/>
                <a:ea typeface="Cambria"/>
                <a:cs typeface="Cambria"/>
                <a:sym typeface="Cambria"/>
              </a:rPr>
              <a:t> between R</a:t>
            </a:r>
            <a:r>
              <a:rPr baseline="-25000" lang="en-US" sz="2000">
                <a:solidFill>
                  <a:schemeClr val="lt1"/>
                </a:solidFill>
                <a:latin typeface="Cambria"/>
                <a:ea typeface="Cambria"/>
                <a:cs typeface="Cambria"/>
                <a:sym typeface="Cambria"/>
              </a:rPr>
              <a:t>1</a:t>
            </a:r>
            <a:r>
              <a:rPr lang="en-US" sz="2000">
                <a:solidFill>
                  <a:schemeClr val="lt1"/>
                </a:solidFill>
                <a:latin typeface="Cambria"/>
                <a:ea typeface="Cambria"/>
                <a:cs typeface="Cambria"/>
                <a:sym typeface="Cambria"/>
              </a:rPr>
              <a:t> and R</a:t>
            </a:r>
            <a:r>
              <a:rPr baseline="-25000" lang="en-US" sz="2000">
                <a:solidFill>
                  <a:schemeClr val="lt1"/>
                </a:solidFill>
                <a:latin typeface="Cambria"/>
                <a:ea typeface="Cambria"/>
                <a:cs typeface="Cambria"/>
                <a:sym typeface="Cambria"/>
              </a:rPr>
              <a:t>2</a:t>
            </a:r>
            <a:endParaRPr/>
          </a:p>
          <a:p>
            <a:pPr indent="-382587" lvl="0" marL="419100" rtl="0" algn="just">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Resistors R</a:t>
            </a:r>
            <a:r>
              <a:rPr baseline="-25000" lang="en-US" sz="2000">
                <a:solidFill>
                  <a:schemeClr val="lt1"/>
                </a:solidFill>
                <a:latin typeface="Cambria"/>
                <a:ea typeface="Cambria"/>
                <a:cs typeface="Cambria"/>
                <a:sym typeface="Cambria"/>
              </a:rPr>
              <a:t>2</a:t>
            </a:r>
            <a:r>
              <a:rPr lang="en-US" sz="2000">
                <a:solidFill>
                  <a:schemeClr val="lt1"/>
                </a:solidFill>
                <a:latin typeface="Cambria"/>
                <a:ea typeface="Cambria"/>
                <a:cs typeface="Cambria"/>
                <a:sym typeface="Cambria"/>
              </a:rPr>
              <a:t> and R</a:t>
            </a:r>
            <a:r>
              <a:rPr baseline="-25000" lang="en-US" sz="2000">
                <a:solidFill>
                  <a:schemeClr val="lt1"/>
                </a:solidFill>
                <a:latin typeface="Cambria"/>
                <a:ea typeface="Cambria"/>
                <a:cs typeface="Cambria"/>
                <a:sym typeface="Cambria"/>
              </a:rPr>
              <a:t>4</a:t>
            </a:r>
            <a:r>
              <a:rPr lang="en-US" sz="2000">
                <a:solidFill>
                  <a:schemeClr val="lt1"/>
                </a:solidFill>
                <a:latin typeface="Cambria"/>
                <a:ea typeface="Cambria"/>
                <a:cs typeface="Cambria"/>
                <a:sym typeface="Cambria"/>
              </a:rPr>
              <a:t> are </a:t>
            </a:r>
            <a:r>
              <a:rPr i="1" lang="en-US" sz="2000">
                <a:solidFill>
                  <a:schemeClr val="lt1"/>
                </a:solidFill>
                <a:latin typeface="Cambria"/>
                <a:ea typeface="Cambria"/>
                <a:cs typeface="Cambria"/>
                <a:sym typeface="Cambria"/>
              </a:rPr>
              <a:t>not</a:t>
            </a:r>
            <a:r>
              <a:rPr lang="en-US" sz="2000">
                <a:solidFill>
                  <a:schemeClr val="lt1"/>
                </a:solidFill>
                <a:latin typeface="Cambria"/>
                <a:ea typeface="Cambria"/>
                <a:cs typeface="Cambria"/>
                <a:sym typeface="Cambria"/>
              </a:rPr>
              <a:t> in parallel because they are not connected at both ends. They are separated at one end by resistor R</a:t>
            </a:r>
            <a:r>
              <a:rPr baseline="-25000" lang="en-US" sz="2000">
                <a:solidFill>
                  <a:schemeClr val="lt1"/>
                </a:solidFill>
                <a:latin typeface="Cambria"/>
                <a:ea typeface="Cambria"/>
                <a:cs typeface="Cambria"/>
                <a:sym typeface="Cambria"/>
              </a:rPr>
              <a:t>3</a:t>
            </a:r>
            <a:r>
              <a:rPr lang="en-US" sz="2000">
                <a:solidFill>
                  <a:schemeClr val="lt1"/>
                </a:solidFill>
                <a:latin typeface="Cambria"/>
                <a:ea typeface="Cambria"/>
                <a:cs typeface="Cambria"/>
                <a:sym typeface="Cambria"/>
              </a:rPr>
              <a:t>.</a:t>
            </a:r>
            <a:endParaRPr/>
          </a:p>
          <a:p>
            <a:pPr indent="-382587" lvl="0" marL="419100" rtl="0" algn="just">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Two resistors </a:t>
            </a:r>
            <a:r>
              <a:rPr i="1" lang="en-US" sz="2000">
                <a:solidFill>
                  <a:schemeClr val="lt1"/>
                </a:solidFill>
                <a:latin typeface="Cambria"/>
                <a:ea typeface="Cambria"/>
                <a:cs typeface="Cambria"/>
                <a:sym typeface="Cambria"/>
              </a:rPr>
              <a:t>R</a:t>
            </a:r>
            <a:r>
              <a:rPr baseline="-25000" lang="en-US" sz="2000">
                <a:solidFill>
                  <a:schemeClr val="lt1"/>
                </a:solidFill>
                <a:latin typeface="Cambria"/>
                <a:ea typeface="Cambria"/>
                <a:cs typeface="Cambria"/>
                <a:sym typeface="Cambria"/>
              </a:rPr>
              <a:t>3</a:t>
            </a:r>
            <a:r>
              <a:rPr i="1" lang="en-US" sz="2000">
                <a:solidFill>
                  <a:schemeClr val="lt1"/>
                </a:solidFill>
                <a:latin typeface="Cambria"/>
                <a:ea typeface="Cambria"/>
                <a:cs typeface="Cambria"/>
                <a:sym typeface="Cambria"/>
              </a:rPr>
              <a:t> </a:t>
            </a:r>
            <a:r>
              <a:rPr lang="en-US" sz="2000">
                <a:solidFill>
                  <a:schemeClr val="lt1"/>
                </a:solidFill>
                <a:latin typeface="Cambria"/>
                <a:ea typeface="Cambria"/>
                <a:cs typeface="Cambria"/>
                <a:sym typeface="Cambria"/>
              </a:rPr>
              <a:t>and </a:t>
            </a:r>
            <a:r>
              <a:rPr i="1" lang="en-US" sz="2000">
                <a:solidFill>
                  <a:schemeClr val="lt1"/>
                </a:solidFill>
                <a:latin typeface="Cambria"/>
                <a:ea typeface="Cambria"/>
                <a:cs typeface="Cambria"/>
                <a:sym typeface="Cambria"/>
              </a:rPr>
              <a:t>R</a:t>
            </a:r>
            <a:r>
              <a:rPr baseline="-25000" lang="en-US" sz="2000">
                <a:solidFill>
                  <a:schemeClr val="lt1"/>
                </a:solidFill>
                <a:latin typeface="Cambria"/>
                <a:ea typeface="Cambria"/>
                <a:cs typeface="Cambria"/>
                <a:sym typeface="Cambria"/>
              </a:rPr>
              <a:t>4</a:t>
            </a:r>
            <a:r>
              <a:rPr i="1" lang="en-US" sz="2000">
                <a:solidFill>
                  <a:schemeClr val="lt1"/>
                </a:solidFill>
                <a:latin typeface="Cambria"/>
                <a:ea typeface="Cambria"/>
                <a:cs typeface="Cambria"/>
                <a:sym typeface="Cambria"/>
              </a:rPr>
              <a:t> </a:t>
            </a:r>
            <a:r>
              <a:rPr lang="en-US" sz="2000">
                <a:solidFill>
                  <a:schemeClr val="lt1"/>
                </a:solidFill>
                <a:latin typeface="Cambria"/>
                <a:ea typeface="Cambria"/>
                <a:cs typeface="Cambria"/>
                <a:sym typeface="Cambria"/>
              </a:rPr>
              <a:t>are in series because they share only point </a:t>
            </a:r>
            <a:r>
              <a:rPr i="1" lang="en-US" sz="2000">
                <a:solidFill>
                  <a:schemeClr val="lt1"/>
                </a:solidFill>
                <a:latin typeface="Cambria"/>
                <a:ea typeface="Cambria"/>
                <a:cs typeface="Cambria"/>
                <a:sym typeface="Cambria"/>
              </a:rPr>
              <a:t>c</a:t>
            </a:r>
            <a:r>
              <a:rPr lang="en-US" sz="2000">
                <a:solidFill>
                  <a:schemeClr val="lt1"/>
                </a:solidFill>
                <a:latin typeface="Cambria"/>
                <a:ea typeface="Cambria"/>
                <a:cs typeface="Cambria"/>
                <a:sym typeface="Cambria"/>
              </a:rPr>
              <a:t>, and no other element is connected to that point. </a:t>
            </a:r>
            <a:endParaRPr/>
          </a:p>
          <a:p>
            <a:pPr indent="-382587" lvl="0" marL="419100" rtl="0" algn="just">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Further, the voltage source </a:t>
            </a:r>
            <a:r>
              <a:rPr i="1" lang="en-US" sz="2000">
                <a:solidFill>
                  <a:schemeClr val="lt1"/>
                </a:solidFill>
                <a:latin typeface="Cambria"/>
                <a:ea typeface="Cambria"/>
                <a:cs typeface="Cambria"/>
                <a:sym typeface="Cambria"/>
              </a:rPr>
              <a:t>E </a:t>
            </a:r>
            <a:r>
              <a:rPr lang="en-US" sz="2000">
                <a:solidFill>
                  <a:schemeClr val="lt1"/>
                </a:solidFill>
                <a:latin typeface="Cambria"/>
                <a:ea typeface="Cambria"/>
                <a:cs typeface="Cambria"/>
                <a:sym typeface="Cambria"/>
              </a:rPr>
              <a:t>and resistor </a:t>
            </a:r>
            <a:r>
              <a:rPr i="1" lang="en-US" sz="2000">
                <a:solidFill>
                  <a:schemeClr val="lt1"/>
                </a:solidFill>
                <a:latin typeface="Cambria"/>
                <a:ea typeface="Cambria"/>
                <a:cs typeface="Cambria"/>
                <a:sym typeface="Cambria"/>
              </a:rPr>
              <a:t>R</a:t>
            </a:r>
            <a:r>
              <a:rPr baseline="-25000" lang="en-US" sz="2000">
                <a:solidFill>
                  <a:schemeClr val="lt1"/>
                </a:solidFill>
                <a:latin typeface="Cambria"/>
                <a:ea typeface="Cambria"/>
                <a:cs typeface="Cambria"/>
                <a:sym typeface="Cambria"/>
              </a:rPr>
              <a:t>1</a:t>
            </a:r>
            <a:r>
              <a:rPr lang="en-US" sz="2000">
                <a:solidFill>
                  <a:schemeClr val="lt1"/>
                </a:solidFill>
                <a:latin typeface="Cambria"/>
                <a:ea typeface="Cambria"/>
                <a:cs typeface="Cambria"/>
                <a:sym typeface="Cambria"/>
              </a:rPr>
              <a:t> are in series because they share point a, with no other elements connected to the same point. </a:t>
            </a:r>
            <a:endParaRPr/>
          </a:p>
          <a:p>
            <a:pPr indent="-382587" lvl="0" marL="419100" rtl="0" algn="just">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In the entire configuration, there are no two elements in parallel.</a:t>
            </a:r>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8"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p:txBody>
      </p:sp>
      <p:sp>
        <p:nvSpPr>
          <p:cNvPr id="177" name="Google Shape;177;p4"/>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178" name="Google Shape;178;p4"/>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179" name="Google Shape;179;p4"/>
          <p:cNvPicPr preferRelativeResize="0"/>
          <p:nvPr/>
        </p:nvPicPr>
        <p:blipFill rotWithShape="1">
          <a:blip r:embed="rId3">
            <a:alphaModFix/>
          </a:blip>
          <a:srcRect b="0" l="0" r="0" t="0"/>
          <a:stretch/>
        </p:blipFill>
        <p:spPr>
          <a:xfrm>
            <a:off x="7086600" y="2209801"/>
            <a:ext cx="3581400" cy="273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185" name="Google Shape;185;p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230187" lvl="0" marL="419100" rtl="0" algn="l">
              <a:lnSpc>
                <a:spcPct val="100000"/>
              </a:lnSpc>
              <a:spcBef>
                <a:spcPts val="0"/>
              </a:spcBef>
              <a:spcAft>
                <a:spcPts val="0"/>
              </a:spcAft>
              <a:buClr>
                <a:schemeClr val="accent1"/>
              </a:buClr>
              <a:buSzPts val="2400"/>
              <a:buNone/>
            </a:pPr>
            <a:r>
              <a:t/>
            </a:r>
            <a:endParaRPr sz="3000">
              <a:solidFill>
                <a:schemeClr val="lt1"/>
              </a:solidFill>
              <a:latin typeface="Cambria"/>
              <a:ea typeface="Cambria"/>
              <a:cs typeface="Cambria"/>
              <a:sym typeface="Cambria"/>
            </a:endParaRPr>
          </a:p>
          <a:p>
            <a:pPr indent="-230187" lvl="0" marL="419100" rtl="0" algn="l">
              <a:lnSpc>
                <a:spcPct val="100000"/>
              </a:lnSpc>
              <a:spcBef>
                <a:spcPts val="600"/>
              </a:spcBef>
              <a:spcAft>
                <a:spcPts val="0"/>
              </a:spcAft>
              <a:buClr>
                <a:schemeClr val="accent1"/>
              </a:buClr>
              <a:buSzPts val="2400"/>
              <a:buNone/>
            </a:pPr>
            <a:r>
              <a:t/>
            </a:r>
            <a:endParaRPr sz="3000">
              <a:solidFill>
                <a:schemeClr val="lt1"/>
              </a:solidFill>
              <a:latin typeface="Cambria"/>
              <a:ea typeface="Cambria"/>
              <a:cs typeface="Cambria"/>
              <a:sym typeface="Cambria"/>
            </a:endParaRPr>
          </a:p>
          <a:p>
            <a:pPr indent="-230187" lvl="0" marL="419100" rtl="0" algn="l">
              <a:lnSpc>
                <a:spcPct val="100000"/>
              </a:lnSpc>
              <a:spcBef>
                <a:spcPts val="600"/>
              </a:spcBef>
              <a:spcAft>
                <a:spcPts val="0"/>
              </a:spcAft>
              <a:buClr>
                <a:schemeClr val="accent1"/>
              </a:buClr>
              <a:buSzPts val="2400"/>
              <a:buNone/>
            </a:pPr>
            <a:r>
              <a:t/>
            </a:r>
            <a:endParaRPr sz="3000">
              <a:solidFill>
                <a:schemeClr val="lt1"/>
              </a:solidFill>
              <a:latin typeface="Cambria"/>
              <a:ea typeface="Cambria"/>
              <a:cs typeface="Cambria"/>
              <a:sym typeface="Cambria"/>
            </a:endParaRPr>
          </a:p>
          <a:p>
            <a:pPr indent="-230187" lvl="0" marL="419100" rtl="0" algn="l">
              <a:lnSpc>
                <a:spcPct val="100000"/>
              </a:lnSpc>
              <a:spcBef>
                <a:spcPts val="600"/>
              </a:spcBef>
              <a:spcAft>
                <a:spcPts val="0"/>
              </a:spcAft>
              <a:buClr>
                <a:schemeClr val="accent1"/>
              </a:buClr>
              <a:buSzPts val="2400"/>
              <a:buNone/>
            </a:pPr>
            <a:r>
              <a:t/>
            </a:r>
            <a:endParaRPr sz="3000">
              <a:solidFill>
                <a:schemeClr val="lt1"/>
              </a:solidFill>
              <a:latin typeface="Cambria"/>
              <a:ea typeface="Cambria"/>
              <a:cs typeface="Cambria"/>
              <a:sym typeface="Cambria"/>
            </a:endParaRPr>
          </a:p>
          <a:p>
            <a:pPr indent="-230187" lvl="0" marL="419100" rtl="0" algn="l">
              <a:lnSpc>
                <a:spcPct val="100000"/>
              </a:lnSpc>
              <a:spcBef>
                <a:spcPts val="600"/>
              </a:spcBef>
              <a:spcAft>
                <a:spcPts val="0"/>
              </a:spcAft>
              <a:buClr>
                <a:schemeClr val="accent1"/>
              </a:buClr>
              <a:buSzPts val="2400"/>
              <a:buNone/>
            </a:pPr>
            <a:r>
              <a:t/>
            </a:r>
            <a:endParaRPr sz="3000">
              <a:solidFill>
                <a:schemeClr val="lt1"/>
              </a:solidFill>
              <a:latin typeface="Cambria"/>
              <a:ea typeface="Cambria"/>
              <a:cs typeface="Cambria"/>
              <a:sym typeface="Cambria"/>
            </a:endParaRPr>
          </a:p>
          <a:p>
            <a:pPr indent="-382587" lvl="0" marL="419100" rtl="0" algn="l">
              <a:lnSpc>
                <a:spcPct val="100000"/>
              </a:lnSpc>
              <a:spcBef>
                <a:spcPts val="600"/>
              </a:spcBef>
              <a:spcAft>
                <a:spcPts val="0"/>
              </a:spcAft>
              <a:buClr>
                <a:schemeClr val="accent1"/>
              </a:buClr>
              <a:buSzPts val="2400"/>
              <a:buFont typeface="Noto Sans Symbols"/>
              <a:buChar char="⦿"/>
            </a:pPr>
            <a:r>
              <a:rPr i="1" lang="en-US" sz="3000">
                <a:solidFill>
                  <a:schemeClr val="lt1"/>
                </a:solidFill>
                <a:latin typeface="Cambria"/>
                <a:ea typeface="Cambria"/>
                <a:cs typeface="Cambria"/>
                <a:sym typeface="Cambria"/>
              </a:rPr>
              <a:t>E </a:t>
            </a:r>
            <a:r>
              <a:rPr lang="en-US" sz="3000">
                <a:solidFill>
                  <a:schemeClr val="lt1"/>
                </a:solidFill>
                <a:latin typeface="Cambria"/>
                <a:ea typeface="Cambria"/>
                <a:cs typeface="Cambria"/>
                <a:sym typeface="Cambria"/>
              </a:rPr>
              <a:t>and </a:t>
            </a:r>
            <a:r>
              <a:rPr i="1" lang="en-US" sz="3000">
                <a:solidFill>
                  <a:schemeClr val="lt1"/>
                </a:solidFill>
                <a:latin typeface="Cambria"/>
                <a:ea typeface="Cambria"/>
                <a:cs typeface="Cambria"/>
                <a:sym typeface="Cambria"/>
              </a:rPr>
              <a:t>R</a:t>
            </a:r>
            <a:r>
              <a:rPr lang="en-US" sz="3000">
                <a:solidFill>
                  <a:schemeClr val="lt1"/>
                </a:solidFill>
                <a:latin typeface="Cambria"/>
                <a:ea typeface="Cambria"/>
                <a:cs typeface="Cambria"/>
                <a:sym typeface="Cambria"/>
              </a:rPr>
              <a:t>1 in series, </a:t>
            </a:r>
            <a:endParaRPr/>
          </a:p>
          <a:p>
            <a:pPr indent="-382587" lvl="0" marL="419100" rtl="0" algn="l">
              <a:lnSpc>
                <a:spcPct val="100000"/>
              </a:lnSpc>
              <a:spcBef>
                <a:spcPts val="600"/>
              </a:spcBef>
              <a:spcAft>
                <a:spcPts val="0"/>
              </a:spcAft>
              <a:buClr>
                <a:schemeClr val="accent1"/>
              </a:buClr>
              <a:buSzPts val="2400"/>
              <a:buFont typeface="Noto Sans Symbols"/>
              <a:buChar char="⦿"/>
            </a:pPr>
            <a:r>
              <a:rPr i="1" lang="en-US" sz="3000">
                <a:solidFill>
                  <a:schemeClr val="lt1"/>
                </a:solidFill>
                <a:latin typeface="Cambria"/>
                <a:ea typeface="Cambria"/>
                <a:cs typeface="Cambria"/>
                <a:sym typeface="Cambria"/>
              </a:rPr>
              <a:t>R</a:t>
            </a:r>
            <a:r>
              <a:rPr lang="en-US" sz="3000">
                <a:solidFill>
                  <a:schemeClr val="lt1"/>
                </a:solidFill>
                <a:latin typeface="Cambria"/>
                <a:ea typeface="Cambria"/>
                <a:cs typeface="Cambria"/>
                <a:sym typeface="Cambria"/>
              </a:rPr>
              <a:t>2 and </a:t>
            </a:r>
            <a:r>
              <a:rPr i="1" lang="en-US" sz="3000">
                <a:solidFill>
                  <a:schemeClr val="lt1"/>
                </a:solidFill>
                <a:latin typeface="Cambria"/>
                <a:ea typeface="Cambria"/>
                <a:cs typeface="Cambria"/>
                <a:sym typeface="Cambria"/>
              </a:rPr>
              <a:t>R</a:t>
            </a:r>
            <a:r>
              <a:rPr lang="en-US" sz="3000">
                <a:solidFill>
                  <a:schemeClr val="lt1"/>
                </a:solidFill>
                <a:latin typeface="Cambria"/>
                <a:ea typeface="Cambria"/>
                <a:cs typeface="Cambria"/>
                <a:sym typeface="Cambria"/>
              </a:rPr>
              <a:t>3 in parallel </a:t>
            </a:r>
            <a:endParaRPr/>
          </a:p>
          <a:p>
            <a:pPr indent="-382587" lvl="0" marL="419100" rtl="0" algn="l">
              <a:lnSpc>
                <a:spcPct val="100000"/>
              </a:lnSpc>
              <a:spcBef>
                <a:spcPts val="600"/>
              </a:spcBef>
              <a:spcAft>
                <a:spcPts val="0"/>
              </a:spcAft>
              <a:buClr>
                <a:schemeClr val="accent1"/>
              </a:buClr>
              <a:buSzPts val="2400"/>
              <a:buFont typeface="Noto Sans Symbols"/>
              <a:buChar char="⦿"/>
            </a:pPr>
            <a:r>
              <a:rPr i="1" lang="en-US" sz="3000">
                <a:solidFill>
                  <a:schemeClr val="lt1"/>
                </a:solidFill>
                <a:latin typeface="Cambria"/>
                <a:ea typeface="Cambria"/>
                <a:cs typeface="Cambria"/>
                <a:sym typeface="Cambria"/>
              </a:rPr>
              <a:t>R</a:t>
            </a:r>
            <a:r>
              <a:rPr lang="en-US" sz="3000">
                <a:solidFill>
                  <a:schemeClr val="lt1"/>
                </a:solidFill>
                <a:latin typeface="Cambria"/>
                <a:ea typeface="Cambria"/>
                <a:cs typeface="Cambria"/>
                <a:sym typeface="Cambria"/>
              </a:rPr>
              <a:t>4 and </a:t>
            </a:r>
            <a:r>
              <a:rPr i="1" lang="en-US" sz="3000">
                <a:solidFill>
                  <a:schemeClr val="lt1"/>
                </a:solidFill>
                <a:latin typeface="Cambria"/>
                <a:ea typeface="Cambria"/>
                <a:cs typeface="Cambria"/>
                <a:sym typeface="Cambria"/>
              </a:rPr>
              <a:t>R</a:t>
            </a:r>
            <a:r>
              <a:rPr lang="en-US" sz="3000">
                <a:solidFill>
                  <a:schemeClr val="lt1"/>
                </a:solidFill>
                <a:latin typeface="Cambria"/>
                <a:ea typeface="Cambria"/>
                <a:cs typeface="Cambria"/>
                <a:sym typeface="Cambria"/>
              </a:rPr>
              <a:t>5 in series; </a:t>
            </a:r>
            <a:br>
              <a:rPr lang="en-US" sz="3000">
                <a:solidFill>
                  <a:schemeClr val="lt1"/>
                </a:solidFill>
                <a:latin typeface="Cambria"/>
                <a:ea typeface="Cambria"/>
                <a:cs typeface="Cambria"/>
                <a:sym typeface="Cambria"/>
              </a:rPr>
            </a:br>
            <a:endParaRPr/>
          </a:p>
        </p:txBody>
      </p:sp>
      <p:sp>
        <p:nvSpPr>
          <p:cNvPr id="186" name="Google Shape;186;p5"/>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187" name="Google Shape;187;p5"/>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188" name="Google Shape;188;p5"/>
          <p:cNvPicPr preferRelativeResize="0"/>
          <p:nvPr/>
        </p:nvPicPr>
        <p:blipFill rotWithShape="1">
          <a:blip r:embed="rId3">
            <a:alphaModFix/>
          </a:blip>
          <a:srcRect b="0" l="0" r="0" t="0"/>
          <a:stretch/>
        </p:blipFill>
        <p:spPr>
          <a:xfrm>
            <a:off x="3962401" y="228600"/>
            <a:ext cx="3762375" cy="363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729238" y="0"/>
            <a:ext cx="9404723" cy="140053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2800"/>
              <a:buFont typeface="Cambria"/>
              <a:buNone/>
            </a:pPr>
            <a:r>
              <a:rPr lang="en-US" sz="2800">
                <a:solidFill>
                  <a:schemeClr val="lt1"/>
                </a:solidFill>
                <a:latin typeface="Cambria"/>
                <a:ea typeface="Cambria"/>
                <a:cs typeface="Cambria"/>
                <a:sym typeface="Cambria"/>
              </a:rPr>
              <a:t>7.2 How do we analyze such configurations? </a:t>
            </a:r>
            <a:endParaRPr/>
          </a:p>
        </p:txBody>
      </p:sp>
      <p:sp>
        <p:nvSpPr>
          <p:cNvPr id="194" name="Google Shape;194;p6"/>
          <p:cNvSpPr txBox="1"/>
          <p:nvPr>
            <p:ph idx="1" type="body"/>
          </p:nvPr>
        </p:nvSpPr>
        <p:spPr>
          <a:xfrm>
            <a:off x="432262" y="1066800"/>
            <a:ext cx="10083338" cy="5059362"/>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Clr>
                <a:schemeClr val="accent1"/>
              </a:buClr>
              <a:buSzPts val="1600"/>
              <a:buFont typeface="Noto Sans Symbols"/>
              <a:buChar char="⦿"/>
            </a:pPr>
            <a:r>
              <a:rPr b="1" lang="en-US" sz="2000">
                <a:solidFill>
                  <a:schemeClr val="lt1"/>
                </a:solidFill>
                <a:latin typeface="Cambria"/>
                <a:ea typeface="Cambria"/>
                <a:cs typeface="Cambria"/>
                <a:sym typeface="Cambria"/>
              </a:rPr>
              <a:t>General Approach:</a:t>
            </a:r>
            <a:endParaRPr/>
          </a:p>
          <a:p>
            <a:pPr indent="0" lvl="0" marL="36513" rtl="0" algn="l">
              <a:lnSpc>
                <a:spcPct val="100000"/>
              </a:lnSpc>
              <a:spcBef>
                <a:spcPts val="0"/>
              </a:spcBef>
              <a:spcAft>
                <a:spcPts val="0"/>
              </a:spcAft>
              <a:buClr>
                <a:schemeClr val="accent1"/>
              </a:buClr>
              <a:buSzPts val="1600"/>
              <a:buNone/>
            </a:pPr>
            <a:r>
              <a:t/>
            </a:r>
            <a:endParaRPr/>
          </a:p>
          <a:p>
            <a:pPr indent="-457200" lvl="1" marL="796925" rtl="0" algn="just">
              <a:lnSpc>
                <a:spcPct val="100000"/>
              </a:lnSpc>
              <a:spcBef>
                <a:spcPts val="400"/>
              </a:spcBef>
              <a:spcAft>
                <a:spcPts val="0"/>
              </a:spcAft>
              <a:buClr>
                <a:schemeClr val="accent1"/>
              </a:buClr>
              <a:buSzPts val="1800"/>
              <a:buFont typeface="Libre Franklin"/>
              <a:buAutoNum type="arabicPeriod"/>
            </a:pPr>
            <a:r>
              <a:rPr lang="en-US" sz="2000">
                <a:solidFill>
                  <a:schemeClr val="lt1"/>
                </a:solidFill>
                <a:latin typeface="Cambria"/>
                <a:ea typeface="Cambria"/>
                <a:cs typeface="Cambria"/>
                <a:sym typeface="Cambria"/>
              </a:rPr>
              <a:t>Take a moment to study the problem “in total” and make a brief mental sketch of the overall approach you plan to use. The result may be time- and energy-saving shortcuts.</a:t>
            </a:r>
            <a:endParaRPr/>
          </a:p>
          <a:p>
            <a:pPr indent="-457200" lvl="1" marL="796925" rtl="0" algn="just">
              <a:lnSpc>
                <a:spcPct val="100000"/>
              </a:lnSpc>
              <a:spcBef>
                <a:spcPts val="400"/>
              </a:spcBef>
              <a:spcAft>
                <a:spcPts val="0"/>
              </a:spcAft>
              <a:buClr>
                <a:schemeClr val="accent1"/>
              </a:buClr>
              <a:buSzPts val="1800"/>
              <a:buFont typeface="Libre Franklin"/>
              <a:buAutoNum type="arabicPeriod"/>
            </a:pPr>
            <a:r>
              <a:rPr lang="en-US" sz="2000">
                <a:solidFill>
                  <a:schemeClr val="lt1"/>
                </a:solidFill>
                <a:latin typeface="Cambria"/>
                <a:ea typeface="Cambria"/>
                <a:cs typeface="Cambria"/>
                <a:sym typeface="Cambria"/>
              </a:rPr>
              <a:t>Examine each network region independently before trying them together in series-parallel combinations to simplify the network and reveals a direct approach. </a:t>
            </a:r>
            <a:endParaRPr/>
          </a:p>
          <a:p>
            <a:pPr indent="-457200" lvl="1" marL="796925" rtl="0" algn="just">
              <a:lnSpc>
                <a:spcPct val="100000"/>
              </a:lnSpc>
              <a:spcBef>
                <a:spcPts val="400"/>
              </a:spcBef>
              <a:spcAft>
                <a:spcPts val="0"/>
              </a:spcAft>
              <a:buClr>
                <a:schemeClr val="accent1"/>
              </a:buClr>
              <a:buSzPts val="1800"/>
              <a:buFont typeface="Libre Franklin"/>
              <a:buAutoNum type="arabicPeriod"/>
            </a:pPr>
            <a:r>
              <a:rPr lang="en-US" sz="2000">
                <a:solidFill>
                  <a:schemeClr val="lt1"/>
                </a:solidFill>
                <a:latin typeface="Cambria"/>
                <a:ea typeface="Cambria"/>
                <a:cs typeface="Cambria"/>
                <a:sym typeface="Cambria"/>
              </a:rPr>
              <a:t>Redraw the network as often as possible with the reduced branches to maintain clarity and provide the reduced networks for the trip back to unknown quantities from the source.</a:t>
            </a:r>
            <a:endParaRPr/>
          </a:p>
          <a:p>
            <a:pPr indent="-342900" lvl="1" marL="796925" rtl="0" algn="just">
              <a:lnSpc>
                <a:spcPct val="100000"/>
              </a:lnSpc>
              <a:spcBef>
                <a:spcPts val="400"/>
              </a:spcBef>
              <a:spcAft>
                <a:spcPts val="0"/>
              </a:spcAft>
              <a:buClr>
                <a:schemeClr val="accent1"/>
              </a:buClr>
              <a:buSzPts val="1800"/>
              <a:buNone/>
            </a:pPr>
            <a:r>
              <a:t/>
            </a:r>
            <a:endParaRPr sz="2000">
              <a:solidFill>
                <a:schemeClr val="lt1"/>
              </a:solidFill>
              <a:latin typeface="Cambria"/>
              <a:ea typeface="Cambria"/>
              <a:cs typeface="Cambria"/>
              <a:sym typeface="Cambria"/>
            </a:endParaRPr>
          </a:p>
          <a:p>
            <a:pPr indent="-342900" lvl="1" marL="796925" rtl="0" algn="just">
              <a:lnSpc>
                <a:spcPct val="100000"/>
              </a:lnSpc>
              <a:spcBef>
                <a:spcPts val="400"/>
              </a:spcBef>
              <a:spcAft>
                <a:spcPts val="0"/>
              </a:spcAft>
              <a:buClr>
                <a:schemeClr val="accent1"/>
              </a:buClr>
              <a:buSzPts val="18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8"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p:txBody>
      </p:sp>
      <p:sp>
        <p:nvSpPr>
          <p:cNvPr id="195" name="Google Shape;195;p6"/>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196" name="Google Shape;196;p6"/>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2800"/>
              <a:buFont typeface="Cambria"/>
              <a:buNone/>
            </a:pPr>
            <a:r>
              <a:rPr lang="en-US" sz="2800">
                <a:solidFill>
                  <a:schemeClr val="lt1"/>
                </a:solidFill>
                <a:latin typeface="Cambria"/>
                <a:ea typeface="Cambria"/>
                <a:cs typeface="Cambria"/>
                <a:sym typeface="Cambria"/>
              </a:rPr>
              <a:t>7.2 How do we analyze such configurations? </a:t>
            </a:r>
            <a:endParaRPr/>
          </a:p>
        </p:txBody>
      </p:sp>
      <p:sp>
        <p:nvSpPr>
          <p:cNvPr id="202" name="Google Shape;202;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Approaches to solve the series-parallel Networks:</a:t>
            </a:r>
            <a:endParaRPr/>
          </a:p>
          <a:p>
            <a:pPr indent="-342899" lvl="1" marL="792162" rtl="0" algn="l">
              <a:lnSpc>
                <a:spcPct val="100000"/>
              </a:lnSpc>
              <a:spcBef>
                <a:spcPts val="400"/>
              </a:spcBef>
              <a:spcAft>
                <a:spcPts val="0"/>
              </a:spcAft>
              <a:buClr>
                <a:schemeClr val="accent1"/>
              </a:buClr>
              <a:buSzPts val="1800"/>
              <a:buFont typeface="Libre Franklin"/>
              <a:buAutoNum type="arabicPeriod"/>
            </a:pPr>
            <a:r>
              <a:rPr lang="en-US" sz="2000">
                <a:solidFill>
                  <a:schemeClr val="lt1"/>
                </a:solidFill>
                <a:latin typeface="Cambria"/>
                <a:ea typeface="Cambria"/>
                <a:cs typeface="Cambria"/>
                <a:sym typeface="Cambria"/>
              </a:rPr>
              <a:t>Reduce and Return Approach</a:t>
            </a:r>
            <a:endParaRPr/>
          </a:p>
          <a:p>
            <a:pPr indent="-342899" lvl="1" marL="792162" rtl="0" algn="l">
              <a:lnSpc>
                <a:spcPct val="100000"/>
              </a:lnSpc>
              <a:spcBef>
                <a:spcPts val="400"/>
              </a:spcBef>
              <a:spcAft>
                <a:spcPts val="0"/>
              </a:spcAft>
              <a:buClr>
                <a:schemeClr val="accent1"/>
              </a:buClr>
              <a:buSzPts val="1800"/>
              <a:buFont typeface="Libre Franklin"/>
              <a:buAutoNum type="arabicPeriod"/>
            </a:pPr>
            <a:r>
              <a:rPr lang="en-US" sz="2000">
                <a:solidFill>
                  <a:schemeClr val="lt1"/>
                </a:solidFill>
                <a:latin typeface="Cambria"/>
                <a:ea typeface="Cambria"/>
                <a:cs typeface="Cambria"/>
                <a:sym typeface="Cambria"/>
              </a:rPr>
              <a:t>Block Diagram Approach</a:t>
            </a:r>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8"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p:txBody>
      </p:sp>
      <p:sp>
        <p:nvSpPr>
          <p:cNvPr id="203" name="Google Shape;203;p7"/>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04" name="Google Shape;204;p7"/>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646111" y="452718"/>
            <a:ext cx="9404723" cy="1400530"/>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chemeClr val="lt1"/>
              </a:buClr>
              <a:buSzPts val="4100"/>
              <a:buFont typeface="Cambria"/>
              <a:buNone/>
            </a:pPr>
            <a:r>
              <a:rPr lang="en-US" sz="4100">
                <a:solidFill>
                  <a:schemeClr val="lt1"/>
                </a:solidFill>
                <a:latin typeface="Cambria"/>
                <a:ea typeface="Cambria"/>
                <a:cs typeface="Cambria"/>
                <a:sym typeface="Cambria"/>
              </a:rPr>
              <a:t>7.3 Reduce and Return Approach </a:t>
            </a:r>
            <a:endParaRPr/>
          </a:p>
        </p:txBody>
      </p:sp>
      <p:sp>
        <p:nvSpPr>
          <p:cNvPr id="210" name="Google Shape;210;p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82587" lvl="0" marL="419100" rtl="0" algn="just">
              <a:lnSpc>
                <a:spcPct val="100000"/>
              </a:lnSpc>
              <a:spcBef>
                <a:spcPts val="0"/>
              </a:spcBef>
              <a:spcAft>
                <a:spcPts val="0"/>
              </a:spcAft>
              <a:buClr>
                <a:schemeClr val="accent1"/>
              </a:buClr>
              <a:buSzPts val="1760"/>
              <a:buFont typeface="Noto Sans Symbols"/>
              <a:buChar char="⦿"/>
            </a:pPr>
            <a:r>
              <a:rPr lang="en-US" sz="2200">
                <a:solidFill>
                  <a:schemeClr val="lt1"/>
                </a:solidFill>
                <a:latin typeface="Cambria"/>
                <a:ea typeface="Cambria"/>
                <a:cs typeface="Cambria"/>
                <a:sym typeface="Cambria"/>
              </a:rPr>
              <a:t>This process enables you to reduce the network to its simplest form across the source and then determine the source current. </a:t>
            </a:r>
            <a:endParaRPr/>
          </a:p>
          <a:p>
            <a:pPr indent="-382587" lvl="0" marL="419100" rtl="0" algn="just">
              <a:lnSpc>
                <a:spcPct val="100000"/>
              </a:lnSpc>
              <a:spcBef>
                <a:spcPts val="440"/>
              </a:spcBef>
              <a:spcAft>
                <a:spcPts val="0"/>
              </a:spcAft>
              <a:buClr>
                <a:schemeClr val="accent1"/>
              </a:buClr>
              <a:buSzPts val="1760"/>
              <a:buFont typeface="Noto Sans Symbols"/>
              <a:buChar char="⦿"/>
            </a:pPr>
            <a:r>
              <a:rPr lang="en-US" sz="2200">
                <a:solidFill>
                  <a:schemeClr val="lt1"/>
                </a:solidFill>
                <a:latin typeface="Cambria"/>
                <a:ea typeface="Cambria"/>
                <a:cs typeface="Cambria"/>
                <a:sym typeface="Cambria"/>
              </a:rPr>
              <a:t>In the return phase, you use the resulting source current to work back to the desired unknown. </a:t>
            </a:r>
            <a:endParaRPr/>
          </a:p>
          <a:p>
            <a:pPr indent="-382587" lvl="0" marL="419100" rtl="0" algn="just">
              <a:lnSpc>
                <a:spcPct val="100000"/>
              </a:lnSpc>
              <a:spcBef>
                <a:spcPts val="440"/>
              </a:spcBef>
              <a:spcAft>
                <a:spcPts val="0"/>
              </a:spcAft>
              <a:buClr>
                <a:schemeClr val="accent1"/>
              </a:buClr>
              <a:buSzPts val="1760"/>
              <a:buFont typeface="Noto Sans Symbols"/>
              <a:buChar char="⦿"/>
            </a:pPr>
            <a:r>
              <a:rPr lang="en-US" sz="2200">
                <a:solidFill>
                  <a:schemeClr val="lt1"/>
                </a:solidFill>
                <a:latin typeface="Cambria"/>
                <a:ea typeface="Cambria"/>
                <a:cs typeface="Cambria"/>
                <a:sym typeface="Cambria"/>
              </a:rPr>
              <a:t>For most single-source series-parallel networks, the above approach provides a viable option toward the solution. </a:t>
            </a:r>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3825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7" lvl="0" marL="419100" rtl="0" algn="l">
              <a:lnSpc>
                <a:spcPct val="100000"/>
              </a:lnSpc>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a:p>
            <a:pPr indent="-280988"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p:txBody>
      </p:sp>
      <p:sp>
        <p:nvSpPr>
          <p:cNvPr id="211" name="Google Shape;211;p8"/>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12" name="Google Shape;212;p8"/>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653677" y="-50837"/>
            <a:ext cx="9404723" cy="140053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Reduce and Return Approach</a:t>
            </a:r>
            <a:endParaRPr/>
          </a:p>
        </p:txBody>
      </p:sp>
      <p:sp>
        <p:nvSpPr>
          <p:cNvPr id="218" name="Google Shape;218;p9"/>
          <p:cNvSpPr txBox="1"/>
          <p:nvPr>
            <p:ph idx="1" type="body"/>
          </p:nvPr>
        </p:nvSpPr>
        <p:spPr>
          <a:xfrm>
            <a:off x="5401715" y="1168602"/>
            <a:ext cx="4724400" cy="4134918"/>
          </a:xfrm>
          <a:prstGeom prst="rect">
            <a:avLst/>
          </a:prstGeom>
          <a:noFill/>
          <a:ln>
            <a:noFill/>
          </a:ln>
        </p:spPr>
        <p:txBody>
          <a:bodyPr anchorCtr="0" anchor="t" bIns="45700" lIns="91425" spcFirstLastPara="1" rIns="91425" wrap="square" tIns="45700">
            <a:normAutofit/>
          </a:bodyPr>
          <a:lstStyle/>
          <a:p>
            <a:pPr indent="-382587" lvl="0" marL="419100" rtl="0" algn="l">
              <a:lnSpc>
                <a:spcPct val="100000"/>
              </a:lnSpc>
              <a:spcBef>
                <a:spcPts val="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First combine the series resistors R</a:t>
            </a:r>
            <a:r>
              <a:rPr baseline="-25000" lang="en-US" sz="2000">
                <a:solidFill>
                  <a:schemeClr val="lt1"/>
                </a:solidFill>
                <a:latin typeface="Cambria"/>
                <a:ea typeface="Cambria"/>
                <a:cs typeface="Cambria"/>
                <a:sym typeface="Cambria"/>
              </a:rPr>
              <a:t>3</a:t>
            </a:r>
            <a:r>
              <a:rPr lang="en-US" sz="2000">
                <a:solidFill>
                  <a:schemeClr val="lt1"/>
                </a:solidFill>
                <a:latin typeface="Cambria"/>
                <a:ea typeface="Cambria"/>
                <a:cs typeface="Cambria"/>
                <a:sym typeface="Cambria"/>
              </a:rPr>
              <a:t> and R</a:t>
            </a:r>
            <a:r>
              <a:rPr baseline="-25000" lang="en-US" sz="2000">
                <a:solidFill>
                  <a:schemeClr val="lt1"/>
                </a:solidFill>
                <a:latin typeface="Cambria"/>
                <a:ea typeface="Cambria"/>
                <a:cs typeface="Cambria"/>
                <a:sym typeface="Cambria"/>
              </a:rPr>
              <a:t>4</a:t>
            </a:r>
            <a:r>
              <a:rPr lang="en-US" sz="2000">
                <a:solidFill>
                  <a:schemeClr val="lt1"/>
                </a:solidFill>
                <a:latin typeface="Cambria"/>
                <a:ea typeface="Cambria"/>
                <a:cs typeface="Cambria"/>
                <a:sym typeface="Cambria"/>
              </a:rPr>
              <a:t> to obtain a equivalent resistor R´ as shown in (b). </a:t>
            </a:r>
            <a:endParaRPr/>
          </a:p>
          <a:p>
            <a:pPr indent="-382587" lvl="0" marL="419100" rtl="0" algn="l">
              <a:lnSpc>
                <a:spcPct val="100000"/>
              </a:lnSpc>
              <a:spcBef>
                <a:spcPts val="400"/>
              </a:spcBef>
              <a:spcAft>
                <a:spcPts val="0"/>
              </a:spcAft>
              <a:buClr>
                <a:schemeClr val="accent1"/>
              </a:buClr>
              <a:buSzPts val="1600"/>
              <a:buNone/>
            </a:pPr>
            <a:r>
              <a:rPr lang="en-US" sz="2000">
                <a:solidFill>
                  <a:schemeClr val="lt1"/>
                </a:solidFill>
                <a:latin typeface="Cambria"/>
                <a:ea typeface="Cambria"/>
                <a:cs typeface="Cambria"/>
                <a:sym typeface="Cambria"/>
              </a:rPr>
              <a:t>       R´ = R</a:t>
            </a:r>
            <a:r>
              <a:rPr baseline="-25000" lang="en-US" sz="2000">
                <a:solidFill>
                  <a:schemeClr val="lt1"/>
                </a:solidFill>
                <a:latin typeface="Cambria"/>
                <a:ea typeface="Cambria"/>
                <a:cs typeface="Cambria"/>
                <a:sym typeface="Cambria"/>
              </a:rPr>
              <a:t>3 </a:t>
            </a:r>
            <a:r>
              <a:rPr lang="en-US" sz="2000">
                <a:solidFill>
                  <a:schemeClr val="lt1"/>
                </a:solidFill>
                <a:latin typeface="Cambria"/>
                <a:ea typeface="Cambria"/>
                <a:cs typeface="Cambria"/>
                <a:sym typeface="Cambria"/>
              </a:rPr>
              <a:t>+ R</a:t>
            </a:r>
            <a:r>
              <a:rPr baseline="-25000" lang="en-US" sz="2000">
                <a:solidFill>
                  <a:schemeClr val="lt1"/>
                </a:solidFill>
                <a:latin typeface="Cambria"/>
                <a:ea typeface="Cambria"/>
                <a:cs typeface="Cambria"/>
                <a:sym typeface="Cambria"/>
              </a:rPr>
              <a:t>4</a:t>
            </a:r>
            <a:endParaRPr/>
          </a:p>
          <a:p>
            <a:pPr indent="-382587" lvl="0" marL="419100" rtl="0" algn="l">
              <a:lnSpc>
                <a:spcPct val="100000"/>
              </a:lnSpc>
              <a:spcBef>
                <a:spcPts val="400"/>
              </a:spcBef>
              <a:spcAft>
                <a:spcPts val="0"/>
              </a:spcAft>
              <a:buClr>
                <a:schemeClr val="accent1"/>
              </a:buClr>
              <a:buSzPts val="1600"/>
              <a:buFont typeface="Noto Sans Symbols"/>
              <a:buChar char="⦿"/>
            </a:pPr>
            <a:r>
              <a:rPr lang="en-US" sz="2000">
                <a:solidFill>
                  <a:schemeClr val="lt1"/>
                </a:solidFill>
                <a:latin typeface="Cambria"/>
                <a:ea typeface="Cambria"/>
                <a:cs typeface="Cambria"/>
                <a:sym typeface="Cambria"/>
              </a:rPr>
              <a:t>Then resistors R</a:t>
            </a:r>
            <a:r>
              <a:rPr baseline="-25000" lang="en-US" sz="2000">
                <a:solidFill>
                  <a:schemeClr val="lt1"/>
                </a:solidFill>
                <a:latin typeface="Cambria"/>
                <a:ea typeface="Cambria"/>
                <a:cs typeface="Cambria"/>
                <a:sym typeface="Cambria"/>
              </a:rPr>
              <a:t>2</a:t>
            </a:r>
            <a:r>
              <a:rPr lang="en-US" sz="2000">
                <a:solidFill>
                  <a:schemeClr val="lt1"/>
                </a:solidFill>
                <a:latin typeface="Cambria"/>
                <a:ea typeface="Cambria"/>
                <a:cs typeface="Cambria"/>
                <a:sym typeface="Cambria"/>
              </a:rPr>
              <a:t> and R´ is parallel as shown in (c).</a:t>
            </a:r>
            <a:endParaRPr/>
          </a:p>
          <a:p>
            <a:pPr indent="-382587" lvl="0" marL="419100" rtl="0" algn="l">
              <a:lnSpc>
                <a:spcPct val="100000"/>
              </a:lnSpc>
              <a:spcBef>
                <a:spcPts val="400"/>
              </a:spcBef>
              <a:spcAft>
                <a:spcPts val="0"/>
              </a:spcAft>
              <a:buClr>
                <a:schemeClr val="accent1"/>
              </a:buClr>
              <a:buSzPts val="1600"/>
              <a:buNone/>
            </a:pPr>
            <a:r>
              <a:rPr lang="en-US" sz="2000">
                <a:solidFill>
                  <a:schemeClr val="lt1"/>
                </a:solidFill>
                <a:latin typeface="Cambria"/>
                <a:ea typeface="Cambria"/>
                <a:cs typeface="Cambria"/>
                <a:sym typeface="Cambria"/>
              </a:rPr>
              <a:t>        R´</a:t>
            </a:r>
            <a:r>
              <a:rPr baseline="-25000" lang="en-US" sz="2000">
                <a:solidFill>
                  <a:schemeClr val="lt1"/>
                </a:solidFill>
                <a:latin typeface="Cambria"/>
                <a:ea typeface="Cambria"/>
                <a:cs typeface="Cambria"/>
                <a:sym typeface="Cambria"/>
              </a:rPr>
              <a:t>T</a:t>
            </a:r>
            <a:r>
              <a:rPr lang="en-US" sz="2000">
                <a:solidFill>
                  <a:schemeClr val="lt1"/>
                </a:solidFill>
                <a:latin typeface="Cambria"/>
                <a:ea typeface="Cambria"/>
                <a:cs typeface="Cambria"/>
                <a:sym typeface="Cambria"/>
              </a:rPr>
              <a:t> = R</a:t>
            </a:r>
            <a:r>
              <a:rPr baseline="-25000" lang="en-US" sz="2000">
                <a:solidFill>
                  <a:schemeClr val="lt1"/>
                </a:solidFill>
                <a:latin typeface="Cambria"/>
                <a:ea typeface="Cambria"/>
                <a:cs typeface="Cambria"/>
                <a:sym typeface="Cambria"/>
              </a:rPr>
              <a:t>2</a:t>
            </a:r>
            <a:r>
              <a:rPr lang="en-US" sz="2000">
                <a:solidFill>
                  <a:schemeClr val="lt1"/>
                </a:solidFill>
                <a:latin typeface="Cambria"/>
                <a:ea typeface="Cambria"/>
                <a:cs typeface="Cambria"/>
                <a:sym typeface="Cambria"/>
              </a:rPr>
              <a:t> || R´</a:t>
            </a:r>
            <a:endParaRPr/>
          </a:p>
          <a:p>
            <a:pPr indent="-355600" lvl="0" marL="493713" rtl="0" algn="l">
              <a:spcBef>
                <a:spcPts val="400"/>
              </a:spcBef>
              <a:spcAft>
                <a:spcPts val="0"/>
              </a:spcAft>
              <a:buSzPts val="1600"/>
              <a:buNone/>
            </a:pPr>
            <a:r>
              <a:t/>
            </a:r>
            <a:endParaRPr/>
          </a:p>
          <a:p>
            <a:pPr indent="-280988" lvl="0" marL="419100" rtl="0" algn="l">
              <a:spcBef>
                <a:spcPts val="400"/>
              </a:spcBef>
              <a:spcAft>
                <a:spcPts val="0"/>
              </a:spcAft>
              <a:buClr>
                <a:schemeClr val="accent1"/>
              </a:buClr>
              <a:buSzPts val="1600"/>
              <a:buNone/>
            </a:pPr>
            <a:r>
              <a:t/>
            </a:r>
            <a:endParaRPr sz="2000">
              <a:solidFill>
                <a:schemeClr val="lt1"/>
              </a:solidFill>
              <a:latin typeface="Cambria"/>
              <a:ea typeface="Cambria"/>
              <a:cs typeface="Cambria"/>
              <a:sym typeface="Cambria"/>
            </a:endParaRPr>
          </a:p>
        </p:txBody>
      </p:sp>
      <p:sp>
        <p:nvSpPr>
          <p:cNvPr id="219" name="Google Shape;219;p9"/>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220" name="Google Shape;220;p9"/>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pic>
        <p:nvPicPr>
          <p:cNvPr id="221" name="Google Shape;221;p9"/>
          <p:cNvPicPr preferRelativeResize="0"/>
          <p:nvPr/>
        </p:nvPicPr>
        <p:blipFill rotWithShape="1">
          <a:blip r:embed="rId3">
            <a:alphaModFix/>
          </a:blip>
          <a:srcRect b="0" l="0" r="0" t="0"/>
          <a:stretch/>
        </p:blipFill>
        <p:spPr>
          <a:xfrm>
            <a:off x="1659775" y="1349693"/>
            <a:ext cx="3152775" cy="1457325"/>
          </a:xfrm>
          <a:prstGeom prst="rect">
            <a:avLst/>
          </a:prstGeom>
          <a:noFill/>
          <a:ln>
            <a:noFill/>
          </a:ln>
        </p:spPr>
      </p:pic>
      <p:pic>
        <p:nvPicPr>
          <p:cNvPr id="222" name="Google Shape;222;p9"/>
          <p:cNvPicPr preferRelativeResize="0"/>
          <p:nvPr/>
        </p:nvPicPr>
        <p:blipFill rotWithShape="1">
          <a:blip r:embed="rId4">
            <a:alphaModFix/>
          </a:blip>
          <a:srcRect b="0" l="0" r="0" t="0"/>
          <a:stretch/>
        </p:blipFill>
        <p:spPr>
          <a:xfrm>
            <a:off x="1626437" y="3041116"/>
            <a:ext cx="3219450" cy="1619250"/>
          </a:xfrm>
          <a:prstGeom prst="rect">
            <a:avLst/>
          </a:prstGeom>
          <a:noFill/>
          <a:ln>
            <a:noFill/>
          </a:ln>
        </p:spPr>
      </p:pic>
      <p:pic>
        <p:nvPicPr>
          <p:cNvPr id="223" name="Google Shape;223;p9"/>
          <p:cNvPicPr preferRelativeResize="0"/>
          <p:nvPr/>
        </p:nvPicPr>
        <p:blipFill rotWithShape="1">
          <a:blip r:embed="rId5">
            <a:alphaModFix/>
          </a:blip>
          <a:srcRect b="0" l="0" r="0" t="0"/>
          <a:stretch/>
        </p:blipFill>
        <p:spPr>
          <a:xfrm>
            <a:off x="1955050" y="4894464"/>
            <a:ext cx="2495550"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on">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2023-09-24T16:25:02Z</dcterms:created>
  <dc:creator>User</dc:creator>
</cp:coreProperties>
</file>