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g+QBvEK9NEtxZcKESD3qeM5Fh+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enturyGothic-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enturyGothic-italic.fntdata"/><Relationship Id="rId16" Type="http://schemas.openxmlformats.org/officeDocument/2006/relationships/slide" Target="slides/slide12.xml"/><Relationship Id="rId38" Type="http://schemas.openxmlformats.org/officeDocument/2006/relationships/font" Target="fonts/CenturyGothic-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49" name="Google Shape;149;p1: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60" name="Google Shape;460;p32:notes"/>
          <p:cNvSpPr/>
          <p:nvPr>
            <p:ph idx="2" type="sldImg"/>
          </p:nvPr>
        </p:nvSpPr>
        <p:spPr>
          <a:xfrm>
            <a:off x="79375" y="739775"/>
            <a:ext cx="657701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4"/>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4"/>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C3C0C0"/>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43"/>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3"/>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43"/>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4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44"/>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4"/>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4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45"/>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5"/>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C3C0C0"/>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45"/>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4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45"/>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C3C0C0"/>
                </a:solidFill>
                <a:latin typeface="Arial"/>
                <a:ea typeface="Arial"/>
                <a:cs typeface="Arial"/>
                <a:sym typeface="Arial"/>
              </a:rPr>
              <a:t>“</a:t>
            </a:r>
            <a:endParaRPr/>
          </a:p>
        </p:txBody>
      </p:sp>
      <p:sp>
        <p:nvSpPr>
          <p:cNvPr id="99" name="Google Shape;99;p45"/>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C3C0C0"/>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46"/>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6"/>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C3C0C0"/>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4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4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7"/>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C3C0C0"/>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47"/>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47"/>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C3C0C0"/>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47"/>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47"/>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C3C0C0"/>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47"/>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47"/>
          <p:cNvCxnSpPr/>
          <p:nvPr/>
        </p:nvCxnSpPr>
        <p:spPr>
          <a:xfrm>
            <a:off x="3726142" y="2133600"/>
            <a:ext cx="0" cy="3962400"/>
          </a:xfrm>
          <a:prstGeom prst="straightConnector1">
            <a:avLst/>
          </a:prstGeom>
          <a:noFill/>
          <a:ln cap="flat" cmpd="sng" w="12700">
            <a:solidFill>
              <a:srgbClr val="C3C0C0">
                <a:alpha val="40000"/>
              </a:srgbClr>
            </a:solidFill>
            <a:prstDash val="solid"/>
            <a:round/>
            <a:headEnd len="sm" w="sm" type="none"/>
            <a:tailEnd len="sm" w="sm" type="none"/>
          </a:ln>
        </p:spPr>
      </p:cxnSp>
      <p:cxnSp>
        <p:nvCxnSpPr>
          <p:cNvPr id="115" name="Google Shape;115;p47"/>
          <p:cNvCxnSpPr/>
          <p:nvPr/>
        </p:nvCxnSpPr>
        <p:spPr>
          <a:xfrm>
            <a:off x="6962227" y="2133600"/>
            <a:ext cx="0" cy="3966882"/>
          </a:xfrm>
          <a:prstGeom prst="straightConnector1">
            <a:avLst/>
          </a:prstGeom>
          <a:noFill/>
          <a:ln cap="flat" cmpd="sng" w="12700">
            <a:solidFill>
              <a:srgbClr val="C3C0C0">
                <a:alpha val="40000"/>
              </a:srgbClr>
            </a:solidFill>
            <a:prstDash val="solid"/>
            <a:round/>
            <a:headEnd len="sm" w="sm" type="none"/>
            <a:tailEnd len="sm" w="sm" type="none"/>
          </a:ln>
        </p:spPr>
      </p:cxnSp>
      <p:sp>
        <p:nvSpPr>
          <p:cNvPr id="116" name="Google Shape;116;p4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4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8"/>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C3C0C0"/>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48"/>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48"/>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48"/>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C3C0C0"/>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48"/>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48"/>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48"/>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C3C0C0"/>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48"/>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48"/>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48"/>
          <p:cNvCxnSpPr/>
          <p:nvPr/>
        </p:nvCxnSpPr>
        <p:spPr>
          <a:xfrm>
            <a:off x="3726142" y="2133600"/>
            <a:ext cx="0" cy="3962400"/>
          </a:xfrm>
          <a:prstGeom prst="straightConnector1">
            <a:avLst/>
          </a:prstGeom>
          <a:noFill/>
          <a:ln cap="flat" cmpd="sng" w="12700">
            <a:solidFill>
              <a:srgbClr val="C3C0C0">
                <a:alpha val="40000"/>
              </a:srgbClr>
            </a:solidFill>
            <a:prstDash val="solid"/>
            <a:round/>
            <a:headEnd len="sm" w="sm" type="none"/>
            <a:tailEnd len="sm" w="sm" type="none"/>
          </a:ln>
        </p:spPr>
      </p:cxnSp>
      <p:cxnSp>
        <p:nvCxnSpPr>
          <p:cNvPr id="131" name="Google Shape;131;p48"/>
          <p:cNvCxnSpPr/>
          <p:nvPr/>
        </p:nvCxnSpPr>
        <p:spPr>
          <a:xfrm>
            <a:off x="6962227" y="2133600"/>
            <a:ext cx="0" cy="3966882"/>
          </a:xfrm>
          <a:prstGeom prst="straightConnector1">
            <a:avLst/>
          </a:prstGeom>
          <a:noFill/>
          <a:ln cap="flat" cmpd="sng" w="12700">
            <a:solidFill>
              <a:srgbClr val="C3C0C0">
                <a:alpha val="40000"/>
              </a:srgbClr>
            </a:solidFill>
            <a:prstDash val="solid"/>
            <a:round/>
            <a:headEnd len="sm" w="sm" type="none"/>
            <a:tailEnd len="sm" w="sm" type="none"/>
          </a:ln>
        </p:spPr>
      </p:cxnSp>
      <p:sp>
        <p:nvSpPr>
          <p:cNvPr id="132" name="Google Shape;132;p4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4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9"/>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4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50"/>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50"/>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5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5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36"/>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C3C0C0"/>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6" name="Google Shape;36;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2" name="Google Shape;42;p37"/>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C3C0C0"/>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9" name="Google Shape;49;p38"/>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38"/>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C3C0C0"/>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1" name="Google Shape;51;p38"/>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3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3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41"/>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41"/>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4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42"/>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42"/>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4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33"/>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33"/>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33"/>
          <p:cNvSpPr/>
          <p:nvPr/>
        </p:nvSpPr>
        <p:spPr>
          <a:xfrm>
            <a:off x="8609012" y="1676400"/>
            <a:ext cx="2819400" cy="2819400"/>
          </a:xfrm>
          <a:prstGeom prst="ellipse">
            <a:avLst/>
          </a:prstGeom>
          <a:gradFill>
            <a:gsLst>
              <a:gs pos="0">
                <a:srgbClr val="A5A1A1">
                  <a:alpha val="6666"/>
                </a:srgbClr>
              </a:gs>
              <a:gs pos="36000">
                <a:srgbClr val="A5A1A1">
                  <a:alpha val="5882"/>
                </a:srgbClr>
              </a:gs>
              <a:gs pos="69000">
                <a:srgbClr val="A5A1A1">
                  <a:alpha val="0"/>
                </a:srgbClr>
              </a:gs>
              <a:gs pos="100000">
                <a:srgbClr val="A5A1A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33"/>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33"/>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Google Shape;15;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3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C3C0C0"/>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C3C0C0"/>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C3C0C0"/>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C3C0C0"/>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C3C0C0"/>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C3C0C0"/>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C3C0C0"/>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C3C0C0"/>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C3C0C0"/>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0.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39.png"/><Relationship Id="rId5" Type="http://schemas.openxmlformats.org/officeDocument/2006/relationships/image" Target="../media/image12.png"/><Relationship Id="rId6" Type="http://schemas.openxmlformats.org/officeDocument/2006/relationships/image" Target="../media/image23.png"/><Relationship Id="rId7"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46.png"/><Relationship Id="rId5"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19.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63.png"/><Relationship Id="rId5" Type="http://schemas.openxmlformats.org/officeDocument/2006/relationships/image" Target="../media/image49.png"/><Relationship Id="rId6" Type="http://schemas.openxmlformats.org/officeDocument/2006/relationships/image" Target="../media/image28.png"/><Relationship Id="rId7"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7.png"/><Relationship Id="rId4" Type="http://schemas.openxmlformats.org/officeDocument/2006/relationships/image" Target="../media/image40.png"/><Relationship Id="rId5"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5.png"/><Relationship Id="rId4" Type="http://schemas.openxmlformats.org/officeDocument/2006/relationships/image" Target="../media/image42.png"/><Relationship Id="rId5"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41.png"/><Relationship Id="rId5" Type="http://schemas.openxmlformats.org/officeDocument/2006/relationships/image" Target="../media/image5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6.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8.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3.png"/><Relationship Id="rId4" Type="http://schemas.openxmlformats.org/officeDocument/2006/relationships/image" Target="../media/image55.png"/><Relationship Id="rId5" Type="http://schemas.openxmlformats.org/officeDocument/2006/relationships/image" Target="../media/image61.png"/><Relationship Id="rId6" Type="http://schemas.openxmlformats.org/officeDocument/2006/relationships/image" Target="../media/image5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4.png"/><Relationship Id="rId4" Type="http://schemas.openxmlformats.org/officeDocument/2006/relationships/image" Target="../media/image52.png"/><Relationship Id="rId5" Type="http://schemas.openxmlformats.org/officeDocument/2006/relationships/image" Target="../media/image51.png"/><Relationship Id="rId6" Type="http://schemas.openxmlformats.org/officeDocument/2006/relationships/image" Target="../media/image6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1953064" y="3337560"/>
            <a:ext cx="6480048" cy="230124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9FD4E6"/>
              </a:buClr>
              <a:buSzPts val="4600"/>
              <a:buFont typeface="Century Gothic"/>
              <a:buNone/>
            </a:pPr>
            <a:r>
              <a:rPr lang="en-US" sz="4400"/>
              <a:t>EEE Lecture-9</a:t>
            </a:r>
            <a:endParaRPr sz="4400"/>
          </a:p>
        </p:txBody>
      </p:sp>
      <p:sp>
        <p:nvSpPr>
          <p:cNvPr id="152" name="Google Shape;152;p1"/>
          <p:cNvSpPr txBox="1"/>
          <p:nvPr>
            <p:ph idx="1" type="subTitle"/>
          </p:nvPr>
        </p:nvSpPr>
        <p:spPr>
          <a:xfrm>
            <a:off x="1860665" y="1274618"/>
            <a:ext cx="8077200" cy="1600200"/>
          </a:xfrm>
          <a:prstGeom prst="rect">
            <a:avLst/>
          </a:prstGeom>
          <a:noFill/>
          <a:ln>
            <a:noFill/>
          </a:ln>
        </p:spPr>
        <p:txBody>
          <a:bodyPr anchorCtr="0" anchor="b" bIns="0" lIns="91425" spcFirstLastPara="1" rIns="45700" wrap="square" tIns="0">
            <a:noAutofit/>
          </a:bodyPr>
          <a:lstStyle/>
          <a:p>
            <a:pPr indent="0" lvl="0" marL="0" rtl="0" algn="l">
              <a:lnSpc>
                <a:spcPct val="100000"/>
              </a:lnSpc>
              <a:spcBef>
                <a:spcPts val="0"/>
              </a:spcBef>
              <a:spcAft>
                <a:spcPts val="0"/>
              </a:spcAft>
              <a:buSzPts val="2560"/>
              <a:buNone/>
            </a:pPr>
            <a:r>
              <a:rPr lang="en-US" sz="3200">
                <a:latin typeface="Cambria"/>
                <a:ea typeface="Cambria"/>
                <a:cs typeface="Cambria"/>
                <a:sym typeface="Cambria"/>
              </a:rPr>
              <a:t>CHAPTER 8: METHODS OF ANALYSIS AND SELECTED TOPICS (DC)</a:t>
            </a:r>
            <a:endParaRPr/>
          </a:p>
        </p:txBody>
      </p:sp>
      <p:sp>
        <p:nvSpPr>
          <p:cNvPr id="153" name="Google Shape;153;p1"/>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lt1"/>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154" name="Google Shape;154;p1"/>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ambria"/>
              <a:buNone/>
            </a:pPr>
            <a:r>
              <a:rPr lang="en-US">
                <a:latin typeface="Cambria"/>
                <a:ea typeface="Cambria"/>
                <a:cs typeface="Cambria"/>
                <a:sym typeface="Cambria"/>
              </a:rPr>
              <a:t>8.3 Source Conversion</a:t>
            </a:r>
            <a:endParaRPr/>
          </a:p>
        </p:txBody>
      </p:sp>
      <p:sp>
        <p:nvSpPr>
          <p:cNvPr id="234" name="Google Shape;234;p10"/>
          <p:cNvSpPr txBox="1"/>
          <p:nvPr>
            <p:ph idx="1" type="body"/>
          </p:nvPr>
        </p:nvSpPr>
        <p:spPr>
          <a:xfrm>
            <a:off x="2090738" y="1752600"/>
            <a:ext cx="8043862" cy="4267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latin typeface="Cambria"/>
                <a:ea typeface="Cambria"/>
                <a:cs typeface="Cambria"/>
                <a:sym typeface="Cambria"/>
              </a:rPr>
              <a:t>The current source appearing in the previous section is called an </a:t>
            </a:r>
            <a:r>
              <a:rPr i="1" lang="en-US">
                <a:latin typeface="Cambria"/>
                <a:ea typeface="Cambria"/>
                <a:cs typeface="Cambria"/>
                <a:sym typeface="Cambria"/>
              </a:rPr>
              <a:t>ideal </a:t>
            </a:r>
            <a:r>
              <a:rPr lang="en-US">
                <a:latin typeface="Cambria"/>
                <a:ea typeface="Cambria"/>
                <a:cs typeface="Cambria"/>
                <a:sym typeface="Cambria"/>
              </a:rPr>
              <a:t>source due to the absence of any internal resistance. </a:t>
            </a:r>
            <a:endParaRPr/>
          </a:p>
          <a:p>
            <a:pPr indent="-342900" lvl="0" marL="342900" rtl="0" algn="l">
              <a:spcBef>
                <a:spcPts val="1000"/>
              </a:spcBef>
              <a:spcAft>
                <a:spcPts val="0"/>
              </a:spcAft>
              <a:buSzPts val="1600"/>
              <a:buChar char="►"/>
            </a:pPr>
            <a:r>
              <a:rPr lang="en-US">
                <a:latin typeface="Cambria"/>
                <a:ea typeface="Cambria"/>
                <a:cs typeface="Cambria"/>
                <a:sym typeface="Cambria"/>
              </a:rPr>
              <a:t>In reality, all sources—whether they are voltage or current—have some internal resistance in the relative positions.</a:t>
            </a:r>
            <a:endParaRPr/>
          </a:p>
        </p:txBody>
      </p:sp>
      <p:sp>
        <p:nvSpPr>
          <p:cNvPr id="235" name="Google Shape;235;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236" name="Google Shape;236;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37" name="Google Shape;237;p10"/>
          <p:cNvPicPr preferRelativeResize="0"/>
          <p:nvPr/>
        </p:nvPicPr>
        <p:blipFill rotWithShape="1">
          <a:blip r:embed="rId3">
            <a:alphaModFix/>
          </a:blip>
          <a:srcRect b="0" l="0" r="0" t="0"/>
          <a:stretch/>
        </p:blipFill>
        <p:spPr>
          <a:xfrm>
            <a:off x="4300539" y="3552826"/>
            <a:ext cx="3590925" cy="261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ambria"/>
              <a:buNone/>
            </a:pPr>
            <a:r>
              <a:rPr lang="en-US">
                <a:latin typeface="Cambria"/>
                <a:ea typeface="Cambria"/>
                <a:cs typeface="Cambria"/>
                <a:sym typeface="Cambria"/>
              </a:rPr>
              <a:t>8.3 Source Conversion</a:t>
            </a:r>
            <a:endParaRPr/>
          </a:p>
        </p:txBody>
      </p:sp>
      <p:sp>
        <p:nvSpPr>
          <p:cNvPr id="243" name="Google Shape;243;p11"/>
          <p:cNvSpPr txBox="1"/>
          <p:nvPr>
            <p:ph idx="1" type="body"/>
          </p:nvPr>
        </p:nvSpPr>
        <p:spPr>
          <a:xfrm>
            <a:off x="2090738" y="1295400"/>
            <a:ext cx="7967662"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latin typeface="Cambria"/>
                <a:ea typeface="Cambria"/>
                <a:cs typeface="Cambria"/>
                <a:sym typeface="Cambria"/>
              </a:rPr>
              <a:t>For the voltage source, if </a:t>
            </a:r>
            <a:r>
              <a:rPr i="1" lang="en-US">
                <a:latin typeface="Cambria"/>
                <a:ea typeface="Cambria"/>
                <a:cs typeface="Cambria"/>
                <a:sym typeface="Cambria"/>
              </a:rPr>
              <a:t>Rs </a:t>
            </a:r>
            <a:r>
              <a:rPr lang="en-US">
                <a:latin typeface="Cambria"/>
                <a:ea typeface="Cambria"/>
                <a:cs typeface="Cambria"/>
                <a:sym typeface="Cambria"/>
              </a:rPr>
              <a:t>= 0 Ω</a:t>
            </a:r>
            <a:r>
              <a:rPr i="1" lang="en-US">
                <a:latin typeface="Cambria"/>
                <a:ea typeface="Cambria"/>
                <a:cs typeface="Cambria"/>
                <a:sym typeface="Cambria"/>
              </a:rPr>
              <a:t> </a:t>
            </a:r>
            <a:r>
              <a:rPr lang="en-US">
                <a:latin typeface="Cambria"/>
                <a:ea typeface="Cambria"/>
                <a:cs typeface="Cambria"/>
                <a:sym typeface="Cambria"/>
              </a:rPr>
              <a:t>or if it is so small compared to any series resistor that it can be ignored, then we have an “ideal” voltage source for all practical purposes.</a:t>
            </a:r>
            <a:endParaRPr/>
          </a:p>
          <a:p>
            <a:pPr indent="-342900" lvl="0" marL="342900" rtl="0" algn="l">
              <a:spcBef>
                <a:spcPts val="1000"/>
              </a:spcBef>
              <a:spcAft>
                <a:spcPts val="0"/>
              </a:spcAft>
              <a:buSzPts val="1600"/>
              <a:buChar char="►"/>
            </a:pPr>
            <a:r>
              <a:rPr lang="en-US">
                <a:latin typeface="Cambria"/>
                <a:ea typeface="Cambria"/>
                <a:cs typeface="Cambria"/>
                <a:sym typeface="Cambria"/>
              </a:rPr>
              <a:t>For the current source, since the resistor </a:t>
            </a:r>
            <a:r>
              <a:rPr i="1" lang="en-US">
                <a:latin typeface="Cambria"/>
                <a:ea typeface="Cambria"/>
                <a:cs typeface="Cambria"/>
                <a:sym typeface="Cambria"/>
              </a:rPr>
              <a:t>R</a:t>
            </a:r>
            <a:r>
              <a:rPr baseline="-25000" i="1" lang="en-US">
                <a:latin typeface="Cambria"/>
                <a:ea typeface="Cambria"/>
                <a:cs typeface="Cambria"/>
                <a:sym typeface="Cambria"/>
              </a:rPr>
              <a:t>P</a:t>
            </a:r>
            <a:r>
              <a:rPr i="1" lang="en-US">
                <a:latin typeface="Cambria"/>
                <a:ea typeface="Cambria"/>
                <a:cs typeface="Cambria"/>
                <a:sym typeface="Cambria"/>
              </a:rPr>
              <a:t> </a:t>
            </a:r>
            <a:r>
              <a:rPr lang="en-US">
                <a:latin typeface="Cambria"/>
                <a:ea typeface="Cambria"/>
                <a:cs typeface="Cambria"/>
                <a:sym typeface="Cambria"/>
              </a:rPr>
              <a:t>is in parallel,</a:t>
            </a:r>
            <a:r>
              <a:rPr i="1" lang="en-US">
                <a:latin typeface="Cambria"/>
                <a:ea typeface="Cambria"/>
                <a:cs typeface="Cambria"/>
                <a:sym typeface="Cambria"/>
              </a:rPr>
              <a:t> </a:t>
            </a:r>
            <a:r>
              <a:rPr lang="en-US">
                <a:latin typeface="Cambria"/>
                <a:ea typeface="Cambria"/>
                <a:cs typeface="Cambria"/>
                <a:sym typeface="Cambria"/>
              </a:rPr>
              <a:t>if </a:t>
            </a:r>
            <a:r>
              <a:rPr i="1" lang="en-US">
                <a:latin typeface="Cambria"/>
                <a:ea typeface="Cambria"/>
                <a:cs typeface="Cambria"/>
                <a:sym typeface="Cambria"/>
              </a:rPr>
              <a:t>Rp </a:t>
            </a:r>
            <a:r>
              <a:rPr lang="en-US">
                <a:latin typeface="Cambria"/>
                <a:ea typeface="Cambria"/>
                <a:cs typeface="Cambria"/>
                <a:sym typeface="Cambria"/>
              </a:rPr>
              <a:t>= ∞ Ω or if it is large enough compared to other parallel elements that it can be ignored, then we have an “ideal” current source.</a:t>
            </a:r>
            <a:endParaRPr/>
          </a:p>
        </p:txBody>
      </p:sp>
      <p:sp>
        <p:nvSpPr>
          <p:cNvPr id="244" name="Google Shape;244;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245" name="Google Shape;245;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6" name="Google Shape;246;p11"/>
          <p:cNvPicPr preferRelativeResize="0"/>
          <p:nvPr/>
        </p:nvPicPr>
        <p:blipFill rotWithShape="1">
          <a:blip r:embed="rId3">
            <a:alphaModFix/>
          </a:blip>
          <a:srcRect b="0" l="0" r="0" t="0"/>
          <a:stretch/>
        </p:blipFill>
        <p:spPr>
          <a:xfrm>
            <a:off x="4300538" y="3505201"/>
            <a:ext cx="3590925" cy="261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type="title"/>
          </p:nvPr>
        </p:nvSpPr>
        <p:spPr>
          <a:xfrm>
            <a:off x="2027237" y="152400"/>
            <a:ext cx="7467600" cy="56356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ambria"/>
              <a:buNone/>
            </a:pPr>
            <a:r>
              <a:rPr lang="en-US" sz="3600">
                <a:latin typeface="Cambria"/>
                <a:ea typeface="Cambria"/>
                <a:cs typeface="Cambria"/>
                <a:sym typeface="Cambria"/>
              </a:rPr>
              <a:t>8.3 Source Conversion </a:t>
            </a:r>
            <a:endParaRPr/>
          </a:p>
        </p:txBody>
      </p:sp>
      <p:sp>
        <p:nvSpPr>
          <p:cNvPr id="252" name="Google Shape;252;p12"/>
          <p:cNvSpPr txBox="1"/>
          <p:nvPr>
            <p:ph idx="1" type="body"/>
          </p:nvPr>
        </p:nvSpPr>
        <p:spPr>
          <a:xfrm>
            <a:off x="1997075" y="685801"/>
            <a:ext cx="7467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latin typeface="Cambria"/>
                <a:ea typeface="Cambria"/>
                <a:cs typeface="Cambria"/>
                <a:sym typeface="Cambria"/>
              </a:rPr>
              <a:t>We want the equivalence to ensure that the applied load will receive the same current, voltage, and power from each source and in effect not know, or care, which source is present.</a:t>
            </a:r>
            <a:endParaRPr/>
          </a:p>
        </p:txBody>
      </p:sp>
      <p:sp>
        <p:nvSpPr>
          <p:cNvPr id="253" name="Google Shape;253;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254" name="Google Shape;25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5" name="Google Shape;255;p12"/>
          <p:cNvPicPr preferRelativeResize="0"/>
          <p:nvPr/>
        </p:nvPicPr>
        <p:blipFill rotWithShape="1">
          <a:blip r:embed="rId3">
            <a:alphaModFix/>
          </a:blip>
          <a:srcRect b="0" l="0" r="0" t="0"/>
          <a:stretch/>
        </p:blipFill>
        <p:spPr>
          <a:xfrm>
            <a:off x="2057399" y="1752600"/>
            <a:ext cx="7407275" cy="2819400"/>
          </a:xfrm>
          <a:prstGeom prst="rect">
            <a:avLst/>
          </a:prstGeom>
          <a:noFill/>
          <a:ln>
            <a:noFill/>
          </a:ln>
        </p:spPr>
      </p:pic>
      <p:pic>
        <p:nvPicPr>
          <p:cNvPr id="256" name="Google Shape;256;p12"/>
          <p:cNvPicPr preferRelativeResize="0"/>
          <p:nvPr/>
        </p:nvPicPr>
        <p:blipFill rotWithShape="1">
          <a:blip r:embed="rId4">
            <a:alphaModFix/>
          </a:blip>
          <a:srcRect b="0" l="0" r="0" t="0"/>
          <a:stretch/>
        </p:blipFill>
        <p:spPr>
          <a:xfrm>
            <a:off x="4495801" y="4572000"/>
            <a:ext cx="3590925" cy="2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3"/>
          <p:cNvSpPr txBox="1"/>
          <p:nvPr>
            <p:ph type="title"/>
          </p:nvPr>
        </p:nvSpPr>
        <p:spPr>
          <a:xfrm>
            <a:off x="1981200" y="0"/>
            <a:ext cx="74676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3600"/>
              <a:buFont typeface="Cambria"/>
              <a:buNone/>
            </a:pPr>
            <a:r>
              <a:rPr lang="en-US" sz="3600">
                <a:latin typeface="Cambria"/>
                <a:ea typeface="Cambria"/>
                <a:cs typeface="Cambria"/>
                <a:sym typeface="Cambria"/>
              </a:rPr>
              <a:t>8.3 Source Conversion </a:t>
            </a:r>
            <a:endParaRPr/>
          </a:p>
        </p:txBody>
      </p:sp>
      <p:sp>
        <p:nvSpPr>
          <p:cNvPr id="262" name="Google Shape;262;p13"/>
          <p:cNvSpPr txBox="1"/>
          <p:nvPr>
            <p:ph idx="1" type="body"/>
          </p:nvPr>
        </p:nvSpPr>
        <p:spPr>
          <a:xfrm>
            <a:off x="2090738" y="1752600"/>
            <a:ext cx="8196262" cy="4267200"/>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latin typeface="Cambria"/>
              <a:ea typeface="Cambria"/>
              <a:cs typeface="Cambria"/>
              <a:sym typeface="Cambria"/>
            </a:endParaRPr>
          </a:p>
          <a:p>
            <a:pPr indent="-241300" lvl="0" marL="342900" rtl="0" algn="l">
              <a:spcBef>
                <a:spcPts val="1000"/>
              </a:spcBef>
              <a:spcAft>
                <a:spcPts val="0"/>
              </a:spcAft>
              <a:buSzPts val="1600"/>
              <a:buNone/>
            </a:pPr>
            <a:r>
              <a:t/>
            </a:r>
            <a:endParaRPr>
              <a:latin typeface="Cambria"/>
              <a:ea typeface="Cambria"/>
              <a:cs typeface="Cambria"/>
              <a:sym typeface="Cambria"/>
            </a:endParaRPr>
          </a:p>
          <a:p>
            <a:pPr indent="-241300" lvl="0" marL="342900" rtl="0" algn="l">
              <a:spcBef>
                <a:spcPts val="1000"/>
              </a:spcBef>
              <a:spcAft>
                <a:spcPts val="0"/>
              </a:spcAft>
              <a:buSzPts val="1600"/>
              <a:buNone/>
            </a:pPr>
            <a:r>
              <a:t/>
            </a:r>
            <a:endParaRPr>
              <a:latin typeface="Cambria"/>
              <a:ea typeface="Cambria"/>
              <a:cs typeface="Cambria"/>
              <a:sym typeface="Cambria"/>
            </a:endParaRPr>
          </a:p>
          <a:p>
            <a:pPr indent="-241300" lvl="0" marL="342900" rtl="0" algn="l">
              <a:spcBef>
                <a:spcPts val="1000"/>
              </a:spcBef>
              <a:spcAft>
                <a:spcPts val="0"/>
              </a:spcAft>
              <a:buSzPts val="1600"/>
              <a:buNone/>
            </a:pPr>
            <a:r>
              <a:t/>
            </a:r>
            <a:endParaRPr>
              <a:latin typeface="Cambria"/>
              <a:ea typeface="Cambria"/>
              <a:cs typeface="Cambria"/>
              <a:sym typeface="Cambria"/>
            </a:endParaRPr>
          </a:p>
          <a:p>
            <a:pPr indent="-241300" lvl="0" marL="342900" rtl="0" algn="l">
              <a:spcBef>
                <a:spcPts val="1000"/>
              </a:spcBef>
              <a:spcAft>
                <a:spcPts val="0"/>
              </a:spcAft>
              <a:buSzPts val="1600"/>
              <a:buNone/>
            </a:pPr>
            <a:r>
              <a:t/>
            </a:r>
            <a:endParaRPr>
              <a:latin typeface="Cambria"/>
              <a:ea typeface="Cambria"/>
              <a:cs typeface="Cambria"/>
              <a:sym typeface="Cambria"/>
            </a:endParaRPr>
          </a:p>
        </p:txBody>
      </p:sp>
      <p:sp>
        <p:nvSpPr>
          <p:cNvPr id="263" name="Google Shape;263;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264" name="Google Shape;26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65" name="Google Shape;265;p13"/>
          <p:cNvPicPr preferRelativeResize="0"/>
          <p:nvPr/>
        </p:nvPicPr>
        <p:blipFill rotWithShape="1">
          <a:blip r:embed="rId3">
            <a:alphaModFix/>
          </a:blip>
          <a:srcRect b="0" l="0" r="0" t="0"/>
          <a:stretch/>
        </p:blipFill>
        <p:spPr>
          <a:xfrm>
            <a:off x="3962400" y="3657601"/>
            <a:ext cx="5105400" cy="2994025"/>
          </a:xfrm>
          <a:prstGeom prst="rect">
            <a:avLst/>
          </a:prstGeom>
          <a:noFill/>
          <a:ln>
            <a:noFill/>
          </a:ln>
        </p:spPr>
      </p:pic>
      <p:pic>
        <p:nvPicPr>
          <p:cNvPr id="266" name="Google Shape;266;p13"/>
          <p:cNvPicPr preferRelativeResize="0"/>
          <p:nvPr/>
        </p:nvPicPr>
        <p:blipFill rotWithShape="1">
          <a:blip r:embed="rId4">
            <a:alphaModFix/>
          </a:blip>
          <a:srcRect b="0" l="0" r="0" t="0"/>
          <a:stretch/>
        </p:blipFill>
        <p:spPr>
          <a:xfrm>
            <a:off x="1545771" y="927328"/>
            <a:ext cx="9296400" cy="27193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72" name="Google Shape;272;p1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273" name="Google Shape;273;p14"/>
          <p:cNvSpPr txBox="1"/>
          <p:nvPr>
            <p:ph idx="10" type="dt"/>
          </p:nvPr>
        </p:nvSpPr>
        <p:spPr>
          <a:xfrm>
            <a:off x="2057400" y="6400801"/>
            <a:ext cx="21336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274" name="Google Shape;274;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75" name="Google Shape;275;p14"/>
          <p:cNvPicPr preferRelativeResize="0"/>
          <p:nvPr/>
        </p:nvPicPr>
        <p:blipFill rotWithShape="1">
          <a:blip r:embed="rId3">
            <a:alphaModFix/>
          </a:blip>
          <a:srcRect b="0" l="0" r="0" t="0"/>
          <a:stretch/>
        </p:blipFill>
        <p:spPr>
          <a:xfrm>
            <a:off x="1459368" y="0"/>
            <a:ext cx="7036933" cy="2171700"/>
          </a:xfrm>
          <a:prstGeom prst="rect">
            <a:avLst/>
          </a:prstGeom>
          <a:noFill/>
          <a:ln>
            <a:noFill/>
          </a:ln>
        </p:spPr>
      </p:pic>
      <p:pic>
        <p:nvPicPr>
          <p:cNvPr id="276" name="Google Shape;276;p14"/>
          <p:cNvPicPr preferRelativeResize="0"/>
          <p:nvPr/>
        </p:nvPicPr>
        <p:blipFill rotWithShape="1">
          <a:blip r:embed="rId4">
            <a:alphaModFix/>
          </a:blip>
          <a:srcRect b="0" l="0" r="0" t="0"/>
          <a:stretch/>
        </p:blipFill>
        <p:spPr>
          <a:xfrm>
            <a:off x="1448482" y="2171701"/>
            <a:ext cx="5791199" cy="2524125"/>
          </a:xfrm>
          <a:prstGeom prst="rect">
            <a:avLst/>
          </a:prstGeom>
          <a:noFill/>
          <a:ln>
            <a:noFill/>
          </a:ln>
        </p:spPr>
      </p:pic>
      <p:pic>
        <p:nvPicPr>
          <p:cNvPr id="277" name="Google Shape;277;p14"/>
          <p:cNvPicPr preferRelativeResize="0"/>
          <p:nvPr/>
        </p:nvPicPr>
        <p:blipFill rotWithShape="1">
          <a:blip r:embed="rId5">
            <a:alphaModFix/>
          </a:blip>
          <a:srcRect b="0" l="0" r="0" t="0"/>
          <a:stretch/>
        </p:blipFill>
        <p:spPr>
          <a:xfrm>
            <a:off x="8458201" y="0"/>
            <a:ext cx="2238375" cy="2495550"/>
          </a:xfrm>
          <a:prstGeom prst="rect">
            <a:avLst/>
          </a:prstGeom>
          <a:noFill/>
          <a:ln>
            <a:noFill/>
          </a:ln>
        </p:spPr>
      </p:pic>
      <p:pic>
        <p:nvPicPr>
          <p:cNvPr id="278" name="Google Shape;278;p14"/>
          <p:cNvPicPr preferRelativeResize="0"/>
          <p:nvPr/>
        </p:nvPicPr>
        <p:blipFill rotWithShape="1">
          <a:blip r:embed="rId6">
            <a:alphaModFix/>
          </a:blip>
          <a:srcRect b="0" l="0" r="0" t="0"/>
          <a:stretch/>
        </p:blipFill>
        <p:spPr>
          <a:xfrm>
            <a:off x="7239680" y="2590801"/>
            <a:ext cx="3362325" cy="2181225"/>
          </a:xfrm>
          <a:prstGeom prst="rect">
            <a:avLst/>
          </a:prstGeom>
          <a:noFill/>
          <a:ln>
            <a:noFill/>
          </a:ln>
        </p:spPr>
      </p:pic>
      <p:pic>
        <p:nvPicPr>
          <p:cNvPr id="279" name="Google Shape;279;p14"/>
          <p:cNvPicPr preferRelativeResize="0"/>
          <p:nvPr/>
        </p:nvPicPr>
        <p:blipFill rotWithShape="1">
          <a:blip r:embed="rId7">
            <a:alphaModFix/>
          </a:blip>
          <a:srcRect b="0" l="0" r="0" t="0"/>
          <a:stretch/>
        </p:blipFill>
        <p:spPr>
          <a:xfrm>
            <a:off x="1905000" y="5029201"/>
            <a:ext cx="6591300" cy="160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85" name="Google Shape;285;p1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286" name="Google Shape;286;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287" name="Google Shape;287;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88" name="Google Shape;288;p15"/>
          <p:cNvPicPr preferRelativeResize="0"/>
          <p:nvPr/>
        </p:nvPicPr>
        <p:blipFill rotWithShape="1">
          <a:blip r:embed="rId3">
            <a:alphaModFix/>
          </a:blip>
          <a:srcRect b="0" l="0" r="0" t="0"/>
          <a:stretch/>
        </p:blipFill>
        <p:spPr>
          <a:xfrm>
            <a:off x="2209800" y="-10886"/>
            <a:ext cx="4152900" cy="2790825"/>
          </a:xfrm>
          <a:prstGeom prst="rect">
            <a:avLst/>
          </a:prstGeom>
          <a:noFill/>
          <a:ln>
            <a:noFill/>
          </a:ln>
        </p:spPr>
      </p:pic>
      <p:pic>
        <p:nvPicPr>
          <p:cNvPr id="289" name="Google Shape;289;p15"/>
          <p:cNvPicPr preferRelativeResize="0"/>
          <p:nvPr/>
        </p:nvPicPr>
        <p:blipFill rotWithShape="1">
          <a:blip r:embed="rId4">
            <a:alphaModFix/>
          </a:blip>
          <a:srcRect b="0" l="0" r="0" t="0"/>
          <a:stretch/>
        </p:blipFill>
        <p:spPr>
          <a:xfrm>
            <a:off x="1752601" y="2884715"/>
            <a:ext cx="7591425" cy="3876675"/>
          </a:xfrm>
          <a:prstGeom prst="rect">
            <a:avLst/>
          </a:prstGeom>
          <a:noFill/>
          <a:ln>
            <a:noFill/>
          </a:ln>
        </p:spPr>
      </p:pic>
      <p:pic>
        <p:nvPicPr>
          <p:cNvPr id="290" name="Google Shape;290;p15"/>
          <p:cNvPicPr preferRelativeResize="0"/>
          <p:nvPr/>
        </p:nvPicPr>
        <p:blipFill rotWithShape="1">
          <a:blip r:embed="rId5">
            <a:alphaModFix/>
          </a:blip>
          <a:srcRect b="0" l="0" r="0" t="0"/>
          <a:stretch/>
        </p:blipFill>
        <p:spPr>
          <a:xfrm>
            <a:off x="6553201" y="74840"/>
            <a:ext cx="3400425" cy="280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ambria"/>
              <a:buNone/>
            </a:pPr>
            <a:r>
              <a:rPr lang="en-US">
                <a:latin typeface="Cambria"/>
                <a:ea typeface="Cambria"/>
                <a:cs typeface="Cambria"/>
                <a:sym typeface="Cambria"/>
              </a:rPr>
              <a:t>8.4 Current Sources in Parallel </a:t>
            </a:r>
            <a:endParaRPr/>
          </a:p>
        </p:txBody>
      </p:sp>
      <p:sp>
        <p:nvSpPr>
          <p:cNvPr id="296" name="Google Shape;296;p1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latin typeface="Cambria"/>
                <a:ea typeface="Cambria"/>
                <a:cs typeface="Cambria"/>
                <a:sym typeface="Cambria"/>
              </a:rPr>
              <a:t>We found that voltage sources of different terminal voltages cannot be placed in parallel because of a violation of Kirchhoff’s voltage law.</a:t>
            </a:r>
            <a:endParaRPr/>
          </a:p>
          <a:p>
            <a:pPr indent="-342900" lvl="0" marL="342900" rtl="0" algn="just">
              <a:spcBef>
                <a:spcPts val="1000"/>
              </a:spcBef>
              <a:spcAft>
                <a:spcPts val="0"/>
              </a:spcAft>
              <a:buSzPts val="1600"/>
              <a:buChar char="►"/>
            </a:pPr>
            <a:r>
              <a:rPr lang="en-US">
                <a:latin typeface="Cambria"/>
                <a:ea typeface="Cambria"/>
                <a:cs typeface="Cambria"/>
                <a:sym typeface="Cambria"/>
              </a:rPr>
              <a:t>Similarly, current sources of different values cannot be placed in series due to a violation of Kirchhoff’s current law.</a:t>
            </a:r>
            <a:endParaRPr/>
          </a:p>
          <a:p>
            <a:pPr indent="-342900" lvl="0" marL="342900" rtl="0" algn="just">
              <a:spcBef>
                <a:spcPts val="1000"/>
              </a:spcBef>
              <a:spcAft>
                <a:spcPts val="0"/>
              </a:spcAft>
              <a:buSzPts val="1600"/>
              <a:buChar char="►"/>
            </a:pPr>
            <a:r>
              <a:rPr lang="en-US">
                <a:latin typeface="Cambria"/>
                <a:ea typeface="Cambria"/>
                <a:cs typeface="Cambria"/>
                <a:sym typeface="Cambria"/>
              </a:rPr>
              <a:t>However, current sources can be placed in parallel just as voltage sources can be placed in series. </a:t>
            </a:r>
            <a:endParaRPr/>
          </a:p>
          <a:p>
            <a:pPr indent="-342900" lvl="0" marL="342900" rtl="0" algn="just">
              <a:spcBef>
                <a:spcPts val="1000"/>
              </a:spcBef>
              <a:spcAft>
                <a:spcPts val="0"/>
              </a:spcAft>
              <a:buSzPts val="1600"/>
              <a:buChar char="►"/>
            </a:pPr>
            <a:r>
              <a:rPr lang="en-US">
                <a:latin typeface="Cambria"/>
                <a:ea typeface="Cambria"/>
                <a:cs typeface="Cambria"/>
                <a:sym typeface="Cambria"/>
              </a:rPr>
              <a:t>In general, two or more current sources in parallel can be replaced by a single current source having a magnitude determined by the difference of the sum of the currents in one direction and the sum in the opposite direction. </a:t>
            </a:r>
            <a:endParaRPr/>
          </a:p>
          <a:p>
            <a:pPr indent="0" lvl="0" marL="36576" rtl="0" algn="just">
              <a:spcBef>
                <a:spcPts val="1000"/>
              </a:spcBef>
              <a:spcAft>
                <a:spcPts val="0"/>
              </a:spcAft>
              <a:buSzPts val="1600"/>
              <a:buNone/>
            </a:pPr>
            <a:r>
              <a:t/>
            </a:r>
            <a:endParaRPr>
              <a:latin typeface="Cambria"/>
              <a:ea typeface="Cambria"/>
              <a:cs typeface="Cambria"/>
              <a:sym typeface="Cambria"/>
            </a:endParaRPr>
          </a:p>
        </p:txBody>
      </p:sp>
      <p:sp>
        <p:nvSpPr>
          <p:cNvPr id="297" name="Google Shape;297;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298" name="Google Shape;298;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04" name="Google Shape;304;p1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05" name="Google Shape;305;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306" name="Google Shape;30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07" name="Google Shape;307;p17"/>
          <p:cNvPicPr preferRelativeResize="0"/>
          <p:nvPr/>
        </p:nvPicPr>
        <p:blipFill rotWithShape="1">
          <a:blip r:embed="rId3">
            <a:alphaModFix/>
          </a:blip>
          <a:srcRect b="0" l="0" r="0" t="0"/>
          <a:stretch/>
        </p:blipFill>
        <p:spPr>
          <a:xfrm>
            <a:off x="2317296" y="32658"/>
            <a:ext cx="7600950" cy="2939143"/>
          </a:xfrm>
          <a:prstGeom prst="rect">
            <a:avLst/>
          </a:prstGeom>
          <a:noFill/>
          <a:ln>
            <a:noFill/>
          </a:ln>
        </p:spPr>
      </p:pic>
      <p:pic>
        <p:nvPicPr>
          <p:cNvPr id="308" name="Google Shape;308;p17"/>
          <p:cNvPicPr preferRelativeResize="0"/>
          <p:nvPr/>
        </p:nvPicPr>
        <p:blipFill rotWithShape="1">
          <a:blip r:embed="rId4">
            <a:alphaModFix/>
          </a:blip>
          <a:srcRect b="0" l="0" r="0" t="0"/>
          <a:stretch/>
        </p:blipFill>
        <p:spPr>
          <a:xfrm>
            <a:off x="1981201" y="2971800"/>
            <a:ext cx="7419975" cy="2400300"/>
          </a:xfrm>
          <a:prstGeom prst="rect">
            <a:avLst/>
          </a:prstGeom>
          <a:noFill/>
          <a:ln>
            <a:noFill/>
          </a:ln>
        </p:spPr>
      </p:pic>
      <p:pic>
        <p:nvPicPr>
          <p:cNvPr id="309" name="Google Shape;309;p17"/>
          <p:cNvPicPr preferRelativeResize="0"/>
          <p:nvPr/>
        </p:nvPicPr>
        <p:blipFill rotWithShape="1">
          <a:blip r:embed="rId5">
            <a:alphaModFix/>
          </a:blip>
          <a:srcRect b="0" l="0" r="0" t="0"/>
          <a:stretch/>
        </p:blipFill>
        <p:spPr>
          <a:xfrm>
            <a:off x="7391401" y="4724400"/>
            <a:ext cx="2905125" cy="238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15" name="Google Shape;315;p1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16" name="Google Shape;316;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317" name="Google Shape;317;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18" name="Google Shape;318;p18"/>
          <p:cNvPicPr preferRelativeResize="0"/>
          <p:nvPr/>
        </p:nvPicPr>
        <p:blipFill rotWithShape="1">
          <a:blip r:embed="rId3">
            <a:alphaModFix/>
          </a:blip>
          <a:srcRect b="0" l="0" r="0" t="0"/>
          <a:stretch/>
        </p:blipFill>
        <p:spPr>
          <a:xfrm>
            <a:off x="2209801" y="90488"/>
            <a:ext cx="7572375" cy="2209800"/>
          </a:xfrm>
          <a:prstGeom prst="rect">
            <a:avLst/>
          </a:prstGeom>
          <a:noFill/>
          <a:ln>
            <a:noFill/>
          </a:ln>
        </p:spPr>
      </p:pic>
      <p:pic>
        <p:nvPicPr>
          <p:cNvPr id="319" name="Google Shape;319;p18"/>
          <p:cNvPicPr preferRelativeResize="0"/>
          <p:nvPr/>
        </p:nvPicPr>
        <p:blipFill rotWithShape="1">
          <a:blip r:embed="rId4">
            <a:alphaModFix/>
          </a:blip>
          <a:srcRect b="0" l="0" r="0" t="0"/>
          <a:stretch/>
        </p:blipFill>
        <p:spPr>
          <a:xfrm>
            <a:off x="3429001" y="2362201"/>
            <a:ext cx="4295775" cy="2257425"/>
          </a:xfrm>
          <a:prstGeom prst="rect">
            <a:avLst/>
          </a:prstGeom>
          <a:noFill/>
          <a:ln>
            <a:noFill/>
          </a:ln>
        </p:spPr>
      </p:pic>
      <p:pic>
        <p:nvPicPr>
          <p:cNvPr id="320" name="Google Shape;320;p18"/>
          <p:cNvPicPr preferRelativeResize="0"/>
          <p:nvPr/>
        </p:nvPicPr>
        <p:blipFill rotWithShape="1">
          <a:blip r:embed="rId5">
            <a:alphaModFix/>
          </a:blip>
          <a:srcRect b="0" l="0" r="0" t="0"/>
          <a:stretch/>
        </p:blipFill>
        <p:spPr>
          <a:xfrm>
            <a:off x="4495800" y="4579484"/>
            <a:ext cx="2476500" cy="2219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26" name="Google Shape;326;p1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27" name="Google Shape;327;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328" name="Google Shape;328;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29" name="Google Shape;329;p19"/>
          <p:cNvPicPr preferRelativeResize="0"/>
          <p:nvPr/>
        </p:nvPicPr>
        <p:blipFill rotWithShape="1">
          <a:blip r:embed="rId3">
            <a:alphaModFix/>
          </a:blip>
          <a:srcRect b="0" l="0" r="0" t="0"/>
          <a:stretch/>
        </p:blipFill>
        <p:spPr>
          <a:xfrm>
            <a:off x="1447801" y="76200"/>
            <a:ext cx="7743825" cy="723900"/>
          </a:xfrm>
          <a:prstGeom prst="rect">
            <a:avLst/>
          </a:prstGeom>
          <a:noFill/>
          <a:ln>
            <a:noFill/>
          </a:ln>
        </p:spPr>
      </p:pic>
      <p:pic>
        <p:nvPicPr>
          <p:cNvPr id="330" name="Google Shape;330;p19"/>
          <p:cNvPicPr preferRelativeResize="0"/>
          <p:nvPr/>
        </p:nvPicPr>
        <p:blipFill rotWithShape="1">
          <a:blip r:embed="rId4">
            <a:alphaModFix/>
          </a:blip>
          <a:srcRect b="0" l="0" r="0" t="0"/>
          <a:stretch/>
        </p:blipFill>
        <p:spPr>
          <a:xfrm>
            <a:off x="1415144" y="800101"/>
            <a:ext cx="4861832" cy="2600325"/>
          </a:xfrm>
          <a:prstGeom prst="rect">
            <a:avLst/>
          </a:prstGeom>
          <a:noFill/>
          <a:ln>
            <a:noFill/>
          </a:ln>
        </p:spPr>
      </p:pic>
      <p:pic>
        <p:nvPicPr>
          <p:cNvPr id="331" name="Google Shape;331;p19"/>
          <p:cNvPicPr preferRelativeResize="0"/>
          <p:nvPr/>
        </p:nvPicPr>
        <p:blipFill rotWithShape="1">
          <a:blip r:embed="rId5">
            <a:alphaModFix/>
          </a:blip>
          <a:srcRect b="0" l="0" r="0" t="0"/>
          <a:stretch/>
        </p:blipFill>
        <p:spPr>
          <a:xfrm>
            <a:off x="1981200" y="3400425"/>
            <a:ext cx="7639050" cy="1714500"/>
          </a:xfrm>
          <a:prstGeom prst="rect">
            <a:avLst/>
          </a:prstGeom>
          <a:noFill/>
          <a:ln>
            <a:noFill/>
          </a:ln>
        </p:spPr>
      </p:pic>
      <p:pic>
        <p:nvPicPr>
          <p:cNvPr id="332" name="Google Shape;332;p19"/>
          <p:cNvPicPr preferRelativeResize="0"/>
          <p:nvPr/>
        </p:nvPicPr>
        <p:blipFill rotWithShape="1">
          <a:blip r:embed="rId6">
            <a:alphaModFix/>
          </a:blip>
          <a:srcRect b="0" l="0" r="0" t="0"/>
          <a:stretch/>
        </p:blipFill>
        <p:spPr>
          <a:xfrm>
            <a:off x="2200276" y="5114926"/>
            <a:ext cx="7419975" cy="1419225"/>
          </a:xfrm>
          <a:prstGeom prst="rect">
            <a:avLst/>
          </a:prstGeom>
          <a:noFill/>
          <a:ln>
            <a:noFill/>
          </a:ln>
        </p:spPr>
      </p:pic>
      <p:pic>
        <p:nvPicPr>
          <p:cNvPr id="333" name="Google Shape;333;p19"/>
          <p:cNvPicPr preferRelativeResize="0"/>
          <p:nvPr/>
        </p:nvPicPr>
        <p:blipFill rotWithShape="1">
          <a:blip r:embed="rId7">
            <a:alphaModFix/>
          </a:blip>
          <a:srcRect b="0" l="0" r="0" t="0"/>
          <a:stretch/>
        </p:blipFill>
        <p:spPr>
          <a:xfrm>
            <a:off x="6934201" y="767443"/>
            <a:ext cx="3124199" cy="245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ambria"/>
              <a:buNone/>
            </a:pPr>
            <a:r>
              <a:rPr lang="en-US">
                <a:latin typeface="Cambria"/>
                <a:ea typeface="Cambria"/>
                <a:cs typeface="Cambria"/>
                <a:sym typeface="Cambria"/>
              </a:rPr>
              <a:t>Objectives</a:t>
            </a:r>
            <a:endParaRPr/>
          </a:p>
        </p:txBody>
      </p:sp>
      <p:sp>
        <p:nvSpPr>
          <p:cNvPr id="160" name="Google Shape;160;p2"/>
          <p:cNvSpPr txBox="1"/>
          <p:nvPr>
            <p:ph idx="1" type="body"/>
          </p:nvPr>
        </p:nvSpPr>
        <p:spPr>
          <a:xfrm>
            <a:off x="939338" y="1295400"/>
            <a:ext cx="9576262" cy="53340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920"/>
              <a:buChar char="►"/>
            </a:pPr>
            <a:r>
              <a:rPr lang="en-US" sz="2400">
                <a:latin typeface="Cambria"/>
                <a:ea typeface="Cambria"/>
                <a:cs typeface="Cambria"/>
                <a:sym typeface="Cambria"/>
              </a:rPr>
              <a:t>Become familiar with the terminal characteristics of a </a:t>
            </a:r>
            <a:r>
              <a:rPr b="1" lang="en-US" sz="2400">
                <a:latin typeface="Cambria"/>
                <a:ea typeface="Cambria"/>
                <a:cs typeface="Cambria"/>
                <a:sym typeface="Cambria"/>
              </a:rPr>
              <a:t>current source</a:t>
            </a:r>
            <a:r>
              <a:rPr lang="en-US" sz="2400">
                <a:latin typeface="Cambria"/>
                <a:ea typeface="Cambria"/>
                <a:cs typeface="Cambria"/>
                <a:sym typeface="Cambria"/>
              </a:rPr>
              <a:t> </a:t>
            </a:r>
            <a:endParaRPr/>
          </a:p>
          <a:p>
            <a:pPr indent="-342900" lvl="0" marL="342900" rtl="0" algn="just">
              <a:spcBef>
                <a:spcPts val="1000"/>
              </a:spcBef>
              <a:spcAft>
                <a:spcPts val="0"/>
              </a:spcAft>
              <a:buSzPts val="1920"/>
              <a:buChar char="►"/>
            </a:pPr>
            <a:r>
              <a:rPr lang="en-US" sz="2400">
                <a:latin typeface="Cambria"/>
                <a:ea typeface="Cambria"/>
                <a:cs typeface="Cambria"/>
                <a:sym typeface="Cambria"/>
              </a:rPr>
              <a:t>Determine how to solve for the voltages and currents of a network using current sources and/or current sources and voltage sources.</a:t>
            </a:r>
            <a:endParaRPr/>
          </a:p>
          <a:p>
            <a:pPr indent="-342900" lvl="0" marL="342900" rtl="0" algn="just">
              <a:spcBef>
                <a:spcPts val="1000"/>
              </a:spcBef>
              <a:spcAft>
                <a:spcPts val="0"/>
              </a:spcAft>
              <a:buSzPts val="1920"/>
              <a:buChar char="►"/>
            </a:pPr>
            <a:r>
              <a:rPr lang="en-US" sz="2400">
                <a:latin typeface="Cambria"/>
                <a:ea typeface="Cambria"/>
                <a:cs typeface="Cambria"/>
                <a:sym typeface="Cambria"/>
              </a:rPr>
              <a:t>Be able to apply </a:t>
            </a:r>
            <a:r>
              <a:rPr b="1" lang="en-US" sz="2400">
                <a:latin typeface="Cambria"/>
                <a:ea typeface="Cambria"/>
                <a:cs typeface="Cambria"/>
                <a:sym typeface="Cambria"/>
              </a:rPr>
              <a:t>branch-current analysis</a:t>
            </a:r>
            <a:r>
              <a:rPr lang="en-US" sz="2400">
                <a:latin typeface="Cambria"/>
                <a:ea typeface="Cambria"/>
                <a:cs typeface="Cambria"/>
                <a:sym typeface="Cambria"/>
              </a:rPr>
              <a:t> and </a:t>
            </a:r>
            <a:r>
              <a:rPr b="1" lang="en-US" sz="2400">
                <a:latin typeface="Cambria"/>
                <a:ea typeface="Cambria"/>
                <a:cs typeface="Cambria"/>
                <a:sym typeface="Cambria"/>
              </a:rPr>
              <a:t>mesh analysis</a:t>
            </a:r>
            <a:r>
              <a:rPr lang="en-US" sz="2400">
                <a:latin typeface="Cambria"/>
                <a:ea typeface="Cambria"/>
                <a:cs typeface="Cambria"/>
                <a:sym typeface="Cambria"/>
              </a:rPr>
              <a:t> to find the currents of network with </a:t>
            </a:r>
            <a:r>
              <a:rPr b="1" lang="en-US" sz="2400">
                <a:latin typeface="Cambria"/>
                <a:ea typeface="Cambria"/>
                <a:cs typeface="Cambria"/>
                <a:sym typeface="Cambria"/>
              </a:rPr>
              <a:t>one or more</a:t>
            </a:r>
            <a:r>
              <a:rPr lang="en-US" sz="2400">
                <a:latin typeface="Cambria"/>
                <a:ea typeface="Cambria"/>
                <a:cs typeface="Cambria"/>
                <a:sym typeface="Cambria"/>
              </a:rPr>
              <a:t> independent paths.</a:t>
            </a:r>
            <a:endParaRPr/>
          </a:p>
          <a:p>
            <a:pPr indent="-342900" lvl="0" marL="342900" rtl="0" algn="just">
              <a:spcBef>
                <a:spcPts val="1000"/>
              </a:spcBef>
              <a:spcAft>
                <a:spcPts val="0"/>
              </a:spcAft>
              <a:buSzPts val="1920"/>
              <a:buChar char="►"/>
            </a:pPr>
            <a:r>
              <a:rPr lang="en-US" sz="2400">
                <a:latin typeface="Cambria"/>
                <a:ea typeface="Cambria"/>
                <a:cs typeface="Cambria"/>
                <a:sym typeface="Cambria"/>
              </a:rPr>
              <a:t>Be able to apply </a:t>
            </a:r>
            <a:r>
              <a:rPr b="1" lang="en-US" sz="2400">
                <a:latin typeface="Cambria"/>
                <a:ea typeface="Cambria"/>
                <a:cs typeface="Cambria"/>
                <a:sym typeface="Cambria"/>
              </a:rPr>
              <a:t>nodal analysis</a:t>
            </a:r>
            <a:r>
              <a:rPr lang="en-US" sz="2400">
                <a:latin typeface="Cambria"/>
                <a:ea typeface="Cambria"/>
                <a:cs typeface="Cambria"/>
                <a:sym typeface="Cambria"/>
              </a:rPr>
              <a:t> to find all the terminal voltages of any series-parallel network with </a:t>
            </a:r>
            <a:r>
              <a:rPr b="1" lang="en-US" sz="2400">
                <a:latin typeface="Cambria"/>
                <a:ea typeface="Cambria"/>
                <a:cs typeface="Cambria"/>
                <a:sym typeface="Cambria"/>
              </a:rPr>
              <a:t>one or more</a:t>
            </a:r>
            <a:r>
              <a:rPr lang="en-US" sz="2400">
                <a:latin typeface="Cambria"/>
                <a:ea typeface="Cambria"/>
                <a:cs typeface="Cambria"/>
                <a:sym typeface="Cambria"/>
              </a:rPr>
              <a:t> independent sources.</a:t>
            </a:r>
            <a:endParaRPr/>
          </a:p>
          <a:p>
            <a:pPr indent="-342900" lvl="0" marL="342900" rtl="0" algn="just">
              <a:spcBef>
                <a:spcPts val="1000"/>
              </a:spcBef>
              <a:spcAft>
                <a:spcPts val="0"/>
              </a:spcAft>
              <a:buSzPts val="1920"/>
              <a:buChar char="►"/>
            </a:pPr>
            <a:r>
              <a:rPr lang="en-US" sz="2400">
                <a:latin typeface="Cambria"/>
                <a:ea typeface="Cambria"/>
                <a:cs typeface="Cambria"/>
                <a:sym typeface="Cambria"/>
              </a:rPr>
              <a:t>Become familiar with bridge network configurations and how to perform Δ-Y or Y-Δ conversions.</a:t>
            </a:r>
            <a:endParaRPr/>
          </a:p>
        </p:txBody>
      </p:sp>
      <p:sp>
        <p:nvSpPr>
          <p:cNvPr id="161" name="Google Shape;161;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162" name="Google Shape;16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ambria"/>
              <a:buNone/>
            </a:pPr>
            <a:r>
              <a:rPr lang="en-US">
                <a:latin typeface="Cambria"/>
                <a:ea typeface="Cambria"/>
                <a:cs typeface="Cambria"/>
                <a:sym typeface="Cambria"/>
              </a:rPr>
              <a:t>8.6 Branch-Current Analysis</a:t>
            </a:r>
            <a:endParaRPr/>
          </a:p>
        </p:txBody>
      </p:sp>
      <p:sp>
        <p:nvSpPr>
          <p:cNvPr id="339" name="Google Shape;339;p20"/>
          <p:cNvSpPr txBox="1"/>
          <p:nvPr>
            <p:ph idx="1" type="body"/>
          </p:nvPr>
        </p:nvSpPr>
        <p:spPr>
          <a:xfrm>
            <a:off x="1943100" y="1447800"/>
            <a:ext cx="8305800" cy="4267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a:latin typeface="Cambria"/>
                <a:ea typeface="Cambria"/>
                <a:cs typeface="Cambria"/>
                <a:sym typeface="Cambria"/>
              </a:rPr>
              <a:t>Method for solving networks with two or more sources. </a:t>
            </a:r>
            <a:endParaRPr/>
          </a:p>
          <a:p>
            <a:pPr indent="-342900" lvl="0" marL="342900" rtl="0" algn="just">
              <a:spcBef>
                <a:spcPts val="1000"/>
              </a:spcBef>
              <a:spcAft>
                <a:spcPts val="0"/>
              </a:spcAft>
              <a:buSzPts val="1600"/>
              <a:buChar char="►"/>
            </a:pPr>
            <a:r>
              <a:rPr lang="en-US">
                <a:latin typeface="Cambria"/>
                <a:ea typeface="Cambria"/>
                <a:cs typeface="Cambria"/>
                <a:sym typeface="Cambria"/>
              </a:rPr>
              <a:t>Once the branch-current method</a:t>
            </a:r>
            <a:r>
              <a:rPr b="1" lang="en-US">
                <a:latin typeface="Cambria"/>
                <a:ea typeface="Cambria"/>
                <a:cs typeface="Cambria"/>
                <a:sym typeface="Cambria"/>
              </a:rPr>
              <a:t> </a:t>
            </a:r>
            <a:r>
              <a:rPr lang="en-US">
                <a:latin typeface="Cambria"/>
                <a:ea typeface="Cambria"/>
                <a:cs typeface="Cambria"/>
                <a:sym typeface="Cambria"/>
              </a:rPr>
              <a:t>is mastered, there is no linear dc network for which a solution cannot be found.</a:t>
            </a:r>
            <a:endParaRPr/>
          </a:p>
          <a:p>
            <a:pPr indent="-342900" lvl="0" marL="342900" rtl="0" algn="l">
              <a:spcBef>
                <a:spcPts val="1000"/>
              </a:spcBef>
              <a:spcAft>
                <a:spcPts val="0"/>
              </a:spcAft>
              <a:buSzPts val="1600"/>
              <a:buChar char="►"/>
            </a:pPr>
            <a:r>
              <a:rPr lang="en-US">
                <a:latin typeface="Cambria"/>
                <a:ea typeface="Cambria"/>
                <a:cs typeface="Cambria"/>
                <a:sym typeface="Cambria"/>
              </a:rPr>
              <a:t>A node is a junction of two or more branches, where a branch is any combination of series elements.</a:t>
            </a:r>
            <a:endParaRPr>
              <a:latin typeface="Cambria"/>
              <a:ea typeface="Cambria"/>
              <a:cs typeface="Cambria"/>
              <a:sym typeface="Cambria"/>
            </a:endParaRPr>
          </a:p>
          <a:p>
            <a:pPr indent="-342900" lvl="0" marL="342900" rtl="0" algn="l">
              <a:spcBef>
                <a:spcPts val="1000"/>
              </a:spcBef>
              <a:spcAft>
                <a:spcPts val="0"/>
              </a:spcAft>
              <a:buSzPts val="1600"/>
              <a:buChar char="►"/>
            </a:pPr>
            <a:r>
              <a:rPr lang="en-US">
                <a:latin typeface="Cambria"/>
                <a:ea typeface="Cambria"/>
                <a:cs typeface="Cambria"/>
                <a:sym typeface="Cambria"/>
              </a:rPr>
              <a:t>This method will help to calculate the current through each branch of the network, the </a:t>
            </a:r>
            <a:r>
              <a:rPr i="1" lang="en-US">
                <a:latin typeface="Cambria"/>
                <a:ea typeface="Cambria"/>
                <a:cs typeface="Cambria"/>
                <a:sym typeface="Cambria"/>
              </a:rPr>
              <a:t>branch current. </a:t>
            </a:r>
            <a:r>
              <a:rPr lang="en-US">
                <a:latin typeface="Cambria"/>
                <a:ea typeface="Cambria"/>
                <a:cs typeface="Cambria"/>
                <a:sym typeface="Cambria"/>
              </a:rPr>
              <a:t>Once this is known, all other quantities, such as voltage or power, can be determined.</a:t>
            </a:r>
            <a:endParaRPr/>
          </a:p>
          <a:p>
            <a:pPr indent="-241300" lvl="0" marL="342900" rtl="0" algn="l">
              <a:spcBef>
                <a:spcPts val="1000"/>
              </a:spcBef>
              <a:spcAft>
                <a:spcPts val="0"/>
              </a:spcAft>
              <a:buSzPts val="1600"/>
              <a:buNone/>
            </a:pPr>
            <a:r>
              <a:t/>
            </a:r>
            <a:endParaRPr>
              <a:latin typeface="Cambria"/>
              <a:ea typeface="Cambria"/>
              <a:cs typeface="Cambria"/>
              <a:sym typeface="Cambria"/>
            </a:endParaRPr>
          </a:p>
          <a:p>
            <a:pPr indent="-241300" lvl="0" marL="342900" rtl="0" algn="just">
              <a:spcBef>
                <a:spcPts val="1000"/>
              </a:spcBef>
              <a:spcAft>
                <a:spcPts val="0"/>
              </a:spcAft>
              <a:buSzPts val="1600"/>
              <a:buNone/>
            </a:pPr>
            <a:r>
              <a:t/>
            </a:r>
            <a:endParaRPr>
              <a:latin typeface="Cambria"/>
              <a:ea typeface="Cambria"/>
              <a:cs typeface="Cambria"/>
              <a:sym typeface="Cambria"/>
            </a:endParaRPr>
          </a:p>
        </p:txBody>
      </p:sp>
      <p:sp>
        <p:nvSpPr>
          <p:cNvPr id="340" name="Google Shape;340;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341" name="Google Shape;341;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42" name="Google Shape;342;p20"/>
          <p:cNvPicPr preferRelativeResize="0"/>
          <p:nvPr/>
        </p:nvPicPr>
        <p:blipFill rotWithShape="1">
          <a:blip r:embed="rId3">
            <a:alphaModFix/>
          </a:blip>
          <a:srcRect b="0" l="0" r="0" t="0"/>
          <a:stretch/>
        </p:blipFill>
        <p:spPr>
          <a:xfrm>
            <a:off x="2057400" y="4335317"/>
            <a:ext cx="7848600" cy="22035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800"/>
              <a:buFont typeface="Cambria"/>
              <a:buNone/>
            </a:pPr>
            <a:r>
              <a:rPr b="1" lang="en-US" sz="2800">
                <a:latin typeface="Cambria"/>
                <a:ea typeface="Cambria"/>
                <a:cs typeface="Cambria"/>
                <a:sym typeface="Cambria"/>
              </a:rPr>
              <a:t>Branch-Current Analysis Procedure</a:t>
            </a:r>
            <a:endParaRPr sz="2800"/>
          </a:p>
        </p:txBody>
      </p:sp>
      <p:sp>
        <p:nvSpPr>
          <p:cNvPr id="348" name="Google Shape;348;p21"/>
          <p:cNvSpPr txBox="1"/>
          <p:nvPr>
            <p:ph idx="1" type="body"/>
          </p:nvPr>
        </p:nvSpPr>
        <p:spPr>
          <a:xfrm>
            <a:off x="1020185" y="1343484"/>
            <a:ext cx="8946541" cy="4195481"/>
          </a:xfrm>
          <a:prstGeom prst="rect">
            <a:avLst/>
          </a:prstGeom>
          <a:noFill/>
          <a:ln>
            <a:noFill/>
          </a:ln>
        </p:spPr>
        <p:txBody>
          <a:bodyPr anchorCtr="0" anchor="t" bIns="45700" lIns="91425" spcFirstLastPara="1" rIns="91425" wrap="square" tIns="45700">
            <a:normAutofit/>
          </a:bodyPr>
          <a:lstStyle/>
          <a:p>
            <a:pPr indent="-342900" lvl="1" marL="790956" rtl="0" algn="just">
              <a:spcBef>
                <a:spcPts val="0"/>
              </a:spcBef>
              <a:spcAft>
                <a:spcPts val="0"/>
              </a:spcAft>
              <a:buSzPts val="1600"/>
              <a:buFont typeface="Century Gothic"/>
              <a:buAutoNum type="arabicPeriod"/>
            </a:pPr>
            <a:r>
              <a:rPr i="1" lang="en-US" sz="2000">
                <a:latin typeface="Cambria"/>
                <a:ea typeface="Cambria"/>
                <a:cs typeface="Cambria"/>
                <a:sym typeface="Cambria"/>
              </a:rPr>
              <a:t>Assign a distinct current of arbitrary direction to each branch of the network.</a:t>
            </a:r>
            <a:endParaRPr/>
          </a:p>
          <a:p>
            <a:pPr indent="-342900" lvl="1" marL="790956" rtl="0" algn="just">
              <a:spcBef>
                <a:spcPts val="1000"/>
              </a:spcBef>
              <a:spcAft>
                <a:spcPts val="0"/>
              </a:spcAft>
              <a:buSzPts val="1600"/>
              <a:buFont typeface="Century Gothic"/>
              <a:buAutoNum type="arabicPeriod"/>
            </a:pPr>
            <a:r>
              <a:rPr i="1" lang="en-US" sz="2000">
                <a:latin typeface="Cambria"/>
                <a:ea typeface="Cambria"/>
                <a:cs typeface="Cambria"/>
                <a:sym typeface="Cambria"/>
              </a:rPr>
              <a:t>Indicate the polarities for each resistor as determined by the assumed current direction.</a:t>
            </a:r>
            <a:endParaRPr/>
          </a:p>
          <a:p>
            <a:pPr indent="-342900" lvl="1" marL="790956" rtl="0" algn="just">
              <a:spcBef>
                <a:spcPts val="1000"/>
              </a:spcBef>
              <a:spcAft>
                <a:spcPts val="0"/>
              </a:spcAft>
              <a:buSzPts val="1600"/>
              <a:buFont typeface="Century Gothic"/>
              <a:buAutoNum type="arabicPeriod"/>
            </a:pPr>
            <a:r>
              <a:rPr i="1" lang="en-US" sz="2000">
                <a:latin typeface="Cambria"/>
                <a:ea typeface="Cambria"/>
                <a:cs typeface="Cambria"/>
                <a:sym typeface="Cambria"/>
              </a:rPr>
              <a:t>Apply Kirchhoff’s voltage law around each closed, independent loop of the network.</a:t>
            </a:r>
            <a:endParaRPr/>
          </a:p>
          <a:p>
            <a:pPr indent="0" lvl="1" marL="448056" rtl="0" algn="just">
              <a:spcBef>
                <a:spcPts val="1000"/>
              </a:spcBef>
              <a:spcAft>
                <a:spcPts val="0"/>
              </a:spcAft>
              <a:buSzPts val="1440"/>
              <a:buNone/>
            </a:pPr>
            <a:r>
              <a:rPr lang="en-US">
                <a:latin typeface="Cambria"/>
                <a:ea typeface="Cambria"/>
                <a:cs typeface="Cambria"/>
                <a:sym typeface="Cambria"/>
              </a:rPr>
              <a:t>The best way to determine how many times Kirchhoff’s voltage law will have to be applied is to determine the number of “windows” in the network.</a:t>
            </a:r>
            <a:endParaRPr/>
          </a:p>
          <a:p>
            <a:pPr indent="-251459" lvl="1" marL="790956" rtl="0" algn="just">
              <a:spcBef>
                <a:spcPts val="1000"/>
              </a:spcBef>
              <a:spcAft>
                <a:spcPts val="0"/>
              </a:spcAft>
              <a:buSzPts val="1440"/>
              <a:buFont typeface="Century Gothic"/>
              <a:buNone/>
            </a:pPr>
            <a:r>
              <a:t/>
            </a:r>
            <a:endParaRPr>
              <a:latin typeface="Cambria"/>
              <a:ea typeface="Cambria"/>
              <a:cs typeface="Cambria"/>
              <a:sym typeface="Cambria"/>
            </a:endParaRPr>
          </a:p>
          <a:p>
            <a:pPr indent="-241300" lvl="0" marL="342900" rtl="0" algn="l">
              <a:spcBef>
                <a:spcPts val="1000"/>
              </a:spcBef>
              <a:spcAft>
                <a:spcPts val="0"/>
              </a:spcAft>
              <a:buSzPts val="1600"/>
              <a:buNone/>
            </a:pPr>
            <a:r>
              <a:t/>
            </a:r>
            <a:endParaRPr/>
          </a:p>
        </p:txBody>
      </p:sp>
      <p:sp>
        <p:nvSpPr>
          <p:cNvPr id="349" name="Google Shape;349;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350" name="Google Shape;350;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51" name="Google Shape;351;p21"/>
          <p:cNvPicPr preferRelativeResize="0"/>
          <p:nvPr/>
        </p:nvPicPr>
        <p:blipFill rotWithShape="1">
          <a:blip r:embed="rId3">
            <a:alphaModFix/>
          </a:blip>
          <a:srcRect b="0" l="0" r="0" t="0"/>
          <a:stretch/>
        </p:blipFill>
        <p:spPr>
          <a:xfrm>
            <a:off x="1807029" y="5029200"/>
            <a:ext cx="1295400" cy="1030288"/>
          </a:xfrm>
          <a:prstGeom prst="rect">
            <a:avLst/>
          </a:prstGeom>
          <a:noFill/>
          <a:ln>
            <a:noFill/>
          </a:ln>
        </p:spPr>
      </p:pic>
      <p:pic>
        <p:nvPicPr>
          <p:cNvPr id="352" name="Google Shape;352;p21"/>
          <p:cNvPicPr preferRelativeResize="0"/>
          <p:nvPr/>
        </p:nvPicPr>
        <p:blipFill rotWithShape="1">
          <a:blip r:embed="rId4">
            <a:alphaModFix/>
          </a:blip>
          <a:srcRect b="0" l="0" r="0" t="0"/>
          <a:stretch/>
        </p:blipFill>
        <p:spPr>
          <a:xfrm>
            <a:off x="3635830" y="4419600"/>
            <a:ext cx="6175375" cy="1676400"/>
          </a:xfrm>
          <a:prstGeom prst="rect">
            <a:avLst/>
          </a:prstGeom>
          <a:noFill/>
          <a:ln>
            <a:noFill/>
          </a:ln>
        </p:spPr>
      </p:pic>
      <p:pic>
        <p:nvPicPr>
          <p:cNvPr id="353" name="Google Shape;353;p21"/>
          <p:cNvPicPr preferRelativeResize="0"/>
          <p:nvPr/>
        </p:nvPicPr>
        <p:blipFill rotWithShape="1">
          <a:blip r:embed="rId5">
            <a:alphaModFix/>
          </a:blip>
          <a:srcRect b="0" l="0" r="0" t="0"/>
          <a:stretch/>
        </p:blipFill>
        <p:spPr>
          <a:xfrm>
            <a:off x="3788230" y="6096000"/>
            <a:ext cx="4587875" cy="60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2"/>
          <p:cNvSpPr txBox="1"/>
          <p:nvPr>
            <p:ph type="title"/>
          </p:nvPr>
        </p:nvSpPr>
        <p:spPr>
          <a:xfrm>
            <a:off x="2057400" y="0"/>
            <a:ext cx="74676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3200"/>
              <a:buFont typeface="Cambria"/>
              <a:buNone/>
            </a:pPr>
            <a:r>
              <a:rPr lang="en-US" sz="3200">
                <a:latin typeface="Cambria"/>
                <a:ea typeface="Cambria"/>
                <a:cs typeface="Cambria"/>
                <a:sym typeface="Cambria"/>
              </a:rPr>
              <a:t>8.6 Branch-Current Analysis</a:t>
            </a:r>
            <a:endParaRPr/>
          </a:p>
        </p:txBody>
      </p:sp>
      <p:sp>
        <p:nvSpPr>
          <p:cNvPr id="359" name="Google Shape;359;p22"/>
          <p:cNvSpPr txBox="1"/>
          <p:nvPr>
            <p:ph idx="1" type="body"/>
          </p:nvPr>
        </p:nvSpPr>
        <p:spPr>
          <a:xfrm>
            <a:off x="1981200" y="1219200"/>
            <a:ext cx="8305800" cy="480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i="1" lang="en-US">
                <a:latin typeface="Cambria"/>
                <a:ea typeface="Cambria"/>
                <a:cs typeface="Cambria"/>
                <a:sym typeface="Cambria"/>
              </a:rPr>
              <a:t>4. Apply Kirchhoff’s current law at the minimum number of nodes that will include all the branch currents of the network. The minimum number is one less than the number of independent nodes in the network.</a:t>
            </a:r>
            <a:endParaRPr>
              <a:latin typeface="Cambria"/>
              <a:ea typeface="Cambria"/>
              <a:cs typeface="Cambria"/>
              <a:sym typeface="Cambria"/>
            </a:endParaRPr>
          </a:p>
          <a:p>
            <a:pPr indent="-342900" lvl="0" marL="342900" rtl="0" algn="l">
              <a:spcBef>
                <a:spcPts val="1000"/>
              </a:spcBef>
              <a:spcAft>
                <a:spcPts val="0"/>
              </a:spcAft>
              <a:buSzPts val="1600"/>
              <a:buChar char="►"/>
            </a:pPr>
            <a:r>
              <a:rPr i="1" lang="en-US">
                <a:latin typeface="Cambria"/>
                <a:ea typeface="Cambria"/>
                <a:cs typeface="Cambria"/>
                <a:sym typeface="Cambria"/>
              </a:rPr>
              <a:t>5. Solve the resulting simultaneous linear equations for assumed branch currents.</a:t>
            </a:r>
            <a:r>
              <a:rPr b="1" i="1" lang="en-US">
                <a:latin typeface="Cambria"/>
                <a:ea typeface="Cambria"/>
                <a:cs typeface="Cambria"/>
                <a:sym typeface="Cambria"/>
              </a:rPr>
              <a:t> </a:t>
            </a:r>
            <a:endParaRPr/>
          </a:p>
          <a:p>
            <a:pPr indent="-241300" lvl="0" marL="342900" rtl="0" algn="l">
              <a:spcBef>
                <a:spcPts val="1000"/>
              </a:spcBef>
              <a:spcAft>
                <a:spcPts val="0"/>
              </a:spcAft>
              <a:buSzPts val="1600"/>
              <a:buNone/>
            </a:pPr>
            <a:r>
              <a:t/>
            </a:r>
            <a:endParaRPr>
              <a:latin typeface="Cambria"/>
              <a:ea typeface="Cambria"/>
              <a:cs typeface="Cambria"/>
              <a:sym typeface="Cambria"/>
            </a:endParaRPr>
          </a:p>
          <a:p>
            <a:pPr indent="-241300" lvl="0" marL="342900" rtl="0" algn="l">
              <a:spcBef>
                <a:spcPts val="1000"/>
              </a:spcBef>
              <a:spcAft>
                <a:spcPts val="0"/>
              </a:spcAft>
              <a:buSzPts val="1600"/>
              <a:buNone/>
            </a:pPr>
            <a:r>
              <a:t/>
            </a:r>
            <a:endParaRPr>
              <a:latin typeface="Cambria"/>
              <a:ea typeface="Cambria"/>
              <a:cs typeface="Cambria"/>
              <a:sym typeface="Cambria"/>
            </a:endParaRPr>
          </a:p>
        </p:txBody>
      </p:sp>
      <p:sp>
        <p:nvSpPr>
          <p:cNvPr id="360" name="Google Shape;360;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361" name="Google Shape;361;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67" name="Google Shape;367;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68" name="Google Shape;368;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369" name="Google Shape;369;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70" name="Google Shape;370;p23"/>
          <p:cNvPicPr preferRelativeResize="0"/>
          <p:nvPr/>
        </p:nvPicPr>
        <p:blipFill rotWithShape="1">
          <a:blip r:embed="rId3">
            <a:alphaModFix/>
          </a:blip>
          <a:srcRect b="0" l="0" r="0" t="0"/>
          <a:stretch/>
        </p:blipFill>
        <p:spPr>
          <a:xfrm>
            <a:off x="3176589" y="76200"/>
            <a:ext cx="5838825" cy="3524250"/>
          </a:xfrm>
          <a:prstGeom prst="rect">
            <a:avLst/>
          </a:prstGeom>
          <a:noFill/>
          <a:ln>
            <a:noFill/>
          </a:ln>
        </p:spPr>
      </p:pic>
      <p:pic>
        <p:nvPicPr>
          <p:cNvPr id="371" name="Google Shape;371;p23"/>
          <p:cNvPicPr preferRelativeResize="0"/>
          <p:nvPr/>
        </p:nvPicPr>
        <p:blipFill rotWithShape="1">
          <a:blip r:embed="rId4">
            <a:alphaModFix/>
          </a:blip>
          <a:srcRect b="0" l="0" r="0" t="0"/>
          <a:stretch/>
        </p:blipFill>
        <p:spPr>
          <a:xfrm>
            <a:off x="2057400" y="3733800"/>
            <a:ext cx="8382000" cy="2457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77" name="Google Shape;377;p24"/>
          <p:cNvSpPr txBox="1"/>
          <p:nvPr>
            <p:ph idx="1" type="body"/>
          </p:nvPr>
        </p:nvSpPr>
        <p:spPr>
          <a:xfrm>
            <a:off x="1981200" y="1600201"/>
            <a:ext cx="3200400" cy="4525963"/>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78" name="Google Shape;378;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379" name="Google Shape;379;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80" name="Google Shape;380;p24"/>
          <p:cNvPicPr preferRelativeResize="0"/>
          <p:nvPr/>
        </p:nvPicPr>
        <p:blipFill rotWithShape="1">
          <a:blip r:embed="rId3">
            <a:alphaModFix/>
          </a:blip>
          <a:srcRect b="0" l="0" r="0" t="0"/>
          <a:stretch/>
        </p:blipFill>
        <p:spPr>
          <a:xfrm>
            <a:off x="1828800" y="-76200"/>
            <a:ext cx="8534400" cy="685800"/>
          </a:xfrm>
          <a:prstGeom prst="rect">
            <a:avLst/>
          </a:prstGeom>
          <a:noFill/>
          <a:ln>
            <a:noFill/>
          </a:ln>
        </p:spPr>
      </p:pic>
      <p:pic>
        <p:nvPicPr>
          <p:cNvPr id="381" name="Google Shape;381;p24"/>
          <p:cNvPicPr preferRelativeResize="0"/>
          <p:nvPr/>
        </p:nvPicPr>
        <p:blipFill rotWithShape="1">
          <a:blip r:embed="rId4">
            <a:alphaModFix/>
          </a:blip>
          <a:srcRect b="0" l="0" r="0" t="0"/>
          <a:stretch/>
        </p:blipFill>
        <p:spPr>
          <a:xfrm>
            <a:off x="2743200" y="4267200"/>
            <a:ext cx="7315200" cy="2590800"/>
          </a:xfrm>
          <a:prstGeom prst="rect">
            <a:avLst/>
          </a:prstGeom>
          <a:noFill/>
          <a:ln>
            <a:noFill/>
          </a:ln>
        </p:spPr>
      </p:pic>
      <p:pic>
        <p:nvPicPr>
          <p:cNvPr id="382" name="Google Shape;382;p24"/>
          <p:cNvPicPr preferRelativeResize="0"/>
          <p:nvPr/>
        </p:nvPicPr>
        <p:blipFill rotWithShape="1">
          <a:blip r:embed="rId5">
            <a:alphaModFix/>
          </a:blip>
          <a:srcRect b="0" l="0" r="0" t="0"/>
          <a:stretch/>
        </p:blipFill>
        <p:spPr>
          <a:xfrm>
            <a:off x="3352800" y="457200"/>
            <a:ext cx="5334000" cy="3790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88" name="Google Shape;388;p2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89" name="Google Shape;389;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390" name="Google Shape;390;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91" name="Google Shape;391;p25"/>
          <p:cNvPicPr preferRelativeResize="0"/>
          <p:nvPr/>
        </p:nvPicPr>
        <p:blipFill rotWithShape="1">
          <a:blip r:embed="rId3">
            <a:alphaModFix/>
          </a:blip>
          <a:srcRect b="0" l="0" r="0" t="0"/>
          <a:stretch/>
        </p:blipFill>
        <p:spPr>
          <a:xfrm>
            <a:off x="3276600" y="0"/>
            <a:ext cx="5334000" cy="3790950"/>
          </a:xfrm>
          <a:prstGeom prst="rect">
            <a:avLst/>
          </a:prstGeom>
          <a:noFill/>
          <a:ln>
            <a:noFill/>
          </a:ln>
        </p:spPr>
      </p:pic>
      <p:pic>
        <p:nvPicPr>
          <p:cNvPr id="392" name="Google Shape;392;p25"/>
          <p:cNvPicPr preferRelativeResize="0"/>
          <p:nvPr/>
        </p:nvPicPr>
        <p:blipFill rotWithShape="1">
          <a:blip r:embed="rId4">
            <a:alphaModFix/>
          </a:blip>
          <a:srcRect b="0" l="0" r="0" t="0"/>
          <a:stretch/>
        </p:blipFill>
        <p:spPr>
          <a:xfrm>
            <a:off x="3352800" y="3790951"/>
            <a:ext cx="4914900" cy="1552575"/>
          </a:xfrm>
          <a:prstGeom prst="rect">
            <a:avLst/>
          </a:prstGeom>
          <a:noFill/>
          <a:ln>
            <a:noFill/>
          </a:ln>
        </p:spPr>
      </p:pic>
      <p:pic>
        <p:nvPicPr>
          <p:cNvPr id="393" name="Google Shape;393;p25"/>
          <p:cNvPicPr preferRelativeResize="0"/>
          <p:nvPr/>
        </p:nvPicPr>
        <p:blipFill rotWithShape="1">
          <a:blip r:embed="rId5">
            <a:alphaModFix/>
          </a:blip>
          <a:srcRect b="0" l="0" r="0" t="0"/>
          <a:stretch/>
        </p:blipFill>
        <p:spPr>
          <a:xfrm>
            <a:off x="2452689" y="5343526"/>
            <a:ext cx="7286625" cy="1114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399" name="Google Shape;399;p2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400" name="Google Shape;400;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401" name="Google Shape;401;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02" name="Google Shape;402;p26"/>
          <p:cNvPicPr preferRelativeResize="0"/>
          <p:nvPr/>
        </p:nvPicPr>
        <p:blipFill rotWithShape="1">
          <a:blip r:embed="rId3">
            <a:alphaModFix/>
          </a:blip>
          <a:srcRect b="0" l="0" r="0" t="0"/>
          <a:stretch/>
        </p:blipFill>
        <p:spPr>
          <a:xfrm>
            <a:off x="2362200" y="152401"/>
            <a:ext cx="7258050" cy="1781175"/>
          </a:xfrm>
          <a:prstGeom prst="rect">
            <a:avLst/>
          </a:prstGeom>
          <a:noFill/>
          <a:ln>
            <a:noFill/>
          </a:ln>
        </p:spPr>
      </p:pic>
      <p:pic>
        <p:nvPicPr>
          <p:cNvPr id="403" name="Google Shape;403;p26"/>
          <p:cNvPicPr preferRelativeResize="0"/>
          <p:nvPr/>
        </p:nvPicPr>
        <p:blipFill rotWithShape="1">
          <a:blip r:embed="rId4">
            <a:alphaModFix/>
          </a:blip>
          <a:srcRect b="0" l="0" r="0" t="0"/>
          <a:stretch/>
        </p:blipFill>
        <p:spPr>
          <a:xfrm>
            <a:off x="3124201" y="1933576"/>
            <a:ext cx="6257925" cy="4848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409" name="Google Shape;409;p27"/>
          <p:cNvSpPr txBox="1"/>
          <p:nvPr>
            <p:ph idx="1" type="body"/>
          </p:nvPr>
        </p:nvSpPr>
        <p:spPr>
          <a:xfrm>
            <a:off x="1981200" y="1600201"/>
            <a:ext cx="7467600" cy="4114800"/>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410" name="Google Shape;410;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411" name="Google Shape;411;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12" name="Google Shape;412;p27"/>
          <p:cNvPicPr preferRelativeResize="0"/>
          <p:nvPr/>
        </p:nvPicPr>
        <p:blipFill rotWithShape="1">
          <a:blip r:embed="rId3">
            <a:alphaModFix/>
          </a:blip>
          <a:srcRect b="0" l="0" r="0" t="0"/>
          <a:stretch/>
        </p:blipFill>
        <p:spPr>
          <a:xfrm>
            <a:off x="1676401" y="0"/>
            <a:ext cx="8839200" cy="5562600"/>
          </a:xfrm>
          <a:prstGeom prst="rect">
            <a:avLst/>
          </a:prstGeom>
          <a:noFill/>
          <a:ln>
            <a:noFill/>
          </a:ln>
        </p:spPr>
      </p:pic>
      <p:pic>
        <p:nvPicPr>
          <p:cNvPr id="413" name="Google Shape;413;p27"/>
          <p:cNvPicPr preferRelativeResize="0"/>
          <p:nvPr/>
        </p:nvPicPr>
        <p:blipFill rotWithShape="1">
          <a:blip r:embed="rId4">
            <a:alphaModFix/>
          </a:blip>
          <a:srcRect b="0" l="0" r="0" t="0"/>
          <a:stretch/>
        </p:blipFill>
        <p:spPr>
          <a:xfrm>
            <a:off x="3559629" y="5562600"/>
            <a:ext cx="5543550" cy="1295400"/>
          </a:xfrm>
          <a:prstGeom prst="rect">
            <a:avLst/>
          </a:prstGeom>
          <a:noFill/>
          <a:ln>
            <a:noFill/>
          </a:ln>
        </p:spPr>
      </p:pic>
      <p:cxnSp>
        <p:nvCxnSpPr>
          <p:cNvPr id="414" name="Google Shape;414;p27"/>
          <p:cNvCxnSpPr/>
          <p:nvPr/>
        </p:nvCxnSpPr>
        <p:spPr>
          <a:xfrm>
            <a:off x="5715000" y="3505200"/>
            <a:ext cx="0" cy="1524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420" name="Google Shape;420;p2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421" name="Google Shape;421;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422" name="Google Shape;422;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3" name="Google Shape;423;p28"/>
          <p:cNvPicPr preferRelativeResize="0"/>
          <p:nvPr/>
        </p:nvPicPr>
        <p:blipFill rotWithShape="1">
          <a:blip r:embed="rId3">
            <a:alphaModFix/>
          </a:blip>
          <a:srcRect b="0" l="0" r="0" t="0"/>
          <a:stretch/>
        </p:blipFill>
        <p:spPr>
          <a:xfrm>
            <a:off x="3429001" y="47626"/>
            <a:ext cx="4219575" cy="3381375"/>
          </a:xfrm>
          <a:prstGeom prst="rect">
            <a:avLst/>
          </a:prstGeom>
          <a:noFill/>
          <a:ln>
            <a:noFill/>
          </a:ln>
        </p:spPr>
      </p:pic>
      <p:pic>
        <p:nvPicPr>
          <p:cNvPr id="424" name="Google Shape;424;p28"/>
          <p:cNvPicPr preferRelativeResize="0"/>
          <p:nvPr/>
        </p:nvPicPr>
        <p:blipFill rotWithShape="1">
          <a:blip r:embed="rId4">
            <a:alphaModFix/>
          </a:blip>
          <a:srcRect b="0" l="0" r="0" t="0"/>
          <a:stretch/>
        </p:blipFill>
        <p:spPr>
          <a:xfrm>
            <a:off x="2438401" y="3482068"/>
            <a:ext cx="7248525" cy="2762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430" name="Google Shape;430;p2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431" name="Google Shape;431;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432" name="Google Shape;432;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33" name="Google Shape;433;p29"/>
          <p:cNvPicPr preferRelativeResize="0"/>
          <p:nvPr/>
        </p:nvPicPr>
        <p:blipFill rotWithShape="1">
          <a:blip r:embed="rId3">
            <a:alphaModFix/>
          </a:blip>
          <a:srcRect b="0" l="0" r="0" t="0"/>
          <a:stretch/>
        </p:blipFill>
        <p:spPr>
          <a:xfrm>
            <a:off x="1981200" y="152400"/>
            <a:ext cx="8153400" cy="647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ambria"/>
              <a:buNone/>
            </a:pPr>
            <a:r>
              <a:rPr lang="en-US">
                <a:latin typeface="Cambria"/>
                <a:ea typeface="Cambria"/>
                <a:cs typeface="Cambria"/>
                <a:sym typeface="Cambria"/>
              </a:rPr>
              <a:t>8.1 Introduction</a:t>
            </a:r>
            <a:endParaRPr/>
          </a:p>
        </p:txBody>
      </p:sp>
      <p:sp>
        <p:nvSpPr>
          <p:cNvPr id="168" name="Google Shape;168;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760"/>
              <a:buChar char="►"/>
            </a:pPr>
            <a:r>
              <a:rPr lang="en-US" sz="2200">
                <a:latin typeface="Cambria"/>
                <a:ea typeface="Cambria"/>
                <a:cs typeface="Cambria"/>
                <a:sym typeface="Cambria"/>
              </a:rPr>
              <a:t>The methods to be introduced in this chapter include: </a:t>
            </a:r>
            <a:endParaRPr/>
          </a:p>
          <a:p>
            <a:pPr indent="-285750" lvl="1" marL="742950" rtl="0" algn="just">
              <a:spcBef>
                <a:spcPts val="1000"/>
              </a:spcBef>
              <a:spcAft>
                <a:spcPts val="0"/>
              </a:spcAft>
              <a:buSzPts val="1760"/>
              <a:buChar char="►"/>
            </a:pPr>
            <a:r>
              <a:rPr b="1" lang="en-US" sz="2200">
                <a:latin typeface="Cambria"/>
                <a:ea typeface="Cambria"/>
                <a:cs typeface="Cambria"/>
                <a:sym typeface="Cambria"/>
              </a:rPr>
              <a:t>branch-current analysis, </a:t>
            </a:r>
            <a:endParaRPr/>
          </a:p>
          <a:p>
            <a:pPr indent="-285750" lvl="1" marL="742950" rtl="0" algn="just">
              <a:spcBef>
                <a:spcPts val="1000"/>
              </a:spcBef>
              <a:spcAft>
                <a:spcPts val="0"/>
              </a:spcAft>
              <a:buSzPts val="1760"/>
              <a:buChar char="►"/>
            </a:pPr>
            <a:r>
              <a:rPr b="1" lang="en-US" sz="2200">
                <a:latin typeface="Cambria"/>
                <a:ea typeface="Cambria"/>
                <a:cs typeface="Cambria"/>
                <a:sym typeface="Cambria"/>
              </a:rPr>
              <a:t>mesh analysis, and </a:t>
            </a:r>
            <a:endParaRPr/>
          </a:p>
          <a:p>
            <a:pPr indent="-285750" lvl="1" marL="742950" rtl="0" algn="just">
              <a:spcBef>
                <a:spcPts val="1000"/>
              </a:spcBef>
              <a:spcAft>
                <a:spcPts val="0"/>
              </a:spcAft>
              <a:buSzPts val="1760"/>
              <a:buChar char="►"/>
            </a:pPr>
            <a:r>
              <a:rPr b="1" lang="en-US" sz="2200">
                <a:latin typeface="Cambria"/>
                <a:ea typeface="Cambria"/>
                <a:cs typeface="Cambria"/>
                <a:sym typeface="Cambria"/>
              </a:rPr>
              <a:t>nodal analysis.</a:t>
            </a:r>
            <a:endParaRPr/>
          </a:p>
          <a:p>
            <a:pPr indent="-342900" lvl="0" marL="342900" rtl="0" algn="just">
              <a:spcBef>
                <a:spcPts val="1000"/>
              </a:spcBef>
              <a:spcAft>
                <a:spcPts val="0"/>
              </a:spcAft>
              <a:buSzPts val="1760"/>
              <a:buChar char="►"/>
            </a:pPr>
            <a:r>
              <a:rPr lang="en-US" sz="2200">
                <a:latin typeface="Cambria"/>
                <a:ea typeface="Cambria"/>
                <a:cs typeface="Cambria"/>
                <a:sym typeface="Cambria"/>
              </a:rPr>
              <a:t>Each can be applied to the same network, although usually one is more appropriate than the other.</a:t>
            </a:r>
            <a:endParaRPr/>
          </a:p>
          <a:p>
            <a:pPr indent="-342900" lvl="0" marL="342900" rtl="0" algn="just">
              <a:spcBef>
                <a:spcPts val="1000"/>
              </a:spcBef>
              <a:spcAft>
                <a:spcPts val="0"/>
              </a:spcAft>
              <a:buSzPts val="1760"/>
              <a:buChar char="►"/>
            </a:pPr>
            <a:r>
              <a:rPr lang="en-US" sz="2200">
                <a:latin typeface="Cambria"/>
                <a:ea typeface="Cambria"/>
                <a:cs typeface="Cambria"/>
                <a:sym typeface="Cambria"/>
              </a:rPr>
              <a:t>A strict set of rules cannot define the “best” method but can be determined only after developing an understanding of the relative advantages of each.</a:t>
            </a:r>
            <a:endParaRPr/>
          </a:p>
        </p:txBody>
      </p:sp>
      <p:sp>
        <p:nvSpPr>
          <p:cNvPr id="169" name="Google Shape;169;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170" name="Google Shape;170;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439" name="Google Shape;439;p3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440" name="Google Shape;440;p30"/>
          <p:cNvSpPr txBox="1"/>
          <p:nvPr>
            <p:ph idx="10" type="dt"/>
          </p:nvPr>
        </p:nvSpPr>
        <p:spPr>
          <a:xfrm>
            <a:off x="2181225" y="6347682"/>
            <a:ext cx="20574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441" name="Google Shape;441;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42" name="Google Shape;442;p30"/>
          <p:cNvPicPr preferRelativeResize="0"/>
          <p:nvPr/>
        </p:nvPicPr>
        <p:blipFill rotWithShape="1">
          <a:blip r:embed="rId3">
            <a:alphaModFix/>
          </a:blip>
          <a:srcRect b="0" l="0" r="0" t="0"/>
          <a:stretch/>
        </p:blipFill>
        <p:spPr>
          <a:xfrm>
            <a:off x="3733800" y="76200"/>
            <a:ext cx="4133850" cy="2838450"/>
          </a:xfrm>
          <a:prstGeom prst="rect">
            <a:avLst/>
          </a:prstGeom>
          <a:noFill/>
          <a:ln>
            <a:noFill/>
          </a:ln>
        </p:spPr>
      </p:pic>
      <p:pic>
        <p:nvPicPr>
          <p:cNvPr id="443" name="Google Shape;443;p30"/>
          <p:cNvPicPr preferRelativeResize="0"/>
          <p:nvPr/>
        </p:nvPicPr>
        <p:blipFill rotWithShape="1">
          <a:blip r:embed="rId4">
            <a:alphaModFix/>
          </a:blip>
          <a:srcRect b="0" l="0" r="0" t="0"/>
          <a:stretch/>
        </p:blipFill>
        <p:spPr>
          <a:xfrm>
            <a:off x="5257801" y="2855914"/>
            <a:ext cx="1438275" cy="695325"/>
          </a:xfrm>
          <a:prstGeom prst="rect">
            <a:avLst/>
          </a:prstGeom>
          <a:noFill/>
          <a:ln>
            <a:noFill/>
          </a:ln>
        </p:spPr>
      </p:pic>
      <p:pic>
        <p:nvPicPr>
          <p:cNvPr id="444" name="Google Shape;444;p30"/>
          <p:cNvPicPr preferRelativeResize="0"/>
          <p:nvPr/>
        </p:nvPicPr>
        <p:blipFill rotWithShape="1">
          <a:blip r:embed="rId5">
            <a:alphaModFix/>
          </a:blip>
          <a:srcRect b="0" l="0" r="0" t="0"/>
          <a:stretch/>
        </p:blipFill>
        <p:spPr>
          <a:xfrm>
            <a:off x="2181226" y="3530723"/>
            <a:ext cx="2314575" cy="1200150"/>
          </a:xfrm>
          <a:prstGeom prst="rect">
            <a:avLst/>
          </a:prstGeom>
          <a:noFill/>
          <a:ln>
            <a:noFill/>
          </a:ln>
        </p:spPr>
      </p:pic>
      <p:pic>
        <p:nvPicPr>
          <p:cNvPr id="445" name="Google Shape;445;p30"/>
          <p:cNvPicPr preferRelativeResize="0"/>
          <p:nvPr/>
        </p:nvPicPr>
        <p:blipFill rotWithShape="1">
          <a:blip r:embed="rId6">
            <a:alphaModFix/>
          </a:blip>
          <a:srcRect b="0" l="0" r="0" t="0"/>
          <a:stretch/>
        </p:blipFill>
        <p:spPr>
          <a:xfrm>
            <a:off x="2057401" y="4969484"/>
            <a:ext cx="5495925"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451" name="Google Shape;451;p3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452" name="Google Shape;452;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453" name="Google Shape;453;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54" name="Google Shape;454;p31"/>
          <p:cNvPicPr preferRelativeResize="0"/>
          <p:nvPr/>
        </p:nvPicPr>
        <p:blipFill rotWithShape="1">
          <a:blip r:embed="rId3">
            <a:alphaModFix/>
          </a:blip>
          <a:srcRect b="0" l="0" r="0" t="0"/>
          <a:stretch/>
        </p:blipFill>
        <p:spPr>
          <a:xfrm>
            <a:off x="3886201" y="10886"/>
            <a:ext cx="4029075" cy="2476500"/>
          </a:xfrm>
          <a:prstGeom prst="rect">
            <a:avLst/>
          </a:prstGeom>
          <a:noFill/>
          <a:ln>
            <a:noFill/>
          </a:ln>
        </p:spPr>
      </p:pic>
      <p:pic>
        <p:nvPicPr>
          <p:cNvPr id="455" name="Google Shape;455;p31"/>
          <p:cNvPicPr preferRelativeResize="0"/>
          <p:nvPr/>
        </p:nvPicPr>
        <p:blipFill rotWithShape="1">
          <a:blip r:embed="rId4">
            <a:alphaModFix/>
          </a:blip>
          <a:srcRect b="0" l="0" r="0" t="0"/>
          <a:stretch/>
        </p:blipFill>
        <p:spPr>
          <a:xfrm>
            <a:off x="5257801" y="2622323"/>
            <a:ext cx="1419225" cy="619125"/>
          </a:xfrm>
          <a:prstGeom prst="rect">
            <a:avLst/>
          </a:prstGeom>
          <a:noFill/>
          <a:ln>
            <a:noFill/>
          </a:ln>
        </p:spPr>
      </p:pic>
      <p:pic>
        <p:nvPicPr>
          <p:cNvPr id="456" name="Google Shape;456;p31"/>
          <p:cNvPicPr preferRelativeResize="0"/>
          <p:nvPr/>
        </p:nvPicPr>
        <p:blipFill rotWithShape="1">
          <a:blip r:embed="rId5">
            <a:alphaModFix/>
          </a:blip>
          <a:srcRect b="0" l="0" r="0" t="0"/>
          <a:stretch/>
        </p:blipFill>
        <p:spPr>
          <a:xfrm>
            <a:off x="3086100" y="3151074"/>
            <a:ext cx="3009900" cy="1181100"/>
          </a:xfrm>
          <a:prstGeom prst="rect">
            <a:avLst/>
          </a:prstGeom>
          <a:noFill/>
          <a:ln>
            <a:noFill/>
          </a:ln>
        </p:spPr>
      </p:pic>
      <p:pic>
        <p:nvPicPr>
          <p:cNvPr id="457" name="Google Shape;457;p31"/>
          <p:cNvPicPr preferRelativeResize="0"/>
          <p:nvPr/>
        </p:nvPicPr>
        <p:blipFill rotWithShape="1">
          <a:blip r:embed="rId6">
            <a:alphaModFix/>
          </a:blip>
          <a:srcRect b="0" l="0" r="0" t="0"/>
          <a:stretch/>
        </p:blipFill>
        <p:spPr>
          <a:xfrm>
            <a:off x="3124200" y="4648090"/>
            <a:ext cx="478155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2"/>
          <p:cNvSpPr txBox="1"/>
          <p:nvPr>
            <p:ph type="title"/>
          </p:nvPr>
        </p:nvSpPr>
        <p:spPr>
          <a:xfrm>
            <a:off x="2286000" y="2743200"/>
            <a:ext cx="7467600" cy="11430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chemeClr val="lt1"/>
              </a:buClr>
              <a:buSzPts val="3200"/>
              <a:buFont typeface="Cambria"/>
              <a:buNone/>
            </a:pPr>
            <a:r>
              <a:rPr lang="en-US" sz="3200">
                <a:solidFill>
                  <a:schemeClr val="lt1"/>
                </a:solidFill>
                <a:latin typeface="Cambria"/>
                <a:ea typeface="Cambria"/>
                <a:cs typeface="Cambria"/>
                <a:sym typeface="Cambria"/>
              </a:rPr>
              <a:t>Thank You</a:t>
            </a:r>
            <a:endParaRPr/>
          </a:p>
        </p:txBody>
      </p:sp>
      <p:sp>
        <p:nvSpPr>
          <p:cNvPr id="463" name="Google Shape;463;p32"/>
          <p:cNvSpPr txBox="1"/>
          <p:nvPr/>
        </p:nvSpPr>
        <p:spPr>
          <a:xfrm>
            <a:off x="1981200" y="6421438"/>
            <a:ext cx="2133600" cy="365125"/>
          </a:xfrm>
          <a:prstGeom prst="rect">
            <a:avLst/>
          </a:prstGeom>
          <a:noFill/>
          <a:ln>
            <a:noFill/>
          </a:ln>
        </p:spPr>
        <p:txBody>
          <a:bodyPr anchorCtr="0" anchor="b" bIns="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9B9A98"/>
                </a:solidFill>
                <a:latin typeface="Verdana"/>
                <a:ea typeface="Verdana"/>
                <a:cs typeface="Verdana"/>
                <a:sym typeface="Verdana"/>
              </a:rPr>
              <a:t>*</a:t>
            </a:r>
            <a:endParaRPr b="0" i="0" sz="1800" u="none" cap="none" strike="noStrike">
              <a:solidFill>
                <a:schemeClr val="lt1"/>
              </a:solidFill>
              <a:latin typeface="Century Gothic"/>
              <a:ea typeface="Century Gothic"/>
              <a:cs typeface="Century Gothic"/>
              <a:sym typeface="Century Gothic"/>
            </a:endParaRPr>
          </a:p>
        </p:txBody>
      </p:sp>
      <p:sp>
        <p:nvSpPr>
          <p:cNvPr id="464" name="Google Shape;464;p32"/>
          <p:cNvSpPr txBox="1"/>
          <p:nvPr/>
        </p:nvSpPr>
        <p:spPr>
          <a:xfrm>
            <a:off x="9677400" y="6421438"/>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9B9A98"/>
                </a:solidFill>
                <a:latin typeface="Verdana"/>
                <a:ea typeface="Verdana"/>
                <a:cs typeface="Verdana"/>
                <a:sym typeface="Verdana"/>
              </a:rPr>
              <a:t>‹#›</a:t>
            </a:fld>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ambria"/>
              <a:buNone/>
            </a:pPr>
            <a:r>
              <a:rPr lang="en-US">
                <a:latin typeface="Cambria"/>
                <a:ea typeface="Cambria"/>
                <a:cs typeface="Cambria"/>
                <a:sym typeface="Cambria"/>
              </a:rPr>
              <a:t>8.2 Current Source </a:t>
            </a:r>
            <a:endParaRPr/>
          </a:p>
        </p:txBody>
      </p:sp>
      <p:sp>
        <p:nvSpPr>
          <p:cNvPr id="177" name="Google Shape;177;p4"/>
          <p:cNvSpPr txBox="1"/>
          <p:nvPr>
            <p:ph idx="1" type="body"/>
          </p:nvPr>
        </p:nvSpPr>
        <p:spPr>
          <a:xfrm>
            <a:off x="1981200" y="1371601"/>
            <a:ext cx="79248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760"/>
              <a:buChar char="►"/>
            </a:pPr>
            <a:r>
              <a:rPr lang="en-US" sz="2200">
                <a:latin typeface="Cambria"/>
                <a:ea typeface="Cambria"/>
                <a:cs typeface="Cambria"/>
                <a:sym typeface="Cambria"/>
              </a:rPr>
              <a:t>The voltage source was the only source appearing in the circuit analysis so far. This was primarily because voltage sources such as the battery and supply are the most common in our daily lives and in the laboratory environment. </a:t>
            </a:r>
            <a:endParaRPr/>
          </a:p>
          <a:p>
            <a:pPr indent="-342900" lvl="0" marL="342900" rtl="0" algn="just">
              <a:spcBef>
                <a:spcPts val="1000"/>
              </a:spcBef>
              <a:spcAft>
                <a:spcPts val="0"/>
              </a:spcAft>
              <a:buSzPts val="1760"/>
              <a:buChar char="►"/>
            </a:pPr>
            <a:r>
              <a:rPr lang="en-US" sz="2200">
                <a:latin typeface="Cambria"/>
                <a:ea typeface="Cambria"/>
                <a:cs typeface="Cambria"/>
                <a:sym typeface="Cambria"/>
              </a:rPr>
              <a:t>Now let us turn our attention to a second type of source called the </a:t>
            </a:r>
            <a:r>
              <a:rPr b="1" lang="en-US" sz="2200">
                <a:latin typeface="Cambria"/>
                <a:ea typeface="Cambria"/>
                <a:cs typeface="Cambria"/>
                <a:sym typeface="Cambria"/>
              </a:rPr>
              <a:t>current source.</a:t>
            </a:r>
            <a:endParaRPr/>
          </a:p>
          <a:p>
            <a:pPr indent="-342900" lvl="0" marL="342900" rtl="0" algn="just">
              <a:spcBef>
                <a:spcPts val="1000"/>
              </a:spcBef>
              <a:spcAft>
                <a:spcPts val="0"/>
              </a:spcAft>
              <a:buSzPts val="1760"/>
              <a:buChar char="►"/>
            </a:pPr>
            <a:r>
              <a:rPr lang="en-US" sz="2200">
                <a:latin typeface="Cambria"/>
                <a:ea typeface="Cambria"/>
                <a:cs typeface="Cambria"/>
                <a:sym typeface="Cambria"/>
              </a:rPr>
              <a:t>Although current sources are available as laboratory supplies, they appear extensively in the modeling of electronic devices such as the transistor. </a:t>
            </a:r>
            <a:endParaRPr/>
          </a:p>
        </p:txBody>
      </p:sp>
      <p:sp>
        <p:nvSpPr>
          <p:cNvPr id="178" name="Google Shape;178;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179" name="Google Shape;179;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type="title"/>
          </p:nvPr>
        </p:nvSpPr>
        <p:spPr>
          <a:xfrm>
            <a:off x="2098675" y="304801"/>
            <a:ext cx="8112125" cy="12160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100"/>
              <a:buFont typeface="Cambria"/>
              <a:buNone/>
            </a:pPr>
            <a:r>
              <a:rPr lang="en-US" sz="3100">
                <a:latin typeface="Cambria"/>
                <a:ea typeface="Cambria"/>
                <a:cs typeface="Cambria"/>
                <a:sym typeface="Cambria"/>
              </a:rPr>
              <a:t>8.2 Duality of Voltage &amp; Current Source </a:t>
            </a:r>
            <a:endParaRPr/>
          </a:p>
        </p:txBody>
      </p:sp>
      <p:sp>
        <p:nvSpPr>
          <p:cNvPr id="185" name="Google Shape;185;p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760"/>
              <a:buChar char="►"/>
            </a:pPr>
            <a:r>
              <a:rPr lang="en-US" sz="2200">
                <a:latin typeface="Cambria"/>
                <a:ea typeface="Cambria"/>
                <a:cs typeface="Cambria"/>
                <a:sym typeface="Cambria"/>
              </a:rPr>
              <a:t>The current source is often referred to as the </a:t>
            </a:r>
            <a:r>
              <a:rPr i="1" lang="en-US" sz="2200">
                <a:latin typeface="Cambria"/>
                <a:ea typeface="Cambria"/>
                <a:cs typeface="Cambria"/>
                <a:sym typeface="Cambria"/>
              </a:rPr>
              <a:t>dual </a:t>
            </a:r>
            <a:r>
              <a:rPr lang="en-US" sz="2200">
                <a:latin typeface="Cambria"/>
                <a:ea typeface="Cambria"/>
                <a:cs typeface="Cambria"/>
                <a:sym typeface="Cambria"/>
              </a:rPr>
              <a:t>of the voltage</a:t>
            </a:r>
            <a:r>
              <a:rPr i="1" lang="en-US" sz="2200">
                <a:latin typeface="Cambria"/>
                <a:ea typeface="Cambria"/>
                <a:cs typeface="Cambria"/>
                <a:sym typeface="Cambria"/>
              </a:rPr>
              <a:t> </a:t>
            </a:r>
            <a:r>
              <a:rPr lang="en-US" sz="2200">
                <a:latin typeface="Cambria"/>
                <a:ea typeface="Cambria"/>
                <a:cs typeface="Cambria"/>
                <a:sym typeface="Cambria"/>
              </a:rPr>
              <a:t>source. </a:t>
            </a:r>
            <a:endParaRPr/>
          </a:p>
          <a:p>
            <a:pPr indent="-342900" lvl="0" marL="342900" rtl="0" algn="just">
              <a:spcBef>
                <a:spcPts val="1000"/>
              </a:spcBef>
              <a:spcAft>
                <a:spcPts val="0"/>
              </a:spcAft>
              <a:buSzPts val="1760"/>
              <a:buChar char="►"/>
            </a:pPr>
            <a:r>
              <a:rPr lang="en-US" sz="2200">
                <a:latin typeface="Cambria"/>
                <a:ea typeface="Cambria"/>
                <a:cs typeface="Cambria"/>
                <a:sym typeface="Cambria"/>
              </a:rPr>
              <a:t>Just as a battery provides a fixed voltage to a network, a current source establishes a fixed current in the branch where it is located. </a:t>
            </a:r>
            <a:endParaRPr/>
          </a:p>
          <a:p>
            <a:pPr indent="-342900" lvl="0" marL="342900" rtl="0" algn="just">
              <a:spcBef>
                <a:spcPts val="1000"/>
              </a:spcBef>
              <a:spcAft>
                <a:spcPts val="0"/>
              </a:spcAft>
              <a:buSzPts val="1760"/>
              <a:buChar char="►"/>
            </a:pPr>
            <a:r>
              <a:rPr lang="en-US" sz="2200">
                <a:latin typeface="Cambria"/>
                <a:ea typeface="Cambria"/>
                <a:cs typeface="Cambria"/>
                <a:sym typeface="Cambria"/>
              </a:rPr>
              <a:t>Further, the current through a battery is a function of the network to which it is applied, just as the voltage across a current source is a function of the connected network. </a:t>
            </a:r>
            <a:endParaRPr/>
          </a:p>
        </p:txBody>
      </p:sp>
      <p:sp>
        <p:nvSpPr>
          <p:cNvPr id="186" name="Google Shape;186;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187" name="Google Shape;187;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3600"/>
              <a:buFont typeface="Cambria"/>
              <a:buNone/>
            </a:pPr>
            <a:r>
              <a:rPr lang="en-US" sz="3600">
                <a:latin typeface="Cambria"/>
                <a:ea typeface="Cambria"/>
                <a:cs typeface="Cambria"/>
                <a:sym typeface="Cambria"/>
              </a:rPr>
              <a:t>8.2 Symbol of Current Source </a:t>
            </a:r>
            <a:endParaRPr/>
          </a:p>
        </p:txBody>
      </p:sp>
      <p:sp>
        <p:nvSpPr>
          <p:cNvPr id="193" name="Google Shape;193;p6"/>
          <p:cNvSpPr txBox="1"/>
          <p:nvPr>
            <p:ph idx="1" type="body"/>
          </p:nvPr>
        </p:nvSpPr>
        <p:spPr>
          <a:xfrm>
            <a:off x="443345" y="1666875"/>
            <a:ext cx="6938356" cy="4648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SzPct val="80000"/>
              <a:buChar char="►"/>
            </a:pPr>
            <a:r>
              <a:rPr lang="en-US" sz="2200">
                <a:latin typeface="Cambria"/>
                <a:ea typeface="Cambria"/>
                <a:cs typeface="Cambria"/>
                <a:sym typeface="Cambria"/>
              </a:rPr>
              <a:t>The symbol for a current source appears below. The arrow indicates the direction in which it is supplying current to the branch where it is located. The result is a current equal to the source current through the series resistor. </a:t>
            </a:r>
            <a:endParaRPr/>
          </a:p>
          <a:p>
            <a:pPr indent="-342900" lvl="0" marL="342900" rtl="0" algn="just">
              <a:spcBef>
                <a:spcPts val="1000"/>
              </a:spcBef>
              <a:spcAft>
                <a:spcPts val="0"/>
              </a:spcAft>
              <a:buSzPct val="80000"/>
              <a:buChar char="►"/>
            </a:pPr>
            <a:r>
              <a:rPr lang="en-US" sz="2200">
                <a:latin typeface="Cambria"/>
                <a:ea typeface="Cambria"/>
                <a:cs typeface="Cambria"/>
                <a:sym typeface="Cambria"/>
              </a:rPr>
              <a:t>In Fig. 8.1(b), we find that the voltage across a current source is determined by the polarity of the voltage drop caused by the current source. </a:t>
            </a:r>
            <a:endParaRPr/>
          </a:p>
          <a:p>
            <a:pPr indent="-342900" lvl="0" marL="342900" rtl="0" algn="just">
              <a:spcBef>
                <a:spcPts val="1000"/>
              </a:spcBef>
              <a:spcAft>
                <a:spcPts val="0"/>
              </a:spcAft>
              <a:buSzPct val="80000"/>
              <a:buChar char="►"/>
            </a:pPr>
            <a:r>
              <a:rPr lang="en-US" sz="2200">
                <a:latin typeface="Cambria"/>
                <a:ea typeface="Cambria"/>
                <a:cs typeface="Cambria"/>
                <a:sym typeface="Cambria"/>
              </a:rPr>
              <a:t>For single-source networks, it always has the polarity of Fig. 8.1(b).</a:t>
            </a:r>
            <a:endParaRPr/>
          </a:p>
          <a:p>
            <a:pPr indent="-342900" lvl="0" marL="342900" rtl="0" algn="l">
              <a:spcBef>
                <a:spcPts val="1000"/>
              </a:spcBef>
              <a:spcAft>
                <a:spcPts val="0"/>
              </a:spcAft>
              <a:buSzPct val="80000"/>
              <a:buChar char="►"/>
            </a:pPr>
            <a:r>
              <a:rPr lang="en-US" sz="2400">
                <a:latin typeface="Cambria"/>
                <a:ea typeface="Cambria"/>
                <a:cs typeface="Cambria"/>
                <a:sym typeface="Cambria"/>
              </a:rPr>
              <a:t>In general, therefore</a:t>
            </a:r>
            <a:endParaRPr/>
          </a:p>
          <a:p>
            <a:pPr indent="-342900" lvl="0" marL="342900" rtl="0" algn="l">
              <a:spcBef>
                <a:spcPts val="1000"/>
              </a:spcBef>
              <a:spcAft>
                <a:spcPts val="0"/>
              </a:spcAft>
              <a:buSzPct val="80000"/>
              <a:buChar char="►"/>
            </a:pPr>
            <a:r>
              <a:rPr i="1" lang="en-US" sz="2400">
                <a:latin typeface="Cambria"/>
                <a:ea typeface="Cambria"/>
                <a:cs typeface="Cambria"/>
                <a:sym typeface="Cambria"/>
              </a:rPr>
              <a:t>a current source determines the direction and magnitude of the current in the branch where it is located.</a:t>
            </a:r>
            <a:endParaRPr/>
          </a:p>
          <a:p>
            <a:pPr indent="-342900" lvl="0" marL="342900" rtl="0" algn="l">
              <a:spcBef>
                <a:spcPts val="1000"/>
              </a:spcBef>
              <a:spcAft>
                <a:spcPts val="0"/>
              </a:spcAft>
              <a:buSzPct val="80000"/>
              <a:buFont typeface="Noto Sans Symbols"/>
              <a:buNone/>
            </a:pPr>
            <a:r>
              <a:rPr lang="en-US" sz="2400">
                <a:latin typeface="Cambria"/>
                <a:ea typeface="Cambria"/>
                <a:cs typeface="Cambria"/>
                <a:sym typeface="Cambria"/>
              </a:rPr>
              <a:t>	Furthermore</a:t>
            </a:r>
            <a:endParaRPr/>
          </a:p>
          <a:p>
            <a:pPr indent="-342900" lvl="0" marL="342900" rtl="0" algn="l">
              <a:spcBef>
                <a:spcPts val="1000"/>
              </a:spcBef>
              <a:spcAft>
                <a:spcPts val="0"/>
              </a:spcAft>
              <a:buSzPct val="80000"/>
              <a:buChar char="►"/>
            </a:pPr>
            <a:r>
              <a:rPr i="1" lang="en-US" sz="2400">
                <a:latin typeface="Cambria"/>
                <a:ea typeface="Cambria"/>
                <a:cs typeface="Cambria"/>
                <a:sym typeface="Cambria"/>
              </a:rPr>
              <a:t>the magnitude and the polarity of the voltage across a current source are each a function of the network to which the voltage is applied.</a:t>
            </a:r>
            <a:endParaRPr sz="2400">
              <a:latin typeface="Cambria"/>
              <a:ea typeface="Cambria"/>
              <a:cs typeface="Cambria"/>
              <a:sym typeface="Cambria"/>
            </a:endParaRPr>
          </a:p>
          <a:p>
            <a:pPr indent="-247904" lvl="0" marL="342900" rtl="0" algn="just">
              <a:spcBef>
                <a:spcPts val="1000"/>
              </a:spcBef>
              <a:spcAft>
                <a:spcPts val="0"/>
              </a:spcAft>
              <a:buSzPct val="80000"/>
              <a:buNone/>
            </a:pPr>
            <a:r>
              <a:t/>
            </a:r>
            <a:endParaRPr sz="2200">
              <a:latin typeface="Cambria"/>
              <a:ea typeface="Cambria"/>
              <a:cs typeface="Cambria"/>
              <a:sym typeface="Cambria"/>
            </a:endParaRPr>
          </a:p>
        </p:txBody>
      </p:sp>
      <p:sp>
        <p:nvSpPr>
          <p:cNvPr id="194" name="Google Shape;194;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195" name="Google Shape;195;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6" name="Google Shape;196;p6"/>
          <p:cNvPicPr preferRelativeResize="0"/>
          <p:nvPr/>
        </p:nvPicPr>
        <p:blipFill rotWithShape="1">
          <a:blip r:embed="rId3">
            <a:alphaModFix/>
          </a:blip>
          <a:srcRect b="0" l="0" r="0" t="0"/>
          <a:stretch/>
        </p:blipFill>
        <p:spPr>
          <a:xfrm>
            <a:off x="8365376" y="1517916"/>
            <a:ext cx="2676525" cy="981075"/>
          </a:xfrm>
          <a:prstGeom prst="rect">
            <a:avLst/>
          </a:prstGeom>
          <a:noFill/>
          <a:ln>
            <a:noFill/>
          </a:ln>
        </p:spPr>
      </p:pic>
      <p:pic>
        <p:nvPicPr>
          <p:cNvPr id="197" name="Google Shape;197;p6"/>
          <p:cNvPicPr preferRelativeResize="0"/>
          <p:nvPr/>
        </p:nvPicPr>
        <p:blipFill rotWithShape="1">
          <a:blip r:embed="rId4">
            <a:alphaModFix/>
          </a:blip>
          <a:srcRect b="0" l="0" r="0" t="0"/>
          <a:stretch/>
        </p:blipFill>
        <p:spPr>
          <a:xfrm>
            <a:off x="8707838" y="3386051"/>
            <a:ext cx="2095500" cy="159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03" name="Google Shape;203;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204" name="Google Shape;204;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205" name="Google Shape;20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06" name="Google Shape;206;p7"/>
          <p:cNvPicPr preferRelativeResize="0"/>
          <p:nvPr/>
        </p:nvPicPr>
        <p:blipFill rotWithShape="1">
          <a:blip r:embed="rId3">
            <a:alphaModFix/>
          </a:blip>
          <a:srcRect b="0" l="0" r="0" t="0"/>
          <a:stretch/>
        </p:blipFill>
        <p:spPr>
          <a:xfrm>
            <a:off x="4191001" y="4181476"/>
            <a:ext cx="3571875" cy="2676525"/>
          </a:xfrm>
          <a:prstGeom prst="rect">
            <a:avLst/>
          </a:prstGeom>
          <a:noFill/>
          <a:ln>
            <a:noFill/>
          </a:ln>
        </p:spPr>
      </p:pic>
      <p:pic>
        <p:nvPicPr>
          <p:cNvPr id="207" name="Google Shape;207;p7"/>
          <p:cNvPicPr preferRelativeResize="0"/>
          <p:nvPr/>
        </p:nvPicPr>
        <p:blipFill rotWithShape="1">
          <a:blip r:embed="rId4">
            <a:alphaModFix/>
          </a:blip>
          <a:srcRect b="0" l="0" r="0" t="0"/>
          <a:stretch/>
        </p:blipFill>
        <p:spPr>
          <a:xfrm>
            <a:off x="2371046" y="85726"/>
            <a:ext cx="7515225" cy="410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13" name="Google Shape;213;p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214" name="Google Shape;214;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215" name="Google Shape;215;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16" name="Google Shape;216;p8"/>
          <p:cNvPicPr preferRelativeResize="0"/>
          <p:nvPr/>
        </p:nvPicPr>
        <p:blipFill rotWithShape="1">
          <a:blip r:embed="rId3">
            <a:alphaModFix/>
          </a:blip>
          <a:srcRect b="0" l="0" r="0" t="0"/>
          <a:stretch/>
        </p:blipFill>
        <p:spPr>
          <a:xfrm>
            <a:off x="3886201" y="76201"/>
            <a:ext cx="3952875" cy="2390775"/>
          </a:xfrm>
          <a:prstGeom prst="rect">
            <a:avLst/>
          </a:prstGeom>
          <a:noFill/>
          <a:ln>
            <a:noFill/>
          </a:ln>
        </p:spPr>
      </p:pic>
      <p:pic>
        <p:nvPicPr>
          <p:cNvPr id="217" name="Google Shape;217;p8"/>
          <p:cNvPicPr preferRelativeResize="0"/>
          <p:nvPr/>
        </p:nvPicPr>
        <p:blipFill rotWithShape="1">
          <a:blip r:embed="rId4">
            <a:alphaModFix/>
          </a:blip>
          <a:srcRect b="0" l="0" r="0" t="0"/>
          <a:stretch/>
        </p:blipFill>
        <p:spPr>
          <a:xfrm>
            <a:off x="2114550" y="2667000"/>
            <a:ext cx="7848599" cy="1485900"/>
          </a:xfrm>
          <a:prstGeom prst="rect">
            <a:avLst/>
          </a:prstGeom>
          <a:noFill/>
          <a:ln>
            <a:noFill/>
          </a:ln>
        </p:spPr>
      </p:pic>
      <p:pic>
        <p:nvPicPr>
          <p:cNvPr id="218" name="Google Shape;218;p8"/>
          <p:cNvPicPr preferRelativeResize="0"/>
          <p:nvPr/>
        </p:nvPicPr>
        <p:blipFill rotWithShape="1">
          <a:blip r:embed="rId5">
            <a:alphaModFix/>
          </a:blip>
          <a:srcRect b="0" l="0" r="0" t="0"/>
          <a:stretch/>
        </p:blipFill>
        <p:spPr>
          <a:xfrm>
            <a:off x="2114549" y="4152900"/>
            <a:ext cx="7848600" cy="184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24" name="Google Shape;224;p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225" name="Google Shape;225;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27-Sep-23</a:t>
            </a:r>
            <a:endParaRPr/>
          </a:p>
        </p:txBody>
      </p:sp>
      <p:sp>
        <p:nvSpPr>
          <p:cNvPr id="226" name="Google Shape;22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27" name="Google Shape;227;p9"/>
          <p:cNvPicPr preferRelativeResize="0"/>
          <p:nvPr/>
        </p:nvPicPr>
        <p:blipFill rotWithShape="1">
          <a:blip r:embed="rId3">
            <a:alphaModFix/>
          </a:blip>
          <a:srcRect b="0" l="0" r="0" t="0"/>
          <a:stretch/>
        </p:blipFill>
        <p:spPr>
          <a:xfrm>
            <a:off x="2275115" y="2438400"/>
            <a:ext cx="7439025" cy="4419600"/>
          </a:xfrm>
          <a:prstGeom prst="rect">
            <a:avLst/>
          </a:prstGeom>
          <a:noFill/>
          <a:ln>
            <a:noFill/>
          </a:ln>
        </p:spPr>
      </p:pic>
      <p:pic>
        <p:nvPicPr>
          <p:cNvPr id="228" name="Google Shape;228;p9"/>
          <p:cNvPicPr preferRelativeResize="0"/>
          <p:nvPr/>
        </p:nvPicPr>
        <p:blipFill rotWithShape="1">
          <a:blip r:embed="rId4">
            <a:alphaModFix/>
          </a:blip>
          <a:srcRect b="0" l="0" r="0" t="0"/>
          <a:stretch/>
        </p:blipFill>
        <p:spPr>
          <a:xfrm>
            <a:off x="3886201" y="76201"/>
            <a:ext cx="3952875" cy="239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2023-09-24T17:31:58Z</dcterms:created>
  <dc:creator>User</dc:creator>
</cp:coreProperties>
</file>