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9" r:id="rId3"/>
    <p:sldId id="490" r:id="rId4"/>
    <p:sldId id="491" r:id="rId5"/>
    <p:sldId id="492" r:id="rId6"/>
    <p:sldId id="493" r:id="rId7"/>
    <p:sldId id="494" r:id="rId8"/>
    <p:sldId id="499" r:id="rId9"/>
    <p:sldId id="500" r:id="rId10"/>
    <p:sldId id="497" r:id="rId11"/>
    <p:sldId id="498" r:id="rId12"/>
    <p:sldId id="265" r:id="rId13"/>
    <p:sldId id="284" r:id="rId14"/>
    <p:sldId id="501" r:id="rId15"/>
    <p:sldId id="269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0" r:id="rId25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MB+UDFAiY2w5c6JRY3yfCfkQn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E755-6969-4F82-A474-6A82C2434FE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01F39-FA1D-42D4-A701-245B51295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101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7ada27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827ada27ff_0_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827ada27ff_0_0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1" name="Google Shape;18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7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3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" name="Google Shape;20;p7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21" name="Google Shape;21;p7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>
            <a:spLocks noGrp="1"/>
          </p:cNvSpPr>
          <p:nvPr>
            <p:ph type="title"/>
          </p:nvPr>
        </p:nvSpPr>
        <p:spPr>
          <a:xfrm rot="5400000">
            <a:off x="4717257" y="2161381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1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7" name="Google Shape;47;p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7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50" name="Google Shape;50;p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90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2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72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 sz="32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7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28" name="Google Shape;28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7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34" name="Google Shape;34;p7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5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39" name="Google Shape;39;p75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0" name="Google Shape;40;p7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41" name="Google Shape;41;p7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55" name="Google Shape;55;p7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4" name="Google Shape;64;p7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7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66" name="Google Shape;66;p7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8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8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1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71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7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7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9-Apr-17</a:t>
            </a:r>
            <a:endParaRPr/>
          </a:p>
        </p:txBody>
      </p:sp>
      <p:sp>
        <p:nvSpPr>
          <p:cNvPr id="15" name="Google Shape;15;p7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Bridge Networks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EEE Lecture-11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Wheatstone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Bridge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2"/>
          </p:nvPr>
        </p:nvSpPr>
        <p:spPr>
          <a:xfrm>
            <a:off x="172720" y="1757680"/>
            <a:ext cx="5181600" cy="436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The Wheatstone Bridge was originally developed by Charles Wheatstone to measure unknown resistance values.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The Wheatstone Bridge circuit is nothing more than two simple series-parallel arrangements of resistances connected in a bridge network.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560" y="2290445"/>
            <a:ext cx="3386773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Wheatstone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Bridge Circuit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8" name="Google Shape;178;p2"/>
          <p:cNvSpPr txBox="1">
            <a:spLocks noGrp="1"/>
          </p:cNvSpPr>
          <p:nvPr>
            <p:ph type="body" idx="1"/>
          </p:nvPr>
        </p:nvSpPr>
        <p:spPr>
          <a:xfrm>
            <a:off x="213360" y="1752600"/>
            <a:ext cx="5547360" cy="46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R1 and R2, have fixed values, and R3 is a variable resistor.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What would be the value of unknown resistance 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X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?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If we connected a voltmeter or ammeter between points C and D, and then varied resistor, 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3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until the meters read zero, would result in the two arms being balanced and the value of 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X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which is equal to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x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= 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2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.R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3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= 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         R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n-US" sz="1400" baseline="-25000" dirty="0"/>
              <a:t> </a:t>
            </a:r>
            <a:r>
              <a:rPr lang="en-US" sz="1400" dirty="0"/>
              <a:t>                      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when bridge circuit is balanced.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700" y="2095500"/>
            <a:ext cx="35433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"/>
          <p:cNvCxnSpPr/>
          <p:nvPr/>
        </p:nvCxnSpPr>
        <p:spPr>
          <a:xfrm>
            <a:off x="1082040" y="4772660"/>
            <a:ext cx="96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2" name="Google Shape;18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040" y="5058093"/>
            <a:ext cx="1228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8.12 </a:t>
            </a:r>
            <a:endParaRPr/>
          </a:p>
        </p:txBody>
      </p:sp>
      <p:sp>
        <p:nvSpPr>
          <p:cNvPr id="186" name="Google Shape;186;p65"/>
          <p:cNvSpPr txBox="1">
            <a:spLocks noGrp="1"/>
          </p:cNvSpPr>
          <p:nvPr>
            <p:ph type="body" idx="1"/>
          </p:nvPr>
        </p:nvSpPr>
        <p:spPr>
          <a:xfrm>
            <a:off x="264159" y="1752600"/>
            <a:ext cx="8311515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2000" dirty="0">
                <a:latin typeface="+mj-lt"/>
              </a:rPr>
              <a:t>Circuit configurations are often encountered in which the resistors do not appear to be in series or parallel. </a:t>
            </a:r>
            <a:endParaRPr sz="2000" dirty="0">
              <a:latin typeface="+mj-lt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sz="2000" dirty="0">
                <a:latin typeface="+mj-lt"/>
              </a:rPr>
              <a:t>Under these conditions, it may be necessary to convert the circuit from one form to another to solve for any unknown quantities.</a:t>
            </a:r>
          </a:p>
          <a:p>
            <a:pPr marL="469900" lvl="0" indent="-469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endParaRPr sz="2000" i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917575"/>
            <a:ext cx="56292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lvl="0" indent="-469900" algn="just">
              <a:spcBef>
                <a:spcPts val="400"/>
              </a:spcBef>
              <a:buSzPts val="20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Two circuit configurations that often account for these difficulties are 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wye (Y) and delta (Δ) configurations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69900" indent="-469900" algn="just">
              <a:spcBef>
                <a:spcPts val="400"/>
              </a:spcBef>
              <a:buSzPts val="2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They are also referred to as tee (T) and pi (Π)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configurations are indicated in Fig (b). 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Google Shape;199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4882" y="3429000"/>
            <a:ext cx="3800793" cy="243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8200"/>
            <a:ext cx="56292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oogle Shape;198;p66">
            <a:extLst>
              <a:ext uri="{FF2B5EF4-FFF2-40B4-BE49-F238E27FC236}">
                <a16:creationId xmlns:a16="http://schemas.microsoft.com/office/drawing/2014/main" id="{25C85DC6-3207-44D0-A08E-8FDC3F409D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801" y="3574395"/>
            <a:ext cx="3352800" cy="2459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2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609DA-6961-4FB5-AEF0-A6AB2D25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AA407D-E386-4143-BD20-A8FB9112D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our purpose to find some expression for R</a:t>
            </a:r>
            <a:r>
              <a:rPr 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R</a:t>
            </a:r>
            <a:r>
              <a:rPr 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and R</a:t>
            </a:r>
            <a:r>
              <a:rPr 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in terms of R</a:t>
            </a:r>
            <a:r>
              <a:rPr 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R</a:t>
            </a:r>
            <a:r>
              <a:rPr 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and R</a:t>
            </a:r>
            <a:r>
              <a:rPr lang="en-US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, and vice versa, that will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ensure that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resistance between any two terminals of the Y configuration will be the same with the  configuration inserted in place of the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∆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configuration (and vice versa).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two circuits are to be equivalent, the total resistance between any two terminals must be the same.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DFABA-F1D7-4E81-904A-F0A1E800D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7CADD-E64F-4A87-8294-666959AA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4299437"/>
            <a:ext cx="3524250" cy="242203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A7FB404-AC0C-412F-8E06-2E0A227B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8200"/>
            <a:ext cx="56292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101725"/>
            <a:ext cx="58134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8" y="337820"/>
            <a:ext cx="8048625" cy="233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9" y="2949454"/>
            <a:ext cx="72961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7" y="5084764"/>
            <a:ext cx="40576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49" y="4377496"/>
            <a:ext cx="3571875" cy="218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26CCF-A1FF-4F68-9D5B-8ABFBA7B5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75" y="2834567"/>
            <a:ext cx="61341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1" y="1259840"/>
            <a:ext cx="7721598" cy="249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7" y="624840"/>
            <a:ext cx="40576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0" y="434975"/>
            <a:ext cx="64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" y="3896360"/>
            <a:ext cx="76962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6D154-4EE9-4B0A-BAFF-CB5F3580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F27EF1-D282-4F1D-BB3B-A670AF939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393BB-ACD3-4C8B-9012-3149B737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309687"/>
            <a:ext cx="7534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80" y="4543107"/>
            <a:ext cx="56388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19380"/>
            <a:ext cx="7524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142241"/>
            <a:ext cx="8483600" cy="242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9360"/>
            <a:ext cx="8950960" cy="425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8.11 Bridge Networks</a:t>
            </a:r>
            <a:endParaRPr/>
          </a:p>
        </p:txBody>
      </p:sp>
      <p:sp>
        <p:nvSpPr>
          <p:cNvPr id="100" name="Google Shape;100;p57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19626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2000" dirty="0"/>
              <a:t>The bridge network may appear in one of the three forms. </a:t>
            </a:r>
            <a:endParaRPr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 dirty="0"/>
              <a:t>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pic>
        <p:nvPicPr>
          <p:cNvPr id="101" name="Google Shape;10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999" y="2621280"/>
            <a:ext cx="7391401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436880"/>
            <a:ext cx="6115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80" y="4829175"/>
            <a:ext cx="56388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0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457200"/>
            <a:ext cx="7904479" cy="620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8" y="453708"/>
            <a:ext cx="34385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" y="754698"/>
            <a:ext cx="5810250" cy="481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84580"/>
            <a:ext cx="544576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13030"/>
            <a:ext cx="325755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0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/>
          </a:p>
          <a:p>
            <a:pPr marL="469900" lvl="0" indent="-4699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Font typeface="Noto Sans Symbols"/>
              <a:buNone/>
            </a:pPr>
            <a:endParaRPr sz="4000"/>
          </a:p>
          <a:p>
            <a:pPr marL="469900" lvl="0" indent="-4699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Font typeface="Noto Sans Symbols"/>
              <a:buNone/>
            </a:pPr>
            <a:r>
              <a:rPr lang="en-US" sz="4000"/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8.11 Bridge Networks</a:t>
            </a:r>
            <a:endParaRPr/>
          </a:p>
        </p:txBody>
      </p:sp>
      <p:sp>
        <p:nvSpPr>
          <p:cNvPr id="108" name="Google Shape;108;p58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12006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sz="2000"/>
              <a:t>For the purposes of investigation, let us examine the network of Fig. 8.64 using mesh and nodal analysis.</a:t>
            </a:r>
            <a:endParaRPr sz="2000" i="1"/>
          </a:p>
        </p:txBody>
      </p:sp>
      <p:pic>
        <p:nvPicPr>
          <p:cNvPr id="109" name="Google Shape;10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667000"/>
            <a:ext cx="35814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9"/>
          <p:cNvSpPr txBox="1">
            <a:spLocks noGrp="1"/>
          </p:cNvSpPr>
          <p:nvPr>
            <p:ph type="title"/>
          </p:nvPr>
        </p:nvSpPr>
        <p:spPr>
          <a:xfrm>
            <a:off x="574675" y="304801"/>
            <a:ext cx="8001000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8.11 Bridge Networks</a:t>
            </a:r>
            <a:endParaRPr/>
          </a:p>
        </p:txBody>
      </p:sp>
      <p:sp>
        <p:nvSpPr>
          <p:cNvPr id="116" name="Google Shape;116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7" name="Google Shape;11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013585"/>
            <a:ext cx="3637279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0EE0B-9B9D-457E-BC00-FF6CACCCA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119" y="1112499"/>
            <a:ext cx="5495925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C17D6-C053-44E5-A58C-7BD7E1B6B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025" y="2112328"/>
            <a:ext cx="443865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ABFC1-C6C9-4F3F-AA57-2405F9934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610" y="2455322"/>
            <a:ext cx="444817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38D2D-5D21-46FE-8E47-C1561E093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6205" y="2911904"/>
            <a:ext cx="25527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8FECC3-A713-4D05-B2FD-76BAEB6EC6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455" y="4149536"/>
            <a:ext cx="1600200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F8CB5-3232-447A-A182-47AF678E6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4293" y="5216431"/>
            <a:ext cx="539115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8.11 Bridge Networks</a:t>
            </a:r>
            <a:endParaRPr/>
          </a:p>
        </p:txBody>
      </p:sp>
      <p:sp>
        <p:nvSpPr>
          <p:cNvPr id="124" name="Google Shape;124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5" name="Google Shape;12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5440" y="168275"/>
            <a:ext cx="3756343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5440" y="3428999"/>
            <a:ext cx="3718560" cy="2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CDF2D-F7E2-425A-90E0-E237D8F8A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0937" y="1520825"/>
            <a:ext cx="5257800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4C1AC-F98C-4232-A4DF-E0D22720D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484" y="2752725"/>
            <a:ext cx="48196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3135D-8B08-4DB2-A48E-9113D0B24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8" y="3482806"/>
            <a:ext cx="4905375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460C6-3B6B-4FB3-9684-C590E904A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5" y="4400550"/>
            <a:ext cx="5353050" cy="223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8.11 Bridge Networks</a:t>
            </a:r>
            <a:endParaRPr/>
          </a:p>
        </p:txBody>
      </p:sp>
      <p:sp>
        <p:nvSpPr>
          <p:cNvPr id="133" name="Google Shape;133;p61"/>
          <p:cNvSpPr txBox="1">
            <a:spLocks noGrp="1"/>
          </p:cNvSpPr>
          <p:nvPr>
            <p:ph type="sldNum" idx="12"/>
          </p:nvPr>
        </p:nvSpPr>
        <p:spPr>
          <a:xfrm>
            <a:off x="6553200" y="623506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4" name="Google Shape;13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7040"/>
            <a:ext cx="5821679" cy="48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8961" y="666115"/>
            <a:ext cx="3495039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4561" y="3958590"/>
            <a:ext cx="2184398" cy="290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8.11 Bridge Networks</a:t>
            </a:r>
            <a:endParaRPr/>
          </a:p>
        </p:txBody>
      </p:sp>
      <p:sp>
        <p:nvSpPr>
          <p:cNvPr id="142" name="Google Shape;142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3" name="Google Shape;14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973" y="1591045"/>
            <a:ext cx="6172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9161" y="2709015"/>
            <a:ext cx="6086475" cy="193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148" y="4457700"/>
            <a:ext cx="7181850" cy="215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C9921-9F20-498A-ABE3-787DA335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4F736A-929D-476C-8468-DFDD7E23B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6206-0DDD-4109-A2A5-0E87C3BD4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ACE6F-F3E3-41F8-8D89-AB019D97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36" y="377826"/>
            <a:ext cx="3185864" cy="1861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1FC764-EF9F-424B-8C40-DB4423C1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03" y="2257688"/>
            <a:ext cx="2944103" cy="2022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DDEC45-0A4C-4607-A5AD-EAA34095B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2"/>
            <a:ext cx="6715125" cy="600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E30C6-AF87-4E27-8EC4-063488EB9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" y="569436"/>
            <a:ext cx="5744701" cy="33971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9E1254-8285-4201-8A26-F731570E3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71" y="3966623"/>
            <a:ext cx="5755798" cy="28139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715" y="4452949"/>
            <a:ext cx="3438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F9C94-0454-48ED-9E0C-A386CE7D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2A4B1C-50D9-4AD7-B195-B7F346041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02616-0E8C-403F-A2FE-BDFB1A401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FC0A6-28ED-4644-A5C7-B392B0EE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04800"/>
            <a:ext cx="67056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FA951-FA30-4675-BBBE-D672DFB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02" y="3749336"/>
            <a:ext cx="3571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318</Words>
  <Application>Microsoft Office PowerPoint</Application>
  <PresentationFormat>On-screen Show (4:3)</PresentationFormat>
  <Paragraphs>63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Noto Sans Symbols</vt:lpstr>
      <vt:lpstr>Times New Roman</vt:lpstr>
      <vt:lpstr>Verdana</vt:lpstr>
      <vt:lpstr>Profile</vt:lpstr>
      <vt:lpstr>Bridge Networks</vt:lpstr>
      <vt:lpstr>8.11 Bridge Networks</vt:lpstr>
      <vt:lpstr>8.11 Bridge Networks</vt:lpstr>
      <vt:lpstr>8.11 Bridge Networks</vt:lpstr>
      <vt:lpstr>8.11 Bridge Networks</vt:lpstr>
      <vt:lpstr>8.11 Bridge Networks</vt:lpstr>
      <vt:lpstr>8.11 Bridge Networks</vt:lpstr>
      <vt:lpstr>PowerPoint Presentation</vt:lpstr>
      <vt:lpstr>PowerPoint Presentation</vt:lpstr>
      <vt:lpstr>Wheatstone Bridge</vt:lpstr>
      <vt:lpstr>Wheatstone Bridge Circuit</vt:lpstr>
      <vt:lpstr>8.12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Networks</dc:title>
  <dc:creator>acer</dc:creator>
  <cp:lastModifiedBy>User</cp:lastModifiedBy>
  <cp:revision>45</cp:revision>
  <cp:lastPrinted>2020-07-12T15:37:52Z</cp:lastPrinted>
  <dcterms:created xsi:type="dcterms:W3CDTF">1601-01-01T00:00:00Z</dcterms:created>
  <dcterms:modified xsi:type="dcterms:W3CDTF">2023-10-25T06:17:31Z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