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11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2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8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9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0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838200" y="13716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US" sz="3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Chapter 9: Network </a:t>
            </a:r>
            <a:r>
              <a:rPr lang="en-US" sz="36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Theorems</a:t>
            </a:r>
            <a:br>
              <a:rPr lang="en-US" sz="36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3600" b="1" dirty="0" smtClean="0">
                <a:solidFill>
                  <a:schemeClr val="dk1"/>
                </a:solidFill>
              </a:rPr>
              <a:t>EEE Lecture-12</a:t>
            </a:r>
            <a:r>
              <a:rPr lang="en-US" sz="3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/>
            </a:r>
            <a:br>
              <a:rPr lang="en-US" sz="36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1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9.2 Superposition Theorems</a:t>
            </a:r>
            <a:endParaRPr sz="4200"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Since the effect of each source will be determined independently, the number of networks to be analyzed will equal the number of sources.</a:t>
            </a:r>
            <a:endParaRPr dirty="0"/>
          </a:p>
          <a:p>
            <a:pPr marL="342900" lvl="0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Superposition cannot be applied to power effects 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because the power is related to the square of the voltage across a resistor or the current through a resistor. </a:t>
            </a:r>
            <a:endParaRPr dirty="0"/>
          </a:p>
          <a:p>
            <a:pPr marL="342900" lvl="0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squared term results in a nonlinear (a curve, not a straight line) relationship between the power and the determining current or voltage.</a:t>
            </a:r>
          </a:p>
          <a:p>
            <a:pPr marL="342900" lvl="0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endParaRPr lang="en-US" sz="2000" dirty="0">
              <a:latin typeface="Cambria"/>
              <a:ea typeface="Cambria"/>
              <a:sym typeface="Cambria"/>
            </a:endParaRPr>
          </a:p>
          <a:p>
            <a:pPr marL="342900" lvl="0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endParaRPr dirty="0"/>
          </a:p>
        </p:txBody>
      </p:sp>
      <p:sp>
        <p:nvSpPr>
          <p:cNvPr id="171" name="Google Shape;171;p2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4EAC1-548C-4486-9A52-C836BFE8A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81" y="4847336"/>
            <a:ext cx="165735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981C29-E048-4D5B-87FB-2BD47F328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5047361"/>
            <a:ext cx="1905000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42886"/>
            <a:ext cx="334327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221115"/>
            <a:ext cx="3201761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943" y="3200400"/>
            <a:ext cx="8230961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409824"/>
            <a:ext cx="7524750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0" y="0"/>
            <a:ext cx="34099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endParaRPr/>
          </a:p>
        </p:txBody>
      </p:sp>
      <p:pic>
        <p:nvPicPr>
          <p:cNvPr id="193" name="Google Shape;19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952750"/>
            <a:ext cx="73342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7888" y="21770"/>
            <a:ext cx="484822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885" y="4016375"/>
            <a:ext cx="3638550" cy="266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04043" y="4196080"/>
            <a:ext cx="3952875" cy="248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204" name="Google Shape;204;p2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32657"/>
            <a:ext cx="45720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3763" y="2813957"/>
            <a:ext cx="71532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900" y="4024313"/>
            <a:ext cx="72390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3925" y="5214938"/>
            <a:ext cx="72961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endParaRPr/>
          </a:p>
        </p:txBody>
      </p:sp>
      <p:sp>
        <p:nvSpPr>
          <p:cNvPr id="214" name="Google Shape;214;p2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32657"/>
            <a:ext cx="62674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8036" y="449037"/>
            <a:ext cx="9139238" cy="282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3463" y="3225800"/>
            <a:ext cx="70770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763" y="4424045"/>
            <a:ext cx="69627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48447" y="5610225"/>
            <a:ext cx="58769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14413"/>
            <a:ext cx="72580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3150" y="2971800"/>
            <a:ext cx="44577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endParaRPr/>
          </a:p>
        </p:txBody>
      </p:sp>
      <p:pic>
        <p:nvPicPr>
          <p:cNvPr id="234" name="Google Shape;234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0"/>
            <a:ext cx="29718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4600" y="1905000"/>
            <a:ext cx="2786743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28600"/>
            <a:ext cx="63246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7937" y="3733800"/>
            <a:ext cx="2786063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50832" y="5486399"/>
            <a:ext cx="2188368" cy="1338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7637" y="2028825"/>
            <a:ext cx="62103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450" y="4648200"/>
            <a:ext cx="61531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248" name="Google Shape;248;p3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8584" y="14287"/>
            <a:ext cx="30099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81050"/>
            <a:ext cx="47625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385" y="1681480"/>
            <a:ext cx="5921830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800" y="4834617"/>
            <a:ext cx="59245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586843"/>
            <a:ext cx="72580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0" y="0"/>
            <a:ext cx="34099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US" sz="3600" b="1">
                <a:solidFill>
                  <a:schemeClr val="dk1"/>
                </a:solidFill>
              </a:rPr>
              <a:t>Network Theorems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7620000" cy="450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Electric circuit </a:t>
            </a:r>
            <a:r>
              <a:rPr lang="en-US" sz="1800" b="1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theorems</a:t>
            </a:r>
            <a:r>
              <a:rPr lang="en-US" sz="18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are always beneficial to help find voltage and currents in multi-loop circuits. </a:t>
            </a:r>
            <a:endParaRPr sz="18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Mainly help in simplification of a complex circuit and easily let us calculate the current/voltage through a component of interest.</a:t>
            </a:r>
            <a:endParaRPr sz="18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rgbClr val="242021"/>
                </a:solidFill>
                <a:latin typeface="Cambria"/>
                <a:ea typeface="Cambria"/>
                <a:cs typeface="Cambria"/>
                <a:sym typeface="Cambria"/>
              </a:rPr>
              <a:t>This theorems are applied throughout the field of electricity and electronics.</a:t>
            </a:r>
            <a:endParaRPr sz="1800" dirty="0">
              <a:solidFill>
                <a:srgbClr val="2420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rgbClr val="242021"/>
                </a:solidFill>
                <a:latin typeface="Cambria"/>
                <a:ea typeface="Cambria"/>
                <a:cs typeface="Cambria"/>
                <a:sym typeface="Cambria"/>
              </a:rPr>
              <a:t>They provide an opportunity to determine the impact of a particular source or element on the response of the entire system.</a:t>
            </a:r>
            <a:endParaRPr sz="1800" dirty="0">
              <a:solidFill>
                <a:srgbClr val="2420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rgbClr val="242021"/>
                </a:solidFill>
                <a:latin typeface="Cambria"/>
                <a:ea typeface="Cambria"/>
                <a:cs typeface="Cambria"/>
                <a:sym typeface="Cambria"/>
              </a:rPr>
              <a:t>In most cases, the network to be analyzed and the mathematics required to find the solution are simplified.</a:t>
            </a:r>
            <a:endParaRPr sz="1800" dirty="0">
              <a:solidFill>
                <a:srgbClr val="2420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rgbClr val="242021"/>
                </a:solidFill>
                <a:latin typeface="Cambria"/>
                <a:ea typeface="Cambria"/>
                <a:cs typeface="Cambria"/>
                <a:sym typeface="Cambria"/>
              </a:rPr>
              <a:t>All of the theorems appear again in the analysis of ac networks. </a:t>
            </a:r>
            <a:endParaRPr sz="1800" dirty="0">
              <a:solidFill>
                <a:srgbClr val="2420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endParaRPr/>
          </a:p>
        </p:txBody>
      </p:sp>
      <p:pic>
        <p:nvPicPr>
          <p:cNvPr id="265" name="Google Shape;265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57425"/>
            <a:ext cx="68770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52400"/>
            <a:ext cx="4076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3401" y="152400"/>
            <a:ext cx="3810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600" y="5410200"/>
            <a:ext cx="60960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85951" y="3603171"/>
            <a:ext cx="4362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277" name="Google Shape;277;p3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7429" y="2049236"/>
            <a:ext cx="65151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9825" y="10886"/>
            <a:ext cx="43243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650" y="3162300"/>
            <a:ext cx="71247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2800"/>
              <a:t>Limitations of Superposition Theorem</a:t>
            </a:r>
            <a:endParaRPr sz="2800"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Superposition theorem is not applicable for power calculations.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Superposition theorem is strictly applicable for Linear circuits only.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Superposition theorem is not applicable to a network containing time varying resistors.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Another limitation of Superposition Theorem is that this theorem only applied to the circuits with more than one source.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7" name="Google Shape;287;p3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416560" y="281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93" name="Google Shape;293;p3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</a:pPr>
            <a:r>
              <a:rPr lang="en-US" sz="3600">
                <a:solidFill>
                  <a:schemeClr val="dk1"/>
                </a:solidFill>
              </a:rPr>
              <a:t>Network Theorems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Superposition Theorem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Thevenin’s Theorem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Norton’s Theorem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Maximum Power Transfer Theorem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Substitution Theorem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Millman’s Theorem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Reciprocity Theorem</a:t>
            </a:r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47040" y="142558"/>
            <a:ext cx="7620000" cy="81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>
                <a:solidFill>
                  <a:schemeClr val="dk1"/>
                </a:solidFill>
              </a:rPr>
              <a:t>Linear Bilateral Network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508000" y="1097280"/>
            <a:ext cx="7620000" cy="422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•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Linear network means a network in which the relation between voltage and current is illustrated using a  straight line</a:t>
            </a:r>
            <a:r>
              <a:rPr lang="en-US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.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Cambria"/>
              <a:buChar char="•"/>
            </a:pPr>
            <a:r>
              <a:rPr lang="en-US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circuit or network whose parameters i.e. elements like resistances, inductances and capacitances are always constant irrespective of the </a:t>
            </a:r>
            <a:r>
              <a:rPr lang="en-US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change and direction of current, time</a:t>
            </a:r>
            <a:r>
              <a:rPr lang="en-US" sz="1800" dirty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dirty="0" smtClean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and</a:t>
            </a:r>
            <a:r>
              <a:rPr lang="en-US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voltage etc. is known as </a:t>
            </a:r>
            <a:r>
              <a:rPr lang="en-US" sz="1800" dirty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Bilateral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network. </a:t>
            </a:r>
            <a:endParaRPr lang="en-US" sz="1800" dirty="0" smtClean="0"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Cambria"/>
              <a:buChar char="•"/>
            </a:pPr>
            <a:r>
              <a:rPr lang="en-US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Ohm’s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law can be applied to such network</a:t>
            </a:r>
            <a:r>
              <a:rPr lang="en-US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1800" dirty="0" smtClean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dirty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 bilateral circuit permits the current to flow in both directions.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p1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0152" y="4382135"/>
            <a:ext cx="35337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-158262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US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9.2 Superposition Theorems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superposition theorem states the following:</a:t>
            </a:r>
            <a:endParaRPr dirty="0"/>
          </a:p>
          <a:p>
            <a:pPr marL="342900" lvl="0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current through, or voltage across, an element in a linear bilateral network is equal to the algebraic sum of the currents or voltages produced independently by each source.</a:t>
            </a:r>
            <a:endParaRPr dirty="0"/>
          </a:p>
          <a:p>
            <a:pPr marL="342900" lvl="0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other words, this theorem allows us to find a solution for a current or voltage using </a:t>
            </a:r>
            <a:r>
              <a:rPr lang="en-US" sz="2000" b="1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only one source at a time. 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Once we have the solution for each source, we can combine the results to obtain the total solution. </a:t>
            </a:r>
            <a:endParaRPr dirty="0"/>
          </a:p>
          <a:p>
            <a:pPr marL="342900" lvl="0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term </a:t>
            </a:r>
            <a:r>
              <a:rPr lang="en-US" sz="2000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algebraic 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appears in the above theorem statement because the currents resulting from the sources of the network can have different directions, just as the resulting voltages can have opposite polarities.</a:t>
            </a:r>
            <a:endParaRPr sz="2000" b="1" i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1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7153" y="0"/>
            <a:ext cx="3343275" cy="1925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mbria"/>
              <a:buNone/>
            </a:pPr>
            <a:r>
              <a:rPr lang="en-US" sz="3200">
                <a:solidFill>
                  <a:schemeClr val="dk1"/>
                </a:solidFill>
              </a:rPr>
              <a:t>9.2 Superposition Theorems</a:t>
            </a:r>
            <a:endParaRPr sz="3200"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228600" y="1752600"/>
            <a:ext cx="812006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Superposition theorem has its unique ability to separate the impact of each source (voltage/current) on the quantity of interest.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most obvious advantage of </a:t>
            </a:r>
            <a:r>
              <a:rPr lang="en-US" sz="20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superposition theorem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is that it does not require the use of a mathematical technique such as determinants to find the required voltages or currents. </a:t>
            </a:r>
            <a:endParaRPr/>
          </a:p>
          <a:p>
            <a:pPr marL="342900" lvl="0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Instead, each source is treated independently, and the algebraic sum is found to determine a particular unknown quantity of the network.</a:t>
            </a:r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5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3276" y="4510454"/>
            <a:ext cx="3343275" cy="1925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9.2 Superposition Theorems</a:t>
            </a:r>
            <a:endParaRPr sz="400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1</a:t>
            </a:r>
            <a:r>
              <a:rPr lang="en-US" sz="2000" b="1" i="1"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-US" sz="2000" b="1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Analyze networks that have two or more sources which are not in series or parallel.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2:</a:t>
            </a:r>
            <a:r>
              <a:rPr lang="en-US" sz="20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Reveal the effect of each source on a particular quantity of interest.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3:</a:t>
            </a:r>
            <a:r>
              <a:rPr lang="en-US" sz="20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sources of different types, apply a separate analysis for each type, with the total result simply the algebraic sum of the results.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2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5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562" y="4686202"/>
            <a:ext cx="3343275" cy="1925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9.2 Superposition Theorems</a:t>
            </a:r>
            <a:endParaRPr sz="4200"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457200" y="1310640"/>
            <a:ext cx="7620000" cy="509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we are to consider the effects of each source, the other sources obviously must be removed. Setting a voltage source to zero volts is like placing a short circuit across its terminals. 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Therefore, </a:t>
            </a:r>
            <a:r>
              <a:rPr lang="en-US" sz="2000" b="1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when removing a voltage source from a network schematic, replace it with a direct connection (short circuit) of zero ohms. Any internal resistance associated with the source must remain in the network.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marL="342900" lvl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3" name="Google Shape;153;p2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0065" y="3703638"/>
            <a:ext cx="34099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</a:pPr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9.2 Superposition Theorems</a:t>
            </a:r>
            <a:endParaRPr sz="4400"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457200" y="1259525"/>
            <a:ext cx="7620000" cy="51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Therefore, </a:t>
            </a:r>
            <a:r>
              <a:rPr lang="en-US" sz="2000" b="1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when removing a current source from a network schematic, replace it by an open circuit of infinite ohms. Any internal resistance associated with the source must remain in the network.</a:t>
            </a:r>
            <a:endParaRPr sz="2000" b="1" i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mbria"/>
              <a:buChar char="•"/>
            </a:pPr>
            <a:r>
              <a:rPr lang="en-US" sz="2000" b="1" i="1">
                <a:latin typeface="Cambria"/>
                <a:ea typeface="Cambria"/>
                <a:cs typeface="Cambria"/>
                <a:sym typeface="Cambria"/>
              </a:rPr>
              <a:t>Setting a current source to zero amperes is like replacing it with an open circuit. </a:t>
            </a:r>
            <a:endParaRPr sz="2000" b="1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0347" y="3683635"/>
            <a:ext cx="40100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783</Words>
  <Application>Microsoft Office PowerPoint</Application>
  <PresentationFormat>On-screen Show (4:3)</PresentationFormat>
  <Paragraphs>80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Verdana</vt:lpstr>
      <vt:lpstr>Adjacency</vt:lpstr>
      <vt:lpstr>Chapter 9: Network Theorems EEE Lecture-12 </vt:lpstr>
      <vt:lpstr>Network Theorems</vt:lpstr>
      <vt:lpstr>Network Theorems</vt:lpstr>
      <vt:lpstr>Linear Bilateral Network</vt:lpstr>
      <vt:lpstr>9.2 Superposition Theorems</vt:lpstr>
      <vt:lpstr>9.2 Superposition Theorems</vt:lpstr>
      <vt:lpstr>9.2 Superposition Theorems</vt:lpstr>
      <vt:lpstr>9.2 Superposition Theorems</vt:lpstr>
      <vt:lpstr>9.2 Superposition Theorems</vt:lpstr>
      <vt:lpstr>9.2 Superposition Theorems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Superposition Theorem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Network Theorems</dc:title>
  <dc:creator>LENOVO</dc:creator>
  <cp:lastModifiedBy>User</cp:lastModifiedBy>
  <cp:revision>6</cp:revision>
  <dcterms:modified xsi:type="dcterms:W3CDTF">2023-10-25T06:41:53Z</dcterms:modified>
</cp:coreProperties>
</file>