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4" r:id="rId17"/>
    <p:sldId id="275" r:id="rId18"/>
    <p:sldId id="276" r:id="rId19"/>
    <p:sldId id="277" r:id="rId20"/>
    <p:sldId id="278" r:id="rId21"/>
    <p:sldId id="280" r:id="rId22"/>
    <p:sldId id="281" r:id="rId23"/>
    <p:sldId id="282" r:id="rId24"/>
    <p:sldId id="283" r:id="rId25"/>
    <p:sldId id="284" r:id="rId26"/>
    <p:sldId id="262" r:id="rId27"/>
    <p:sldId id="285" r:id="rId28"/>
    <p:sldId id="286" r:id="rId29"/>
    <p:sldId id="287" r:id="rId30"/>
    <p:sldId id="288" r:id="rId31"/>
    <p:sldId id="279" r:id="rId32"/>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2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2: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2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2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4: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2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4: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6: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9: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73100" y="4686300"/>
            <a:ext cx="5389563" cy="4440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0: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4400"/>
              <a:buFont typeface="Cambria"/>
              <a:buNone/>
            </a:pPr>
            <a:r>
              <a:rPr lang="en-US" dirty="0" err="1">
                <a:latin typeface="Cambria"/>
                <a:ea typeface="Cambria"/>
                <a:cs typeface="Cambria"/>
                <a:sym typeface="Cambria"/>
              </a:rPr>
              <a:t>Thevenin’s</a:t>
            </a:r>
            <a:r>
              <a:rPr lang="en-US" dirty="0">
                <a:latin typeface="Cambria"/>
                <a:ea typeface="Cambria"/>
                <a:cs typeface="Cambria"/>
                <a:sym typeface="Cambria"/>
              </a:rPr>
              <a:t> and Norton </a:t>
            </a:r>
            <a:r>
              <a:rPr lang="en-US" dirty="0" smtClean="0">
                <a:latin typeface="Cambria"/>
                <a:ea typeface="Cambria"/>
                <a:cs typeface="Cambria"/>
                <a:sym typeface="Cambria"/>
              </a:rPr>
              <a:t>Theorem</a:t>
            </a:r>
            <a:br>
              <a:rPr lang="en-US" dirty="0" smtClean="0">
                <a:latin typeface="Cambria"/>
                <a:ea typeface="Cambria"/>
                <a:cs typeface="Cambria"/>
                <a:sym typeface="Cambria"/>
              </a:rPr>
            </a:br>
            <a:r>
              <a:rPr lang="en-US" dirty="0" smtClean="0">
                <a:latin typeface="Cambria"/>
                <a:ea typeface="Cambria"/>
                <a:cs typeface="Cambria"/>
                <a:sym typeface="Cambria"/>
              </a:rPr>
              <a:t>EEE Lecture-13</a:t>
            </a:r>
            <a:endParaRPr dirty="0">
              <a:latin typeface="Cambria"/>
              <a:ea typeface="Cambria"/>
              <a:cs typeface="Cambria"/>
              <a:sym typeface="Cambria"/>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latin typeface="Cambria"/>
              <a:ea typeface="Cambria"/>
              <a:cs typeface="Cambria"/>
              <a:sym typeface="Cambria"/>
            </a:endParaRPr>
          </a:p>
        </p:txBody>
      </p:sp>
      <p:pic>
        <p:nvPicPr>
          <p:cNvPr id="162" name="Google Shape;162;p23"/>
          <p:cNvPicPr preferRelativeResize="0"/>
          <p:nvPr/>
        </p:nvPicPr>
        <p:blipFill rotWithShape="1">
          <a:blip r:embed="rId3">
            <a:alphaModFix/>
          </a:blip>
          <a:srcRect/>
          <a:stretch/>
        </p:blipFill>
        <p:spPr>
          <a:xfrm>
            <a:off x="2013857" y="-10886"/>
            <a:ext cx="4286250" cy="1992086"/>
          </a:xfrm>
          <a:prstGeom prst="rect">
            <a:avLst/>
          </a:prstGeom>
          <a:noFill/>
          <a:ln>
            <a:noFill/>
          </a:ln>
        </p:spPr>
      </p:pic>
      <p:pic>
        <p:nvPicPr>
          <p:cNvPr id="163" name="Google Shape;163;p23"/>
          <p:cNvPicPr preferRelativeResize="0"/>
          <p:nvPr/>
        </p:nvPicPr>
        <p:blipFill rotWithShape="1">
          <a:blip r:embed="rId4">
            <a:alphaModFix/>
          </a:blip>
          <a:srcRect/>
          <a:stretch/>
        </p:blipFill>
        <p:spPr>
          <a:xfrm>
            <a:off x="2503227" y="5791200"/>
            <a:ext cx="4133850" cy="809625"/>
          </a:xfrm>
          <a:prstGeom prst="rect">
            <a:avLst/>
          </a:prstGeom>
          <a:noFill/>
          <a:ln>
            <a:noFill/>
          </a:ln>
        </p:spPr>
      </p:pic>
      <p:sp>
        <p:nvSpPr>
          <p:cNvPr id="164" name="Google Shape;16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pic>
        <p:nvPicPr>
          <p:cNvPr id="165" name="Google Shape;165;p23"/>
          <p:cNvPicPr preferRelativeResize="0"/>
          <p:nvPr/>
        </p:nvPicPr>
        <p:blipFill rotWithShape="1">
          <a:blip r:embed="rId5">
            <a:alphaModFix/>
          </a:blip>
          <a:srcRect/>
          <a:stretch/>
        </p:blipFill>
        <p:spPr>
          <a:xfrm>
            <a:off x="223157" y="2819400"/>
            <a:ext cx="3581400" cy="2209800"/>
          </a:xfrm>
          <a:prstGeom prst="rect">
            <a:avLst/>
          </a:prstGeom>
          <a:noFill/>
          <a:ln>
            <a:noFill/>
          </a:ln>
        </p:spPr>
      </p:pic>
      <p:pic>
        <p:nvPicPr>
          <p:cNvPr id="166" name="Google Shape;166;p23"/>
          <p:cNvPicPr preferRelativeResize="0"/>
          <p:nvPr/>
        </p:nvPicPr>
        <p:blipFill rotWithShape="1">
          <a:blip r:embed="rId6">
            <a:alphaModFix/>
          </a:blip>
          <a:srcRect/>
          <a:stretch/>
        </p:blipFill>
        <p:spPr>
          <a:xfrm>
            <a:off x="5277063" y="2790855"/>
            <a:ext cx="2733675" cy="2500283"/>
          </a:xfrm>
          <a:prstGeom prst="rect">
            <a:avLst/>
          </a:prstGeom>
          <a:noFill/>
          <a:ln>
            <a:noFill/>
          </a:ln>
        </p:spPr>
      </p:pic>
      <p:sp>
        <p:nvSpPr>
          <p:cNvPr id="167" name="Google Shape;167;p23"/>
          <p:cNvSpPr txBox="1"/>
          <p:nvPr/>
        </p:nvSpPr>
        <p:spPr>
          <a:xfrm>
            <a:off x="710821" y="2390745"/>
            <a:ext cx="27432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mbria"/>
                <a:ea typeface="Cambria"/>
                <a:cs typeface="Cambria"/>
                <a:sym typeface="Cambria"/>
              </a:rPr>
              <a:t>Calculating R</a:t>
            </a:r>
            <a:r>
              <a:rPr lang="en-US" sz="2000" b="1" i="0" u="none" strike="noStrike" cap="none" baseline="-25000">
                <a:solidFill>
                  <a:schemeClr val="dk1"/>
                </a:solidFill>
                <a:latin typeface="Cambria"/>
                <a:ea typeface="Cambria"/>
                <a:cs typeface="Cambria"/>
                <a:sym typeface="Cambria"/>
              </a:rPr>
              <a:t>th</a:t>
            </a:r>
            <a:r>
              <a:rPr lang="en-US" sz="2000" b="1" i="0" u="none" strike="noStrike" cap="none">
                <a:solidFill>
                  <a:schemeClr val="dk1"/>
                </a:solidFill>
                <a:latin typeface="Cambria"/>
                <a:ea typeface="Cambria"/>
                <a:cs typeface="Cambria"/>
                <a:sym typeface="Cambria"/>
              </a:rPr>
              <a:t>:</a:t>
            </a:r>
            <a:endParaRPr sz="2000" b="1" i="0" u="none" strike="noStrike" cap="none">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173" name="Google Shape;1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174" name="Google Shape;174;p24"/>
          <p:cNvPicPr preferRelativeResize="0"/>
          <p:nvPr/>
        </p:nvPicPr>
        <p:blipFill rotWithShape="1">
          <a:blip r:embed="rId3">
            <a:alphaModFix/>
          </a:blip>
          <a:srcRect/>
          <a:stretch/>
        </p:blipFill>
        <p:spPr>
          <a:xfrm>
            <a:off x="2736338" y="-23884"/>
            <a:ext cx="3433196" cy="2438400"/>
          </a:xfrm>
          <a:prstGeom prst="rect">
            <a:avLst/>
          </a:prstGeom>
          <a:noFill/>
          <a:ln>
            <a:noFill/>
          </a:ln>
        </p:spPr>
      </p:pic>
      <p:pic>
        <p:nvPicPr>
          <p:cNvPr id="175" name="Google Shape;175;p24"/>
          <p:cNvPicPr preferRelativeResize="0">
            <a:picLocks noGrp="1"/>
          </p:cNvPicPr>
          <p:nvPr>
            <p:ph type="body" idx="1"/>
          </p:nvPr>
        </p:nvPicPr>
        <p:blipFill rotWithShape="1">
          <a:blip r:embed="rId4">
            <a:alphaModFix/>
          </a:blip>
          <a:srcRect/>
          <a:stretch/>
        </p:blipFill>
        <p:spPr>
          <a:xfrm>
            <a:off x="951932" y="2662238"/>
            <a:ext cx="7162800" cy="1781175"/>
          </a:xfrm>
          <a:prstGeom prst="rect">
            <a:avLst/>
          </a:prstGeom>
          <a:noFill/>
          <a:ln>
            <a:noFill/>
          </a:ln>
        </p:spPr>
      </p:pic>
      <p:pic>
        <p:nvPicPr>
          <p:cNvPr id="176" name="Google Shape;176;p24"/>
          <p:cNvPicPr preferRelativeResize="0"/>
          <p:nvPr/>
        </p:nvPicPr>
        <p:blipFill rotWithShape="1">
          <a:blip r:embed="rId5">
            <a:alphaModFix/>
          </a:blip>
          <a:srcRect/>
          <a:stretch/>
        </p:blipFill>
        <p:spPr>
          <a:xfrm>
            <a:off x="2590799" y="4443413"/>
            <a:ext cx="3724275" cy="2414587"/>
          </a:xfrm>
          <a:prstGeom prst="rect">
            <a:avLst/>
          </a:prstGeom>
          <a:noFill/>
          <a:ln>
            <a:noFill/>
          </a:ln>
        </p:spPr>
      </p:pic>
      <p:sp>
        <p:nvSpPr>
          <p:cNvPr id="177" name="Google Shape;177;p24"/>
          <p:cNvSpPr txBox="1"/>
          <p:nvPr/>
        </p:nvSpPr>
        <p:spPr>
          <a:xfrm>
            <a:off x="457200" y="1990635"/>
            <a:ext cx="27432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mbria"/>
                <a:ea typeface="Cambria"/>
                <a:cs typeface="Cambria"/>
                <a:sym typeface="Cambria"/>
              </a:rPr>
              <a:t>Calculating E</a:t>
            </a:r>
            <a:r>
              <a:rPr lang="en-US" sz="2000" b="1" i="0" u="none" strike="noStrike" cap="none" baseline="-25000">
                <a:solidFill>
                  <a:schemeClr val="dk1"/>
                </a:solidFill>
                <a:latin typeface="Cambria"/>
                <a:ea typeface="Cambria"/>
                <a:cs typeface="Cambria"/>
                <a:sym typeface="Cambria"/>
              </a:rPr>
              <a:t>th</a:t>
            </a:r>
            <a:r>
              <a:rPr lang="en-US" sz="2000" b="1" i="0" u="none" strike="noStrike" cap="none">
                <a:solidFill>
                  <a:schemeClr val="dk1"/>
                </a:solidFill>
                <a:latin typeface="Cambria"/>
                <a:ea typeface="Cambria"/>
                <a:cs typeface="Cambria"/>
                <a:sym typeface="Cambria"/>
              </a:rPr>
              <a:t>:</a:t>
            </a:r>
            <a:endParaRPr sz="2000" b="1" i="0" u="none" strike="noStrike" cap="none">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latin typeface="Cambria"/>
              <a:ea typeface="Cambria"/>
              <a:cs typeface="Cambria"/>
              <a:sym typeface="Cambria"/>
            </a:endParaRPr>
          </a:p>
        </p:txBody>
      </p:sp>
      <p:pic>
        <p:nvPicPr>
          <p:cNvPr id="183" name="Google Shape;183;p25"/>
          <p:cNvPicPr preferRelativeResize="0"/>
          <p:nvPr/>
        </p:nvPicPr>
        <p:blipFill rotWithShape="1">
          <a:blip r:embed="rId3">
            <a:alphaModFix/>
          </a:blip>
          <a:srcRect/>
          <a:stretch/>
        </p:blipFill>
        <p:spPr>
          <a:xfrm>
            <a:off x="4495800" y="38669"/>
            <a:ext cx="3638550" cy="2399731"/>
          </a:xfrm>
          <a:prstGeom prst="rect">
            <a:avLst/>
          </a:prstGeom>
          <a:noFill/>
          <a:ln>
            <a:noFill/>
          </a:ln>
        </p:spPr>
      </p:pic>
      <p:pic>
        <p:nvPicPr>
          <p:cNvPr id="184" name="Google Shape;184;p25"/>
          <p:cNvPicPr preferRelativeResize="0"/>
          <p:nvPr/>
        </p:nvPicPr>
        <p:blipFill rotWithShape="1">
          <a:blip r:embed="rId4">
            <a:alphaModFix/>
          </a:blip>
          <a:srcRect/>
          <a:stretch/>
        </p:blipFill>
        <p:spPr>
          <a:xfrm>
            <a:off x="2705100" y="2971800"/>
            <a:ext cx="3581400" cy="2266950"/>
          </a:xfrm>
          <a:prstGeom prst="rect">
            <a:avLst/>
          </a:prstGeom>
          <a:noFill/>
          <a:ln>
            <a:noFill/>
          </a:ln>
        </p:spPr>
      </p:pic>
      <p:pic>
        <p:nvPicPr>
          <p:cNvPr id="185" name="Google Shape;185;p25"/>
          <p:cNvPicPr preferRelativeResize="0"/>
          <p:nvPr/>
        </p:nvPicPr>
        <p:blipFill rotWithShape="1">
          <a:blip r:embed="rId5">
            <a:alphaModFix/>
          </a:blip>
          <a:srcRect/>
          <a:stretch/>
        </p:blipFill>
        <p:spPr>
          <a:xfrm>
            <a:off x="2476214" y="5715000"/>
            <a:ext cx="5067585" cy="762000"/>
          </a:xfrm>
          <a:prstGeom prst="rect">
            <a:avLst/>
          </a:prstGeom>
          <a:noFill/>
          <a:ln>
            <a:noFill/>
          </a:ln>
        </p:spPr>
      </p:pic>
      <p:sp>
        <p:nvSpPr>
          <p:cNvPr id="186" name="Google Shape;186;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87" name="Google Shape;187;p25"/>
          <p:cNvSpPr txBox="1"/>
          <p:nvPr/>
        </p:nvSpPr>
        <p:spPr>
          <a:xfrm>
            <a:off x="545484" y="2571690"/>
            <a:ext cx="27432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mbria"/>
                <a:ea typeface="Cambria"/>
                <a:cs typeface="Cambria"/>
                <a:sym typeface="Cambria"/>
              </a:rPr>
              <a:t>Calculating R</a:t>
            </a:r>
            <a:r>
              <a:rPr lang="en-US" sz="2000" b="1" i="0" u="none" strike="noStrike" cap="none" baseline="-25000">
                <a:solidFill>
                  <a:schemeClr val="dk1"/>
                </a:solidFill>
                <a:latin typeface="Cambria"/>
                <a:ea typeface="Cambria"/>
                <a:cs typeface="Cambria"/>
                <a:sym typeface="Cambria"/>
              </a:rPr>
              <a:t>th</a:t>
            </a:r>
            <a:r>
              <a:rPr lang="en-US" sz="2000" b="1" i="0" u="none" strike="noStrike" cap="none">
                <a:solidFill>
                  <a:schemeClr val="dk1"/>
                </a:solidFill>
                <a:latin typeface="Cambria"/>
                <a:ea typeface="Cambria"/>
                <a:cs typeface="Cambria"/>
                <a:sym typeface="Cambria"/>
              </a:rPr>
              <a:t>:</a:t>
            </a:r>
            <a:endParaRPr sz="2000" b="1" i="0" u="none" strike="noStrike" cap="none">
              <a:solidFill>
                <a:schemeClr val="dk1"/>
              </a:solidFill>
              <a:latin typeface="Cambria"/>
              <a:ea typeface="Cambria"/>
              <a:cs typeface="Cambria"/>
              <a:sym typeface="Cambria"/>
            </a:endParaRPr>
          </a:p>
        </p:txBody>
      </p:sp>
      <p:pic>
        <p:nvPicPr>
          <p:cNvPr id="188" name="Google Shape;188;p25"/>
          <p:cNvPicPr preferRelativeResize="0"/>
          <p:nvPr/>
        </p:nvPicPr>
        <p:blipFill rotWithShape="1">
          <a:blip r:embed="rId6">
            <a:alphaModFix/>
          </a:blip>
          <a:srcRect/>
          <a:stretch/>
        </p:blipFill>
        <p:spPr>
          <a:xfrm>
            <a:off x="112096" y="38669"/>
            <a:ext cx="3609975" cy="239973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194" name="Google Shape;194;p26"/>
          <p:cNvPicPr preferRelativeResize="0"/>
          <p:nvPr/>
        </p:nvPicPr>
        <p:blipFill rotWithShape="1">
          <a:blip r:embed="rId3">
            <a:alphaModFix/>
          </a:blip>
          <a:srcRect/>
          <a:stretch/>
        </p:blipFill>
        <p:spPr>
          <a:xfrm>
            <a:off x="1028700" y="2286000"/>
            <a:ext cx="7391400" cy="1943100"/>
          </a:xfrm>
          <a:prstGeom prst="rect">
            <a:avLst/>
          </a:prstGeom>
          <a:noFill/>
          <a:ln>
            <a:noFill/>
          </a:ln>
        </p:spPr>
      </p:pic>
      <p:pic>
        <p:nvPicPr>
          <p:cNvPr id="195" name="Google Shape;195;p26"/>
          <p:cNvPicPr preferRelativeResize="0"/>
          <p:nvPr/>
        </p:nvPicPr>
        <p:blipFill rotWithShape="1">
          <a:blip r:embed="rId4">
            <a:alphaModFix/>
          </a:blip>
          <a:srcRect/>
          <a:stretch/>
        </p:blipFill>
        <p:spPr>
          <a:xfrm>
            <a:off x="2667000" y="84730"/>
            <a:ext cx="4597021" cy="2362200"/>
          </a:xfrm>
          <a:prstGeom prst="rect">
            <a:avLst/>
          </a:prstGeom>
          <a:noFill/>
          <a:ln>
            <a:noFill/>
          </a:ln>
        </p:spPr>
      </p:pic>
      <p:pic>
        <p:nvPicPr>
          <p:cNvPr id="196" name="Google Shape;196;p26"/>
          <p:cNvPicPr preferRelativeResize="0"/>
          <p:nvPr/>
        </p:nvPicPr>
        <p:blipFill rotWithShape="1">
          <a:blip r:embed="rId5">
            <a:alphaModFix/>
          </a:blip>
          <a:srcRect/>
          <a:stretch/>
        </p:blipFill>
        <p:spPr>
          <a:xfrm>
            <a:off x="2667000" y="4229100"/>
            <a:ext cx="4114800" cy="2628900"/>
          </a:xfrm>
          <a:prstGeom prst="rect">
            <a:avLst/>
          </a:prstGeom>
          <a:noFill/>
          <a:ln>
            <a:noFill/>
          </a:ln>
        </p:spPr>
      </p:pic>
      <p:sp>
        <p:nvSpPr>
          <p:cNvPr id="197" name="Google Shape;197;p26"/>
          <p:cNvSpPr txBox="1"/>
          <p:nvPr/>
        </p:nvSpPr>
        <p:spPr>
          <a:xfrm>
            <a:off x="548896" y="609600"/>
            <a:ext cx="27432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mbria"/>
                <a:ea typeface="Cambria"/>
                <a:cs typeface="Cambria"/>
                <a:sym typeface="Cambria"/>
              </a:rPr>
              <a:t>Calculating E</a:t>
            </a:r>
            <a:r>
              <a:rPr lang="en-US" sz="2000" b="1" i="0" u="none" strike="noStrike" cap="none" baseline="-25000">
                <a:solidFill>
                  <a:schemeClr val="dk1"/>
                </a:solidFill>
                <a:latin typeface="Cambria"/>
                <a:ea typeface="Cambria"/>
                <a:cs typeface="Cambria"/>
                <a:sym typeface="Cambria"/>
              </a:rPr>
              <a:t>th</a:t>
            </a:r>
            <a:r>
              <a:rPr lang="en-US" sz="2000" b="1" i="0" u="none" strike="noStrike" cap="none">
                <a:solidFill>
                  <a:schemeClr val="dk1"/>
                </a:solidFill>
                <a:latin typeface="Cambria"/>
                <a:ea typeface="Cambria"/>
                <a:cs typeface="Cambria"/>
                <a:sym typeface="Cambria"/>
              </a:rPr>
              <a:t>:</a:t>
            </a:r>
            <a:endParaRPr sz="2000" b="1" i="0" u="none" strike="noStrike" cap="none">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latin typeface="Cambria"/>
              <a:ea typeface="Cambria"/>
              <a:cs typeface="Cambria"/>
              <a:sym typeface="Cambria"/>
            </a:endParaRPr>
          </a:p>
        </p:txBody>
      </p:sp>
      <p:pic>
        <p:nvPicPr>
          <p:cNvPr id="203" name="Google Shape;203;p27"/>
          <p:cNvPicPr preferRelativeResize="0"/>
          <p:nvPr/>
        </p:nvPicPr>
        <p:blipFill rotWithShape="1">
          <a:blip r:embed="rId3">
            <a:alphaModFix/>
          </a:blip>
          <a:srcRect/>
          <a:stretch/>
        </p:blipFill>
        <p:spPr>
          <a:xfrm>
            <a:off x="-119062" y="0"/>
            <a:ext cx="4686300" cy="2200275"/>
          </a:xfrm>
          <a:prstGeom prst="rect">
            <a:avLst/>
          </a:prstGeom>
          <a:noFill/>
          <a:ln>
            <a:noFill/>
          </a:ln>
        </p:spPr>
      </p:pic>
      <p:pic>
        <p:nvPicPr>
          <p:cNvPr id="204" name="Google Shape;204;p27"/>
          <p:cNvPicPr preferRelativeResize="0"/>
          <p:nvPr/>
        </p:nvPicPr>
        <p:blipFill rotWithShape="1">
          <a:blip r:embed="rId4">
            <a:alphaModFix/>
          </a:blip>
          <a:srcRect/>
          <a:stretch/>
        </p:blipFill>
        <p:spPr>
          <a:xfrm>
            <a:off x="4567238" y="3424238"/>
            <a:ext cx="9525" cy="9525"/>
          </a:xfrm>
          <a:prstGeom prst="rect">
            <a:avLst/>
          </a:prstGeom>
          <a:noFill/>
          <a:ln>
            <a:noFill/>
          </a:ln>
        </p:spPr>
      </p:pic>
      <p:pic>
        <p:nvPicPr>
          <p:cNvPr id="205" name="Google Shape;205;p27"/>
          <p:cNvPicPr preferRelativeResize="0"/>
          <p:nvPr/>
        </p:nvPicPr>
        <p:blipFill rotWithShape="1">
          <a:blip r:embed="rId4">
            <a:alphaModFix/>
          </a:blip>
          <a:srcRect/>
          <a:stretch/>
        </p:blipFill>
        <p:spPr>
          <a:xfrm>
            <a:off x="4719638" y="3576638"/>
            <a:ext cx="9525" cy="9525"/>
          </a:xfrm>
          <a:prstGeom prst="rect">
            <a:avLst/>
          </a:prstGeom>
          <a:noFill/>
          <a:ln>
            <a:noFill/>
          </a:ln>
        </p:spPr>
      </p:pic>
      <p:pic>
        <p:nvPicPr>
          <p:cNvPr id="206" name="Google Shape;206;p27"/>
          <p:cNvPicPr preferRelativeResize="0"/>
          <p:nvPr/>
        </p:nvPicPr>
        <p:blipFill rotWithShape="1">
          <a:blip r:embed="rId5">
            <a:alphaModFix/>
          </a:blip>
          <a:srcRect/>
          <a:stretch/>
        </p:blipFill>
        <p:spPr>
          <a:xfrm>
            <a:off x="4567238" y="781"/>
            <a:ext cx="4567237" cy="2219325"/>
          </a:xfrm>
          <a:prstGeom prst="rect">
            <a:avLst/>
          </a:prstGeom>
          <a:noFill/>
          <a:ln>
            <a:noFill/>
          </a:ln>
        </p:spPr>
      </p:pic>
      <p:pic>
        <p:nvPicPr>
          <p:cNvPr id="207" name="Google Shape;207;p27"/>
          <p:cNvPicPr preferRelativeResize="0"/>
          <p:nvPr/>
        </p:nvPicPr>
        <p:blipFill rotWithShape="1">
          <a:blip r:embed="rId6">
            <a:alphaModFix/>
          </a:blip>
          <a:srcRect/>
          <a:stretch/>
        </p:blipFill>
        <p:spPr>
          <a:xfrm>
            <a:off x="671513" y="2143124"/>
            <a:ext cx="7800975" cy="3267076"/>
          </a:xfrm>
          <a:prstGeom prst="rect">
            <a:avLst/>
          </a:prstGeom>
          <a:noFill/>
          <a:ln>
            <a:noFill/>
          </a:ln>
        </p:spPr>
      </p:pic>
      <p:pic>
        <p:nvPicPr>
          <p:cNvPr id="208" name="Google Shape;208;p27"/>
          <p:cNvPicPr preferRelativeResize="0"/>
          <p:nvPr/>
        </p:nvPicPr>
        <p:blipFill rotWithShape="1">
          <a:blip r:embed="rId7">
            <a:alphaModFix/>
          </a:blip>
          <a:srcRect/>
          <a:stretch/>
        </p:blipFill>
        <p:spPr>
          <a:xfrm>
            <a:off x="2057400" y="5531465"/>
            <a:ext cx="4962525" cy="1097935"/>
          </a:xfrm>
          <a:prstGeom prst="rect">
            <a:avLst/>
          </a:prstGeom>
          <a:noFill/>
          <a:ln>
            <a:noFill/>
          </a:ln>
        </p:spPr>
      </p:pic>
      <p:sp>
        <p:nvSpPr>
          <p:cNvPr id="209" name="Google Shape;20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10" name="Google Shape;210;p27"/>
          <p:cNvSpPr txBox="1"/>
          <p:nvPr/>
        </p:nvSpPr>
        <p:spPr>
          <a:xfrm>
            <a:off x="2275" y="2216310"/>
            <a:ext cx="27432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mbria"/>
                <a:ea typeface="Cambria"/>
                <a:cs typeface="Cambria"/>
                <a:sym typeface="Cambria"/>
              </a:rPr>
              <a:t>Calculating R</a:t>
            </a:r>
            <a:r>
              <a:rPr lang="en-US" sz="2000" b="1" i="0" u="none" strike="noStrike" cap="none" baseline="-25000">
                <a:solidFill>
                  <a:schemeClr val="dk1"/>
                </a:solidFill>
                <a:latin typeface="Cambria"/>
                <a:ea typeface="Cambria"/>
                <a:cs typeface="Cambria"/>
                <a:sym typeface="Cambria"/>
              </a:rPr>
              <a:t>th</a:t>
            </a:r>
            <a:r>
              <a:rPr lang="en-US" sz="2000" b="1" i="0" u="none" strike="noStrike" cap="none">
                <a:solidFill>
                  <a:schemeClr val="dk1"/>
                </a:solidFill>
                <a:latin typeface="Cambria"/>
                <a:ea typeface="Cambria"/>
                <a:cs typeface="Cambria"/>
                <a:sym typeface="Cambria"/>
              </a:rPr>
              <a:t>:</a:t>
            </a:r>
            <a:endParaRPr sz="2000" b="1" i="0" u="none" strike="noStrike" cap="none">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8"/>
          <p:cNvPicPr preferRelativeResize="0"/>
          <p:nvPr/>
        </p:nvPicPr>
        <p:blipFill rotWithShape="1">
          <a:blip r:embed="rId3">
            <a:alphaModFix/>
          </a:blip>
          <a:srcRect/>
          <a:stretch/>
        </p:blipFill>
        <p:spPr>
          <a:xfrm>
            <a:off x="132781" y="0"/>
            <a:ext cx="4476750" cy="2438400"/>
          </a:xfrm>
          <a:prstGeom prst="rect">
            <a:avLst/>
          </a:prstGeom>
          <a:noFill/>
          <a:ln>
            <a:noFill/>
          </a:ln>
        </p:spPr>
      </p:pic>
      <p:pic>
        <p:nvPicPr>
          <p:cNvPr id="216" name="Google Shape;216;p28"/>
          <p:cNvPicPr preferRelativeResize="0"/>
          <p:nvPr/>
        </p:nvPicPr>
        <p:blipFill rotWithShape="1">
          <a:blip r:embed="rId4">
            <a:alphaModFix/>
          </a:blip>
          <a:srcRect/>
          <a:stretch/>
        </p:blipFill>
        <p:spPr>
          <a:xfrm>
            <a:off x="4610100" y="228601"/>
            <a:ext cx="4305300" cy="2209800"/>
          </a:xfrm>
          <a:prstGeom prst="rect">
            <a:avLst/>
          </a:prstGeom>
          <a:noFill/>
          <a:ln>
            <a:noFill/>
          </a:ln>
        </p:spPr>
      </p:pic>
      <p:pic>
        <p:nvPicPr>
          <p:cNvPr id="217" name="Google Shape;217;p28"/>
          <p:cNvPicPr preferRelativeResize="0"/>
          <p:nvPr/>
        </p:nvPicPr>
        <p:blipFill rotWithShape="1">
          <a:blip r:embed="rId5">
            <a:alphaModFix/>
          </a:blip>
          <a:srcRect/>
          <a:stretch/>
        </p:blipFill>
        <p:spPr>
          <a:xfrm>
            <a:off x="1698932" y="2514600"/>
            <a:ext cx="5800725" cy="1981200"/>
          </a:xfrm>
          <a:prstGeom prst="rect">
            <a:avLst/>
          </a:prstGeom>
          <a:noFill/>
          <a:ln>
            <a:noFill/>
          </a:ln>
        </p:spPr>
      </p:pic>
      <p:pic>
        <p:nvPicPr>
          <p:cNvPr id="218" name="Google Shape;218;p28"/>
          <p:cNvPicPr preferRelativeResize="0"/>
          <p:nvPr/>
        </p:nvPicPr>
        <p:blipFill rotWithShape="1">
          <a:blip r:embed="rId6">
            <a:alphaModFix/>
          </a:blip>
          <a:srcRect/>
          <a:stretch/>
        </p:blipFill>
        <p:spPr>
          <a:xfrm>
            <a:off x="2514600" y="4495800"/>
            <a:ext cx="4191000" cy="2286000"/>
          </a:xfrm>
          <a:prstGeom prst="rect">
            <a:avLst/>
          </a:prstGeom>
          <a:noFill/>
          <a:ln>
            <a:noFill/>
          </a:ln>
        </p:spPr>
      </p:pic>
      <p:sp>
        <p:nvSpPr>
          <p:cNvPr id="219" name="Google Shape;21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1"/>
          <p:cNvPicPr preferRelativeResize="0"/>
          <p:nvPr/>
        </p:nvPicPr>
        <p:blipFill rotWithShape="1">
          <a:blip r:embed="rId3">
            <a:alphaModFix/>
          </a:blip>
          <a:srcRect/>
          <a:stretch/>
        </p:blipFill>
        <p:spPr>
          <a:xfrm>
            <a:off x="152400" y="0"/>
            <a:ext cx="3562350" cy="2771775"/>
          </a:xfrm>
          <a:prstGeom prst="rect">
            <a:avLst/>
          </a:prstGeom>
          <a:noFill/>
          <a:ln>
            <a:noFill/>
          </a:ln>
        </p:spPr>
      </p:pic>
      <p:pic>
        <p:nvPicPr>
          <p:cNvPr id="248" name="Google Shape;248;p31"/>
          <p:cNvPicPr preferRelativeResize="0"/>
          <p:nvPr/>
        </p:nvPicPr>
        <p:blipFill rotWithShape="1">
          <a:blip r:embed="rId4">
            <a:alphaModFix/>
          </a:blip>
          <a:srcRect/>
          <a:stretch/>
        </p:blipFill>
        <p:spPr>
          <a:xfrm>
            <a:off x="4419600" y="172373"/>
            <a:ext cx="3857625" cy="2427027"/>
          </a:xfrm>
          <a:prstGeom prst="rect">
            <a:avLst/>
          </a:prstGeom>
          <a:noFill/>
          <a:ln>
            <a:noFill/>
          </a:ln>
        </p:spPr>
      </p:pic>
      <p:pic>
        <p:nvPicPr>
          <p:cNvPr id="249" name="Google Shape;249;p31"/>
          <p:cNvPicPr preferRelativeResize="0"/>
          <p:nvPr/>
        </p:nvPicPr>
        <p:blipFill rotWithShape="1">
          <a:blip r:embed="rId5">
            <a:alphaModFix/>
          </a:blip>
          <a:srcRect/>
          <a:stretch/>
        </p:blipFill>
        <p:spPr>
          <a:xfrm>
            <a:off x="4876799" y="2771775"/>
            <a:ext cx="4231943" cy="2667000"/>
          </a:xfrm>
          <a:prstGeom prst="rect">
            <a:avLst/>
          </a:prstGeom>
          <a:noFill/>
          <a:ln>
            <a:noFill/>
          </a:ln>
        </p:spPr>
      </p:pic>
      <p:pic>
        <p:nvPicPr>
          <p:cNvPr id="250" name="Google Shape;250;p31"/>
          <p:cNvPicPr preferRelativeResize="0"/>
          <p:nvPr/>
        </p:nvPicPr>
        <p:blipFill rotWithShape="1">
          <a:blip r:embed="rId6">
            <a:alphaModFix/>
          </a:blip>
          <a:srcRect/>
          <a:stretch/>
        </p:blipFill>
        <p:spPr>
          <a:xfrm>
            <a:off x="381000" y="3276601"/>
            <a:ext cx="4800600" cy="2321968"/>
          </a:xfrm>
          <a:prstGeom prst="rect">
            <a:avLst/>
          </a:prstGeom>
          <a:noFill/>
          <a:ln>
            <a:noFill/>
          </a:ln>
        </p:spPr>
      </p:pic>
      <p:sp>
        <p:nvSpPr>
          <p:cNvPr id="251" name="Google Shape;251;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52" name="Google Shape;252;p31"/>
          <p:cNvSpPr txBox="1"/>
          <p:nvPr/>
        </p:nvSpPr>
        <p:spPr>
          <a:xfrm>
            <a:off x="561975" y="2905066"/>
            <a:ext cx="27432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mbria"/>
                <a:ea typeface="Cambria"/>
                <a:cs typeface="Cambria"/>
                <a:sym typeface="Cambria"/>
              </a:rPr>
              <a:t>Calculating R</a:t>
            </a:r>
            <a:r>
              <a:rPr lang="en-US" sz="2000" b="1" i="0" u="none" strike="noStrike" cap="none" baseline="-25000">
                <a:solidFill>
                  <a:schemeClr val="dk1"/>
                </a:solidFill>
                <a:latin typeface="Cambria"/>
                <a:ea typeface="Cambria"/>
                <a:cs typeface="Cambria"/>
                <a:sym typeface="Cambria"/>
              </a:rPr>
              <a:t>th</a:t>
            </a:r>
            <a:r>
              <a:rPr lang="en-US" sz="2000" b="1" i="0" u="none" strike="noStrike" cap="none">
                <a:solidFill>
                  <a:schemeClr val="dk1"/>
                </a:solidFill>
                <a:latin typeface="Cambria"/>
                <a:ea typeface="Cambria"/>
                <a:cs typeface="Cambria"/>
                <a:sym typeface="Cambria"/>
              </a:rPr>
              <a:t>:</a:t>
            </a:r>
            <a:endParaRPr sz="2000" b="1" i="0" u="none" strike="noStrike" cap="none">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latin typeface="Cambria"/>
              <a:ea typeface="Cambria"/>
              <a:cs typeface="Cambria"/>
              <a:sym typeface="Cambria"/>
            </a:endParaRPr>
          </a:p>
        </p:txBody>
      </p:sp>
      <p:sp>
        <p:nvSpPr>
          <p:cNvPr id="258" name="Google Shape;258;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sp>
        <p:nvSpPr>
          <p:cNvPr id="259" name="Google Shape;25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pic>
        <p:nvPicPr>
          <p:cNvPr id="260" name="Google Shape;260;p32"/>
          <p:cNvPicPr preferRelativeResize="0"/>
          <p:nvPr/>
        </p:nvPicPr>
        <p:blipFill rotWithShape="1">
          <a:blip r:embed="rId3">
            <a:alphaModFix/>
          </a:blip>
          <a:srcRect/>
          <a:stretch/>
        </p:blipFill>
        <p:spPr>
          <a:xfrm>
            <a:off x="4445000" y="371475"/>
            <a:ext cx="3429000" cy="2371725"/>
          </a:xfrm>
          <a:prstGeom prst="rect">
            <a:avLst/>
          </a:prstGeom>
          <a:noFill/>
          <a:ln>
            <a:noFill/>
          </a:ln>
        </p:spPr>
      </p:pic>
      <p:pic>
        <p:nvPicPr>
          <p:cNvPr id="261" name="Google Shape;261;p32"/>
          <p:cNvPicPr preferRelativeResize="0"/>
          <p:nvPr/>
        </p:nvPicPr>
        <p:blipFill rotWithShape="1">
          <a:blip r:embed="rId4">
            <a:alphaModFix/>
          </a:blip>
          <a:srcRect/>
          <a:stretch/>
        </p:blipFill>
        <p:spPr>
          <a:xfrm>
            <a:off x="589484" y="2952750"/>
            <a:ext cx="8010525" cy="3905250"/>
          </a:xfrm>
          <a:prstGeom prst="rect">
            <a:avLst/>
          </a:prstGeom>
          <a:noFill/>
          <a:ln>
            <a:noFill/>
          </a:ln>
        </p:spPr>
      </p:pic>
      <p:pic>
        <p:nvPicPr>
          <p:cNvPr id="262" name="Google Shape;262;p32"/>
          <p:cNvPicPr preferRelativeResize="0"/>
          <p:nvPr/>
        </p:nvPicPr>
        <p:blipFill rotWithShape="1">
          <a:blip r:embed="rId5">
            <a:alphaModFix/>
          </a:blip>
          <a:srcRect/>
          <a:stretch/>
        </p:blipFill>
        <p:spPr>
          <a:xfrm>
            <a:off x="589484" y="95249"/>
            <a:ext cx="3429000" cy="2924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latin typeface="Cambria"/>
              <a:ea typeface="Cambria"/>
              <a:cs typeface="Cambria"/>
              <a:sym typeface="Cambria"/>
            </a:endParaRPr>
          </a:p>
        </p:txBody>
      </p:sp>
      <p:sp>
        <p:nvSpPr>
          <p:cNvPr id="268" name="Google Shape;268;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269" name="Google Shape;269;p33"/>
          <p:cNvPicPr preferRelativeResize="0"/>
          <p:nvPr/>
        </p:nvPicPr>
        <p:blipFill rotWithShape="1">
          <a:blip r:embed="rId3">
            <a:alphaModFix/>
          </a:blip>
          <a:srcRect/>
          <a:stretch/>
        </p:blipFill>
        <p:spPr>
          <a:xfrm>
            <a:off x="61415" y="0"/>
            <a:ext cx="5334000" cy="2970213"/>
          </a:xfrm>
          <a:prstGeom prst="rect">
            <a:avLst/>
          </a:prstGeom>
          <a:noFill/>
          <a:ln>
            <a:noFill/>
          </a:ln>
        </p:spPr>
      </p:pic>
      <p:pic>
        <p:nvPicPr>
          <p:cNvPr id="270" name="Google Shape;270;p33"/>
          <p:cNvPicPr preferRelativeResize="0"/>
          <p:nvPr/>
        </p:nvPicPr>
        <p:blipFill rotWithShape="1">
          <a:blip r:embed="rId4">
            <a:alphaModFix/>
          </a:blip>
          <a:srcRect/>
          <a:stretch/>
        </p:blipFill>
        <p:spPr>
          <a:xfrm>
            <a:off x="1569753" y="3028950"/>
            <a:ext cx="6510480" cy="3862387"/>
          </a:xfrm>
          <a:prstGeom prst="rect">
            <a:avLst/>
          </a:prstGeom>
          <a:noFill/>
          <a:ln>
            <a:noFill/>
          </a:ln>
        </p:spPr>
      </p:pic>
      <p:sp>
        <p:nvSpPr>
          <p:cNvPr id="271" name="Google Shape;271;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pic>
        <p:nvPicPr>
          <p:cNvPr id="272" name="Google Shape;272;p33"/>
          <p:cNvPicPr preferRelativeResize="0"/>
          <p:nvPr/>
        </p:nvPicPr>
        <p:blipFill rotWithShape="1">
          <a:blip r:embed="rId5">
            <a:alphaModFix/>
          </a:blip>
          <a:srcRect/>
          <a:stretch/>
        </p:blipFill>
        <p:spPr>
          <a:xfrm>
            <a:off x="5038725" y="266700"/>
            <a:ext cx="4105275" cy="27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latin typeface="Cambria"/>
              <a:ea typeface="Cambria"/>
              <a:cs typeface="Cambria"/>
              <a:sym typeface="Cambria"/>
            </a:endParaRPr>
          </a:p>
        </p:txBody>
      </p:sp>
      <p:sp>
        <p:nvSpPr>
          <p:cNvPr id="278" name="Google Shape;278;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279" name="Google Shape;279;p34"/>
          <p:cNvPicPr preferRelativeResize="0"/>
          <p:nvPr/>
        </p:nvPicPr>
        <p:blipFill rotWithShape="1">
          <a:blip r:embed="rId3">
            <a:alphaModFix/>
          </a:blip>
          <a:srcRect/>
          <a:stretch/>
        </p:blipFill>
        <p:spPr>
          <a:xfrm>
            <a:off x="838200" y="685800"/>
            <a:ext cx="7391399" cy="2781300"/>
          </a:xfrm>
          <a:prstGeom prst="rect">
            <a:avLst/>
          </a:prstGeom>
          <a:noFill/>
          <a:ln>
            <a:noFill/>
          </a:ln>
        </p:spPr>
      </p:pic>
      <p:pic>
        <p:nvPicPr>
          <p:cNvPr id="280" name="Google Shape;280;p34"/>
          <p:cNvPicPr preferRelativeResize="0"/>
          <p:nvPr/>
        </p:nvPicPr>
        <p:blipFill rotWithShape="1">
          <a:blip r:embed="rId4">
            <a:alphaModFix/>
          </a:blip>
          <a:srcRect/>
          <a:stretch/>
        </p:blipFill>
        <p:spPr>
          <a:xfrm>
            <a:off x="2209800" y="3443537"/>
            <a:ext cx="4062413" cy="2728912"/>
          </a:xfrm>
          <a:prstGeom prst="rect">
            <a:avLst/>
          </a:prstGeom>
          <a:noFill/>
          <a:ln>
            <a:noFill/>
          </a:ln>
        </p:spPr>
      </p:pic>
      <p:sp>
        <p:nvSpPr>
          <p:cNvPr id="281" name="Google Shape;281;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9.3 Thevenin’s Theorems</a:t>
            </a:r>
            <a:endParaRPr/>
          </a:p>
        </p:txBody>
      </p:sp>
      <p:sp>
        <p:nvSpPr>
          <p:cNvPr id="96" name="Google Shape;96;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400"/>
              <a:buChar char="•"/>
            </a:pPr>
            <a:r>
              <a:rPr lang="en-US" sz="2400">
                <a:latin typeface="Cambria"/>
                <a:ea typeface="Cambria"/>
                <a:cs typeface="Cambria"/>
                <a:sym typeface="Cambria"/>
              </a:rPr>
              <a:t>Thévenin’s theorem,</a:t>
            </a:r>
            <a:r>
              <a:rPr lang="en-US" sz="2400" b="1">
                <a:latin typeface="Cambria"/>
                <a:ea typeface="Cambria"/>
                <a:cs typeface="Cambria"/>
                <a:sym typeface="Cambria"/>
              </a:rPr>
              <a:t> </a:t>
            </a:r>
            <a:r>
              <a:rPr lang="en-US" sz="2400">
                <a:latin typeface="Cambria"/>
                <a:ea typeface="Cambria"/>
                <a:cs typeface="Cambria"/>
                <a:sym typeface="Cambria"/>
              </a:rPr>
              <a:t>is probably one of the most interesting in that it permits the reduction of complex networks to a simpler form for analysis and design.</a:t>
            </a:r>
            <a:endParaRPr/>
          </a:p>
          <a:p>
            <a:pPr marL="342900" lvl="0" indent="-342900" algn="just" rtl="0">
              <a:lnSpc>
                <a:spcPct val="100000"/>
              </a:lnSpc>
              <a:spcBef>
                <a:spcPts val="480"/>
              </a:spcBef>
              <a:spcAft>
                <a:spcPts val="0"/>
              </a:spcAft>
              <a:buClr>
                <a:schemeClr val="dk1"/>
              </a:buClr>
              <a:buSzPts val="2400"/>
              <a:buChar char="•"/>
            </a:pPr>
            <a:r>
              <a:rPr lang="en-US" sz="2400">
                <a:latin typeface="Cambria"/>
                <a:ea typeface="Cambria"/>
                <a:cs typeface="Cambria"/>
                <a:sym typeface="Cambria"/>
              </a:rPr>
              <a:t>In general, the theorem can be used to do the following:</a:t>
            </a:r>
            <a:endParaRPr/>
          </a:p>
          <a:p>
            <a:pPr marL="457200" lvl="0" indent="-457200" algn="just" rtl="0">
              <a:lnSpc>
                <a:spcPct val="100000"/>
              </a:lnSpc>
              <a:spcBef>
                <a:spcPts val="480"/>
              </a:spcBef>
              <a:spcAft>
                <a:spcPts val="0"/>
              </a:spcAft>
              <a:buClr>
                <a:schemeClr val="dk1"/>
              </a:buClr>
              <a:buSzPts val="2400"/>
              <a:buFont typeface="Calibri"/>
              <a:buAutoNum type="arabicPeriod"/>
            </a:pPr>
            <a:r>
              <a:rPr lang="en-US" sz="2400" i="1">
                <a:latin typeface="Cambria"/>
                <a:ea typeface="Cambria"/>
                <a:cs typeface="Cambria"/>
                <a:sym typeface="Cambria"/>
              </a:rPr>
              <a:t>Analyze networks with sources that are not in series or parallel.</a:t>
            </a:r>
            <a:endParaRPr/>
          </a:p>
          <a:p>
            <a:pPr marL="457200" lvl="0" indent="-457200" algn="just" rtl="0">
              <a:lnSpc>
                <a:spcPct val="100000"/>
              </a:lnSpc>
              <a:spcBef>
                <a:spcPts val="480"/>
              </a:spcBef>
              <a:spcAft>
                <a:spcPts val="0"/>
              </a:spcAft>
              <a:buClr>
                <a:schemeClr val="dk1"/>
              </a:buClr>
              <a:buSzPts val="2400"/>
              <a:buFont typeface="Calibri"/>
              <a:buAutoNum type="arabicPeriod"/>
            </a:pPr>
            <a:r>
              <a:rPr lang="en-US" sz="2400" i="1">
                <a:latin typeface="Cambria"/>
                <a:ea typeface="Cambria"/>
                <a:cs typeface="Cambria"/>
                <a:sym typeface="Cambria"/>
              </a:rPr>
              <a:t>Reduce the number of components required to establish the same characteristics at the output terminals.</a:t>
            </a:r>
            <a:endParaRPr/>
          </a:p>
          <a:p>
            <a:pPr marL="457200" lvl="0" indent="-457200" algn="just" rtl="0">
              <a:lnSpc>
                <a:spcPct val="100000"/>
              </a:lnSpc>
              <a:spcBef>
                <a:spcPts val="480"/>
              </a:spcBef>
              <a:spcAft>
                <a:spcPts val="0"/>
              </a:spcAft>
              <a:buClr>
                <a:schemeClr val="dk1"/>
              </a:buClr>
              <a:buSzPts val="2400"/>
              <a:buFont typeface="Calibri"/>
              <a:buAutoNum type="arabicPeriod"/>
            </a:pPr>
            <a:r>
              <a:rPr lang="en-US" sz="2400" i="1">
                <a:latin typeface="Cambria"/>
                <a:ea typeface="Cambria"/>
                <a:cs typeface="Cambria"/>
                <a:sym typeface="Cambria"/>
              </a:rPr>
              <a:t>Investigate the effect of changing a particular component on the behavior of a network without having to analyze the entire network after each change.</a:t>
            </a:r>
            <a:endParaRPr sz="240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3200"/>
              <a:buFont typeface="Cambria"/>
              <a:buNone/>
            </a:pPr>
            <a:r>
              <a:rPr lang="en-US" sz="3200">
                <a:latin typeface="Cambria"/>
                <a:ea typeface="Cambria"/>
                <a:cs typeface="Cambria"/>
                <a:sym typeface="Cambria"/>
              </a:rPr>
              <a:t>Advantages and Disadvantages</a:t>
            </a:r>
            <a:endParaRPr sz="3200">
              <a:latin typeface="Cambria"/>
              <a:ea typeface="Cambria"/>
              <a:cs typeface="Cambria"/>
              <a:sym typeface="Cambria"/>
            </a:endParaRPr>
          </a:p>
        </p:txBody>
      </p:sp>
      <p:sp>
        <p:nvSpPr>
          <p:cNvPr id="287" name="Google Shape;287;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590"/>
              <a:buNone/>
            </a:pPr>
            <a:r>
              <a:rPr lang="en-US" sz="2590" b="1">
                <a:latin typeface="Cambria"/>
                <a:ea typeface="Cambria"/>
                <a:cs typeface="Cambria"/>
                <a:sym typeface="Cambria"/>
              </a:rPr>
              <a:t>Advantages:</a:t>
            </a:r>
            <a:endParaRPr/>
          </a:p>
          <a:p>
            <a:pPr marL="342900" lvl="0" indent="-342900" algn="just" rtl="0">
              <a:lnSpc>
                <a:spcPct val="90000"/>
              </a:lnSpc>
              <a:spcBef>
                <a:spcPts val="518"/>
              </a:spcBef>
              <a:spcAft>
                <a:spcPts val="0"/>
              </a:spcAft>
              <a:buClr>
                <a:schemeClr val="dk1"/>
              </a:buClr>
              <a:buSzPts val="2590"/>
              <a:buChar char="•"/>
            </a:pPr>
            <a:r>
              <a:rPr lang="en-US" sz="2590">
                <a:latin typeface="Cambria"/>
                <a:ea typeface="Cambria"/>
                <a:cs typeface="Cambria"/>
                <a:sym typeface="Cambria"/>
              </a:rPr>
              <a:t>Thevinians theorem useful to analyze the large distributed networks by making it into a voltage source in series with internal resistance.</a:t>
            </a:r>
            <a:endParaRPr/>
          </a:p>
          <a:p>
            <a:pPr marL="342900" lvl="0" indent="-342900" algn="just" rtl="0">
              <a:lnSpc>
                <a:spcPct val="90000"/>
              </a:lnSpc>
              <a:spcBef>
                <a:spcPts val="518"/>
              </a:spcBef>
              <a:spcAft>
                <a:spcPts val="0"/>
              </a:spcAft>
              <a:buClr>
                <a:schemeClr val="dk1"/>
              </a:buClr>
              <a:buSzPts val="2590"/>
              <a:buChar char="•"/>
            </a:pPr>
            <a:r>
              <a:rPr lang="en-US" sz="2590">
                <a:latin typeface="Cambria"/>
                <a:ea typeface="Cambria"/>
                <a:cs typeface="Cambria"/>
                <a:sym typeface="Cambria"/>
              </a:rPr>
              <a:t>It reduce complex circuit to a simple circuit which consists of only one single source with a series with a single resistance.</a:t>
            </a:r>
            <a:endParaRPr/>
          </a:p>
          <a:p>
            <a:pPr marL="0" lvl="0" indent="0" algn="just" rtl="0">
              <a:lnSpc>
                <a:spcPct val="90000"/>
              </a:lnSpc>
              <a:spcBef>
                <a:spcPts val="518"/>
              </a:spcBef>
              <a:spcAft>
                <a:spcPts val="0"/>
              </a:spcAft>
              <a:buClr>
                <a:schemeClr val="dk1"/>
              </a:buClr>
              <a:buSzPts val="2590"/>
              <a:buNone/>
            </a:pPr>
            <a:r>
              <a:rPr lang="en-US" sz="2590" b="1">
                <a:latin typeface="Cambria"/>
                <a:ea typeface="Cambria"/>
                <a:cs typeface="Cambria"/>
                <a:sym typeface="Cambria"/>
              </a:rPr>
              <a:t>Disadvantages:</a:t>
            </a:r>
            <a:endParaRPr/>
          </a:p>
          <a:p>
            <a:pPr marL="342900" lvl="0" indent="-342900" algn="just" rtl="0">
              <a:lnSpc>
                <a:spcPct val="90000"/>
              </a:lnSpc>
              <a:spcBef>
                <a:spcPts val="518"/>
              </a:spcBef>
              <a:spcAft>
                <a:spcPts val="0"/>
              </a:spcAft>
              <a:buClr>
                <a:schemeClr val="dk1"/>
              </a:buClr>
              <a:buSzPts val="2590"/>
              <a:buChar char="•"/>
            </a:pPr>
            <a:r>
              <a:rPr lang="en-US" sz="2590">
                <a:latin typeface="Cambria"/>
                <a:ea typeface="Cambria"/>
                <a:cs typeface="Cambria"/>
                <a:sym typeface="Cambria"/>
              </a:rPr>
              <a:t>Disadvantage is it is applicable only for linear and bilateral networks. For nonlinear and unilateral networks this theorem not applicable.</a:t>
            </a:r>
            <a:endParaRPr/>
          </a:p>
          <a:p>
            <a:pPr marL="342900" lvl="0" indent="-178435" algn="just" rtl="0">
              <a:lnSpc>
                <a:spcPct val="90000"/>
              </a:lnSpc>
              <a:spcBef>
                <a:spcPts val="518"/>
              </a:spcBef>
              <a:spcAft>
                <a:spcPts val="0"/>
              </a:spcAft>
              <a:buClr>
                <a:schemeClr val="dk1"/>
              </a:buClr>
              <a:buSzPts val="2590"/>
              <a:buNone/>
            </a:pPr>
            <a:endParaRPr sz="2590">
              <a:latin typeface="Cambria"/>
              <a:ea typeface="Cambria"/>
              <a:cs typeface="Cambria"/>
              <a:sym typeface="Cambria"/>
            </a:endParaRPr>
          </a:p>
        </p:txBody>
      </p:sp>
      <p:sp>
        <p:nvSpPr>
          <p:cNvPr id="288" name="Google Shape;288;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9.4 Norton’s Theorem</a:t>
            </a:r>
            <a:endParaRPr/>
          </a:p>
        </p:txBody>
      </p:sp>
      <p:sp>
        <p:nvSpPr>
          <p:cNvPr id="96" name="Google Shape;96;p14"/>
          <p:cNvSpPr txBox="1">
            <a:spLocks noGrp="1"/>
          </p:cNvSpPr>
          <p:nvPr>
            <p:ph type="body" idx="1"/>
          </p:nvPr>
        </p:nvSpPr>
        <p:spPr>
          <a:xfrm>
            <a:off x="304800" y="1752600"/>
            <a:ext cx="8534400" cy="42672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000"/>
              <a:buChar char="•"/>
            </a:pPr>
            <a:r>
              <a:rPr lang="en-US" sz="2000">
                <a:latin typeface="Cambria"/>
                <a:ea typeface="Cambria"/>
                <a:cs typeface="Cambria"/>
                <a:sym typeface="Cambria"/>
              </a:rPr>
              <a:t>Every voltage source with a series internal resistance has a current source equivalent with a parallel resistor.</a:t>
            </a:r>
            <a:endParaRPr sz="2000">
              <a:latin typeface="Cambria"/>
              <a:ea typeface="Cambria"/>
              <a:cs typeface="Cambria"/>
              <a:sym typeface="Cambria"/>
            </a:endParaRPr>
          </a:p>
          <a:p>
            <a:pPr marL="342900" lvl="0" indent="-342900" algn="just" rtl="0">
              <a:lnSpc>
                <a:spcPct val="100000"/>
              </a:lnSpc>
              <a:spcBef>
                <a:spcPts val="400"/>
              </a:spcBef>
              <a:spcAft>
                <a:spcPts val="0"/>
              </a:spcAft>
              <a:buClr>
                <a:schemeClr val="dk1"/>
              </a:buClr>
              <a:buSzPts val="2000"/>
              <a:buChar char="•"/>
            </a:pPr>
            <a:r>
              <a:rPr lang="en-US" sz="2000">
                <a:latin typeface="Cambria"/>
                <a:ea typeface="Cambria"/>
                <a:cs typeface="Cambria"/>
                <a:sym typeface="Cambria"/>
              </a:rPr>
              <a:t>The</a:t>
            </a:r>
            <a:r>
              <a:rPr lang="en-US" sz="2000" b="1">
                <a:latin typeface="Cambria"/>
                <a:ea typeface="Cambria"/>
                <a:cs typeface="Cambria"/>
                <a:sym typeface="Cambria"/>
              </a:rPr>
              <a:t> Norton’s theorem </a:t>
            </a:r>
            <a:r>
              <a:rPr lang="en-US" sz="2000">
                <a:latin typeface="Cambria"/>
                <a:ea typeface="Cambria"/>
                <a:cs typeface="Cambria"/>
                <a:sym typeface="Cambria"/>
              </a:rPr>
              <a:t>states the following:</a:t>
            </a:r>
            <a:r>
              <a:rPr lang="en-US" sz="2000" b="1">
                <a:latin typeface="Cambria"/>
                <a:ea typeface="Cambria"/>
                <a:cs typeface="Cambria"/>
                <a:sym typeface="Cambria"/>
              </a:rPr>
              <a:t> </a:t>
            </a:r>
            <a:endParaRPr sz="2000">
              <a:latin typeface="Cambria"/>
              <a:ea typeface="Cambria"/>
              <a:cs typeface="Cambria"/>
              <a:sym typeface="Cambria"/>
            </a:endParaRPr>
          </a:p>
          <a:p>
            <a:pPr marL="342900" lvl="0" indent="-342900" algn="just" rtl="0">
              <a:lnSpc>
                <a:spcPct val="100000"/>
              </a:lnSpc>
              <a:spcBef>
                <a:spcPts val="400"/>
              </a:spcBef>
              <a:spcAft>
                <a:spcPts val="0"/>
              </a:spcAft>
              <a:buClr>
                <a:schemeClr val="dk1"/>
              </a:buClr>
              <a:buSzPts val="2000"/>
              <a:buFont typeface="Noto Sans Symbols"/>
              <a:buNone/>
            </a:pPr>
            <a:r>
              <a:rPr lang="en-US" sz="2000" b="1" i="1">
                <a:latin typeface="Cambria"/>
                <a:ea typeface="Cambria"/>
                <a:cs typeface="Cambria"/>
                <a:sym typeface="Cambria"/>
              </a:rPr>
              <a:t>	“Any two-terminal linear bilateral dc network can be replaced by an equivalent circuit consisting of a current source and a parallel resistor.”</a:t>
            </a:r>
            <a:endParaRPr b="1" i="1"/>
          </a:p>
        </p:txBody>
      </p:sp>
      <p:sp>
        <p:nvSpPr>
          <p:cNvPr id="97" name="Google Shape;9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98" name="Google Shape;98;p14"/>
          <p:cNvPicPr preferRelativeResize="0"/>
          <p:nvPr/>
        </p:nvPicPr>
        <p:blipFill rotWithShape="1">
          <a:blip r:embed="rId3">
            <a:alphaModFix/>
          </a:blip>
          <a:srcRect/>
          <a:stretch/>
        </p:blipFill>
        <p:spPr>
          <a:xfrm>
            <a:off x="3186113" y="3779838"/>
            <a:ext cx="3062287" cy="237807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mbria"/>
              <a:buNone/>
            </a:pPr>
            <a:r>
              <a:rPr lang="en-US" sz="3600">
                <a:latin typeface="Cambria"/>
                <a:ea typeface="Cambria"/>
                <a:cs typeface="Cambria"/>
                <a:sym typeface="Cambria"/>
              </a:rPr>
              <a:t>9.4 Norton’s Theorem Procedure</a:t>
            </a:r>
            <a:endParaRPr/>
          </a:p>
        </p:txBody>
      </p:sp>
      <p:sp>
        <p:nvSpPr>
          <p:cNvPr id="104" name="Google Shape;104;p15"/>
          <p:cNvSpPr txBox="1">
            <a:spLocks noGrp="1"/>
          </p:cNvSpPr>
          <p:nvPr>
            <p:ph type="body" idx="1"/>
          </p:nvPr>
        </p:nvSpPr>
        <p:spPr>
          <a:xfrm>
            <a:off x="566738" y="1752600"/>
            <a:ext cx="8120062" cy="460375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2000"/>
              <a:buChar char="•"/>
            </a:pPr>
            <a:r>
              <a:rPr lang="en-US" sz="2000">
                <a:latin typeface="Cambria"/>
                <a:ea typeface="Cambria"/>
                <a:cs typeface="Cambria"/>
                <a:sym typeface="Cambria"/>
              </a:rPr>
              <a:t>The steps leading to the proper values of </a:t>
            </a:r>
            <a:r>
              <a:rPr lang="en-US" sz="2000" i="1">
                <a:latin typeface="Cambria"/>
                <a:ea typeface="Cambria"/>
                <a:cs typeface="Cambria"/>
                <a:sym typeface="Cambria"/>
              </a:rPr>
              <a:t>I</a:t>
            </a:r>
            <a:r>
              <a:rPr lang="en-US" sz="2000" i="1" baseline="-25000">
                <a:latin typeface="Cambria"/>
                <a:ea typeface="Cambria"/>
                <a:cs typeface="Cambria"/>
                <a:sym typeface="Cambria"/>
              </a:rPr>
              <a:t>N</a:t>
            </a:r>
            <a:r>
              <a:rPr lang="en-US" sz="2000" i="1">
                <a:latin typeface="Cambria"/>
                <a:ea typeface="Cambria"/>
                <a:cs typeface="Cambria"/>
                <a:sym typeface="Cambria"/>
              </a:rPr>
              <a:t> and R</a:t>
            </a:r>
            <a:r>
              <a:rPr lang="en-US" sz="2000" i="1" baseline="-25000">
                <a:latin typeface="Cambria"/>
                <a:ea typeface="Cambria"/>
                <a:cs typeface="Cambria"/>
                <a:sym typeface="Cambria"/>
              </a:rPr>
              <a:t>N</a:t>
            </a:r>
            <a:r>
              <a:rPr lang="en-US" sz="2000" i="1">
                <a:latin typeface="Cambria"/>
                <a:ea typeface="Cambria"/>
                <a:cs typeface="Cambria"/>
                <a:sym typeface="Cambria"/>
              </a:rPr>
              <a:t> </a:t>
            </a:r>
            <a:r>
              <a:rPr lang="en-US" sz="2000">
                <a:latin typeface="Cambria"/>
                <a:ea typeface="Cambria"/>
                <a:cs typeface="Cambria"/>
                <a:sym typeface="Cambria"/>
              </a:rPr>
              <a:t>are:</a:t>
            </a:r>
            <a:endParaRPr/>
          </a:p>
          <a:p>
            <a:pPr marL="342900" lvl="0" indent="-342900" algn="just" rtl="0">
              <a:lnSpc>
                <a:spcPct val="90000"/>
              </a:lnSpc>
              <a:spcBef>
                <a:spcPts val="400"/>
              </a:spcBef>
              <a:spcAft>
                <a:spcPts val="0"/>
              </a:spcAft>
              <a:buClr>
                <a:schemeClr val="dk1"/>
              </a:buClr>
              <a:buSzPts val="2000"/>
              <a:buChar char="•"/>
            </a:pPr>
            <a:r>
              <a:rPr lang="en-US" sz="2000" b="1" i="1">
                <a:latin typeface="Cambria"/>
                <a:ea typeface="Cambria"/>
                <a:cs typeface="Cambria"/>
                <a:sym typeface="Cambria"/>
              </a:rPr>
              <a:t>Preliminary:</a:t>
            </a:r>
            <a:endParaRPr/>
          </a:p>
          <a:p>
            <a:pPr marL="342900" lvl="0" indent="-342900" algn="just" rtl="0">
              <a:lnSpc>
                <a:spcPct val="90000"/>
              </a:lnSpc>
              <a:spcBef>
                <a:spcPts val="400"/>
              </a:spcBef>
              <a:spcAft>
                <a:spcPts val="0"/>
              </a:spcAft>
              <a:buClr>
                <a:schemeClr val="dk1"/>
              </a:buClr>
              <a:buSzPts val="2000"/>
              <a:buFont typeface="Noto Sans Symbols"/>
              <a:buNone/>
            </a:pPr>
            <a:r>
              <a:rPr lang="en-US" sz="2000" b="1" i="1">
                <a:latin typeface="Cambria"/>
                <a:ea typeface="Cambria"/>
                <a:cs typeface="Cambria"/>
                <a:sym typeface="Cambria"/>
              </a:rPr>
              <a:t>	</a:t>
            </a:r>
            <a:r>
              <a:rPr lang="en-US" sz="2000">
                <a:latin typeface="Cambria"/>
                <a:ea typeface="Cambria"/>
                <a:cs typeface="Cambria"/>
                <a:sym typeface="Cambria"/>
              </a:rPr>
              <a:t>1. Remove that portion of the network across which the Norton equivalent circuit is found.</a:t>
            </a:r>
            <a:endParaRPr/>
          </a:p>
          <a:p>
            <a:pPr marL="342900" lvl="0" indent="-342900" algn="just" rtl="0">
              <a:lnSpc>
                <a:spcPct val="90000"/>
              </a:lnSpc>
              <a:spcBef>
                <a:spcPts val="400"/>
              </a:spcBef>
              <a:spcAft>
                <a:spcPts val="0"/>
              </a:spcAft>
              <a:buClr>
                <a:schemeClr val="dk1"/>
              </a:buClr>
              <a:buSzPts val="2000"/>
              <a:buFont typeface="Noto Sans Symbols"/>
              <a:buNone/>
            </a:pPr>
            <a:r>
              <a:rPr lang="en-US" sz="2000">
                <a:latin typeface="Cambria"/>
                <a:ea typeface="Cambria"/>
                <a:cs typeface="Cambria"/>
                <a:sym typeface="Cambria"/>
              </a:rPr>
              <a:t>	2. Mark the terminals of the remaining two-terminal network.</a:t>
            </a:r>
            <a:endParaRPr/>
          </a:p>
          <a:p>
            <a:pPr marL="342900" lvl="0" indent="-342900" algn="just" rtl="0">
              <a:lnSpc>
                <a:spcPct val="90000"/>
              </a:lnSpc>
              <a:spcBef>
                <a:spcPts val="400"/>
              </a:spcBef>
              <a:spcAft>
                <a:spcPts val="0"/>
              </a:spcAft>
              <a:buClr>
                <a:schemeClr val="dk1"/>
              </a:buClr>
              <a:buSzPts val="2000"/>
              <a:buChar char="•"/>
            </a:pPr>
            <a:r>
              <a:rPr lang="en-US" sz="2000" b="1" i="1">
                <a:latin typeface="Cambria"/>
                <a:ea typeface="Cambria"/>
                <a:cs typeface="Cambria"/>
                <a:sym typeface="Cambria"/>
              </a:rPr>
              <a:t>R</a:t>
            </a:r>
            <a:r>
              <a:rPr lang="en-US" sz="2000" b="1" i="1" baseline="-25000">
                <a:latin typeface="Cambria"/>
                <a:ea typeface="Cambria"/>
                <a:cs typeface="Cambria"/>
                <a:sym typeface="Cambria"/>
              </a:rPr>
              <a:t>N</a:t>
            </a:r>
            <a:r>
              <a:rPr lang="en-US" sz="2000" b="1" i="1">
                <a:latin typeface="Cambria"/>
                <a:ea typeface="Cambria"/>
                <a:cs typeface="Cambria"/>
                <a:sym typeface="Cambria"/>
              </a:rPr>
              <a:t>:</a:t>
            </a:r>
            <a:endParaRPr/>
          </a:p>
          <a:p>
            <a:pPr marL="342900" lvl="0" indent="-342900" algn="just" rtl="0">
              <a:lnSpc>
                <a:spcPct val="90000"/>
              </a:lnSpc>
              <a:spcBef>
                <a:spcPts val="400"/>
              </a:spcBef>
              <a:spcAft>
                <a:spcPts val="0"/>
              </a:spcAft>
              <a:buClr>
                <a:schemeClr val="dk1"/>
              </a:buClr>
              <a:buSzPts val="2000"/>
              <a:buFont typeface="Noto Sans Symbols"/>
              <a:buNone/>
            </a:pPr>
            <a:r>
              <a:rPr lang="en-US" sz="2000" b="1" i="1">
                <a:latin typeface="Cambria"/>
                <a:ea typeface="Cambria"/>
                <a:cs typeface="Cambria"/>
                <a:sym typeface="Cambria"/>
              </a:rPr>
              <a:t>	</a:t>
            </a:r>
            <a:r>
              <a:rPr lang="en-US" sz="2000">
                <a:latin typeface="Cambria"/>
                <a:ea typeface="Cambria"/>
                <a:cs typeface="Cambria"/>
                <a:sym typeface="Cambria"/>
              </a:rPr>
              <a:t>3. Calculate R</a:t>
            </a:r>
            <a:r>
              <a:rPr lang="en-US" sz="2000" baseline="-25000">
                <a:latin typeface="Cambria"/>
                <a:ea typeface="Cambria"/>
                <a:cs typeface="Cambria"/>
                <a:sym typeface="Cambria"/>
              </a:rPr>
              <a:t>N</a:t>
            </a:r>
            <a:r>
              <a:rPr lang="en-US" sz="2000">
                <a:latin typeface="Cambria"/>
                <a:ea typeface="Cambria"/>
                <a:cs typeface="Cambria"/>
                <a:sym typeface="Cambria"/>
              </a:rPr>
              <a:t> by first setting all sources to zero (voltage sources are replaced with short circuits, and current sources with open circuits) and then finding the resultant resistance between the two marked terminals. (If the internal resistance of the voltage and/or current sources is included in the original network, it must remain when the sources are set to zero.) </a:t>
            </a:r>
            <a:endParaRPr sz="2000">
              <a:latin typeface="Cambria"/>
              <a:ea typeface="Cambria"/>
              <a:cs typeface="Cambria"/>
              <a:sym typeface="Cambria"/>
            </a:endParaRPr>
          </a:p>
          <a:p>
            <a:pPr marL="342900" lvl="0" indent="-342900" algn="just" rtl="0">
              <a:lnSpc>
                <a:spcPct val="90000"/>
              </a:lnSpc>
              <a:spcBef>
                <a:spcPts val="400"/>
              </a:spcBef>
              <a:spcAft>
                <a:spcPts val="0"/>
              </a:spcAft>
              <a:buSzPts val="2000"/>
              <a:buChar char="•"/>
            </a:pPr>
            <a:r>
              <a:rPr lang="en-US" sz="2000">
                <a:latin typeface="Cambria"/>
                <a:ea typeface="Cambria"/>
                <a:cs typeface="Cambria"/>
                <a:sym typeface="Cambria"/>
              </a:rPr>
              <a:t>Since R</a:t>
            </a:r>
            <a:r>
              <a:rPr lang="en-US" sz="2000" baseline="-25000">
                <a:latin typeface="Cambria"/>
                <a:ea typeface="Cambria"/>
                <a:cs typeface="Cambria"/>
                <a:sym typeface="Cambria"/>
              </a:rPr>
              <a:t>N</a:t>
            </a:r>
            <a:r>
              <a:rPr lang="en-US" sz="2000">
                <a:latin typeface="Cambria"/>
                <a:ea typeface="Cambria"/>
                <a:cs typeface="Cambria"/>
                <a:sym typeface="Cambria"/>
              </a:rPr>
              <a:t> = R</a:t>
            </a:r>
            <a:r>
              <a:rPr lang="en-US" sz="2000" baseline="-25000">
                <a:latin typeface="Cambria"/>
                <a:ea typeface="Cambria"/>
                <a:cs typeface="Cambria"/>
                <a:sym typeface="Cambria"/>
              </a:rPr>
              <a:t>Th</a:t>
            </a:r>
            <a:r>
              <a:rPr lang="en-US" sz="2000">
                <a:latin typeface="Cambria"/>
                <a:ea typeface="Cambria"/>
                <a:cs typeface="Cambria"/>
                <a:sym typeface="Cambria"/>
              </a:rPr>
              <a:t>, the procedure and value obtained using the approach described for Thévenin’s theorem will determine the same value for R</a:t>
            </a:r>
            <a:r>
              <a:rPr lang="en-US" sz="2000" baseline="-25000">
                <a:latin typeface="Cambria"/>
                <a:ea typeface="Cambria"/>
                <a:cs typeface="Cambria"/>
                <a:sym typeface="Cambria"/>
              </a:rPr>
              <a:t>N</a:t>
            </a:r>
            <a:r>
              <a:rPr lang="en-US" sz="2000">
                <a:latin typeface="Cambria"/>
                <a:ea typeface="Cambria"/>
                <a:cs typeface="Cambria"/>
                <a:sym typeface="Cambria"/>
              </a:rPr>
              <a:t>.</a:t>
            </a:r>
            <a:endParaRPr/>
          </a:p>
          <a:p>
            <a:pPr marL="342900" lvl="0" indent="-342900" algn="just" rtl="0">
              <a:lnSpc>
                <a:spcPct val="90000"/>
              </a:lnSpc>
              <a:spcBef>
                <a:spcPts val="400"/>
              </a:spcBef>
              <a:spcAft>
                <a:spcPts val="0"/>
              </a:spcAft>
              <a:buClr>
                <a:schemeClr val="dk1"/>
              </a:buClr>
              <a:buSzPts val="2000"/>
              <a:buFont typeface="Noto Sans Symbols"/>
              <a:buNone/>
            </a:pPr>
            <a:endParaRPr sz="2000">
              <a:latin typeface="Cambria"/>
              <a:ea typeface="Cambria"/>
              <a:cs typeface="Cambria"/>
              <a:sym typeface="Cambria"/>
            </a:endParaRPr>
          </a:p>
        </p:txBody>
      </p:sp>
      <p:sp>
        <p:nvSpPr>
          <p:cNvPr id="105" name="Google Shape;10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mbria"/>
              <a:buNone/>
            </a:pPr>
            <a:r>
              <a:rPr lang="en-US" sz="3600">
                <a:latin typeface="Cambria"/>
                <a:ea typeface="Cambria"/>
                <a:cs typeface="Cambria"/>
                <a:sym typeface="Cambria"/>
              </a:rPr>
              <a:t>9.4 Norton’s Theorem</a:t>
            </a:r>
            <a:endParaRPr/>
          </a:p>
        </p:txBody>
      </p:sp>
      <p:sp>
        <p:nvSpPr>
          <p:cNvPr id="111" name="Google Shape;111;p16"/>
          <p:cNvSpPr txBox="1">
            <a:spLocks noGrp="1"/>
          </p:cNvSpPr>
          <p:nvPr>
            <p:ph type="body" idx="1"/>
          </p:nvPr>
        </p:nvSpPr>
        <p:spPr>
          <a:xfrm>
            <a:off x="566738" y="1752600"/>
            <a:ext cx="8272462" cy="42672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000"/>
              <a:buFont typeface="Noto Sans Symbols"/>
              <a:buNone/>
            </a:pPr>
            <a:r>
              <a:rPr lang="en-US" sz="2000" b="1" i="1"/>
              <a:t>	</a:t>
            </a:r>
            <a:r>
              <a:rPr lang="en-US" sz="2000" b="1" i="1">
                <a:latin typeface="Cambria"/>
                <a:ea typeface="Cambria"/>
                <a:cs typeface="Cambria"/>
                <a:sym typeface="Cambria"/>
              </a:rPr>
              <a:t>I</a:t>
            </a:r>
            <a:r>
              <a:rPr lang="en-US" sz="2000" b="1" i="1" baseline="-25000">
                <a:latin typeface="Cambria"/>
                <a:ea typeface="Cambria"/>
                <a:cs typeface="Cambria"/>
                <a:sym typeface="Cambria"/>
              </a:rPr>
              <a:t>N</a:t>
            </a:r>
            <a:r>
              <a:rPr lang="en-US" sz="2000" b="1" i="1">
                <a:latin typeface="Cambria"/>
                <a:ea typeface="Cambria"/>
                <a:cs typeface="Cambria"/>
                <a:sym typeface="Cambria"/>
              </a:rPr>
              <a:t>:</a:t>
            </a:r>
            <a:endParaRPr/>
          </a:p>
          <a:p>
            <a:pPr marL="342900" lvl="0" indent="-342900" algn="just" rtl="0">
              <a:lnSpc>
                <a:spcPct val="100000"/>
              </a:lnSpc>
              <a:spcBef>
                <a:spcPts val="400"/>
              </a:spcBef>
              <a:spcAft>
                <a:spcPts val="0"/>
              </a:spcAft>
              <a:buClr>
                <a:schemeClr val="dk1"/>
              </a:buClr>
              <a:buSzPts val="2000"/>
              <a:buChar char="•"/>
            </a:pPr>
            <a:r>
              <a:rPr lang="en-US" sz="2000">
                <a:latin typeface="Cambria"/>
                <a:ea typeface="Cambria"/>
                <a:cs typeface="Cambria"/>
                <a:sym typeface="Cambria"/>
              </a:rPr>
              <a:t>4. Calculate I</a:t>
            </a:r>
            <a:r>
              <a:rPr lang="en-US" sz="2000" baseline="-25000">
                <a:latin typeface="Cambria"/>
                <a:ea typeface="Cambria"/>
                <a:cs typeface="Cambria"/>
                <a:sym typeface="Cambria"/>
              </a:rPr>
              <a:t>N</a:t>
            </a:r>
            <a:r>
              <a:rPr lang="en-US" sz="2000">
                <a:latin typeface="Cambria"/>
                <a:ea typeface="Cambria"/>
                <a:cs typeface="Cambria"/>
                <a:sym typeface="Cambria"/>
              </a:rPr>
              <a:t> by first returning all sources to their original position and then finding the </a:t>
            </a:r>
            <a:r>
              <a:rPr lang="en-US" sz="2000" b="1">
                <a:latin typeface="Cambria"/>
                <a:ea typeface="Cambria"/>
                <a:cs typeface="Cambria"/>
                <a:sym typeface="Cambria"/>
              </a:rPr>
              <a:t>short-circuit current between the marked terminals</a:t>
            </a:r>
            <a:r>
              <a:rPr lang="en-US" sz="2000">
                <a:latin typeface="Cambria"/>
                <a:ea typeface="Cambria"/>
                <a:cs typeface="Cambria"/>
                <a:sym typeface="Cambria"/>
              </a:rPr>
              <a:t>. It is the same current that would be measured by an ammeter placed between the marked terminals.</a:t>
            </a:r>
            <a:endParaRPr/>
          </a:p>
          <a:p>
            <a:pPr marL="342900" lvl="0" indent="-342900" algn="just" rtl="0">
              <a:lnSpc>
                <a:spcPct val="100000"/>
              </a:lnSpc>
              <a:spcBef>
                <a:spcPts val="400"/>
              </a:spcBef>
              <a:spcAft>
                <a:spcPts val="0"/>
              </a:spcAft>
              <a:buClr>
                <a:schemeClr val="dk1"/>
              </a:buClr>
              <a:buSzPts val="2000"/>
              <a:buChar char="•"/>
            </a:pPr>
            <a:r>
              <a:rPr lang="en-US" sz="2000" b="1" i="1">
                <a:latin typeface="Cambria"/>
                <a:ea typeface="Cambria"/>
                <a:cs typeface="Cambria"/>
                <a:sym typeface="Cambria"/>
              </a:rPr>
              <a:t>Conclusion:</a:t>
            </a:r>
            <a:endParaRPr/>
          </a:p>
          <a:p>
            <a:pPr marL="342900" lvl="0" indent="-342900" algn="just" rtl="0">
              <a:lnSpc>
                <a:spcPct val="100000"/>
              </a:lnSpc>
              <a:spcBef>
                <a:spcPts val="400"/>
              </a:spcBef>
              <a:spcAft>
                <a:spcPts val="0"/>
              </a:spcAft>
              <a:buClr>
                <a:schemeClr val="dk1"/>
              </a:buClr>
              <a:buSzPts val="2000"/>
              <a:buFont typeface="Noto Sans Symbols"/>
              <a:buNone/>
            </a:pPr>
            <a:r>
              <a:rPr lang="en-US" sz="2000" b="1" i="1">
                <a:latin typeface="Cambria"/>
                <a:ea typeface="Cambria"/>
                <a:cs typeface="Cambria"/>
                <a:sym typeface="Cambria"/>
              </a:rPr>
              <a:t>	</a:t>
            </a:r>
            <a:r>
              <a:rPr lang="en-US" sz="2000">
                <a:latin typeface="Cambria"/>
                <a:ea typeface="Cambria"/>
                <a:cs typeface="Cambria"/>
                <a:sym typeface="Cambria"/>
              </a:rPr>
              <a:t>5. Draw the Norton equivalent circuit with the portion of the circuit previously removed replaced between the terminals of the equivalent circuit.</a:t>
            </a:r>
            <a:endParaRPr/>
          </a:p>
        </p:txBody>
      </p:sp>
      <p:sp>
        <p:nvSpPr>
          <p:cNvPr id="112" name="Google Shape;11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mbria"/>
              <a:buNone/>
            </a:pPr>
            <a:r>
              <a:rPr lang="en-US" sz="4000">
                <a:latin typeface="Cambria"/>
                <a:ea typeface="Cambria"/>
                <a:cs typeface="Cambria"/>
                <a:sym typeface="Cambria"/>
              </a:rPr>
              <a:t>9.4 Norton’s Theorem</a:t>
            </a:r>
            <a:endParaRPr/>
          </a:p>
        </p:txBody>
      </p:sp>
      <p:sp>
        <p:nvSpPr>
          <p:cNvPr id="118" name="Google Shape;118;p17"/>
          <p:cNvSpPr txBox="1">
            <a:spLocks noGrp="1"/>
          </p:cNvSpPr>
          <p:nvPr>
            <p:ph type="body" idx="1"/>
          </p:nvPr>
        </p:nvSpPr>
        <p:spPr>
          <a:xfrm>
            <a:off x="381000" y="1752600"/>
            <a:ext cx="8458200" cy="42672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000"/>
              <a:buChar char="•"/>
            </a:pPr>
            <a:r>
              <a:rPr lang="en-US" sz="2000">
                <a:latin typeface="Cambria"/>
                <a:ea typeface="Cambria"/>
                <a:cs typeface="Cambria"/>
                <a:sym typeface="Cambria"/>
              </a:rPr>
              <a:t>The Norton and Thévenin equivalent circuits can also be found from each other by using the source transformation discussed earlier in this chapter and reproduced in Fig. 9.60.</a:t>
            </a:r>
            <a:endParaRPr sz="2000" b="1" i="1">
              <a:latin typeface="Cambria"/>
              <a:ea typeface="Cambria"/>
              <a:cs typeface="Cambria"/>
              <a:sym typeface="Cambria"/>
            </a:endParaRPr>
          </a:p>
        </p:txBody>
      </p:sp>
      <p:sp>
        <p:nvSpPr>
          <p:cNvPr id="119" name="Google Shape;11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pic>
        <p:nvPicPr>
          <p:cNvPr id="120" name="Google Shape;120;p17"/>
          <p:cNvPicPr preferRelativeResize="0"/>
          <p:nvPr/>
        </p:nvPicPr>
        <p:blipFill rotWithShape="1">
          <a:blip r:embed="rId3">
            <a:alphaModFix/>
          </a:blip>
          <a:srcRect/>
          <a:stretch/>
        </p:blipFill>
        <p:spPr>
          <a:xfrm>
            <a:off x="1219200" y="2819400"/>
            <a:ext cx="6654800" cy="31242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pic>
        <p:nvPicPr>
          <p:cNvPr id="126" name="Google Shape;126;p18"/>
          <p:cNvPicPr preferRelativeResize="0"/>
          <p:nvPr/>
        </p:nvPicPr>
        <p:blipFill rotWithShape="1">
          <a:blip r:embed="rId3">
            <a:alphaModFix/>
          </a:blip>
          <a:srcRect/>
          <a:stretch/>
        </p:blipFill>
        <p:spPr>
          <a:xfrm>
            <a:off x="1166674" y="521940"/>
            <a:ext cx="3429000" cy="1962150"/>
          </a:xfrm>
          <a:prstGeom prst="rect">
            <a:avLst/>
          </a:prstGeom>
          <a:noFill/>
          <a:ln>
            <a:noFill/>
          </a:ln>
        </p:spPr>
      </p:pic>
      <p:pic>
        <p:nvPicPr>
          <p:cNvPr id="127" name="Google Shape;127;p18"/>
          <p:cNvPicPr preferRelativeResize="0"/>
          <p:nvPr/>
        </p:nvPicPr>
        <p:blipFill rotWithShape="1">
          <a:blip r:embed="rId4">
            <a:alphaModFix/>
          </a:blip>
          <a:srcRect/>
          <a:stretch/>
        </p:blipFill>
        <p:spPr>
          <a:xfrm>
            <a:off x="5181600" y="458092"/>
            <a:ext cx="3238500" cy="1924050"/>
          </a:xfrm>
          <a:prstGeom prst="rect">
            <a:avLst/>
          </a:prstGeom>
          <a:noFill/>
          <a:ln>
            <a:noFill/>
          </a:ln>
        </p:spPr>
      </p:pic>
      <p:pic>
        <p:nvPicPr>
          <p:cNvPr id="128" name="Google Shape;128;p18"/>
          <p:cNvPicPr preferRelativeResize="0"/>
          <p:nvPr/>
        </p:nvPicPr>
        <p:blipFill rotWithShape="1">
          <a:blip r:embed="rId5">
            <a:alphaModFix/>
          </a:blip>
          <a:srcRect/>
          <a:stretch/>
        </p:blipFill>
        <p:spPr>
          <a:xfrm>
            <a:off x="3338512" y="2892574"/>
            <a:ext cx="2809875" cy="1685925"/>
          </a:xfrm>
          <a:prstGeom prst="rect">
            <a:avLst/>
          </a:prstGeom>
          <a:noFill/>
          <a:ln>
            <a:noFill/>
          </a:ln>
        </p:spPr>
      </p:pic>
      <p:pic>
        <p:nvPicPr>
          <p:cNvPr id="129" name="Google Shape;129;p18"/>
          <p:cNvPicPr preferRelativeResize="0"/>
          <p:nvPr/>
        </p:nvPicPr>
        <p:blipFill rotWithShape="1">
          <a:blip r:embed="rId6">
            <a:alphaModFix/>
          </a:blip>
          <a:srcRect/>
          <a:stretch/>
        </p:blipFill>
        <p:spPr>
          <a:xfrm>
            <a:off x="1981200" y="4955912"/>
            <a:ext cx="5524500" cy="1200150"/>
          </a:xfrm>
          <a:prstGeom prst="rect">
            <a:avLst/>
          </a:prstGeom>
          <a:noFill/>
          <a:ln>
            <a:noFill/>
          </a:ln>
        </p:spPr>
      </p:pic>
      <p:sp>
        <p:nvSpPr>
          <p:cNvPr id="130" name="Google Shape;130;p18"/>
          <p:cNvSpPr txBox="1"/>
          <p:nvPr/>
        </p:nvSpPr>
        <p:spPr>
          <a:xfrm>
            <a:off x="1371600" y="2892574"/>
            <a:ext cx="16898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Calculating R</a:t>
            </a:r>
            <a:r>
              <a:rPr lang="en-US" sz="1800" b="0" i="0" u="none" strike="noStrike" cap="none" baseline="-25000">
                <a:solidFill>
                  <a:schemeClr val="dk1"/>
                </a:solidFill>
                <a:latin typeface="Cambria"/>
                <a:ea typeface="Cambria"/>
                <a:cs typeface="Cambria"/>
                <a:sym typeface="Cambria"/>
              </a:rPr>
              <a:t>N</a:t>
            </a:r>
            <a:r>
              <a:rPr lang="en-US" sz="1800" b="0" i="0" u="none" strike="noStrike" cap="none">
                <a:solidFill>
                  <a:schemeClr val="dk1"/>
                </a:solidFill>
                <a:latin typeface="Cambria"/>
                <a:ea typeface="Cambria"/>
                <a:cs typeface="Cambria"/>
                <a:sym typeface="Cambria"/>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a:picLocks noGrp="1"/>
          </p:cNvPicPr>
          <p:nvPr>
            <p:ph type="body" idx="1"/>
          </p:nvPr>
        </p:nvPicPr>
        <p:blipFill rotWithShape="1">
          <a:blip r:embed="rId3">
            <a:alphaModFix/>
          </a:blip>
          <a:srcRect/>
          <a:stretch/>
        </p:blipFill>
        <p:spPr>
          <a:xfrm>
            <a:off x="4114800" y="29792"/>
            <a:ext cx="2857500" cy="2028825"/>
          </a:xfrm>
          <a:prstGeom prst="rect">
            <a:avLst/>
          </a:prstGeom>
          <a:noFill/>
          <a:ln>
            <a:noFill/>
          </a:ln>
        </p:spPr>
      </p:pic>
      <p:sp>
        <p:nvSpPr>
          <p:cNvPr id="136" name="Google Shape;13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pic>
        <p:nvPicPr>
          <p:cNvPr id="137" name="Google Shape;137;p19"/>
          <p:cNvPicPr preferRelativeResize="0"/>
          <p:nvPr/>
        </p:nvPicPr>
        <p:blipFill rotWithShape="1">
          <a:blip r:embed="rId4">
            <a:alphaModFix/>
          </a:blip>
          <a:srcRect/>
          <a:stretch/>
        </p:blipFill>
        <p:spPr>
          <a:xfrm>
            <a:off x="1538287" y="1913615"/>
            <a:ext cx="5724525" cy="2333625"/>
          </a:xfrm>
          <a:prstGeom prst="rect">
            <a:avLst/>
          </a:prstGeom>
          <a:noFill/>
          <a:ln>
            <a:noFill/>
          </a:ln>
        </p:spPr>
      </p:pic>
      <p:pic>
        <p:nvPicPr>
          <p:cNvPr id="138" name="Google Shape;138;p19"/>
          <p:cNvPicPr preferRelativeResize="0"/>
          <p:nvPr/>
        </p:nvPicPr>
        <p:blipFill rotWithShape="1">
          <a:blip r:embed="rId5">
            <a:alphaModFix/>
          </a:blip>
          <a:srcRect/>
          <a:stretch/>
        </p:blipFill>
        <p:spPr>
          <a:xfrm>
            <a:off x="76200" y="4247240"/>
            <a:ext cx="9144000" cy="2610760"/>
          </a:xfrm>
          <a:prstGeom prst="rect">
            <a:avLst/>
          </a:prstGeom>
          <a:noFill/>
          <a:ln>
            <a:noFill/>
          </a:ln>
        </p:spPr>
      </p:pic>
      <p:sp>
        <p:nvSpPr>
          <p:cNvPr id="139" name="Google Shape;139;p19"/>
          <p:cNvSpPr txBox="1"/>
          <p:nvPr/>
        </p:nvSpPr>
        <p:spPr>
          <a:xfrm>
            <a:off x="481814" y="602372"/>
            <a:ext cx="156966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Calculating I</a:t>
            </a:r>
            <a:r>
              <a:rPr lang="en-US" sz="1800" b="0" i="0" u="none" strike="noStrike" cap="none" baseline="-25000">
                <a:solidFill>
                  <a:schemeClr val="dk1"/>
                </a:solidFill>
                <a:latin typeface="Cambria"/>
                <a:ea typeface="Cambria"/>
                <a:cs typeface="Cambria"/>
                <a:sym typeface="Cambria"/>
              </a:rPr>
              <a:t>N</a:t>
            </a:r>
            <a:r>
              <a:rPr lang="en-US" sz="1800" b="0" i="0" u="none" strike="noStrike" cap="none">
                <a:solidFill>
                  <a:schemeClr val="dk1"/>
                </a:solidFill>
                <a:latin typeface="Cambria"/>
                <a:ea typeface="Cambria"/>
                <a:cs typeface="Cambria"/>
                <a:sym typeface="Cambria"/>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pic>
        <p:nvPicPr>
          <p:cNvPr id="145" name="Google Shape;145;p20"/>
          <p:cNvPicPr preferRelativeResize="0"/>
          <p:nvPr/>
        </p:nvPicPr>
        <p:blipFill rotWithShape="1">
          <a:blip r:embed="rId3">
            <a:alphaModFix/>
          </a:blip>
          <a:srcRect/>
          <a:stretch/>
        </p:blipFill>
        <p:spPr>
          <a:xfrm>
            <a:off x="533400" y="928949"/>
            <a:ext cx="3543300" cy="2209800"/>
          </a:xfrm>
          <a:prstGeom prst="rect">
            <a:avLst/>
          </a:prstGeom>
          <a:noFill/>
          <a:ln>
            <a:noFill/>
          </a:ln>
        </p:spPr>
      </p:pic>
      <p:pic>
        <p:nvPicPr>
          <p:cNvPr id="146" name="Google Shape;146;p20"/>
          <p:cNvPicPr preferRelativeResize="0"/>
          <p:nvPr/>
        </p:nvPicPr>
        <p:blipFill rotWithShape="1">
          <a:blip r:embed="rId4">
            <a:alphaModFix/>
          </a:blip>
          <a:srcRect/>
          <a:stretch/>
        </p:blipFill>
        <p:spPr>
          <a:xfrm>
            <a:off x="5334000" y="984843"/>
            <a:ext cx="2762250" cy="2247900"/>
          </a:xfrm>
          <a:prstGeom prst="rect">
            <a:avLst/>
          </a:prstGeom>
          <a:noFill/>
          <a:ln>
            <a:noFill/>
          </a:ln>
        </p:spPr>
      </p:pic>
      <p:pic>
        <p:nvPicPr>
          <p:cNvPr id="147" name="Google Shape;147;p20"/>
          <p:cNvPicPr preferRelativeResize="0"/>
          <p:nvPr/>
        </p:nvPicPr>
        <p:blipFill rotWithShape="1">
          <a:blip r:embed="rId5">
            <a:alphaModFix/>
          </a:blip>
          <a:srcRect/>
          <a:stretch/>
        </p:blipFill>
        <p:spPr>
          <a:xfrm>
            <a:off x="2962275" y="3326737"/>
            <a:ext cx="3219450" cy="2047875"/>
          </a:xfrm>
          <a:prstGeom prst="rect">
            <a:avLst/>
          </a:prstGeom>
          <a:noFill/>
          <a:ln>
            <a:noFill/>
          </a:ln>
        </p:spPr>
      </p:pic>
      <p:pic>
        <p:nvPicPr>
          <p:cNvPr id="148" name="Google Shape;148;p20"/>
          <p:cNvPicPr preferRelativeResize="0"/>
          <p:nvPr/>
        </p:nvPicPr>
        <p:blipFill rotWithShape="1">
          <a:blip r:embed="rId6">
            <a:alphaModFix/>
          </a:blip>
          <a:srcRect/>
          <a:stretch/>
        </p:blipFill>
        <p:spPr>
          <a:xfrm>
            <a:off x="3228975" y="5562600"/>
            <a:ext cx="2952750" cy="533400"/>
          </a:xfrm>
          <a:prstGeom prst="rect">
            <a:avLst/>
          </a:prstGeom>
          <a:noFill/>
          <a:ln>
            <a:noFill/>
          </a:ln>
        </p:spPr>
      </p:pic>
      <p:sp>
        <p:nvSpPr>
          <p:cNvPr id="149" name="Google Shape;149;p20"/>
          <p:cNvSpPr txBox="1"/>
          <p:nvPr/>
        </p:nvSpPr>
        <p:spPr>
          <a:xfrm>
            <a:off x="1143000" y="3142071"/>
            <a:ext cx="16898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Calculating R</a:t>
            </a:r>
            <a:r>
              <a:rPr lang="en-US" sz="1800" b="0" i="0" u="none" strike="noStrike" cap="none" baseline="-25000">
                <a:solidFill>
                  <a:schemeClr val="dk1"/>
                </a:solidFill>
                <a:latin typeface="Cambria"/>
                <a:ea typeface="Cambria"/>
                <a:cs typeface="Cambria"/>
                <a:sym typeface="Cambria"/>
              </a:rPr>
              <a:t>N</a:t>
            </a:r>
            <a:r>
              <a:rPr lang="en-US" sz="1800" b="0" i="0" u="none" strike="noStrike" cap="none">
                <a:solidFill>
                  <a:schemeClr val="dk1"/>
                </a:solidFill>
                <a:latin typeface="Cambria"/>
                <a:ea typeface="Cambria"/>
                <a:cs typeface="Cambria"/>
                <a:sym typeface="Cambria"/>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pic>
        <p:nvPicPr>
          <p:cNvPr id="155" name="Google Shape;155;p21"/>
          <p:cNvPicPr preferRelativeResize="0"/>
          <p:nvPr/>
        </p:nvPicPr>
        <p:blipFill rotWithShape="1">
          <a:blip r:embed="rId3">
            <a:alphaModFix/>
          </a:blip>
          <a:srcRect/>
          <a:stretch/>
        </p:blipFill>
        <p:spPr>
          <a:xfrm>
            <a:off x="2133600" y="136525"/>
            <a:ext cx="5800725" cy="2438400"/>
          </a:xfrm>
          <a:prstGeom prst="rect">
            <a:avLst/>
          </a:prstGeom>
          <a:noFill/>
          <a:ln>
            <a:noFill/>
          </a:ln>
        </p:spPr>
      </p:pic>
      <p:pic>
        <p:nvPicPr>
          <p:cNvPr id="156" name="Google Shape;156;p21"/>
          <p:cNvPicPr preferRelativeResize="0"/>
          <p:nvPr/>
        </p:nvPicPr>
        <p:blipFill rotWithShape="1">
          <a:blip r:embed="rId4">
            <a:alphaModFix/>
          </a:blip>
          <a:srcRect/>
          <a:stretch/>
        </p:blipFill>
        <p:spPr>
          <a:xfrm>
            <a:off x="2876549" y="4552796"/>
            <a:ext cx="3390900" cy="1838325"/>
          </a:xfrm>
          <a:prstGeom prst="rect">
            <a:avLst/>
          </a:prstGeom>
          <a:noFill/>
          <a:ln>
            <a:noFill/>
          </a:ln>
        </p:spPr>
      </p:pic>
      <p:pic>
        <p:nvPicPr>
          <p:cNvPr id="157" name="Google Shape;157;p21"/>
          <p:cNvPicPr preferRelativeResize="0"/>
          <p:nvPr/>
        </p:nvPicPr>
        <p:blipFill rotWithShape="1">
          <a:blip r:embed="rId5">
            <a:alphaModFix/>
          </a:blip>
          <a:srcRect/>
          <a:stretch/>
        </p:blipFill>
        <p:spPr>
          <a:xfrm>
            <a:off x="1524000" y="2814637"/>
            <a:ext cx="6096000" cy="1528763"/>
          </a:xfrm>
          <a:prstGeom prst="rect">
            <a:avLst/>
          </a:prstGeom>
          <a:noFill/>
          <a:ln>
            <a:noFill/>
          </a:ln>
        </p:spPr>
      </p:pic>
      <p:sp>
        <p:nvSpPr>
          <p:cNvPr id="158" name="Google Shape;158;p21"/>
          <p:cNvSpPr txBox="1"/>
          <p:nvPr/>
        </p:nvSpPr>
        <p:spPr>
          <a:xfrm>
            <a:off x="481814" y="602372"/>
            <a:ext cx="156966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Calculating I</a:t>
            </a:r>
            <a:r>
              <a:rPr lang="en-US" sz="1800" b="0" i="0" u="none" strike="noStrike" cap="none" baseline="-25000">
                <a:solidFill>
                  <a:schemeClr val="dk1"/>
                </a:solidFill>
                <a:latin typeface="Cambria"/>
                <a:ea typeface="Cambria"/>
                <a:cs typeface="Cambria"/>
                <a:sym typeface="Cambria"/>
              </a:rPr>
              <a:t>N</a:t>
            </a:r>
            <a:r>
              <a:rPr lang="en-US" sz="1800" b="0" i="0" u="none" strike="noStrike" cap="none">
                <a:solidFill>
                  <a:schemeClr val="dk1"/>
                </a:solidFill>
                <a:latin typeface="Cambria"/>
                <a:ea typeface="Cambria"/>
                <a:cs typeface="Cambria"/>
                <a:sym typeface="Cambria"/>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pic>
        <p:nvPicPr>
          <p:cNvPr id="164" name="Google Shape;164;p22"/>
          <p:cNvPicPr preferRelativeResize="0"/>
          <p:nvPr/>
        </p:nvPicPr>
        <p:blipFill rotWithShape="1">
          <a:blip r:embed="rId3">
            <a:alphaModFix/>
          </a:blip>
          <a:srcRect/>
          <a:stretch/>
        </p:blipFill>
        <p:spPr>
          <a:xfrm>
            <a:off x="2057400" y="228600"/>
            <a:ext cx="4876800" cy="1943100"/>
          </a:xfrm>
          <a:prstGeom prst="rect">
            <a:avLst/>
          </a:prstGeom>
          <a:noFill/>
          <a:ln>
            <a:noFill/>
          </a:ln>
        </p:spPr>
      </p:pic>
      <p:pic>
        <p:nvPicPr>
          <p:cNvPr id="165" name="Google Shape;165;p22"/>
          <p:cNvPicPr preferRelativeResize="0"/>
          <p:nvPr/>
        </p:nvPicPr>
        <p:blipFill rotWithShape="1">
          <a:blip r:embed="rId4">
            <a:alphaModFix/>
          </a:blip>
          <a:srcRect/>
          <a:stretch/>
        </p:blipFill>
        <p:spPr>
          <a:xfrm>
            <a:off x="481012" y="2883640"/>
            <a:ext cx="3457575" cy="1962150"/>
          </a:xfrm>
          <a:prstGeom prst="rect">
            <a:avLst/>
          </a:prstGeom>
          <a:noFill/>
          <a:ln>
            <a:noFill/>
          </a:ln>
        </p:spPr>
      </p:pic>
      <p:pic>
        <p:nvPicPr>
          <p:cNvPr id="166" name="Google Shape;166;p22"/>
          <p:cNvPicPr preferRelativeResize="0"/>
          <p:nvPr/>
        </p:nvPicPr>
        <p:blipFill rotWithShape="1">
          <a:blip r:embed="rId5">
            <a:alphaModFix/>
          </a:blip>
          <a:srcRect/>
          <a:stretch/>
        </p:blipFill>
        <p:spPr>
          <a:xfrm>
            <a:off x="4419600" y="2778310"/>
            <a:ext cx="3390900" cy="2209800"/>
          </a:xfrm>
          <a:prstGeom prst="rect">
            <a:avLst/>
          </a:prstGeom>
          <a:noFill/>
          <a:ln>
            <a:noFill/>
          </a:ln>
        </p:spPr>
      </p:pic>
      <p:pic>
        <p:nvPicPr>
          <p:cNvPr id="167" name="Google Shape;167;p22"/>
          <p:cNvPicPr preferRelativeResize="0"/>
          <p:nvPr/>
        </p:nvPicPr>
        <p:blipFill rotWithShape="1">
          <a:blip r:embed="rId6">
            <a:alphaModFix/>
          </a:blip>
          <a:srcRect/>
          <a:stretch/>
        </p:blipFill>
        <p:spPr>
          <a:xfrm>
            <a:off x="2209800" y="5557730"/>
            <a:ext cx="4800600" cy="628650"/>
          </a:xfrm>
          <a:prstGeom prst="rect">
            <a:avLst/>
          </a:prstGeom>
          <a:noFill/>
          <a:ln>
            <a:noFill/>
          </a:ln>
        </p:spPr>
      </p:pic>
      <p:sp>
        <p:nvSpPr>
          <p:cNvPr id="168" name="Google Shape;168;p22"/>
          <p:cNvSpPr txBox="1"/>
          <p:nvPr/>
        </p:nvSpPr>
        <p:spPr>
          <a:xfrm>
            <a:off x="990600" y="2329819"/>
            <a:ext cx="16898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Calculating R</a:t>
            </a:r>
            <a:r>
              <a:rPr lang="en-US" sz="1800" b="0" i="0" u="none" strike="noStrike" cap="none" baseline="-25000">
                <a:solidFill>
                  <a:schemeClr val="dk1"/>
                </a:solidFill>
                <a:latin typeface="Cambria"/>
                <a:ea typeface="Cambria"/>
                <a:cs typeface="Cambria"/>
                <a:sym typeface="Cambria"/>
              </a:rPr>
              <a:t>N</a:t>
            </a:r>
            <a:r>
              <a:rPr lang="en-US" sz="1800" b="0" i="0" u="none" strike="noStrike" cap="none">
                <a:solidFill>
                  <a:schemeClr val="dk1"/>
                </a:solidFill>
                <a:latin typeface="Cambria"/>
                <a:ea typeface="Cambria"/>
                <a:cs typeface="Cambria"/>
                <a:sym typeface="Cambria"/>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02" name="Google Shape;10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9.3 Thevenin’s Theorems</a:t>
            </a:r>
            <a:endParaRPr/>
          </a:p>
        </p:txBody>
      </p:sp>
      <p:sp>
        <p:nvSpPr>
          <p:cNvPr id="103" name="Google Shape;10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400"/>
              <a:buChar char="•"/>
            </a:pPr>
            <a:r>
              <a:rPr lang="en-US" sz="2400" dirty="0" err="1">
                <a:latin typeface="Cambria"/>
                <a:ea typeface="Cambria"/>
                <a:cs typeface="Cambria"/>
                <a:sym typeface="Cambria"/>
              </a:rPr>
              <a:t>Thévenin’s</a:t>
            </a:r>
            <a:r>
              <a:rPr lang="en-US" sz="2400" dirty="0">
                <a:latin typeface="Cambria"/>
                <a:ea typeface="Cambria"/>
                <a:cs typeface="Cambria"/>
                <a:sym typeface="Cambria"/>
              </a:rPr>
              <a:t> theorem states the following:</a:t>
            </a:r>
            <a:endParaRPr dirty="0"/>
          </a:p>
          <a:p>
            <a:pPr marL="342900" lvl="0" indent="-342900" algn="just" rtl="0">
              <a:lnSpc>
                <a:spcPct val="100000"/>
              </a:lnSpc>
              <a:spcBef>
                <a:spcPts val="480"/>
              </a:spcBef>
              <a:spcAft>
                <a:spcPts val="0"/>
              </a:spcAft>
              <a:buClr>
                <a:schemeClr val="dk1"/>
              </a:buClr>
              <a:buSzPts val="2400"/>
              <a:buFont typeface="Noto Sans Symbols"/>
              <a:buNone/>
            </a:pPr>
            <a:r>
              <a:rPr lang="en-US" sz="2400" b="1" i="1" dirty="0">
                <a:latin typeface="Cambria"/>
                <a:ea typeface="Cambria"/>
                <a:cs typeface="Cambria"/>
                <a:sym typeface="Cambria"/>
              </a:rPr>
              <a:t>	</a:t>
            </a:r>
            <a:r>
              <a:rPr lang="en-US" sz="2400" dirty="0">
                <a:solidFill>
                  <a:srgbClr val="FF0000"/>
                </a:solidFill>
                <a:latin typeface="Cambria"/>
                <a:ea typeface="Cambria"/>
                <a:cs typeface="Cambria"/>
                <a:sym typeface="Cambria"/>
              </a:rPr>
              <a:t>Any two-terminal, linear bilateral dc network can be replaced by an equivalent circuit consisting of a voltage source and a series resistor.</a:t>
            </a:r>
            <a:endParaRPr dirty="0"/>
          </a:p>
        </p:txBody>
      </p:sp>
      <p:pic>
        <p:nvPicPr>
          <p:cNvPr id="104" name="Google Shape;104;p15"/>
          <p:cNvPicPr preferRelativeResize="0"/>
          <p:nvPr/>
        </p:nvPicPr>
        <p:blipFill rotWithShape="1">
          <a:blip r:embed="rId3">
            <a:alphaModFix/>
          </a:blip>
          <a:srcRect/>
          <a:stretch/>
        </p:blipFill>
        <p:spPr>
          <a:xfrm>
            <a:off x="3200400" y="3505200"/>
            <a:ext cx="2286000" cy="282257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pic>
        <p:nvPicPr>
          <p:cNvPr id="174" name="Google Shape;174;p23"/>
          <p:cNvPicPr preferRelativeResize="0"/>
          <p:nvPr/>
        </p:nvPicPr>
        <p:blipFill rotWithShape="1">
          <a:blip r:embed="rId3">
            <a:alphaModFix/>
          </a:blip>
          <a:srcRect/>
          <a:stretch/>
        </p:blipFill>
        <p:spPr>
          <a:xfrm>
            <a:off x="533400" y="76200"/>
            <a:ext cx="3219450" cy="2114550"/>
          </a:xfrm>
          <a:prstGeom prst="rect">
            <a:avLst/>
          </a:prstGeom>
          <a:noFill/>
          <a:ln>
            <a:noFill/>
          </a:ln>
        </p:spPr>
      </p:pic>
      <p:pic>
        <p:nvPicPr>
          <p:cNvPr id="175" name="Google Shape;175;p23"/>
          <p:cNvPicPr preferRelativeResize="0"/>
          <p:nvPr/>
        </p:nvPicPr>
        <p:blipFill rotWithShape="1">
          <a:blip r:embed="rId4">
            <a:alphaModFix/>
          </a:blip>
          <a:srcRect/>
          <a:stretch/>
        </p:blipFill>
        <p:spPr>
          <a:xfrm>
            <a:off x="4267200" y="76200"/>
            <a:ext cx="3448050" cy="2209800"/>
          </a:xfrm>
          <a:prstGeom prst="rect">
            <a:avLst/>
          </a:prstGeom>
          <a:noFill/>
          <a:ln>
            <a:noFill/>
          </a:ln>
        </p:spPr>
      </p:pic>
      <p:pic>
        <p:nvPicPr>
          <p:cNvPr id="176" name="Google Shape;176;p23"/>
          <p:cNvPicPr preferRelativeResize="0"/>
          <p:nvPr/>
        </p:nvPicPr>
        <p:blipFill rotWithShape="1">
          <a:blip r:embed="rId5">
            <a:alphaModFix/>
          </a:blip>
          <a:srcRect/>
          <a:stretch/>
        </p:blipFill>
        <p:spPr>
          <a:xfrm>
            <a:off x="2514600" y="4756643"/>
            <a:ext cx="4305300" cy="1990725"/>
          </a:xfrm>
          <a:prstGeom prst="rect">
            <a:avLst/>
          </a:prstGeom>
          <a:noFill/>
          <a:ln>
            <a:noFill/>
          </a:ln>
        </p:spPr>
      </p:pic>
      <p:sp>
        <p:nvSpPr>
          <p:cNvPr id="177" name="Google Shape;177;p23"/>
          <p:cNvSpPr txBox="1"/>
          <p:nvPr/>
        </p:nvSpPr>
        <p:spPr>
          <a:xfrm>
            <a:off x="152400" y="2040023"/>
            <a:ext cx="156966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mbria"/>
                <a:ea typeface="Cambria"/>
                <a:cs typeface="Cambria"/>
                <a:sym typeface="Cambria"/>
              </a:rPr>
              <a:t>Calculating I</a:t>
            </a:r>
            <a:r>
              <a:rPr lang="en-US" sz="1800" b="0" i="0" u="none" strike="noStrike" cap="none" baseline="-25000">
                <a:solidFill>
                  <a:schemeClr val="dk1"/>
                </a:solidFill>
                <a:latin typeface="Cambria"/>
                <a:ea typeface="Cambria"/>
                <a:cs typeface="Cambria"/>
                <a:sym typeface="Cambria"/>
              </a:rPr>
              <a:t>N</a:t>
            </a:r>
            <a:r>
              <a:rPr lang="en-US" sz="1800" b="0" i="0" u="none" strike="noStrike" cap="none">
                <a:solidFill>
                  <a:schemeClr val="dk1"/>
                </a:solidFill>
                <a:latin typeface="Cambria"/>
                <a:ea typeface="Cambria"/>
                <a:cs typeface="Cambria"/>
                <a:sym typeface="Cambria"/>
              </a:rPr>
              <a:t>:</a:t>
            </a:r>
            <a:endParaRPr sz="1400" b="0" i="0" u="none" strike="noStrike" cap="none">
              <a:solidFill>
                <a:srgbClr val="000000"/>
              </a:solidFill>
              <a:latin typeface="Arial"/>
              <a:ea typeface="Arial"/>
              <a:cs typeface="Arial"/>
              <a:sym typeface="Arial"/>
            </a:endParaRPr>
          </a:p>
        </p:txBody>
      </p:sp>
      <p:pic>
        <p:nvPicPr>
          <p:cNvPr id="178" name="Google Shape;178;p23"/>
          <p:cNvPicPr preferRelativeResize="0"/>
          <p:nvPr/>
        </p:nvPicPr>
        <p:blipFill rotWithShape="1">
          <a:blip r:embed="rId6">
            <a:alphaModFix/>
          </a:blip>
          <a:srcRect/>
          <a:stretch/>
        </p:blipFill>
        <p:spPr>
          <a:xfrm>
            <a:off x="1919288" y="2190750"/>
            <a:ext cx="5915025" cy="1066800"/>
          </a:xfrm>
          <a:prstGeom prst="rect">
            <a:avLst/>
          </a:prstGeom>
          <a:noFill/>
          <a:ln>
            <a:noFill/>
          </a:ln>
        </p:spPr>
      </p:pic>
      <p:pic>
        <p:nvPicPr>
          <p:cNvPr id="179" name="Google Shape;179;p23"/>
          <p:cNvPicPr preferRelativeResize="0"/>
          <p:nvPr/>
        </p:nvPicPr>
        <p:blipFill rotWithShape="1">
          <a:blip r:embed="rId7">
            <a:alphaModFix/>
          </a:blip>
          <a:srcRect/>
          <a:stretch/>
        </p:blipFill>
        <p:spPr>
          <a:xfrm>
            <a:off x="1828800" y="3338195"/>
            <a:ext cx="5676900" cy="154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title"/>
          </p:nvPr>
        </p:nvSpPr>
        <p:spPr>
          <a:xfrm>
            <a:off x="381000" y="28194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Thank You</a:t>
            </a:r>
            <a:endParaRPr>
              <a:latin typeface="Cambria"/>
              <a:ea typeface="Cambria"/>
              <a:cs typeface="Cambria"/>
              <a:sym typeface="Cambria"/>
            </a:endParaRPr>
          </a:p>
        </p:txBody>
      </p:sp>
      <p:sp>
        <p:nvSpPr>
          <p:cNvPr id="294" name="Google Shape;294;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10" name="Google Shape;1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9.3 Thevenin’s Theorems</a:t>
            </a:r>
            <a:endParaRPr/>
          </a:p>
        </p:txBody>
      </p:sp>
      <p:sp>
        <p:nvSpPr>
          <p:cNvPr id="111" name="Google Shape;1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000"/>
              <a:buChar char="•"/>
            </a:pPr>
            <a:r>
              <a:rPr lang="en-US" sz="2000" dirty="0">
                <a:latin typeface="Cambria"/>
                <a:ea typeface="Cambria"/>
                <a:cs typeface="Cambria"/>
                <a:sym typeface="Cambria"/>
              </a:rPr>
              <a:t>To demonstrate the power of the theorem, consider the network of Fig. 9.25(a) with its two sources and series-parallel connections.</a:t>
            </a:r>
            <a:endParaRPr dirty="0"/>
          </a:p>
          <a:p>
            <a:pPr marL="342900" lvl="0" indent="-342900" algn="l" rtl="0">
              <a:lnSpc>
                <a:spcPct val="100000"/>
              </a:lnSpc>
              <a:spcBef>
                <a:spcPts val="400"/>
              </a:spcBef>
              <a:spcAft>
                <a:spcPts val="0"/>
              </a:spcAft>
              <a:buClr>
                <a:schemeClr val="dk1"/>
              </a:buClr>
              <a:buSzPts val="2000"/>
              <a:buChar char="•"/>
            </a:pPr>
            <a:r>
              <a:rPr lang="en-US" sz="2000" dirty="0">
                <a:latin typeface="Cambria"/>
                <a:ea typeface="Cambria"/>
                <a:cs typeface="Cambria"/>
                <a:sym typeface="Cambria"/>
              </a:rPr>
              <a:t>The theorem states that the entire network inside the blue shaded area can be replaced by one voltage source and one resistor as shown in Fig. 9.25(b).</a:t>
            </a:r>
            <a:endParaRPr dirty="0"/>
          </a:p>
        </p:txBody>
      </p:sp>
      <p:pic>
        <p:nvPicPr>
          <p:cNvPr id="112" name="Google Shape;112;p16"/>
          <p:cNvPicPr preferRelativeResize="0"/>
          <p:nvPr/>
        </p:nvPicPr>
        <p:blipFill rotWithShape="1">
          <a:blip r:embed="rId3">
            <a:alphaModFix/>
          </a:blip>
          <a:srcRect/>
          <a:stretch/>
        </p:blipFill>
        <p:spPr>
          <a:xfrm>
            <a:off x="1690688" y="3733800"/>
            <a:ext cx="5762625" cy="27527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18" name="Google Shape;11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9.3 Thevenin’s Theorems</a:t>
            </a:r>
            <a:endParaRPr/>
          </a:p>
        </p:txBody>
      </p:sp>
      <p:sp>
        <p:nvSpPr>
          <p:cNvPr id="119" name="Google Shape;119;p17"/>
          <p:cNvSpPr txBox="1">
            <a:spLocks noGrp="1"/>
          </p:cNvSpPr>
          <p:nvPr>
            <p:ph type="body" idx="1"/>
          </p:nvPr>
        </p:nvSpPr>
        <p:spPr>
          <a:xfrm>
            <a:off x="369277" y="1160585"/>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400"/>
              <a:buChar char="•"/>
            </a:pPr>
            <a:r>
              <a:rPr lang="en-US" sz="2400" dirty="0">
                <a:latin typeface="Cambria"/>
                <a:ea typeface="Cambria"/>
                <a:cs typeface="Cambria"/>
                <a:sym typeface="Cambria"/>
              </a:rPr>
              <a:t>If the replacement is done properly, the voltage across, and the current through, the resistor </a:t>
            </a:r>
            <a:r>
              <a:rPr lang="en-US" sz="2400" i="1" dirty="0">
                <a:latin typeface="Cambria"/>
                <a:ea typeface="Cambria"/>
                <a:cs typeface="Cambria"/>
                <a:sym typeface="Cambria"/>
              </a:rPr>
              <a:t>R</a:t>
            </a:r>
            <a:r>
              <a:rPr lang="en-US" sz="2400" i="1" baseline="-25000" dirty="0">
                <a:latin typeface="Cambria"/>
                <a:ea typeface="Cambria"/>
                <a:cs typeface="Cambria"/>
                <a:sym typeface="Cambria"/>
              </a:rPr>
              <a:t>L</a:t>
            </a:r>
            <a:r>
              <a:rPr lang="en-US" sz="2400" i="1" dirty="0">
                <a:latin typeface="Cambria"/>
                <a:ea typeface="Cambria"/>
                <a:cs typeface="Cambria"/>
                <a:sym typeface="Cambria"/>
              </a:rPr>
              <a:t> </a:t>
            </a:r>
            <a:r>
              <a:rPr lang="en-US" sz="2400" dirty="0">
                <a:latin typeface="Cambria"/>
                <a:ea typeface="Cambria"/>
                <a:cs typeface="Cambria"/>
                <a:sym typeface="Cambria"/>
              </a:rPr>
              <a:t>will be the same for each network. </a:t>
            </a:r>
            <a:endParaRPr dirty="0"/>
          </a:p>
          <a:p>
            <a:pPr marL="342900" lvl="0" indent="-342900" algn="just" rtl="0">
              <a:lnSpc>
                <a:spcPct val="100000"/>
              </a:lnSpc>
              <a:spcBef>
                <a:spcPts val="480"/>
              </a:spcBef>
              <a:spcAft>
                <a:spcPts val="0"/>
              </a:spcAft>
              <a:buClr>
                <a:schemeClr val="dk1"/>
              </a:buClr>
              <a:buSzPts val="2400"/>
              <a:buChar char="•"/>
            </a:pPr>
            <a:r>
              <a:rPr lang="en-US" sz="2400" dirty="0">
                <a:latin typeface="Cambria"/>
                <a:ea typeface="Cambria"/>
                <a:cs typeface="Cambria"/>
                <a:sym typeface="Cambria"/>
              </a:rPr>
              <a:t>The value of </a:t>
            </a:r>
            <a:r>
              <a:rPr lang="en-US" sz="2400" i="1" dirty="0">
                <a:latin typeface="Cambria"/>
                <a:ea typeface="Cambria"/>
                <a:cs typeface="Cambria"/>
                <a:sym typeface="Cambria"/>
              </a:rPr>
              <a:t>R</a:t>
            </a:r>
            <a:r>
              <a:rPr lang="en-US" sz="2400" i="1" baseline="-25000" dirty="0">
                <a:latin typeface="Cambria"/>
                <a:ea typeface="Cambria"/>
                <a:cs typeface="Cambria"/>
                <a:sym typeface="Cambria"/>
              </a:rPr>
              <a:t>L</a:t>
            </a:r>
            <a:r>
              <a:rPr lang="en-US" sz="2400" i="1" dirty="0">
                <a:latin typeface="Cambria"/>
                <a:ea typeface="Cambria"/>
                <a:cs typeface="Cambria"/>
                <a:sym typeface="Cambria"/>
              </a:rPr>
              <a:t> </a:t>
            </a:r>
            <a:r>
              <a:rPr lang="en-US" sz="2400" dirty="0">
                <a:latin typeface="Cambria"/>
                <a:ea typeface="Cambria"/>
                <a:cs typeface="Cambria"/>
                <a:sym typeface="Cambria"/>
              </a:rPr>
              <a:t>can be changed to any value, and the voltage, current, or power to the load resistor is the same for each configuration. </a:t>
            </a:r>
            <a:endParaRPr dirty="0"/>
          </a:p>
          <a:p>
            <a:pPr marL="342900" lvl="0" indent="-342900" algn="just" rtl="0">
              <a:lnSpc>
                <a:spcPct val="100000"/>
              </a:lnSpc>
              <a:spcBef>
                <a:spcPts val="480"/>
              </a:spcBef>
              <a:spcAft>
                <a:spcPts val="0"/>
              </a:spcAft>
              <a:buClr>
                <a:schemeClr val="dk1"/>
              </a:buClr>
              <a:buSzPts val="2400"/>
              <a:buFont typeface="Noto Sans Symbols"/>
              <a:buNone/>
            </a:pPr>
            <a:r>
              <a:rPr lang="en-US" sz="2400" b="1" i="1" dirty="0">
                <a:latin typeface="Cambria"/>
                <a:ea typeface="Cambria"/>
                <a:cs typeface="Cambria"/>
                <a:sym typeface="Cambria"/>
              </a:rPr>
              <a:t>	</a:t>
            </a:r>
            <a:r>
              <a:rPr lang="en-US" sz="2400" i="1" dirty="0">
                <a:latin typeface="Cambria"/>
                <a:ea typeface="Cambria"/>
                <a:cs typeface="Cambria"/>
                <a:sym typeface="Cambria"/>
              </a:rPr>
              <a:t>the </a:t>
            </a:r>
            <a:r>
              <a:rPr lang="en-US" sz="2400" i="1" dirty="0" err="1">
                <a:latin typeface="Cambria"/>
                <a:ea typeface="Cambria"/>
                <a:cs typeface="Cambria"/>
                <a:sym typeface="Cambria"/>
              </a:rPr>
              <a:t>Thévenin</a:t>
            </a:r>
            <a:r>
              <a:rPr lang="en-US" sz="2400" i="1" dirty="0">
                <a:latin typeface="Cambria"/>
                <a:ea typeface="Cambria"/>
                <a:cs typeface="Cambria"/>
                <a:sym typeface="Cambria"/>
              </a:rPr>
              <a:t> equivalent circuit provides an equivalence at the terminals only.</a:t>
            </a:r>
            <a:endParaRPr sz="2400" dirty="0">
              <a:latin typeface="Cambria"/>
              <a:ea typeface="Cambria"/>
              <a:cs typeface="Cambria"/>
              <a:sym typeface="Cambria"/>
            </a:endParaRPr>
          </a:p>
          <a:p>
            <a:pPr marL="342900" lvl="0" indent="-342900" algn="just" rtl="0">
              <a:lnSpc>
                <a:spcPct val="100000"/>
              </a:lnSpc>
              <a:spcBef>
                <a:spcPts val="480"/>
              </a:spcBef>
              <a:spcAft>
                <a:spcPts val="0"/>
              </a:spcAft>
              <a:buClr>
                <a:schemeClr val="dk1"/>
              </a:buClr>
              <a:buSzPts val="2400"/>
              <a:buFont typeface="Noto Sans Symbols"/>
              <a:buNone/>
            </a:pPr>
            <a:endParaRPr sz="2400" dirty="0">
              <a:latin typeface="Cambria"/>
              <a:ea typeface="Cambria"/>
              <a:cs typeface="Cambria"/>
              <a:sym typeface="Cambria"/>
            </a:endParaRPr>
          </a:p>
        </p:txBody>
      </p:sp>
      <p:pic>
        <p:nvPicPr>
          <p:cNvPr id="5" name="Google Shape;112;p16"/>
          <p:cNvPicPr preferRelativeResize="0"/>
          <p:nvPr/>
        </p:nvPicPr>
        <p:blipFill rotWithShape="1">
          <a:blip r:embed="rId3">
            <a:alphaModFix/>
          </a:blip>
          <a:srcRect/>
          <a:stretch/>
        </p:blipFill>
        <p:spPr>
          <a:xfrm>
            <a:off x="1945665" y="4207364"/>
            <a:ext cx="5762625" cy="236513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5" name="Google Shape;125;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9.3 Thevenin’s Theorems</a:t>
            </a:r>
            <a:endParaRPr/>
          </a:p>
        </p:txBody>
      </p:sp>
      <p:sp>
        <p:nvSpPr>
          <p:cNvPr id="126" name="Google Shape;126;p18"/>
          <p:cNvSpPr txBox="1">
            <a:spLocks noGrp="1"/>
          </p:cNvSpPr>
          <p:nvPr>
            <p:ph type="body" idx="1"/>
          </p:nvPr>
        </p:nvSpPr>
        <p:spPr>
          <a:xfrm>
            <a:off x="457200" y="1371600"/>
            <a:ext cx="8229600" cy="53340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2400"/>
              <a:buChar char="•"/>
            </a:pPr>
            <a:r>
              <a:rPr lang="en-US" sz="2400" dirty="0">
                <a:latin typeface="Cambria"/>
                <a:ea typeface="Cambria"/>
                <a:cs typeface="Cambria"/>
                <a:sym typeface="Cambria"/>
              </a:rPr>
              <a:t>This theorem achieves two important objectives. </a:t>
            </a:r>
            <a:endParaRPr dirty="0"/>
          </a:p>
          <a:p>
            <a:pPr marL="342900" lvl="0" indent="-342900" algn="just" rtl="0">
              <a:lnSpc>
                <a:spcPct val="100000"/>
              </a:lnSpc>
              <a:spcBef>
                <a:spcPts val="480"/>
              </a:spcBef>
              <a:spcAft>
                <a:spcPts val="0"/>
              </a:spcAft>
              <a:buClr>
                <a:schemeClr val="dk1"/>
              </a:buClr>
              <a:buSzPts val="2400"/>
              <a:buChar char="•"/>
            </a:pPr>
            <a:r>
              <a:rPr lang="en-US" sz="2400" dirty="0">
                <a:latin typeface="Cambria"/>
                <a:ea typeface="Cambria"/>
                <a:cs typeface="Cambria"/>
                <a:sym typeface="Cambria"/>
              </a:rPr>
              <a:t>First, </a:t>
            </a:r>
            <a:r>
              <a:rPr lang="en-US" sz="2400" dirty="0" smtClean="0">
                <a:latin typeface="Cambria"/>
                <a:ea typeface="Cambria"/>
                <a:cs typeface="Cambria"/>
                <a:sym typeface="Cambria"/>
              </a:rPr>
              <a:t>it </a:t>
            </a:r>
            <a:r>
              <a:rPr lang="en-US" sz="2400" dirty="0">
                <a:latin typeface="Cambria"/>
                <a:ea typeface="Cambria"/>
                <a:cs typeface="Cambria"/>
                <a:sym typeface="Cambria"/>
              </a:rPr>
              <a:t>allows us to find any particular voltage or current in a linear network with one, two, or any other number of sources. </a:t>
            </a:r>
            <a:endParaRPr dirty="0"/>
          </a:p>
          <a:p>
            <a:pPr marL="342900" lvl="0" indent="-342900" algn="just" rtl="0">
              <a:lnSpc>
                <a:spcPct val="100000"/>
              </a:lnSpc>
              <a:spcBef>
                <a:spcPts val="480"/>
              </a:spcBef>
              <a:spcAft>
                <a:spcPts val="0"/>
              </a:spcAft>
              <a:buClr>
                <a:schemeClr val="dk1"/>
              </a:buClr>
              <a:buSzPts val="2400"/>
              <a:buChar char="•"/>
            </a:pPr>
            <a:r>
              <a:rPr lang="en-US" sz="2400" dirty="0">
                <a:latin typeface="Cambria"/>
                <a:ea typeface="Cambria"/>
                <a:cs typeface="Cambria"/>
                <a:sym typeface="Cambria"/>
              </a:rPr>
              <a:t>Second, we can concentrate on a specific </a:t>
            </a:r>
            <a:r>
              <a:rPr lang="en-US" sz="2400" dirty="0" smtClean="0">
                <a:latin typeface="Cambria"/>
                <a:ea typeface="Cambria"/>
                <a:cs typeface="Cambria"/>
                <a:sym typeface="Cambria"/>
              </a:rPr>
              <a:t>network portion </a:t>
            </a:r>
            <a:r>
              <a:rPr lang="en-US" sz="2400" dirty="0">
                <a:latin typeface="Cambria"/>
                <a:ea typeface="Cambria"/>
                <a:cs typeface="Cambria"/>
                <a:sym typeface="Cambria"/>
              </a:rPr>
              <a:t>by replacing the remaining network with an equivalent circuit. </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40" name="Google Shape;14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Cambria"/>
              <a:buNone/>
            </a:pPr>
            <a:r>
              <a:rPr lang="en-US" sz="3959">
                <a:latin typeface="Cambria"/>
                <a:ea typeface="Cambria"/>
                <a:cs typeface="Cambria"/>
                <a:sym typeface="Cambria"/>
              </a:rPr>
              <a:t>9.3 Thevenin’s Theorem Procedure</a:t>
            </a:r>
            <a:endParaRPr/>
          </a:p>
        </p:txBody>
      </p:sp>
      <p:sp>
        <p:nvSpPr>
          <p:cNvPr id="141" name="Google Shape;14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400"/>
              <a:buChar char="•"/>
            </a:pPr>
            <a:r>
              <a:rPr lang="en-US" sz="2400" dirty="0">
                <a:latin typeface="Cambria"/>
                <a:ea typeface="Cambria"/>
                <a:cs typeface="Cambria"/>
                <a:sym typeface="Cambria"/>
              </a:rPr>
              <a:t>The following sequence of steps will lead to the proper value of </a:t>
            </a:r>
            <a:r>
              <a:rPr lang="en-US" sz="2400" i="1" dirty="0" err="1">
                <a:latin typeface="Cambria"/>
                <a:ea typeface="Cambria"/>
                <a:cs typeface="Cambria"/>
                <a:sym typeface="Cambria"/>
              </a:rPr>
              <a:t>R</a:t>
            </a:r>
            <a:r>
              <a:rPr lang="en-US" sz="2000" i="1" baseline="-25000" dirty="0" err="1">
                <a:latin typeface="Cambria"/>
                <a:ea typeface="Cambria"/>
                <a:cs typeface="Cambria"/>
                <a:sym typeface="Cambria"/>
              </a:rPr>
              <a:t>Th</a:t>
            </a:r>
            <a:r>
              <a:rPr lang="en-US" sz="2400" i="1" dirty="0">
                <a:latin typeface="Cambria"/>
                <a:ea typeface="Cambria"/>
                <a:cs typeface="Cambria"/>
                <a:sym typeface="Cambria"/>
              </a:rPr>
              <a:t> </a:t>
            </a:r>
            <a:r>
              <a:rPr lang="en-US" sz="2400" dirty="0">
                <a:latin typeface="Cambria"/>
                <a:ea typeface="Cambria"/>
                <a:cs typeface="Cambria"/>
                <a:sym typeface="Cambria"/>
              </a:rPr>
              <a:t>and </a:t>
            </a:r>
            <a:r>
              <a:rPr lang="en-US" sz="2400" i="1" dirty="0" err="1">
                <a:latin typeface="Cambria"/>
                <a:ea typeface="Cambria"/>
                <a:cs typeface="Cambria"/>
                <a:sym typeface="Cambria"/>
              </a:rPr>
              <a:t>E</a:t>
            </a:r>
            <a:r>
              <a:rPr lang="en-US" sz="2400" i="1" baseline="-25000" dirty="0" err="1">
                <a:latin typeface="Cambria"/>
                <a:ea typeface="Cambria"/>
                <a:cs typeface="Cambria"/>
                <a:sym typeface="Cambria"/>
              </a:rPr>
              <a:t>Th</a:t>
            </a:r>
            <a:r>
              <a:rPr lang="en-US" sz="2400" i="1" dirty="0" err="1">
                <a:latin typeface="Cambria"/>
                <a:ea typeface="Cambria"/>
                <a:cs typeface="Cambria"/>
                <a:sym typeface="Cambria"/>
              </a:rPr>
              <a:t>.</a:t>
            </a:r>
            <a:endParaRPr sz="2400" i="1" dirty="0">
              <a:latin typeface="Cambria"/>
              <a:ea typeface="Cambria"/>
              <a:cs typeface="Cambria"/>
              <a:sym typeface="Cambria"/>
            </a:endParaRPr>
          </a:p>
          <a:p>
            <a:pPr marL="342900" lvl="0" indent="-342900" algn="just" rtl="0">
              <a:lnSpc>
                <a:spcPct val="100000"/>
              </a:lnSpc>
              <a:spcBef>
                <a:spcPts val="480"/>
              </a:spcBef>
              <a:spcAft>
                <a:spcPts val="0"/>
              </a:spcAft>
              <a:buClr>
                <a:schemeClr val="dk1"/>
              </a:buClr>
              <a:buSzPts val="2400"/>
              <a:buChar char="•"/>
            </a:pPr>
            <a:r>
              <a:rPr lang="en-US" sz="2400" b="1" i="1" dirty="0">
                <a:latin typeface="Cambria"/>
                <a:ea typeface="Cambria"/>
                <a:cs typeface="Cambria"/>
                <a:sym typeface="Cambria"/>
              </a:rPr>
              <a:t>Preliminary:</a:t>
            </a:r>
            <a:endParaRPr dirty="0"/>
          </a:p>
          <a:p>
            <a:pPr marL="0" lvl="0" indent="0" algn="just" rtl="0">
              <a:lnSpc>
                <a:spcPct val="100000"/>
              </a:lnSpc>
              <a:spcBef>
                <a:spcPts val="480"/>
              </a:spcBef>
              <a:spcAft>
                <a:spcPts val="0"/>
              </a:spcAft>
              <a:buClr>
                <a:schemeClr val="dk1"/>
              </a:buClr>
              <a:buSzPts val="2400"/>
              <a:buNone/>
            </a:pPr>
            <a:r>
              <a:rPr lang="en-US" sz="2400" b="1" i="1" dirty="0">
                <a:latin typeface="Cambria"/>
                <a:ea typeface="Cambria"/>
                <a:cs typeface="Cambria"/>
                <a:sym typeface="Cambria"/>
              </a:rPr>
              <a:t>Step 1:</a:t>
            </a:r>
            <a:r>
              <a:rPr lang="en-US" sz="2400" i="1" dirty="0">
                <a:latin typeface="Cambria"/>
                <a:ea typeface="Cambria"/>
                <a:cs typeface="Cambria"/>
                <a:sym typeface="Cambria"/>
              </a:rPr>
              <a:t> Remove that portion of the network across which the </a:t>
            </a:r>
            <a:r>
              <a:rPr lang="en-US" sz="2400" i="1" dirty="0" err="1">
                <a:latin typeface="Cambria"/>
                <a:ea typeface="Cambria"/>
                <a:cs typeface="Cambria"/>
                <a:sym typeface="Cambria"/>
              </a:rPr>
              <a:t>Thévenin</a:t>
            </a:r>
            <a:r>
              <a:rPr lang="en-US" sz="2400" i="1" dirty="0">
                <a:latin typeface="Cambria"/>
                <a:ea typeface="Cambria"/>
                <a:cs typeface="Cambria"/>
                <a:sym typeface="Cambria"/>
              </a:rPr>
              <a:t> equivalent circuit is to be found. In Fig. 9.25(a), this requires that the load resistor R</a:t>
            </a:r>
            <a:r>
              <a:rPr lang="en-US" sz="2400" i="1" baseline="-25000" dirty="0">
                <a:latin typeface="Cambria"/>
                <a:ea typeface="Cambria"/>
                <a:cs typeface="Cambria"/>
                <a:sym typeface="Cambria"/>
              </a:rPr>
              <a:t>L</a:t>
            </a:r>
            <a:r>
              <a:rPr lang="en-US" sz="2400" i="1" dirty="0">
                <a:latin typeface="Cambria"/>
                <a:ea typeface="Cambria"/>
                <a:cs typeface="Cambria"/>
                <a:sym typeface="Cambria"/>
              </a:rPr>
              <a:t> be temporarily removed from the network.</a:t>
            </a:r>
            <a:endParaRPr dirty="0"/>
          </a:p>
          <a:p>
            <a:pPr marL="0" lvl="0" indent="0" algn="just" rtl="0">
              <a:lnSpc>
                <a:spcPct val="100000"/>
              </a:lnSpc>
              <a:spcBef>
                <a:spcPts val="480"/>
              </a:spcBef>
              <a:spcAft>
                <a:spcPts val="0"/>
              </a:spcAft>
              <a:buClr>
                <a:schemeClr val="dk1"/>
              </a:buClr>
              <a:buSzPts val="2400"/>
              <a:buNone/>
            </a:pPr>
            <a:r>
              <a:rPr lang="en-US" sz="2400" b="1" i="1" dirty="0">
                <a:latin typeface="Cambria"/>
                <a:ea typeface="Cambria"/>
                <a:cs typeface="Cambria"/>
                <a:sym typeface="Cambria"/>
              </a:rPr>
              <a:t>Step 2: </a:t>
            </a:r>
            <a:r>
              <a:rPr lang="en-US" sz="2400" i="1" dirty="0">
                <a:latin typeface="Cambria"/>
                <a:ea typeface="Cambria"/>
                <a:cs typeface="Cambria"/>
                <a:sym typeface="Cambria"/>
              </a:rPr>
              <a:t>Mark the terminals of the remaining two-terminal network. </a:t>
            </a:r>
            <a:endParaRPr sz="2400" dirty="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47" name="Google Shape;14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9.3 Thevenin’s Theorems</a:t>
            </a:r>
            <a:endParaRPr/>
          </a:p>
        </p:txBody>
      </p:sp>
      <p:sp>
        <p:nvSpPr>
          <p:cNvPr id="148" name="Google Shape;148;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200"/>
              <a:buChar char="•"/>
            </a:pPr>
            <a:r>
              <a:rPr lang="en-US" sz="2200" b="1" i="1" dirty="0" err="1">
                <a:latin typeface="Cambria"/>
                <a:ea typeface="Cambria"/>
                <a:cs typeface="Cambria"/>
                <a:sym typeface="Cambria"/>
              </a:rPr>
              <a:t>R</a:t>
            </a:r>
            <a:r>
              <a:rPr lang="en-US" sz="2200" b="1" i="1" baseline="-25000" dirty="0" err="1">
                <a:latin typeface="Cambria"/>
                <a:ea typeface="Cambria"/>
                <a:cs typeface="Cambria"/>
                <a:sym typeface="Cambria"/>
              </a:rPr>
              <a:t>Th</a:t>
            </a:r>
            <a:r>
              <a:rPr lang="en-US" sz="2200" b="1" i="1" dirty="0">
                <a:latin typeface="Cambria"/>
                <a:ea typeface="Cambria"/>
                <a:cs typeface="Cambria"/>
                <a:sym typeface="Cambria"/>
              </a:rPr>
              <a:t>:</a:t>
            </a:r>
            <a:endParaRPr dirty="0"/>
          </a:p>
          <a:p>
            <a:pPr marL="342900" lvl="0" indent="-342900" algn="just" rtl="0">
              <a:lnSpc>
                <a:spcPct val="100000"/>
              </a:lnSpc>
              <a:spcBef>
                <a:spcPts val="440"/>
              </a:spcBef>
              <a:spcAft>
                <a:spcPts val="0"/>
              </a:spcAft>
              <a:buClr>
                <a:schemeClr val="dk1"/>
              </a:buClr>
              <a:buSzPts val="2200"/>
              <a:buChar char="•"/>
            </a:pPr>
            <a:r>
              <a:rPr lang="en-US" sz="2200" b="1" i="1" dirty="0">
                <a:latin typeface="Cambria"/>
                <a:ea typeface="Cambria"/>
                <a:cs typeface="Cambria"/>
                <a:sym typeface="Cambria"/>
              </a:rPr>
              <a:t>Step 3:</a:t>
            </a:r>
            <a:r>
              <a:rPr lang="en-US" sz="2200" i="1" dirty="0">
                <a:latin typeface="Cambria"/>
                <a:ea typeface="Cambria"/>
                <a:cs typeface="Cambria"/>
                <a:sym typeface="Cambria"/>
              </a:rPr>
              <a:t> Calculate </a:t>
            </a:r>
            <a:r>
              <a:rPr lang="en-US" sz="2200" i="1" dirty="0" err="1">
                <a:latin typeface="Cambria"/>
                <a:ea typeface="Cambria"/>
                <a:cs typeface="Cambria"/>
                <a:sym typeface="Cambria"/>
              </a:rPr>
              <a:t>R</a:t>
            </a:r>
            <a:r>
              <a:rPr lang="en-US" sz="2200" i="1" baseline="-25000" dirty="0" err="1">
                <a:latin typeface="Cambria"/>
                <a:ea typeface="Cambria"/>
                <a:cs typeface="Cambria"/>
                <a:sym typeface="Cambria"/>
              </a:rPr>
              <a:t>Th</a:t>
            </a:r>
            <a:r>
              <a:rPr lang="en-US" sz="2200" i="1" dirty="0">
                <a:latin typeface="Cambria"/>
                <a:ea typeface="Cambria"/>
                <a:cs typeface="Cambria"/>
                <a:sym typeface="Cambria"/>
              </a:rPr>
              <a:t> by first setting all sources to zero (voltage sources are replaced by short </a:t>
            </a:r>
            <a:r>
              <a:rPr lang="en-US" sz="2200" i="1" dirty="0" smtClean="0">
                <a:latin typeface="Cambria"/>
                <a:ea typeface="Cambria"/>
                <a:cs typeface="Cambria"/>
                <a:sym typeface="Cambria"/>
              </a:rPr>
              <a:t>circuits </a:t>
            </a:r>
            <a:r>
              <a:rPr lang="en-US" sz="2200" i="1" dirty="0">
                <a:latin typeface="Cambria"/>
                <a:ea typeface="Cambria"/>
                <a:cs typeface="Cambria"/>
                <a:sym typeface="Cambria"/>
              </a:rPr>
              <a:t>and current sources by open circuits) and then finding the resultant resistance between the two marked terminals. (If the internal resistance of the voltage and/or current sources is included in the original network, it must remain when the sources are set to zero.)</a:t>
            </a:r>
            <a:endParaRPr dirty="0"/>
          </a:p>
          <a:p>
            <a:pPr marL="342900" lvl="0" indent="-342900" algn="just" rtl="0">
              <a:lnSpc>
                <a:spcPct val="100000"/>
              </a:lnSpc>
              <a:spcBef>
                <a:spcPts val="440"/>
              </a:spcBef>
              <a:spcAft>
                <a:spcPts val="0"/>
              </a:spcAft>
              <a:buClr>
                <a:schemeClr val="dk1"/>
              </a:buClr>
              <a:buSzPts val="2200"/>
              <a:buChar char="•"/>
            </a:pPr>
            <a:r>
              <a:rPr lang="en-US" sz="2200" b="1" i="1" dirty="0" err="1">
                <a:latin typeface="Cambria"/>
                <a:ea typeface="Cambria"/>
                <a:cs typeface="Cambria"/>
                <a:sym typeface="Cambria"/>
              </a:rPr>
              <a:t>E</a:t>
            </a:r>
            <a:r>
              <a:rPr lang="en-US" sz="2200" b="1" i="1" baseline="-25000" dirty="0" err="1">
                <a:latin typeface="Cambria"/>
                <a:ea typeface="Cambria"/>
                <a:cs typeface="Cambria"/>
                <a:sym typeface="Cambria"/>
              </a:rPr>
              <a:t>Th</a:t>
            </a:r>
            <a:r>
              <a:rPr lang="en-US" sz="2200" b="1" i="1" dirty="0">
                <a:latin typeface="Cambria"/>
                <a:ea typeface="Cambria"/>
                <a:cs typeface="Cambria"/>
                <a:sym typeface="Cambria"/>
              </a:rPr>
              <a:t>:</a:t>
            </a:r>
            <a:endParaRPr dirty="0"/>
          </a:p>
          <a:p>
            <a:pPr marL="342900" lvl="0" indent="-342900" algn="just" rtl="0">
              <a:lnSpc>
                <a:spcPct val="100000"/>
              </a:lnSpc>
              <a:spcBef>
                <a:spcPts val="440"/>
              </a:spcBef>
              <a:spcAft>
                <a:spcPts val="0"/>
              </a:spcAft>
              <a:buClr>
                <a:schemeClr val="dk1"/>
              </a:buClr>
              <a:buSzPts val="2200"/>
              <a:buChar char="•"/>
            </a:pPr>
            <a:r>
              <a:rPr lang="en-US" sz="2200" b="1" i="1" dirty="0">
                <a:latin typeface="Cambria"/>
                <a:ea typeface="Cambria"/>
                <a:cs typeface="Cambria"/>
                <a:sym typeface="Cambria"/>
              </a:rPr>
              <a:t>Step 4:</a:t>
            </a:r>
            <a:r>
              <a:rPr lang="en-US" sz="2200" i="1" dirty="0">
                <a:latin typeface="Cambria"/>
                <a:ea typeface="Cambria"/>
                <a:cs typeface="Cambria"/>
                <a:sym typeface="Cambria"/>
              </a:rPr>
              <a:t> Calculate </a:t>
            </a:r>
            <a:r>
              <a:rPr lang="en-US" sz="2200" i="1" dirty="0" err="1">
                <a:latin typeface="Cambria"/>
                <a:ea typeface="Cambria"/>
                <a:cs typeface="Cambria"/>
                <a:sym typeface="Cambria"/>
              </a:rPr>
              <a:t>E</a:t>
            </a:r>
            <a:r>
              <a:rPr lang="en-US" sz="2200" i="1" baseline="-25000" dirty="0" err="1">
                <a:latin typeface="Cambria"/>
                <a:ea typeface="Cambria"/>
                <a:cs typeface="Cambria"/>
                <a:sym typeface="Cambria"/>
              </a:rPr>
              <a:t>Th</a:t>
            </a:r>
            <a:r>
              <a:rPr lang="en-US" sz="2200" i="1" dirty="0">
                <a:latin typeface="Cambria"/>
                <a:ea typeface="Cambria"/>
                <a:cs typeface="Cambria"/>
                <a:sym typeface="Cambria"/>
              </a:rPr>
              <a:t> by first returning </a:t>
            </a:r>
            <a:r>
              <a:rPr lang="en-US" sz="2200" i="1" dirty="0" smtClean="0">
                <a:latin typeface="Cambria"/>
                <a:ea typeface="Cambria"/>
                <a:cs typeface="Cambria"/>
                <a:sym typeface="Cambria"/>
              </a:rPr>
              <a:t>one source</a:t>
            </a:r>
            <a:r>
              <a:rPr lang="en-US" sz="2200" i="1" dirty="0" smtClean="0">
                <a:latin typeface="Cambria"/>
                <a:ea typeface="Cambria"/>
                <a:cs typeface="Cambria"/>
                <a:sym typeface="Cambria"/>
              </a:rPr>
              <a:t> at a time </a:t>
            </a:r>
            <a:r>
              <a:rPr lang="en-US" sz="2200" i="1" dirty="0">
                <a:latin typeface="Cambria"/>
                <a:ea typeface="Cambria"/>
                <a:cs typeface="Cambria"/>
                <a:sym typeface="Cambria"/>
              </a:rPr>
              <a:t>to their original position and finding the open-circuit voltage between the marked terminals. If </a:t>
            </a:r>
            <a:r>
              <a:rPr lang="en-US" sz="2200" i="1" dirty="0" smtClean="0">
                <a:latin typeface="Cambria"/>
                <a:ea typeface="Cambria"/>
                <a:cs typeface="Cambria"/>
                <a:sym typeface="Cambria"/>
              </a:rPr>
              <a:t>multiple sources exist, </a:t>
            </a:r>
            <a:r>
              <a:rPr lang="en-US" sz="2200" i="1" dirty="0">
                <a:latin typeface="Cambria"/>
                <a:ea typeface="Cambria"/>
                <a:cs typeface="Cambria"/>
                <a:sym typeface="Cambria"/>
              </a:rPr>
              <a:t>apply </a:t>
            </a:r>
            <a:r>
              <a:rPr lang="en-US" sz="2200" i="1" dirty="0" smtClean="0">
                <a:latin typeface="Cambria"/>
                <a:ea typeface="Cambria"/>
                <a:cs typeface="Cambria"/>
                <a:sym typeface="Cambria"/>
              </a:rPr>
              <a:t>the </a:t>
            </a:r>
            <a:r>
              <a:rPr lang="en-US" sz="2200" b="1" i="1" dirty="0" smtClean="0">
                <a:latin typeface="Cambria"/>
                <a:ea typeface="Cambria"/>
                <a:cs typeface="Cambria"/>
                <a:sym typeface="Cambria"/>
              </a:rPr>
              <a:t>superposition </a:t>
            </a:r>
            <a:r>
              <a:rPr lang="en-US" sz="2200" i="1" dirty="0">
                <a:latin typeface="Cambria"/>
                <a:ea typeface="Cambria"/>
                <a:cs typeface="Cambria"/>
                <a:sym typeface="Cambria"/>
              </a:rPr>
              <a:t>theorem to consider the effects of each source.</a:t>
            </a:r>
            <a:endParaRPr sz="2200" dirty="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54" name="Google Shape;15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mbria"/>
              <a:buNone/>
            </a:pPr>
            <a:r>
              <a:rPr lang="en-US">
                <a:latin typeface="Cambria"/>
                <a:ea typeface="Cambria"/>
                <a:cs typeface="Cambria"/>
                <a:sym typeface="Cambria"/>
              </a:rPr>
              <a:t>9.3 Thevenin’s Theorems</a:t>
            </a:r>
            <a:endParaRPr/>
          </a:p>
        </p:txBody>
      </p:sp>
      <p:sp>
        <p:nvSpPr>
          <p:cNvPr id="155" name="Google Shape;155;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000"/>
              <a:buFont typeface="Noto Sans Symbols"/>
              <a:buNone/>
            </a:pPr>
            <a:r>
              <a:rPr lang="en-US" sz="2000" b="1" i="1">
                <a:latin typeface="Cambria"/>
                <a:ea typeface="Cambria"/>
                <a:cs typeface="Cambria"/>
                <a:sym typeface="Cambria"/>
              </a:rPr>
              <a:t>	Conclusion:</a:t>
            </a:r>
            <a:endParaRPr/>
          </a:p>
          <a:p>
            <a:pPr marL="342900" lvl="0" indent="-342900" algn="l" rtl="0">
              <a:lnSpc>
                <a:spcPct val="100000"/>
              </a:lnSpc>
              <a:spcBef>
                <a:spcPts val="400"/>
              </a:spcBef>
              <a:spcAft>
                <a:spcPts val="0"/>
              </a:spcAft>
              <a:buClr>
                <a:schemeClr val="dk1"/>
              </a:buClr>
              <a:buSzPts val="2000"/>
              <a:buChar char="•"/>
            </a:pPr>
            <a:r>
              <a:rPr lang="en-US" sz="2000" b="1" i="1">
                <a:latin typeface="Cambria"/>
                <a:ea typeface="Cambria"/>
                <a:cs typeface="Cambria"/>
                <a:sym typeface="Cambria"/>
              </a:rPr>
              <a:t>Step 5:</a:t>
            </a:r>
            <a:r>
              <a:rPr lang="en-US" sz="2000" i="1">
                <a:latin typeface="Cambria"/>
                <a:ea typeface="Cambria"/>
                <a:cs typeface="Cambria"/>
                <a:sym typeface="Cambria"/>
              </a:rPr>
              <a:t> Draw the Thévenin equivalent circuit with the portion of the circuit previously removed replaced between the terminals of the equivalent circuit. This step is indicated by the placement of the resistor R</a:t>
            </a:r>
            <a:r>
              <a:rPr lang="en-US" sz="2000" i="1" baseline="-25000">
                <a:latin typeface="Cambria"/>
                <a:ea typeface="Cambria"/>
                <a:cs typeface="Cambria"/>
                <a:sym typeface="Cambria"/>
              </a:rPr>
              <a:t>L</a:t>
            </a:r>
            <a:r>
              <a:rPr lang="en-US" sz="2000" i="1">
                <a:latin typeface="Cambria"/>
                <a:ea typeface="Cambria"/>
                <a:cs typeface="Cambria"/>
                <a:sym typeface="Cambria"/>
              </a:rPr>
              <a:t> between the terminals of the Thévenin equivalent circuit as shown in Fig. 9.25(b).</a:t>
            </a:r>
            <a:endParaRPr sz="2000">
              <a:latin typeface="Cambria"/>
              <a:ea typeface="Cambria"/>
              <a:cs typeface="Cambria"/>
              <a:sym typeface="Cambria"/>
            </a:endParaRPr>
          </a:p>
        </p:txBody>
      </p:sp>
      <p:pic>
        <p:nvPicPr>
          <p:cNvPr id="156" name="Google Shape;156;p22"/>
          <p:cNvPicPr preferRelativeResize="0"/>
          <p:nvPr/>
        </p:nvPicPr>
        <p:blipFill rotWithShape="1">
          <a:blip r:embed="rId3">
            <a:alphaModFix/>
          </a:blip>
          <a:srcRect/>
          <a:stretch/>
        </p:blipFill>
        <p:spPr>
          <a:xfrm>
            <a:off x="3635636" y="3657600"/>
            <a:ext cx="1895475" cy="21907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705</Words>
  <Application>Microsoft Office PowerPoint</Application>
  <PresentationFormat>On-screen Show (4:3)</PresentationFormat>
  <Paragraphs>103</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vt:lpstr>
      <vt:lpstr>Noto Sans Symbols</vt:lpstr>
      <vt:lpstr>Office Theme</vt:lpstr>
      <vt:lpstr>Thevenin’s and Norton Theorem EEE Lecture-13</vt:lpstr>
      <vt:lpstr>9.3 Thevenin’s Theorems</vt:lpstr>
      <vt:lpstr>9.3 Thevenin’s Theorems</vt:lpstr>
      <vt:lpstr>9.3 Thevenin’s Theorems</vt:lpstr>
      <vt:lpstr>9.3 Thevenin’s Theorems</vt:lpstr>
      <vt:lpstr>9.3 Thevenin’s Theorems</vt:lpstr>
      <vt:lpstr>9.3 Thevenin’s Theorem Procedure</vt:lpstr>
      <vt:lpstr>9.3 Thevenin’s Theorems</vt:lpstr>
      <vt:lpstr>9.3 Thevenin’s Theorems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Disadvantages</vt:lpstr>
      <vt:lpstr>9.4 Norton’s Theorem</vt:lpstr>
      <vt:lpstr>9.4 Norton’s Theorem Procedure</vt:lpstr>
      <vt:lpstr>9.4 Norton’s Theorem</vt:lpstr>
      <vt:lpstr>9.4 Norton’s Theorem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Thevenin’s Theorems</dc:title>
  <dc:creator>User</dc:creator>
  <cp:lastModifiedBy>User</cp:lastModifiedBy>
  <cp:revision>8</cp:revision>
  <cp:lastPrinted>2022-03-19T12:57:23Z</cp:lastPrinted>
  <dcterms:modified xsi:type="dcterms:W3CDTF">2023-10-30T13:47:22Z</dcterms:modified>
</cp:coreProperties>
</file>