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9144000"/>
  <p:notesSz cx="6735750" cy="98663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0" roundtripDataSignature="AMtx7mgcGJYHxkNB0aIQaMmh3KeRjf5h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18831" cy="49331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15373" y="0"/>
            <a:ext cx="2918831" cy="493316"/>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371285"/>
            <a:ext cx="2918831" cy="493316"/>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15373" y="9371285"/>
            <a:ext cx="2918831" cy="493316"/>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0: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0: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1: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6" name="Google Shape;166;p11: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1:notes"/>
          <p:cNvSpPr txBox="1"/>
          <p:nvPr>
            <p:ph idx="12" type="sldNum"/>
          </p:nvPr>
        </p:nvSpPr>
        <p:spPr>
          <a:xfrm>
            <a:off x="3815373" y="9371285"/>
            <a:ext cx="2918831" cy="493316"/>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4" name="Google Shape;174;p12: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2:notes"/>
          <p:cNvSpPr txBox="1"/>
          <p:nvPr>
            <p:ph idx="12" type="sldNum"/>
          </p:nvPr>
        </p:nvSpPr>
        <p:spPr>
          <a:xfrm>
            <a:off x="3815373" y="9371285"/>
            <a:ext cx="2918831" cy="493316"/>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3: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3: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4: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4: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5: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5: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6: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6: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7: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3" name="Google Shape;213;p17: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7:notes"/>
          <p:cNvSpPr txBox="1"/>
          <p:nvPr>
            <p:ph idx="12" type="sldNum"/>
          </p:nvPr>
        </p:nvSpPr>
        <p:spPr>
          <a:xfrm>
            <a:off x="3815373" y="9371285"/>
            <a:ext cx="2918831" cy="493316"/>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8: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8: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9: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9: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0: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20: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1: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1: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2: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22: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3: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3: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4: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24: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4" name="Google Shape;134;p7: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7:notes"/>
          <p:cNvSpPr txBox="1"/>
          <p:nvPr>
            <p:ph idx="12" type="sldNum"/>
          </p:nvPr>
        </p:nvSpPr>
        <p:spPr>
          <a:xfrm>
            <a:off x="3815373" y="9371285"/>
            <a:ext cx="2918831" cy="493316"/>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3" name="Google Shape;143;p8: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8:notes"/>
          <p:cNvSpPr txBox="1"/>
          <p:nvPr>
            <p:ph idx="12" type="sldNum"/>
          </p:nvPr>
        </p:nvSpPr>
        <p:spPr>
          <a:xfrm>
            <a:off x="3815373" y="9371285"/>
            <a:ext cx="2918831" cy="493316"/>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9: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5"/>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6"/>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6"/>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3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3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3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3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4"/>
          <p:cNvSpPr/>
          <p:nvPr>
            <p:ph idx="2" type="pic"/>
          </p:nvPr>
        </p:nvSpPr>
        <p:spPr>
          <a:xfrm>
            <a:off x="1792288" y="612775"/>
            <a:ext cx="5486400" cy="4114800"/>
          </a:xfrm>
          <a:prstGeom prst="rect">
            <a:avLst/>
          </a:prstGeom>
          <a:noFill/>
          <a:ln>
            <a:noFill/>
          </a:ln>
        </p:spPr>
      </p:sp>
      <p:sp>
        <p:nvSpPr>
          <p:cNvPr id="68" name="Google Shape;68;p3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7.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2.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39.png"/><Relationship Id="rId5" Type="http://schemas.openxmlformats.org/officeDocument/2006/relationships/image" Target="../media/image25.png"/><Relationship Id="rId6"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image" Target="../media/image39.png"/><Relationship Id="rId5"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8.png"/><Relationship Id="rId4" Type="http://schemas.openxmlformats.org/officeDocument/2006/relationships/image" Target="../media/image24.png"/><Relationship Id="rId5" Type="http://schemas.openxmlformats.org/officeDocument/2006/relationships/image" Target="../media/image35.png"/><Relationship Id="rId6" Type="http://schemas.openxmlformats.org/officeDocument/2006/relationships/image" Target="../media/image3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0.png"/><Relationship Id="rId4" Type="http://schemas.openxmlformats.org/officeDocument/2006/relationships/image" Target="../media/image34.png"/><Relationship Id="rId5"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7.png"/><Relationship Id="rId4" Type="http://schemas.openxmlformats.org/officeDocument/2006/relationships/image" Target="../media/image30.png"/><Relationship Id="rId5"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2.png"/><Relationship Id="rId4" Type="http://schemas.openxmlformats.org/officeDocument/2006/relationships/image" Target="../media/image30.png"/><Relationship Id="rId5"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mbria"/>
              <a:buNone/>
            </a:pPr>
            <a:r>
              <a:rPr lang="en-US" sz="3600">
                <a:latin typeface="Cambria"/>
                <a:ea typeface="Cambria"/>
                <a:cs typeface="Cambria"/>
                <a:sym typeface="Cambria"/>
              </a:rPr>
              <a:t>Maximum Power Transfer Theorem</a:t>
            </a:r>
            <a:endParaRPr sz="3600">
              <a:latin typeface="Cambria"/>
              <a:ea typeface="Cambria"/>
              <a:cs typeface="Cambria"/>
              <a:sym typeface="Cambria"/>
            </a:endParaRPr>
          </a:p>
        </p:txBody>
      </p:sp>
      <p:sp>
        <p:nvSpPr>
          <p:cNvPr id="89" name="Google Shape;89;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p>
        </p:txBody>
      </p:sp>
      <p:sp>
        <p:nvSpPr>
          <p:cNvPr id="90" name="Google Shape;9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100"/>
              <a:buFont typeface="Cambria"/>
              <a:buNone/>
            </a:pPr>
            <a:r>
              <a:rPr lang="en-US" sz="3100">
                <a:latin typeface="Cambria"/>
                <a:ea typeface="Cambria"/>
                <a:cs typeface="Cambria"/>
                <a:sym typeface="Cambria"/>
              </a:rPr>
              <a:t>9.5 Maximum Power Transfer Theorem</a:t>
            </a:r>
            <a:endParaRPr/>
          </a:p>
        </p:txBody>
      </p:sp>
      <p:sp>
        <p:nvSpPr>
          <p:cNvPr id="162" name="Google Shape;162;p10"/>
          <p:cNvSpPr txBox="1"/>
          <p:nvPr>
            <p:ph idx="1" type="body"/>
          </p:nvPr>
        </p:nvSpPr>
        <p:spPr>
          <a:xfrm>
            <a:off x="566738" y="1752600"/>
            <a:ext cx="8196262" cy="42672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rgbClr val="0070C0"/>
              </a:buClr>
              <a:buSzPts val="2000"/>
              <a:buChar char="•"/>
            </a:pPr>
            <a:r>
              <a:rPr lang="en-US" sz="2000">
                <a:solidFill>
                  <a:srgbClr val="0070C0"/>
                </a:solidFill>
                <a:latin typeface="Cambria"/>
                <a:ea typeface="Cambria"/>
                <a:cs typeface="Cambria"/>
                <a:sym typeface="Cambria"/>
              </a:rPr>
              <a:t>The total power delivered by a supply such as E</a:t>
            </a:r>
            <a:r>
              <a:rPr baseline="-25000" lang="en-US" sz="2000">
                <a:solidFill>
                  <a:srgbClr val="0070C0"/>
                </a:solidFill>
                <a:latin typeface="Cambria"/>
                <a:ea typeface="Cambria"/>
                <a:cs typeface="Cambria"/>
                <a:sym typeface="Cambria"/>
              </a:rPr>
              <a:t>Th</a:t>
            </a:r>
            <a:r>
              <a:rPr lang="en-US" sz="2000">
                <a:solidFill>
                  <a:srgbClr val="0070C0"/>
                </a:solidFill>
                <a:latin typeface="Cambria"/>
                <a:ea typeface="Cambria"/>
                <a:cs typeface="Cambria"/>
                <a:sym typeface="Cambria"/>
              </a:rPr>
              <a:t> is absorbed by both the Thévenin equivalent resistance and the load resistance. Any power delivered by the source that does not get to the load is lost to the Thévenin resistance.</a:t>
            </a:r>
            <a:endParaRPr/>
          </a:p>
          <a:p>
            <a:pPr indent="-342900" lvl="0" marL="342900" rtl="0" algn="just">
              <a:spcBef>
                <a:spcPts val="400"/>
              </a:spcBef>
              <a:spcAft>
                <a:spcPts val="0"/>
              </a:spcAft>
              <a:buClr>
                <a:schemeClr val="dk1"/>
              </a:buClr>
              <a:buSzPts val="2000"/>
              <a:buChar char="•"/>
            </a:pPr>
            <a:r>
              <a:rPr lang="en-US" sz="2000">
                <a:latin typeface="Cambria"/>
                <a:ea typeface="Cambria"/>
                <a:cs typeface="Cambria"/>
                <a:sym typeface="Cambria"/>
              </a:rPr>
              <a:t>Under maximum power conditions, only half the power delivered by the source gets to the load. </a:t>
            </a:r>
            <a:endParaRPr/>
          </a:p>
          <a:p>
            <a:pPr indent="-342900" lvl="0" marL="342900" rtl="0" algn="just">
              <a:spcBef>
                <a:spcPts val="400"/>
              </a:spcBef>
              <a:spcAft>
                <a:spcPts val="0"/>
              </a:spcAft>
              <a:buClr>
                <a:schemeClr val="dk1"/>
              </a:buClr>
              <a:buSzPts val="2000"/>
              <a:buChar char="•"/>
            </a:pPr>
            <a:r>
              <a:rPr lang="en-US" sz="2000">
                <a:latin typeface="Cambria"/>
                <a:ea typeface="Cambria"/>
                <a:cs typeface="Cambria"/>
                <a:sym typeface="Cambria"/>
              </a:rPr>
              <a:t>On an efficiency basis, we are working at only a 50% level, but we are pleased because we are getting maximum power out of our system</a:t>
            </a:r>
            <a:r>
              <a:rPr i="1" lang="en-US" sz="2000">
                <a:latin typeface="Cambria"/>
                <a:ea typeface="Cambria"/>
                <a:cs typeface="Cambria"/>
                <a:sym typeface="Cambria"/>
              </a:rPr>
              <a:t>.</a:t>
            </a:r>
            <a:endParaRPr sz="2000">
              <a:solidFill>
                <a:srgbClr val="FF0000"/>
              </a:solidFill>
              <a:latin typeface="Cambria"/>
              <a:ea typeface="Cambria"/>
              <a:cs typeface="Cambria"/>
              <a:sym typeface="Cambria"/>
            </a:endParaRPr>
          </a:p>
        </p:txBody>
      </p:sp>
      <p:sp>
        <p:nvSpPr>
          <p:cNvPr id="163" name="Google Shape;163;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100"/>
              <a:buFont typeface="Cambria"/>
              <a:buNone/>
            </a:pPr>
            <a:r>
              <a:rPr lang="en-US" sz="3100">
                <a:latin typeface="Cambria"/>
                <a:ea typeface="Cambria"/>
                <a:cs typeface="Cambria"/>
                <a:sym typeface="Cambria"/>
              </a:rPr>
              <a:t>9.5 Maximum Power Transfer Theorem</a:t>
            </a:r>
            <a:endParaRPr/>
          </a:p>
        </p:txBody>
      </p:sp>
      <p:sp>
        <p:nvSpPr>
          <p:cNvPr id="170" name="Google Shape;170;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71" name="Google Shape;171;p11"/>
          <p:cNvPicPr preferRelativeResize="0"/>
          <p:nvPr/>
        </p:nvPicPr>
        <p:blipFill rotWithShape="1">
          <a:blip r:embed="rId3">
            <a:alphaModFix/>
          </a:blip>
          <a:srcRect b="0" l="0" r="0" t="0"/>
          <a:stretch/>
        </p:blipFill>
        <p:spPr>
          <a:xfrm>
            <a:off x="609600" y="1752600"/>
            <a:ext cx="7772400" cy="412273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100"/>
              <a:buFont typeface="Cambria"/>
              <a:buNone/>
            </a:pPr>
            <a:r>
              <a:rPr lang="en-US" sz="3100">
                <a:latin typeface="Cambria"/>
                <a:ea typeface="Cambria"/>
                <a:cs typeface="Cambria"/>
                <a:sym typeface="Cambria"/>
              </a:rPr>
              <a:t>9.5 Maximum Power Transfer Theorem</a:t>
            </a:r>
            <a:endParaRPr/>
          </a:p>
        </p:txBody>
      </p:sp>
      <p:sp>
        <p:nvSpPr>
          <p:cNvPr id="178" name="Google Shape;178;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79" name="Google Shape;179;p12"/>
          <p:cNvPicPr preferRelativeResize="0"/>
          <p:nvPr/>
        </p:nvPicPr>
        <p:blipFill rotWithShape="1">
          <a:blip r:embed="rId3">
            <a:alphaModFix/>
          </a:blip>
          <a:srcRect b="0" l="0" r="0" t="0"/>
          <a:stretch/>
        </p:blipFill>
        <p:spPr>
          <a:xfrm>
            <a:off x="4114800" y="1828800"/>
            <a:ext cx="4724400" cy="4348163"/>
          </a:xfrm>
          <a:prstGeom prst="rect">
            <a:avLst/>
          </a:prstGeom>
          <a:noFill/>
          <a:ln>
            <a:noFill/>
          </a:ln>
        </p:spPr>
      </p:pic>
      <p:sp>
        <p:nvSpPr>
          <p:cNvPr id="180" name="Google Shape;180;p12"/>
          <p:cNvSpPr txBox="1"/>
          <p:nvPr/>
        </p:nvSpPr>
        <p:spPr>
          <a:xfrm>
            <a:off x="304800" y="1752600"/>
            <a:ext cx="3810000" cy="4267200"/>
          </a:xfrm>
          <a:prstGeom prst="rect">
            <a:avLst/>
          </a:prstGeom>
          <a:noFill/>
          <a:ln>
            <a:noFill/>
          </a:ln>
        </p:spPr>
        <p:txBody>
          <a:bodyPr anchorCtr="0" anchor="t" bIns="45700" lIns="91425" spcFirstLastPara="1" rIns="91425" wrap="square" tIns="45700">
            <a:noAutofit/>
          </a:bodyPr>
          <a:lstStyle/>
          <a:p>
            <a:pPr indent="-469900" lvl="0" marL="469900" marR="0" rtl="0" algn="just">
              <a:spcBef>
                <a:spcPts val="0"/>
              </a:spcBef>
              <a:spcAft>
                <a:spcPts val="0"/>
              </a:spcAft>
              <a:buClr>
                <a:schemeClr val="accent2"/>
              </a:buClr>
              <a:buSzPts val="2000"/>
              <a:buFont typeface="Noto Sans Symbols"/>
              <a:buChar char="□"/>
            </a:pPr>
            <a:r>
              <a:rPr b="0" i="0" lang="en-US" sz="2000" u="none" cap="none" strike="noStrike">
                <a:solidFill>
                  <a:schemeClr val="dk1"/>
                </a:solidFill>
                <a:latin typeface="Cambria"/>
                <a:ea typeface="Cambria"/>
                <a:cs typeface="Cambria"/>
                <a:sym typeface="Cambria"/>
              </a:rPr>
              <a:t>If we plot the efficiency of operation versus load resistance, we obtain the plot in Fig. 9.82, which clearly shows that the efficiency continues to rise to a 100% level as </a:t>
            </a:r>
            <a:r>
              <a:rPr b="0" i="1" lang="en-US" sz="2000" u="none" cap="none" strike="noStrike">
                <a:solidFill>
                  <a:schemeClr val="dk1"/>
                </a:solidFill>
                <a:latin typeface="Cambria"/>
                <a:ea typeface="Cambria"/>
                <a:cs typeface="Cambria"/>
                <a:sym typeface="Cambria"/>
              </a:rPr>
              <a:t>R</a:t>
            </a:r>
            <a:r>
              <a:rPr b="0" baseline="-25000" i="1" lang="en-US" sz="2000" u="none" cap="none" strike="noStrike">
                <a:solidFill>
                  <a:schemeClr val="dk1"/>
                </a:solidFill>
                <a:latin typeface="Cambria"/>
                <a:ea typeface="Cambria"/>
                <a:cs typeface="Cambria"/>
                <a:sym typeface="Cambria"/>
              </a:rPr>
              <a:t>L</a:t>
            </a:r>
            <a:r>
              <a:rPr b="0" i="1" lang="en-US" sz="2000" u="none" cap="none" strike="noStrike">
                <a:solidFill>
                  <a:schemeClr val="dk1"/>
                </a:solidFill>
                <a:latin typeface="Cambria"/>
                <a:ea typeface="Cambria"/>
                <a:cs typeface="Cambria"/>
                <a:sym typeface="Cambria"/>
              </a:rPr>
              <a:t> </a:t>
            </a:r>
            <a:r>
              <a:rPr b="0" i="0" lang="en-US" sz="2000" u="none" cap="none" strike="noStrike">
                <a:solidFill>
                  <a:schemeClr val="dk1"/>
                </a:solidFill>
                <a:latin typeface="Cambria"/>
                <a:ea typeface="Cambria"/>
                <a:cs typeface="Cambria"/>
                <a:sym typeface="Cambria"/>
              </a:rPr>
              <a:t>gets larger.</a:t>
            </a:r>
            <a:r>
              <a:rPr b="0" i="1" lang="en-US" sz="2000" u="none" cap="none" strike="noStrike">
                <a:solidFill>
                  <a:schemeClr val="dk1"/>
                </a:solidFill>
                <a:latin typeface="Cambria"/>
                <a:ea typeface="Cambria"/>
                <a:cs typeface="Cambria"/>
                <a:sym typeface="Cambria"/>
              </a:rPr>
              <a:t> </a:t>
            </a:r>
            <a:endParaRPr/>
          </a:p>
          <a:p>
            <a:pPr indent="-469900" lvl="0" marL="469900" marR="0" rtl="0" algn="just">
              <a:spcBef>
                <a:spcPts val="400"/>
              </a:spcBef>
              <a:spcAft>
                <a:spcPts val="0"/>
              </a:spcAft>
              <a:buClr>
                <a:schemeClr val="accent2"/>
              </a:buClr>
              <a:buSzPts val="2000"/>
              <a:buFont typeface="Noto Sans Symbols"/>
              <a:buChar char="□"/>
            </a:pPr>
            <a:r>
              <a:rPr b="0" i="0" lang="en-US" sz="2000" u="none" cap="none" strike="noStrike">
                <a:solidFill>
                  <a:schemeClr val="dk1"/>
                </a:solidFill>
                <a:latin typeface="Cambria"/>
                <a:ea typeface="Cambria"/>
                <a:cs typeface="Cambria"/>
                <a:sym typeface="Cambria"/>
              </a:rPr>
              <a:t>Note</a:t>
            </a:r>
            <a:r>
              <a:rPr b="0" i="1" lang="en-US" sz="2000" u="none" cap="none" strike="noStrike">
                <a:solidFill>
                  <a:schemeClr val="dk1"/>
                </a:solidFill>
                <a:latin typeface="Cambria"/>
                <a:ea typeface="Cambria"/>
                <a:cs typeface="Cambria"/>
                <a:sym typeface="Cambria"/>
              </a:rPr>
              <a:t> </a:t>
            </a:r>
            <a:r>
              <a:rPr b="0" i="0" lang="en-US" sz="2000" u="none" cap="none" strike="noStrike">
                <a:solidFill>
                  <a:schemeClr val="dk1"/>
                </a:solidFill>
                <a:latin typeface="Cambria"/>
                <a:ea typeface="Cambria"/>
                <a:cs typeface="Cambria"/>
                <a:sym typeface="Cambria"/>
              </a:rPr>
              <a:t>in particular that the efficiency is 50% when </a:t>
            </a:r>
            <a:r>
              <a:rPr b="0" i="1" lang="en-US" sz="2000" u="none" cap="none" strike="noStrike">
                <a:solidFill>
                  <a:schemeClr val="dk1"/>
                </a:solidFill>
                <a:latin typeface="Cambria"/>
                <a:ea typeface="Cambria"/>
                <a:cs typeface="Cambria"/>
                <a:sym typeface="Cambria"/>
              </a:rPr>
              <a:t>R</a:t>
            </a:r>
            <a:r>
              <a:rPr b="0" baseline="-25000" i="1" lang="en-US" sz="2000" u="none" cap="none" strike="noStrike">
                <a:solidFill>
                  <a:schemeClr val="dk1"/>
                </a:solidFill>
                <a:latin typeface="Cambria"/>
                <a:ea typeface="Cambria"/>
                <a:cs typeface="Cambria"/>
                <a:sym typeface="Cambria"/>
              </a:rPr>
              <a:t>L</a:t>
            </a:r>
            <a:r>
              <a:rPr b="0" i="1" lang="en-US" sz="2000" u="none" cap="none" strike="noStrike">
                <a:solidFill>
                  <a:schemeClr val="dk1"/>
                </a:solidFill>
                <a:latin typeface="Cambria"/>
                <a:ea typeface="Cambria"/>
                <a:cs typeface="Cambria"/>
                <a:sym typeface="Cambria"/>
              </a:rPr>
              <a:t>  = R</a:t>
            </a:r>
            <a:r>
              <a:rPr b="0" baseline="-25000" i="1" lang="en-US" sz="2000" u="none" cap="none" strike="noStrike">
                <a:solidFill>
                  <a:schemeClr val="dk1"/>
                </a:solidFill>
                <a:latin typeface="Cambria"/>
                <a:ea typeface="Cambria"/>
                <a:cs typeface="Cambria"/>
                <a:sym typeface="Cambria"/>
              </a:rPr>
              <a:t>Th</a:t>
            </a:r>
            <a:r>
              <a:rPr b="0" i="1" lang="en-US" sz="2000" u="none" cap="none" strike="noStrike">
                <a:solidFill>
                  <a:schemeClr val="dk1"/>
                </a:solidFill>
                <a:latin typeface="Cambria"/>
                <a:ea typeface="Cambria"/>
                <a:cs typeface="Cambria"/>
                <a:sym typeface="Cambria"/>
              </a:rPr>
              <a:t> .</a:t>
            </a:r>
            <a:endParaRPr b="0" i="0" sz="2000" u="none" cap="none" strike="noStrike">
              <a:solidFill>
                <a:srgbClr val="FF0000"/>
              </a:solidFill>
              <a:latin typeface="Cambria"/>
              <a:ea typeface="Cambria"/>
              <a:cs typeface="Cambria"/>
              <a:sym typeface="Cambr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100"/>
              <a:buFont typeface="Cambria"/>
              <a:buNone/>
            </a:pPr>
            <a:r>
              <a:rPr lang="en-US" sz="3100">
                <a:latin typeface="Cambria"/>
                <a:ea typeface="Cambria"/>
                <a:cs typeface="Cambria"/>
                <a:sym typeface="Cambria"/>
              </a:rPr>
              <a:t>9.5 Maximum Power Transfer Theorem</a:t>
            </a:r>
            <a:endParaRPr/>
          </a:p>
        </p:txBody>
      </p:sp>
      <p:sp>
        <p:nvSpPr>
          <p:cNvPr id="186" name="Google Shape;186;p13"/>
          <p:cNvSpPr txBox="1"/>
          <p:nvPr>
            <p:ph idx="1" type="body"/>
          </p:nvPr>
        </p:nvSpPr>
        <p:spPr>
          <a:xfrm>
            <a:off x="457200" y="1752600"/>
            <a:ext cx="8382000" cy="42672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n-US" sz="2000">
                <a:latin typeface="Cambria"/>
                <a:ea typeface="Cambria"/>
                <a:cs typeface="Cambria"/>
                <a:sym typeface="Cambria"/>
              </a:rPr>
              <a:t>The efficiency therefore increases linearly and dramatically for small levels of </a:t>
            </a:r>
            <a:r>
              <a:rPr i="1" lang="en-US" sz="2000">
                <a:latin typeface="Cambria"/>
                <a:ea typeface="Cambria"/>
                <a:cs typeface="Cambria"/>
                <a:sym typeface="Cambria"/>
              </a:rPr>
              <a:t>R</a:t>
            </a:r>
            <a:r>
              <a:rPr baseline="-25000" i="1" lang="en-US" sz="2000">
                <a:latin typeface="Cambria"/>
                <a:ea typeface="Cambria"/>
                <a:cs typeface="Cambria"/>
                <a:sym typeface="Cambria"/>
              </a:rPr>
              <a:t>L</a:t>
            </a:r>
            <a:r>
              <a:rPr i="1" lang="en-US" sz="2000">
                <a:latin typeface="Cambria"/>
                <a:ea typeface="Cambria"/>
                <a:cs typeface="Cambria"/>
                <a:sym typeface="Cambria"/>
              </a:rPr>
              <a:t> </a:t>
            </a:r>
            <a:r>
              <a:rPr lang="en-US" sz="2000">
                <a:latin typeface="Cambria"/>
                <a:ea typeface="Cambria"/>
                <a:cs typeface="Cambria"/>
                <a:sym typeface="Cambria"/>
              </a:rPr>
              <a:t>and then begins to level off as it approaches the 100% level</a:t>
            </a:r>
            <a:r>
              <a:rPr i="1" lang="en-US" sz="2000">
                <a:latin typeface="Cambria"/>
                <a:ea typeface="Cambria"/>
                <a:cs typeface="Cambria"/>
                <a:sym typeface="Cambria"/>
              </a:rPr>
              <a:t> </a:t>
            </a:r>
            <a:r>
              <a:rPr lang="en-US" sz="2000">
                <a:latin typeface="Cambria"/>
                <a:ea typeface="Cambria"/>
                <a:cs typeface="Cambria"/>
                <a:sym typeface="Cambria"/>
              </a:rPr>
              <a:t>for very large values of </a:t>
            </a:r>
            <a:r>
              <a:rPr i="1" lang="en-US" sz="2000">
                <a:latin typeface="Cambria"/>
                <a:ea typeface="Cambria"/>
                <a:cs typeface="Cambria"/>
                <a:sym typeface="Cambria"/>
              </a:rPr>
              <a:t>R</a:t>
            </a:r>
            <a:r>
              <a:rPr baseline="-25000" i="1" lang="en-US" sz="2000">
                <a:latin typeface="Cambria"/>
                <a:ea typeface="Cambria"/>
                <a:cs typeface="Cambria"/>
                <a:sym typeface="Cambria"/>
              </a:rPr>
              <a:t>L</a:t>
            </a:r>
            <a:r>
              <a:rPr i="1" lang="en-US" sz="2000">
                <a:latin typeface="Cambria"/>
                <a:ea typeface="Cambria"/>
                <a:cs typeface="Cambria"/>
                <a:sym typeface="Cambria"/>
              </a:rPr>
              <a:t>.</a:t>
            </a:r>
            <a:endParaRPr/>
          </a:p>
          <a:p>
            <a:pPr indent="-342900" lvl="0" marL="342900" rtl="0" algn="l">
              <a:spcBef>
                <a:spcPts val="400"/>
              </a:spcBef>
              <a:spcAft>
                <a:spcPts val="0"/>
              </a:spcAft>
              <a:buClr>
                <a:schemeClr val="dk1"/>
              </a:buClr>
              <a:buSzPts val="2000"/>
              <a:buChar char="•"/>
            </a:pPr>
            <a:r>
              <a:rPr lang="en-US" sz="2000">
                <a:latin typeface="Cambria"/>
                <a:ea typeface="Cambria"/>
                <a:cs typeface="Cambria"/>
                <a:sym typeface="Cambria"/>
              </a:rPr>
              <a:t>At efficiency levels approaching 100%, the power delivered to the load may be so small as to have little practical value. </a:t>
            </a:r>
            <a:endParaRPr/>
          </a:p>
          <a:p>
            <a:pPr indent="-342900" lvl="0" marL="342900" rtl="0" algn="l">
              <a:spcBef>
                <a:spcPts val="400"/>
              </a:spcBef>
              <a:spcAft>
                <a:spcPts val="0"/>
              </a:spcAft>
              <a:buClr>
                <a:schemeClr val="dk1"/>
              </a:buClr>
              <a:buSzPts val="2000"/>
              <a:buChar char="•"/>
            </a:pPr>
            <a:r>
              <a:rPr lang="en-US" sz="2000">
                <a:latin typeface="Cambria"/>
                <a:ea typeface="Cambria"/>
                <a:cs typeface="Cambria"/>
                <a:sym typeface="Cambria"/>
              </a:rPr>
              <a:t>Note the low level of power (only 3.54W) to the load in Table 9.1 when </a:t>
            </a:r>
            <a:r>
              <a:rPr i="1" lang="en-US" sz="2000">
                <a:latin typeface="Cambria"/>
                <a:ea typeface="Cambria"/>
                <a:cs typeface="Cambria"/>
                <a:sym typeface="Cambria"/>
              </a:rPr>
              <a:t>R</a:t>
            </a:r>
            <a:r>
              <a:rPr baseline="-25000" i="1" lang="en-US" sz="2000">
                <a:latin typeface="Cambria"/>
                <a:ea typeface="Cambria"/>
                <a:cs typeface="Cambria"/>
                <a:sym typeface="Cambria"/>
              </a:rPr>
              <a:t>L</a:t>
            </a:r>
            <a:r>
              <a:rPr i="1" lang="en-US" sz="2000">
                <a:latin typeface="Cambria"/>
                <a:ea typeface="Cambria"/>
                <a:cs typeface="Cambria"/>
                <a:sym typeface="Cambria"/>
              </a:rPr>
              <a:t> =</a:t>
            </a:r>
            <a:r>
              <a:rPr lang="en-US" sz="2000">
                <a:latin typeface="Cambria"/>
                <a:ea typeface="Cambria"/>
                <a:cs typeface="Cambria"/>
                <a:sym typeface="Cambria"/>
              </a:rPr>
              <a:t>1000 , even though the efficiency level will be</a:t>
            </a:r>
            <a:endParaRPr baseline="-25000" sz="2000">
              <a:latin typeface="Cambria"/>
              <a:ea typeface="Cambria"/>
              <a:cs typeface="Cambria"/>
              <a:sym typeface="Cambria"/>
            </a:endParaRPr>
          </a:p>
        </p:txBody>
      </p:sp>
      <p:sp>
        <p:nvSpPr>
          <p:cNvPr id="187" name="Google Shape;187;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88" name="Google Shape;188;p13"/>
          <p:cNvPicPr preferRelativeResize="0"/>
          <p:nvPr/>
        </p:nvPicPr>
        <p:blipFill rotWithShape="1">
          <a:blip r:embed="rId3">
            <a:alphaModFix/>
          </a:blip>
          <a:srcRect b="0" l="0" r="0" t="0"/>
          <a:stretch/>
        </p:blipFill>
        <p:spPr>
          <a:xfrm>
            <a:off x="2514600" y="4495800"/>
            <a:ext cx="4724400" cy="609600"/>
          </a:xfrm>
          <a:prstGeom prst="rect">
            <a:avLst/>
          </a:prstGeom>
          <a:noFill/>
          <a:ln>
            <a:noFill/>
          </a:ln>
        </p:spPr>
      </p:pic>
      <p:pic>
        <p:nvPicPr>
          <p:cNvPr id="189" name="Google Shape;189;p13"/>
          <p:cNvPicPr preferRelativeResize="0"/>
          <p:nvPr/>
        </p:nvPicPr>
        <p:blipFill rotWithShape="1">
          <a:blip r:embed="rId4">
            <a:alphaModFix/>
          </a:blip>
          <a:srcRect b="0" l="0" r="0" t="0"/>
          <a:stretch/>
        </p:blipFill>
        <p:spPr>
          <a:xfrm>
            <a:off x="1414462" y="5410200"/>
            <a:ext cx="6924675" cy="1447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95" name="Google Shape;195;p14"/>
          <p:cNvPicPr preferRelativeResize="0"/>
          <p:nvPr/>
        </p:nvPicPr>
        <p:blipFill rotWithShape="1">
          <a:blip r:embed="rId3">
            <a:alphaModFix/>
          </a:blip>
          <a:srcRect b="0" l="0" r="0" t="0"/>
          <a:stretch/>
        </p:blipFill>
        <p:spPr>
          <a:xfrm>
            <a:off x="533400" y="3033713"/>
            <a:ext cx="7854950" cy="3138487"/>
          </a:xfrm>
          <a:prstGeom prst="rect">
            <a:avLst/>
          </a:prstGeom>
          <a:noFill/>
          <a:ln>
            <a:noFill/>
          </a:ln>
        </p:spPr>
      </p:pic>
      <p:pic>
        <p:nvPicPr>
          <p:cNvPr id="196" name="Google Shape;196;p14"/>
          <p:cNvPicPr preferRelativeResize="0"/>
          <p:nvPr/>
        </p:nvPicPr>
        <p:blipFill rotWithShape="1">
          <a:blip r:embed="rId4">
            <a:alphaModFix/>
          </a:blip>
          <a:srcRect b="0" l="0" r="0" t="0"/>
          <a:stretch/>
        </p:blipFill>
        <p:spPr>
          <a:xfrm>
            <a:off x="2644775" y="76200"/>
            <a:ext cx="3136900" cy="2819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100"/>
              <a:buFont typeface="Cambria"/>
              <a:buNone/>
            </a:pPr>
            <a:r>
              <a:rPr lang="en-US" sz="3100">
                <a:latin typeface="Cambria"/>
                <a:ea typeface="Cambria"/>
                <a:cs typeface="Cambria"/>
                <a:sym typeface="Cambria"/>
              </a:rPr>
              <a:t>9.5 Maximum Power Transfer Theorem</a:t>
            </a:r>
            <a:endParaRPr/>
          </a:p>
        </p:txBody>
      </p:sp>
      <p:sp>
        <p:nvSpPr>
          <p:cNvPr id="202" name="Google Shape;202;p15"/>
          <p:cNvSpPr txBox="1"/>
          <p:nvPr>
            <p:ph idx="1" type="body"/>
          </p:nvPr>
        </p:nvSpPr>
        <p:spPr>
          <a:xfrm>
            <a:off x="457200" y="1752600"/>
            <a:ext cx="8382000" cy="45720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just">
              <a:spcBef>
                <a:spcPts val="0"/>
              </a:spcBef>
              <a:spcAft>
                <a:spcPts val="0"/>
              </a:spcAft>
              <a:buClr>
                <a:schemeClr val="dk1"/>
              </a:buClr>
              <a:buSzPct val="100000"/>
              <a:buChar char="•"/>
            </a:pPr>
            <a:r>
              <a:rPr lang="en-US" sz="2000">
                <a:latin typeface="Cambria"/>
                <a:ea typeface="Cambria"/>
                <a:cs typeface="Cambria"/>
                <a:sym typeface="Cambria"/>
              </a:rPr>
              <a:t>If efficiency is the overriding/dominant factor, then the load should be much larger than the internal resistance of the supply. </a:t>
            </a:r>
            <a:endParaRPr sz="2000">
              <a:latin typeface="Cambria"/>
              <a:ea typeface="Cambria"/>
              <a:cs typeface="Cambria"/>
              <a:sym typeface="Cambria"/>
            </a:endParaRPr>
          </a:p>
          <a:p>
            <a:pPr indent="-342900" lvl="0" marL="342900" rtl="0" algn="just">
              <a:spcBef>
                <a:spcPts val="370"/>
              </a:spcBef>
              <a:spcAft>
                <a:spcPts val="0"/>
              </a:spcAft>
              <a:buClr>
                <a:schemeClr val="dk1"/>
              </a:buClr>
              <a:buSzPct val="100000"/>
              <a:buChar char="•"/>
            </a:pPr>
            <a:r>
              <a:rPr lang="en-US" sz="2000">
                <a:latin typeface="Cambria"/>
                <a:ea typeface="Cambria"/>
                <a:cs typeface="Cambria"/>
                <a:sym typeface="Cambria"/>
              </a:rPr>
              <a:t>If maximum power transfer is desired and efficiency less of a concern, then the conditions stated by the maximum power transfer theorem should be applied.</a:t>
            </a:r>
            <a:endParaRPr/>
          </a:p>
          <a:p>
            <a:pPr indent="-342900" lvl="0" marL="342900" rtl="0" algn="just">
              <a:spcBef>
                <a:spcPts val="370"/>
              </a:spcBef>
              <a:spcAft>
                <a:spcPts val="0"/>
              </a:spcAft>
              <a:buClr>
                <a:schemeClr val="dk1"/>
              </a:buClr>
              <a:buSzPct val="100000"/>
              <a:buChar char="•"/>
            </a:pPr>
            <a:r>
              <a:rPr lang="en-US" sz="2000">
                <a:latin typeface="Cambria"/>
                <a:ea typeface="Cambria"/>
                <a:cs typeface="Cambria"/>
                <a:sym typeface="Cambria"/>
              </a:rPr>
              <a:t>A relatively low efficiency of 50% can be tolerated in situations where power levels are relatively low, such as in a wide variety of electronic systems. </a:t>
            </a:r>
            <a:endParaRPr/>
          </a:p>
          <a:p>
            <a:pPr indent="-342900" lvl="0" marL="342900" rtl="0" algn="just">
              <a:spcBef>
                <a:spcPts val="370"/>
              </a:spcBef>
              <a:spcAft>
                <a:spcPts val="0"/>
              </a:spcAft>
              <a:buClr>
                <a:schemeClr val="dk1"/>
              </a:buClr>
              <a:buSzPct val="100000"/>
              <a:buChar char="•"/>
            </a:pPr>
            <a:r>
              <a:rPr lang="en-US" sz="2000">
                <a:latin typeface="Cambria"/>
                <a:ea typeface="Cambria"/>
                <a:cs typeface="Cambria"/>
                <a:sym typeface="Cambria"/>
              </a:rPr>
              <a:t>However, when large power levels are involved, such as at power generating stations, efficiencies of 50% would not be acceptable. </a:t>
            </a:r>
            <a:endParaRPr/>
          </a:p>
          <a:p>
            <a:pPr indent="-342900" lvl="0" marL="342900" rtl="0" algn="just">
              <a:spcBef>
                <a:spcPts val="370"/>
              </a:spcBef>
              <a:spcAft>
                <a:spcPts val="0"/>
              </a:spcAft>
              <a:buClr>
                <a:schemeClr val="dk1"/>
              </a:buClr>
              <a:buSzPct val="100000"/>
              <a:buChar char="•"/>
            </a:pPr>
            <a:r>
              <a:rPr lang="en-US" sz="2000">
                <a:latin typeface="Cambria"/>
                <a:ea typeface="Cambria"/>
                <a:cs typeface="Cambria"/>
                <a:sym typeface="Cambria"/>
              </a:rPr>
              <a:t>In fact, a great deal of expense and research is dedicated to raising power generating and transmission efficiencies a few percentage points. </a:t>
            </a:r>
            <a:endParaRPr/>
          </a:p>
          <a:p>
            <a:pPr indent="-342900" lvl="0" marL="342900" rtl="0" algn="just">
              <a:spcBef>
                <a:spcPts val="370"/>
              </a:spcBef>
              <a:spcAft>
                <a:spcPts val="0"/>
              </a:spcAft>
              <a:buClr>
                <a:schemeClr val="dk1"/>
              </a:buClr>
              <a:buSzPct val="100000"/>
              <a:buChar char="•"/>
            </a:pPr>
            <a:r>
              <a:rPr lang="en-US" sz="2000">
                <a:latin typeface="Cambria"/>
                <a:ea typeface="Cambria"/>
                <a:cs typeface="Cambria"/>
                <a:sym typeface="Cambria"/>
              </a:rPr>
              <a:t>Raising an efficiency level of a 10-mega-kW power plant from 94% to 95% (a 1% increase) can save 0.1 mega-kW, or 100 million watts, of power—an enormous saving- so there efficiency is very important factor.</a:t>
            </a:r>
            <a:endParaRPr baseline="-25000" sz="2000">
              <a:latin typeface="Cambria"/>
              <a:ea typeface="Cambria"/>
              <a:cs typeface="Cambria"/>
              <a:sym typeface="Cambria"/>
            </a:endParaRPr>
          </a:p>
        </p:txBody>
      </p:sp>
      <p:sp>
        <p:nvSpPr>
          <p:cNvPr id="203" name="Google Shape;203;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100"/>
              <a:buFont typeface="Cambria"/>
              <a:buNone/>
            </a:pPr>
            <a:r>
              <a:rPr lang="en-US" sz="3100">
                <a:latin typeface="Cambria"/>
                <a:ea typeface="Cambria"/>
                <a:cs typeface="Cambria"/>
                <a:sym typeface="Cambria"/>
              </a:rPr>
              <a:t>9.5 Maximum Power Transfer Theorem</a:t>
            </a:r>
            <a:endParaRPr/>
          </a:p>
        </p:txBody>
      </p:sp>
      <p:sp>
        <p:nvSpPr>
          <p:cNvPr id="209" name="Google Shape;209;p16"/>
          <p:cNvSpPr txBox="1"/>
          <p:nvPr>
            <p:ph idx="1" type="body"/>
          </p:nvPr>
        </p:nvSpPr>
        <p:spPr>
          <a:xfrm>
            <a:off x="457200" y="1752600"/>
            <a:ext cx="8382000" cy="42672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70C0"/>
              </a:buClr>
              <a:buSzPts val="2000"/>
              <a:buChar char="•"/>
            </a:pPr>
            <a:r>
              <a:rPr i="1" lang="en-US" sz="2000">
                <a:solidFill>
                  <a:srgbClr val="0070C0"/>
                </a:solidFill>
                <a:latin typeface="Cambria"/>
                <a:ea typeface="Cambria"/>
                <a:cs typeface="Cambria"/>
                <a:sym typeface="Cambria"/>
              </a:rPr>
              <a:t>If the load resistance is fixed and does not match the applied Thévenin equivalent resistance, then some effort should be made (if possible) to redesign the system so that the Thévenin equivalent resistance is closer to the fixed applied load.</a:t>
            </a:r>
            <a:endParaRPr/>
          </a:p>
        </p:txBody>
      </p:sp>
      <p:sp>
        <p:nvSpPr>
          <p:cNvPr id="210" name="Google Shape;21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17" name="Google Shape;217;p17"/>
          <p:cNvPicPr preferRelativeResize="0"/>
          <p:nvPr/>
        </p:nvPicPr>
        <p:blipFill rotWithShape="1">
          <a:blip r:embed="rId3">
            <a:alphaModFix/>
          </a:blip>
          <a:srcRect b="0" l="0" r="0" t="0"/>
          <a:stretch/>
        </p:blipFill>
        <p:spPr>
          <a:xfrm>
            <a:off x="1524000" y="2427514"/>
            <a:ext cx="6858000" cy="3657600"/>
          </a:xfrm>
          <a:prstGeom prst="rect">
            <a:avLst/>
          </a:prstGeom>
          <a:noFill/>
          <a:ln>
            <a:noFill/>
          </a:ln>
        </p:spPr>
      </p:pic>
      <p:pic>
        <p:nvPicPr>
          <p:cNvPr id="218" name="Google Shape;218;p17"/>
          <p:cNvPicPr preferRelativeResize="0"/>
          <p:nvPr/>
        </p:nvPicPr>
        <p:blipFill rotWithShape="1">
          <a:blip r:embed="rId4">
            <a:alphaModFix/>
          </a:blip>
          <a:srcRect b="0" l="0" r="0" t="0"/>
          <a:stretch/>
        </p:blipFill>
        <p:spPr>
          <a:xfrm>
            <a:off x="2819400" y="-21772"/>
            <a:ext cx="3444875" cy="2438400"/>
          </a:xfrm>
          <a:prstGeom prst="rect">
            <a:avLst/>
          </a:prstGeom>
          <a:noFill/>
          <a:ln>
            <a:noFill/>
          </a:ln>
        </p:spPr>
      </p:pic>
      <p:pic>
        <p:nvPicPr>
          <p:cNvPr id="219" name="Google Shape;219;p17"/>
          <p:cNvPicPr preferRelativeResize="0"/>
          <p:nvPr/>
        </p:nvPicPr>
        <p:blipFill rotWithShape="1">
          <a:blip r:embed="rId5">
            <a:alphaModFix/>
          </a:blip>
          <a:srcRect b="0" l="0" r="0" t="0"/>
          <a:stretch/>
        </p:blipFill>
        <p:spPr>
          <a:xfrm>
            <a:off x="1143000" y="5105400"/>
            <a:ext cx="2181225" cy="1266825"/>
          </a:xfrm>
          <a:prstGeom prst="rect">
            <a:avLst/>
          </a:prstGeom>
          <a:noFill/>
          <a:ln>
            <a:noFill/>
          </a:ln>
        </p:spPr>
      </p:pic>
      <p:pic>
        <p:nvPicPr>
          <p:cNvPr id="220" name="Google Shape;220;p17"/>
          <p:cNvPicPr preferRelativeResize="0"/>
          <p:nvPr/>
        </p:nvPicPr>
        <p:blipFill rotWithShape="1">
          <a:blip r:embed="rId6">
            <a:alphaModFix/>
          </a:blip>
          <a:srcRect b="0" l="0" r="0" t="0"/>
          <a:stretch/>
        </p:blipFill>
        <p:spPr>
          <a:xfrm>
            <a:off x="7010400" y="5486399"/>
            <a:ext cx="1552575" cy="504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sp>
        <p:nvSpPr>
          <p:cNvPr id="226" name="Google Shape;226;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27" name="Google Shape;227;p18"/>
          <p:cNvPicPr preferRelativeResize="0"/>
          <p:nvPr/>
        </p:nvPicPr>
        <p:blipFill rotWithShape="1">
          <a:blip r:embed="rId3">
            <a:alphaModFix/>
          </a:blip>
          <a:srcRect b="0" l="0" r="0" t="0"/>
          <a:stretch/>
        </p:blipFill>
        <p:spPr>
          <a:xfrm>
            <a:off x="1230086" y="3733800"/>
            <a:ext cx="5200650" cy="866775"/>
          </a:xfrm>
          <a:prstGeom prst="rect">
            <a:avLst/>
          </a:prstGeom>
          <a:noFill/>
          <a:ln>
            <a:noFill/>
          </a:ln>
        </p:spPr>
      </p:pic>
      <p:pic>
        <p:nvPicPr>
          <p:cNvPr id="228" name="Google Shape;228;p18"/>
          <p:cNvPicPr preferRelativeResize="0"/>
          <p:nvPr/>
        </p:nvPicPr>
        <p:blipFill rotWithShape="1">
          <a:blip r:embed="rId4">
            <a:alphaModFix/>
          </a:blip>
          <a:srcRect b="0" l="0" r="0" t="0"/>
          <a:stretch/>
        </p:blipFill>
        <p:spPr>
          <a:xfrm>
            <a:off x="228600" y="914400"/>
            <a:ext cx="8677275" cy="2438400"/>
          </a:xfrm>
          <a:prstGeom prst="rect">
            <a:avLst/>
          </a:prstGeom>
          <a:noFill/>
          <a:ln>
            <a:noFill/>
          </a:ln>
        </p:spPr>
      </p:pic>
      <p:pic>
        <p:nvPicPr>
          <p:cNvPr id="229" name="Google Shape;229;p18"/>
          <p:cNvPicPr preferRelativeResize="0"/>
          <p:nvPr/>
        </p:nvPicPr>
        <p:blipFill rotWithShape="1">
          <a:blip r:embed="rId5">
            <a:alphaModFix/>
          </a:blip>
          <a:srcRect b="0" l="0" r="0" t="0"/>
          <a:stretch/>
        </p:blipFill>
        <p:spPr>
          <a:xfrm>
            <a:off x="1828800" y="4800600"/>
            <a:ext cx="4762500" cy="1809750"/>
          </a:xfrm>
          <a:prstGeom prst="rect">
            <a:avLst/>
          </a:prstGeom>
          <a:noFill/>
          <a:ln>
            <a:noFill/>
          </a:ln>
        </p:spPr>
      </p:pic>
      <p:pic>
        <p:nvPicPr>
          <p:cNvPr id="230" name="Google Shape;230;p18"/>
          <p:cNvPicPr preferRelativeResize="0"/>
          <p:nvPr/>
        </p:nvPicPr>
        <p:blipFill rotWithShape="1">
          <a:blip r:embed="rId6">
            <a:alphaModFix/>
          </a:blip>
          <a:srcRect b="0" l="0" r="0" t="0"/>
          <a:stretch/>
        </p:blipFill>
        <p:spPr>
          <a:xfrm>
            <a:off x="914400" y="228600"/>
            <a:ext cx="7105650" cy="371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sp>
        <p:nvSpPr>
          <p:cNvPr id="236" name="Google Shape;236;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37" name="Google Shape;237;p19"/>
          <p:cNvPicPr preferRelativeResize="0"/>
          <p:nvPr/>
        </p:nvPicPr>
        <p:blipFill rotWithShape="1">
          <a:blip r:embed="rId3">
            <a:alphaModFix/>
          </a:blip>
          <a:srcRect b="0" l="0" r="0" t="0"/>
          <a:stretch/>
        </p:blipFill>
        <p:spPr>
          <a:xfrm>
            <a:off x="1676400" y="3069771"/>
            <a:ext cx="6296025" cy="3581400"/>
          </a:xfrm>
          <a:prstGeom prst="rect">
            <a:avLst/>
          </a:prstGeom>
          <a:noFill/>
          <a:ln>
            <a:noFill/>
          </a:ln>
        </p:spPr>
      </p:pic>
      <p:pic>
        <p:nvPicPr>
          <p:cNvPr id="238" name="Google Shape;238;p19"/>
          <p:cNvPicPr preferRelativeResize="0"/>
          <p:nvPr/>
        </p:nvPicPr>
        <p:blipFill rotWithShape="1">
          <a:blip r:embed="rId4">
            <a:alphaModFix/>
          </a:blip>
          <a:srcRect b="0" l="0" r="0" t="0"/>
          <a:stretch/>
        </p:blipFill>
        <p:spPr>
          <a:xfrm>
            <a:off x="500743" y="609600"/>
            <a:ext cx="8677275" cy="2438400"/>
          </a:xfrm>
          <a:prstGeom prst="rect">
            <a:avLst/>
          </a:prstGeom>
          <a:noFill/>
          <a:ln>
            <a:noFill/>
          </a:ln>
        </p:spPr>
      </p:pic>
      <p:pic>
        <p:nvPicPr>
          <p:cNvPr id="239" name="Google Shape;239;p19"/>
          <p:cNvPicPr preferRelativeResize="0"/>
          <p:nvPr/>
        </p:nvPicPr>
        <p:blipFill rotWithShape="1">
          <a:blip r:embed="rId5">
            <a:alphaModFix/>
          </a:blip>
          <a:srcRect b="0" l="0" r="0" t="0"/>
          <a:stretch/>
        </p:blipFill>
        <p:spPr>
          <a:xfrm>
            <a:off x="609600" y="76200"/>
            <a:ext cx="5410200" cy="657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100"/>
              <a:buFont typeface="Cambria"/>
              <a:buNone/>
            </a:pPr>
            <a:r>
              <a:rPr lang="en-US" sz="3100">
                <a:latin typeface="Cambria"/>
                <a:ea typeface="Cambria"/>
                <a:cs typeface="Cambria"/>
                <a:sym typeface="Cambria"/>
              </a:rPr>
              <a:t>9.5 Maximum Power Transfer Theorem</a:t>
            </a:r>
            <a:endParaRPr/>
          </a:p>
        </p:txBody>
      </p:sp>
      <p:sp>
        <p:nvSpPr>
          <p:cNvPr id="96" name="Google Shape;96;p2"/>
          <p:cNvSpPr txBox="1"/>
          <p:nvPr>
            <p:ph idx="1" type="body"/>
          </p:nvPr>
        </p:nvSpPr>
        <p:spPr>
          <a:xfrm>
            <a:off x="566738" y="1752600"/>
            <a:ext cx="8120062" cy="44958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just">
              <a:spcBef>
                <a:spcPts val="0"/>
              </a:spcBef>
              <a:spcAft>
                <a:spcPts val="0"/>
              </a:spcAft>
              <a:buClr>
                <a:schemeClr val="dk1"/>
              </a:buClr>
              <a:buSzPct val="100000"/>
              <a:buChar char="•"/>
            </a:pPr>
            <a:r>
              <a:rPr lang="en-US" sz="2000">
                <a:latin typeface="Cambria"/>
                <a:ea typeface="Cambria"/>
                <a:cs typeface="Cambria"/>
                <a:sym typeface="Cambria"/>
              </a:rPr>
              <a:t>When designing a circuit, it is often important to be able to answer one of the following questions:</a:t>
            </a:r>
            <a:endParaRPr/>
          </a:p>
          <a:p>
            <a:pPr indent="-342900" lvl="0" marL="342900" rtl="0" algn="just">
              <a:spcBef>
                <a:spcPts val="370"/>
              </a:spcBef>
              <a:spcAft>
                <a:spcPts val="0"/>
              </a:spcAft>
              <a:buClr>
                <a:srgbClr val="0070C0"/>
              </a:buClr>
              <a:buSzPct val="100000"/>
              <a:buChar char="•"/>
            </a:pPr>
            <a:r>
              <a:rPr i="1" lang="en-US" sz="2000">
                <a:solidFill>
                  <a:srgbClr val="0070C0"/>
                </a:solidFill>
                <a:latin typeface="Cambria"/>
                <a:ea typeface="Cambria"/>
                <a:cs typeface="Cambria"/>
                <a:sym typeface="Cambria"/>
              </a:rPr>
              <a:t>What load should be applied to a system to ensure that the load is receiving maximum power from the system?</a:t>
            </a:r>
            <a:endParaRPr/>
          </a:p>
          <a:p>
            <a:pPr indent="-342900" lvl="0" marL="342900" rtl="0" algn="just">
              <a:spcBef>
                <a:spcPts val="370"/>
              </a:spcBef>
              <a:spcAft>
                <a:spcPts val="0"/>
              </a:spcAft>
              <a:buClr>
                <a:schemeClr val="dk1"/>
              </a:buClr>
              <a:buSzPct val="100000"/>
              <a:buChar char="•"/>
            </a:pPr>
            <a:r>
              <a:rPr lang="en-US" sz="2000">
                <a:latin typeface="Cambria"/>
                <a:ea typeface="Cambria"/>
                <a:cs typeface="Cambria"/>
                <a:sym typeface="Cambria"/>
              </a:rPr>
              <a:t>and, conversely:</a:t>
            </a:r>
            <a:endParaRPr/>
          </a:p>
          <a:p>
            <a:pPr indent="-342900" lvl="0" marL="342900" rtl="0" algn="just">
              <a:spcBef>
                <a:spcPts val="370"/>
              </a:spcBef>
              <a:spcAft>
                <a:spcPts val="0"/>
              </a:spcAft>
              <a:buClr>
                <a:srgbClr val="0070C0"/>
              </a:buClr>
              <a:buSzPct val="100000"/>
              <a:buChar char="•"/>
            </a:pPr>
            <a:r>
              <a:rPr i="1" lang="en-US" sz="2000">
                <a:solidFill>
                  <a:srgbClr val="0070C0"/>
                </a:solidFill>
                <a:latin typeface="Cambria"/>
                <a:ea typeface="Cambria"/>
                <a:cs typeface="Cambria"/>
                <a:sym typeface="Cambria"/>
              </a:rPr>
              <a:t>For a particular load, what conditions should be imposed on the source to ensure that it will deliver the maximum power available?</a:t>
            </a:r>
            <a:endParaRPr/>
          </a:p>
          <a:p>
            <a:pPr indent="-342900" lvl="0" marL="342900" rtl="0" algn="just">
              <a:spcBef>
                <a:spcPts val="370"/>
              </a:spcBef>
              <a:spcAft>
                <a:spcPts val="0"/>
              </a:spcAft>
              <a:buClr>
                <a:schemeClr val="dk1"/>
              </a:buClr>
              <a:buSzPct val="100000"/>
              <a:buChar char="•"/>
            </a:pPr>
            <a:r>
              <a:rPr i="1" lang="en-US" sz="2000">
                <a:latin typeface="Cambria"/>
                <a:ea typeface="Cambria"/>
                <a:cs typeface="Cambria"/>
                <a:sym typeface="Cambria"/>
              </a:rPr>
              <a:t>Why is it helpful to have some idea of the value that will draw maximum power? </a:t>
            </a:r>
            <a:endParaRPr/>
          </a:p>
          <a:p>
            <a:pPr indent="-342900" lvl="0" marL="342900" rtl="0" algn="just">
              <a:spcBef>
                <a:spcPts val="370"/>
              </a:spcBef>
              <a:spcAft>
                <a:spcPts val="0"/>
              </a:spcAft>
              <a:buClr>
                <a:schemeClr val="dk1"/>
              </a:buClr>
              <a:buSzPct val="100000"/>
              <a:buChar char="•"/>
            </a:pPr>
            <a:r>
              <a:rPr lang="en-US" sz="2000">
                <a:latin typeface="Cambria"/>
                <a:ea typeface="Cambria"/>
                <a:cs typeface="Cambria"/>
                <a:sym typeface="Cambria"/>
              </a:rPr>
              <a:t>If a design calls for a load of 100Ω which will draw maximum power, to ensure that the load receives maximum power, using a resistor of 1Ω or 1 kΩ results in a power transfer that is much less than the maximum possible. </a:t>
            </a:r>
            <a:endParaRPr sz="2000">
              <a:latin typeface="Cambria"/>
              <a:ea typeface="Cambria"/>
              <a:cs typeface="Cambria"/>
              <a:sym typeface="Cambria"/>
            </a:endParaRPr>
          </a:p>
          <a:p>
            <a:pPr indent="-342900" lvl="0" marL="342900" rtl="0" algn="just">
              <a:spcBef>
                <a:spcPts val="370"/>
              </a:spcBef>
              <a:spcAft>
                <a:spcPts val="0"/>
              </a:spcAft>
              <a:buClr>
                <a:schemeClr val="dk1"/>
              </a:buClr>
              <a:buSzPct val="100000"/>
              <a:buChar char="•"/>
            </a:pPr>
            <a:r>
              <a:rPr lang="en-US" sz="2000">
                <a:latin typeface="Cambria"/>
                <a:ea typeface="Cambria"/>
                <a:cs typeface="Cambria"/>
                <a:sym typeface="Cambria"/>
              </a:rPr>
              <a:t>However, using a load of 82Ω or 120Ω probably results in a fairly good level of power transfer.</a:t>
            </a:r>
            <a:endParaRPr sz="2000">
              <a:latin typeface="Cambria"/>
              <a:ea typeface="Cambria"/>
              <a:cs typeface="Cambria"/>
              <a:sym typeface="Cambria"/>
            </a:endParaRPr>
          </a:p>
        </p:txBody>
      </p:sp>
      <p:sp>
        <p:nvSpPr>
          <p:cNvPr id="97" name="Google Shape;97;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45" name="Google Shape;245;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sp>
        <p:nvSpPr>
          <p:cNvPr id="246" name="Google Shape;246;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47" name="Google Shape;247;p20"/>
          <p:cNvPicPr preferRelativeResize="0"/>
          <p:nvPr/>
        </p:nvPicPr>
        <p:blipFill rotWithShape="1">
          <a:blip r:embed="rId3">
            <a:alphaModFix/>
          </a:blip>
          <a:srcRect b="0" l="0" r="0" t="0"/>
          <a:stretch/>
        </p:blipFill>
        <p:spPr>
          <a:xfrm>
            <a:off x="-76199" y="261257"/>
            <a:ext cx="6324600" cy="1190625"/>
          </a:xfrm>
          <a:prstGeom prst="rect">
            <a:avLst/>
          </a:prstGeom>
          <a:noFill/>
          <a:ln>
            <a:noFill/>
          </a:ln>
        </p:spPr>
      </p:pic>
      <p:pic>
        <p:nvPicPr>
          <p:cNvPr id="248" name="Google Shape;248;p20"/>
          <p:cNvPicPr preferRelativeResize="0"/>
          <p:nvPr/>
        </p:nvPicPr>
        <p:blipFill rotWithShape="1">
          <a:blip r:embed="rId4">
            <a:alphaModFix/>
          </a:blip>
          <a:srcRect b="0" l="0" r="0" t="0"/>
          <a:stretch/>
        </p:blipFill>
        <p:spPr>
          <a:xfrm>
            <a:off x="6858000" y="0"/>
            <a:ext cx="2133600" cy="2333625"/>
          </a:xfrm>
          <a:prstGeom prst="rect">
            <a:avLst/>
          </a:prstGeom>
          <a:noFill/>
          <a:ln>
            <a:noFill/>
          </a:ln>
        </p:spPr>
      </p:pic>
      <p:pic>
        <p:nvPicPr>
          <p:cNvPr id="249" name="Google Shape;249;p20"/>
          <p:cNvPicPr preferRelativeResize="0"/>
          <p:nvPr/>
        </p:nvPicPr>
        <p:blipFill rotWithShape="1">
          <a:blip r:embed="rId5">
            <a:alphaModFix/>
          </a:blip>
          <a:srcRect b="0" l="0" r="0" t="0"/>
          <a:stretch/>
        </p:blipFill>
        <p:spPr>
          <a:xfrm>
            <a:off x="228600" y="1752600"/>
            <a:ext cx="7334250" cy="2543175"/>
          </a:xfrm>
          <a:prstGeom prst="rect">
            <a:avLst/>
          </a:prstGeom>
          <a:noFill/>
          <a:ln>
            <a:noFill/>
          </a:ln>
        </p:spPr>
      </p:pic>
      <p:pic>
        <p:nvPicPr>
          <p:cNvPr id="250" name="Google Shape;250;p20"/>
          <p:cNvPicPr preferRelativeResize="0"/>
          <p:nvPr/>
        </p:nvPicPr>
        <p:blipFill rotWithShape="1">
          <a:blip r:embed="rId6">
            <a:alphaModFix/>
          </a:blip>
          <a:srcRect b="0" l="0" r="0" t="0"/>
          <a:stretch/>
        </p:blipFill>
        <p:spPr>
          <a:xfrm>
            <a:off x="238125" y="4267200"/>
            <a:ext cx="7381875" cy="2590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56" name="Google Shape;256;p21"/>
          <p:cNvPicPr preferRelativeResize="0"/>
          <p:nvPr/>
        </p:nvPicPr>
        <p:blipFill rotWithShape="1">
          <a:blip r:embed="rId3">
            <a:alphaModFix/>
          </a:blip>
          <a:srcRect b="0" l="0" r="0" t="0"/>
          <a:stretch/>
        </p:blipFill>
        <p:spPr>
          <a:xfrm>
            <a:off x="5362575" y="0"/>
            <a:ext cx="3781425" cy="1600200"/>
          </a:xfrm>
          <a:prstGeom prst="rect">
            <a:avLst/>
          </a:prstGeom>
          <a:noFill/>
          <a:ln>
            <a:noFill/>
          </a:ln>
        </p:spPr>
      </p:pic>
      <p:pic>
        <p:nvPicPr>
          <p:cNvPr id="257" name="Google Shape;257;p21"/>
          <p:cNvPicPr preferRelativeResize="0"/>
          <p:nvPr/>
        </p:nvPicPr>
        <p:blipFill rotWithShape="1">
          <a:blip r:embed="rId4">
            <a:alphaModFix/>
          </a:blip>
          <a:srcRect b="0" l="0" r="0" t="0"/>
          <a:stretch/>
        </p:blipFill>
        <p:spPr>
          <a:xfrm>
            <a:off x="0" y="152400"/>
            <a:ext cx="5934075" cy="485775"/>
          </a:xfrm>
          <a:prstGeom prst="rect">
            <a:avLst/>
          </a:prstGeom>
          <a:noFill/>
          <a:ln>
            <a:noFill/>
          </a:ln>
        </p:spPr>
      </p:pic>
      <p:pic>
        <p:nvPicPr>
          <p:cNvPr id="258" name="Google Shape;258;p21"/>
          <p:cNvPicPr preferRelativeResize="0"/>
          <p:nvPr/>
        </p:nvPicPr>
        <p:blipFill rotWithShape="1">
          <a:blip r:embed="rId5">
            <a:alphaModFix/>
          </a:blip>
          <a:srcRect b="0" l="0" r="0" t="0"/>
          <a:stretch/>
        </p:blipFill>
        <p:spPr>
          <a:xfrm>
            <a:off x="228600" y="1905000"/>
            <a:ext cx="8610600" cy="4648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64" name="Google Shape;264;p22"/>
          <p:cNvPicPr preferRelativeResize="0"/>
          <p:nvPr/>
        </p:nvPicPr>
        <p:blipFill rotWithShape="1">
          <a:blip r:embed="rId3">
            <a:alphaModFix/>
          </a:blip>
          <a:srcRect b="0" l="0" r="0" t="0"/>
          <a:stretch/>
        </p:blipFill>
        <p:spPr>
          <a:xfrm>
            <a:off x="0" y="0"/>
            <a:ext cx="5962650" cy="809625"/>
          </a:xfrm>
          <a:prstGeom prst="rect">
            <a:avLst/>
          </a:prstGeom>
          <a:noFill/>
          <a:ln>
            <a:noFill/>
          </a:ln>
        </p:spPr>
      </p:pic>
      <p:pic>
        <p:nvPicPr>
          <p:cNvPr id="265" name="Google Shape;265;p22"/>
          <p:cNvPicPr preferRelativeResize="0"/>
          <p:nvPr/>
        </p:nvPicPr>
        <p:blipFill rotWithShape="1">
          <a:blip r:embed="rId4">
            <a:alphaModFix/>
          </a:blip>
          <a:srcRect b="0" l="0" r="0" t="0"/>
          <a:stretch/>
        </p:blipFill>
        <p:spPr>
          <a:xfrm>
            <a:off x="5962650" y="0"/>
            <a:ext cx="3181350" cy="1600200"/>
          </a:xfrm>
          <a:prstGeom prst="rect">
            <a:avLst/>
          </a:prstGeom>
          <a:noFill/>
          <a:ln>
            <a:noFill/>
          </a:ln>
        </p:spPr>
      </p:pic>
      <p:pic>
        <p:nvPicPr>
          <p:cNvPr id="266" name="Google Shape;266;p22"/>
          <p:cNvPicPr preferRelativeResize="0"/>
          <p:nvPr/>
        </p:nvPicPr>
        <p:blipFill rotWithShape="1">
          <a:blip r:embed="rId5">
            <a:alphaModFix/>
          </a:blip>
          <a:srcRect b="0" l="0" r="0" t="0"/>
          <a:stretch/>
        </p:blipFill>
        <p:spPr>
          <a:xfrm>
            <a:off x="381000" y="2276474"/>
            <a:ext cx="8153400" cy="32099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72" name="Google Shape;272;p23"/>
          <p:cNvPicPr preferRelativeResize="0"/>
          <p:nvPr/>
        </p:nvPicPr>
        <p:blipFill rotWithShape="1">
          <a:blip r:embed="rId3">
            <a:alphaModFix/>
          </a:blip>
          <a:srcRect b="0" l="0" r="0" t="0"/>
          <a:stretch/>
        </p:blipFill>
        <p:spPr>
          <a:xfrm>
            <a:off x="0" y="152400"/>
            <a:ext cx="6076950" cy="1143000"/>
          </a:xfrm>
          <a:prstGeom prst="rect">
            <a:avLst/>
          </a:prstGeom>
          <a:noFill/>
          <a:ln>
            <a:noFill/>
          </a:ln>
        </p:spPr>
      </p:pic>
      <p:pic>
        <p:nvPicPr>
          <p:cNvPr id="273" name="Google Shape;273;p23"/>
          <p:cNvPicPr preferRelativeResize="0"/>
          <p:nvPr/>
        </p:nvPicPr>
        <p:blipFill rotWithShape="1">
          <a:blip r:embed="rId4">
            <a:alphaModFix/>
          </a:blip>
          <a:srcRect b="0" l="0" r="0" t="0"/>
          <a:stretch/>
        </p:blipFill>
        <p:spPr>
          <a:xfrm>
            <a:off x="5962650" y="0"/>
            <a:ext cx="3181350" cy="1600200"/>
          </a:xfrm>
          <a:prstGeom prst="rect">
            <a:avLst/>
          </a:prstGeom>
          <a:noFill/>
          <a:ln>
            <a:noFill/>
          </a:ln>
        </p:spPr>
      </p:pic>
      <p:pic>
        <p:nvPicPr>
          <p:cNvPr id="274" name="Google Shape;274;p23"/>
          <p:cNvPicPr preferRelativeResize="0"/>
          <p:nvPr/>
        </p:nvPicPr>
        <p:blipFill rotWithShape="1">
          <a:blip r:embed="rId5">
            <a:alphaModFix/>
          </a:blip>
          <a:srcRect b="0" l="0" r="0" t="0"/>
          <a:stretch/>
        </p:blipFill>
        <p:spPr>
          <a:xfrm>
            <a:off x="762001" y="2428874"/>
            <a:ext cx="6986588" cy="3362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4"/>
          <p:cNvSpPr txBox="1"/>
          <p:nvPr>
            <p:ph type="title"/>
          </p:nvPr>
        </p:nvSpPr>
        <p:spPr>
          <a:xfrm>
            <a:off x="762000" y="25908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mbria"/>
              <a:buNone/>
            </a:pPr>
            <a:r>
              <a:rPr lang="en-US">
                <a:latin typeface="Cambria"/>
                <a:ea typeface="Cambria"/>
                <a:cs typeface="Cambria"/>
                <a:sym typeface="Cambria"/>
              </a:rPr>
              <a:t>Thank You</a:t>
            </a:r>
            <a:endParaRPr>
              <a:latin typeface="Cambria"/>
              <a:ea typeface="Cambria"/>
              <a:cs typeface="Cambria"/>
              <a:sym typeface="Cambria"/>
            </a:endParaRPr>
          </a:p>
        </p:txBody>
      </p:sp>
      <p:sp>
        <p:nvSpPr>
          <p:cNvPr id="280" name="Google Shape;280;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100"/>
              <a:buFont typeface="Cambria"/>
              <a:buNone/>
            </a:pPr>
            <a:r>
              <a:rPr lang="en-US" sz="3100">
                <a:latin typeface="Cambria"/>
                <a:ea typeface="Cambria"/>
                <a:cs typeface="Cambria"/>
                <a:sym typeface="Cambria"/>
              </a:rPr>
              <a:t>9.5 Maximum Power Transfer Theorem</a:t>
            </a:r>
            <a:endParaRPr/>
          </a:p>
        </p:txBody>
      </p:sp>
      <p:sp>
        <p:nvSpPr>
          <p:cNvPr id="103" name="Google Shape;103;p3"/>
          <p:cNvSpPr txBox="1"/>
          <p:nvPr>
            <p:ph idx="1" type="body"/>
          </p:nvPr>
        </p:nvSpPr>
        <p:spPr>
          <a:xfrm>
            <a:off x="566738" y="1295400"/>
            <a:ext cx="8120062" cy="321945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000"/>
              <a:buChar char="•"/>
            </a:pPr>
            <a:r>
              <a:rPr lang="en-US" sz="2000">
                <a:latin typeface="Cambria"/>
                <a:ea typeface="Cambria"/>
                <a:cs typeface="Cambria"/>
                <a:sym typeface="Cambria"/>
              </a:rPr>
              <a:t>Fortunately, the process of finding the load that will receive maximum power from a particular system is quite straightforward due to the </a:t>
            </a:r>
            <a:r>
              <a:rPr b="1" lang="en-US" sz="2000">
                <a:latin typeface="Cambria"/>
                <a:ea typeface="Cambria"/>
                <a:cs typeface="Cambria"/>
                <a:sym typeface="Cambria"/>
              </a:rPr>
              <a:t>Maximum Power Transfer Theorem</a:t>
            </a:r>
            <a:r>
              <a:rPr lang="en-US" sz="2000">
                <a:latin typeface="Cambria"/>
                <a:ea typeface="Cambria"/>
                <a:cs typeface="Cambria"/>
                <a:sym typeface="Cambria"/>
              </a:rPr>
              <a:t>, which states the following:</a:t>
            </a:r>
            <a:endParaRPr/>
          </a:p>
          <a:p>
            <a:pPr indent="-342900" lvl="0" marL="342900" rtl="0" algn="just">
              <a:spcBef>
                <a:spcPts val="400"/>
              </a:spcBef>
              <a:spcAft>
                <a:spcPts val="0"/>
              </a:spcAft>
              <a:buClr>
                <a:schemeClr val="dk2"/>
              </a:buClr>
              <a:buSzPts val="2000"/>
              <a:buChar char="•"/>
            </a:pPr>
            <a:r>
              <a:rPr b="1" i="1" lang="en-US" sz="2000">
                <a:solidFill>
                  <a:schemeClr val="dk2"/>
                </a:solidFill>
                <a:latin typeface="Cambria"/>
                <a:ea typeface="Cambria"/>
                <a:cs typeface="Cambria"/>
                <a:sym typeface="Cambria"/>
              </a:rPr>
              <a:t>A load will receive maximum power from a network when its load resistance is exactly equal to the Thévenin resistance of the network applied to the load. That is, R</a:t>
            </a:r>
            <a:r>
              <a:rPr b="1" baseline="-25000" i="1" lang="en-US" sz="2000">
                <a:solidFill>
                  <a:schemeClr val="dk2"/>
                </a:solidFill>
                <a:latin typeface="Cambria"/>
                <a:ea typeface="Cambria"/>
                <a:cs typeface="Cambria"/>
                <a:sym typeface="Cambria"/>
              </a:rPr>
              <a:t>L</a:t>
            </a:r>
            <a:r>
              <a:rPr b="1" i="1" lang="en-US" sz="2000">
                <a:solidFill>
                  <a:schemeClr val="dk2"/>
                </a:solidFill>
                <a:latin typeface="Cambria"/>
                <a:ea typeface="Cambria"/>
                <a:cs typeface="Cambria"/>
                <a:sym typeface="Cambria"/>
              </a:rPr>
              <a:t> = R</a:t>
            </a:r>
            <a:r>
              <a:rPr b="1" baseline="-25000" i="1" lang="en-US" sz="2000">
                <a:solidFill>
                  <a:schemeClr val="dk2"/>
                </a:solidFill>
                <a:latin typeface="Cambria"/>
                <a:ea typeface="Cambria"/>
                <a:cs typeface="Cambria"/>
                <a:sym typeface="Cambria"/>
              </a:rPr>
              <a:t>Th</a:t>
            </a:r>
            <a:endParaRPr/>
          </a:p>
          <a:p>
            <a:pPr indent="-342900" lvl="0" marL="342900" rtl="0" algn="just">
              <a:spcBef>
                <a:spcPts val="400"/>
              </a:spcBef>
              <a:spcAft>
                <a:spcPts val="0"/>
              </a:spcAft>
              <a:buClr>
                <a:schemeClr val="dk1"/>
              </a:buClr>
              <a:buSzPts val="2000"/>
              <a:buChar char="•"/>
            </a:pPr>
            <a:r>
              <a:rPr i="1" lang="en-US" sz="2000">
                <a:latin typeface="Cambria"/>
                <a:ea typeface="Cambria"/>
                <a:cs typeface="Cambria"/>
                <a:sym typeface="Cambria"/>
              </a:rPr>
              <a:t>In other words, for the Thévenin equivalent circuit in Fig. 9.78, when the load is set equal to the Thévenin resistance, the load will receive maximum power from the network.</a:t>
            </a:r>
            <a:endParaRPr/>
          </a:p>
          <a:p>
            <a:pPr indent="-215900" lvl="0" marL="342900" rtl="0" algn="just">
              <a:spcBef>
                <a:spcPts val="400"/>
              </a:spcBef>
              <a:spcAft>
                <a:spcPts val="0"/>
              </a:spcAft>
              <a:buClr>
                <a:schemeClr val="dk1"/>
              </a:buClr>
              <a:buSzPts val="2000"/>
              <a:buNone/>
            </a:pPr>
            <a:r>
              <a:t/>
            </a:r>
            <a:endParaRPr b="1" i="1" sz="2000">
              <a:solidFill>
                <a:schemeClr val="dk2"/>
              </a:solidFill>
              <a:latin typeface="Cambria"/>
              <a:ea typeface="Cambria"/>
              <a:cs typeface="Cambria"/>
              <a:sym typeface="Cambria"/>
            </a:endParaRPr>
          </a:p>
          <a:p>
            <a:pPr indent="-342900" lvl="0" marL="342900" rtl="0" algn="just">
              <a:spcBef>
                <a:spcPts val="400"/>
              </a:spcBef>
              <a:spcAft>
                <a:spcPts val="0"/>
              </a:spcAft>
              <a:buClr>
                <a:schemeClr val="dk1"/>
              </a:buClr>
              <a:buSzPts val="2000"/>
              <a:buFont typeface="Noto Sans Symbols"/>
              <a:buNone/>
            </a:pPr>
            <a:r>
              <a:t/>
            </a:r>
            <a:endParaRPr sz="2000">
              <a:latin typeface="Cambria"/>
              <a:ea typeface="Cambria"/>
              <a:cs typeface="Cambria"/>
              <a:sym typeface="Cambria"/>
            </a:endParaRPr>
          </a:p>
        </p:txBody>
      </p:sp>
      <p:sp>
        <p:nvSpPr>
          <p:cNvPr id="104" name="Google Shape;104;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05" name="Google Shape;105;p3"/>
          <p:cNvPicPr preferRelativeResize="0"/>
          <p:nvPr/>
        </p:nvPicPr>
        <p:blipFill rotWithShape="1">
          <a:blip r:embed="rId3">
            <a:alphaModFix/>
          </a:blip>
          <a:srcRect b="0" l="0" r="0" t="0"/>
          <a:stretch/>
        </p:blipFill>
        <p:spPr>
          <a:xfrm>
            <a:off x="5257800" y="4419600"/>
            <a:ext cx="3248025" cy="2343150"/>
          </a:xfrm>
          <a:prstGeom prst="rect">
            <a:avLst/>
          </a:prstGeom>
          <a:noFill/>
          <a:ln>
            <a:noFill/>
          </a:ln>
        </p:spPr>
      </p:pic>
      <p:pic>
        <p:nvPicPr>
          <p:cNvPr id="106" name="Google Shape;106;p3"/>
          <p:cNvPicPr preferRelativeResize="0"/>
          <p:nvPr/>
        </p:nvPicPr>
        <p:blipFill rotWithShape="1">
          <a:blip r:embed="rId4">
            <a:alphaModFix/>
          </a:blip>
          <a:srcRect b="0" l="0" r="0" t="0"/>
          <a:stretch/>
        </p:blipFill>
        <p:spPr>
          <a:xfrm>
            <a:off x="1752600" y="4267200"/>
            <a:ext cx="2438400" cy="2209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Cambria"/>
              <a:buNone/>
            </a:pPr>
            <a:r>
              <a:rPr lang="en-US" sz="3600">
                <a:latin typeface="Cambria"/>
                <a:ea typeface="Cambria"/>
                <a:cs typeface="Cambria"/>
                <a:sym typeface="Cambria"/>
              </a:rPr>
              <a:t>Example</a:t>
            </a:r>
            <a:endParaRPr sz="3600">
              <a:latin typeface="Cambria"/>
              <a:ea typeface="Cambria"/>
              <a:cs typeface="Cambria"/>
              <a:sym typeface="Cambria"/>
            </a:endParaRPr>
          </a:p>
        </p:txBody>
      </p:sp>
      <p:sp>
        <p:nvSpPr>
          <p:cNvPr id="112" name="Google Shape;112;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Char char="•"/>
            </a:pPr>
            <a:r>
              <a:rPr lang="en-US" sz="2400">
                <a:latin typeface="Cambria"/>
                <a:ea typeface="Cambria"/>
                <a:cs typeface="Cambria"/>
                <a:sym typeface="Cambria"/>
              </a:rPr>
              <a:t>In a audio system, we require that the maximum power from the audio amplifier should get transfer to this speakers.</a:t>
            </a:r>
            <a:endParaRPr sz="2400">
              <a:latin typeface="Cambria"/>
              <a:ea typeface="Cambria"/>
              <a:cs typeface="Cambria"/>
              <a:sym typeface="Cambria"/>
            </a:endParaRPr>
          </a:p>
        </p:txBody>
      </p:sp>
      <p:sp>
        <p:nvSpPr>
          <p:cNvPr id="113" name="Google Shape;113;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14" name="Google Shape;114;p4"/>
          <p:cNvPicPr preferRelativeResize="0"/>
          <p:nvPr/>
        </p:nvPicPr>
        <p:blipFill rotWithShape="1">
          <a:blip r:embed="rId3">
            <a:alphaModFix/>
          </a:blip>
          <a:srcRect b="0" l="0" r="0" t="0"/>
          <a:stretch/>
        </p:blipFill>
        <p:spPr>
          <a:xfrm>
            <a:off x="2579914" y="2895600"/>
            <a:ext cx="3695700" cy="3000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5"/>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100"/>
              <a:buFont typeface="Cambria"/>
              <a:buNone/>
            </a:pPr>
            <a:r>
              <a:rPr lang="en-US" sz="3100">
                <a:latin typeface="Cambria"/>
                <a:ea typeface="Cambria"/>
                <a:cs typeface="Cambria"/>
                <a:sym typeface="Cambria"/>
              </a:rPr>
              <a:t>9.5 Maximum Power Transfer Theorem</a:t>
            </a:r>
            <a:endParaRPr/>
          </a:p>
        </p:txBody>
      </p:sp>
      <p:sp>
        <p:nvSpPr>
          <p:cNvPr id="120" name="Google Shape;120;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21" name="Google Shape;121;p5"/>
          <p:cNvPicPr preferRelativeResize="0"/>
          <p:nvPr/>
        </p:nvPicPr>
        <p:blipFill rotWithShape="1">
          <a:blip r:embed="rId3">
            <a:alphaModFix/>
          </a:blip>
          <a:srcRect b="0" l="0" r="0" t="0"/>
          <a:stretch/>
        </p:blipFill>
        <p:spPr>
          <a:xfrm>
            <a:off x="914400" y="2438400"/>
            <a:ext cx="7696200" cy="4146550"/>
          </a:xfrm>
          <a:prstGeom prst="rect">
            <a:avLst/>
          </a:prstGeom>
          <a:noFill/>
          <a:ln>
            <a:noFill/>
          </a:ln>
        </p:spPr>
      </p:pic>
      <p:pic>
        <p:nvPicPr>
          <p:cNvPr id="122" name="Google Shape;122;p5"/>
          <p:cNvPicPr preferRelativeResize="0"/>
          <p:nvPr/>
        </p:nvPicPr>
        <p:blipFill rotWithShape="1">
          <a:blip r:embed="rId4">
            <a:alphaModFix/>
          </a:blip>
          <a:srcRect b="0" l="0" r="0" t="0"/>
          <a:stretch/>
        </p:blipFill>
        <p:spPr>
          <a:xfrm>
            <a:off x="3243263" y="838200"/>
            <a:ext cx="2657475" cy="1552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100"/>
              <a:buFont typeface="Cambria"/>
              <a:buNone/>
            </a:pPr>
            <a:r>
              <a:rPr lang="en-US" sz="3100">
                <a:latin typeface="Cambria"/>
                <a:ea typeface="Cambria"/>
                <a:cs typeface="Cambria"/>
                <a:sym typeface="Cambria"/>
              </a:rPr>
              <a:t>9.5 Maximum Power Transfer Theorem</a:t>
            </a:r>
            <a:endParaRPr/>
          </a:p>
        </p:txBody>
      </p:sp>
      <p:sp>
        <p:nvSpPr>
          <p:cNvPr id="128" name="Google Shape;128;p6"/>
          <p:cNvSpPr txBox="1"/>
          <p:nvPr>
            <p:ph idx="1" type="body"/>
          </p:nvPr>
        </p:nvSpPr>
        <p:spPr>
          <a:xfrm>
            <a:off x="566738" y="1447800"/>
            <a:ext cx="8120062" cy="5105400"/>
          </a:xfrm>
          <a:prstGeom prst="rect">
            <a:avLst/>
          </a:prstGeom>
          <a:noFill/>
          <a:ln>
            <a:noFill/>
          </a:ln>
        </p:spPr>
        <p:txBody>
          <a:bodyPr anchorCtr="0" anchor="t" bIns="45700" lIns="91425" spcFirstLastPara="1" rIns="91425" wrap="square" tIns="45700">
            <a:normAutofit fontScale="92500"/>
          </a:bodyPr>
          <a:lstStyle/>
          <a:p>
            <a:pPr indent="0" lvl="0" marL="0" rtl="0" algn="just">
              <a:spcBef>
                <a:spcPts val="0"/>
              </a:spcBef>
              <a:spcAft>
                <a:spcPts val="0"/>
              </a:spcAft>
              <a:buClr>
                <a:schemeClr val="dk1"/>
              </a:buClr>
              <a:buSzPct val="100000"/>
              <a:buNone/>
            </a:pPr>
            <a:r>
              <a:rPr b="1" lang="en-US" sz="2000">
                <a:latin typeface="Cambria"/>
                <a:ea typeface="Cambria"/>
                <a:cs typeface="Cambria"/>
                <a:sym typeface="Cambria"/>
              </a:rPr>
              <a:t>What value of R</a:t>
            </a:r>
            <a:r>
              <a:rPr b="1" baseline="-25000" lang="en-US" sz="2000">
                <a:latin typeface="Cambria"/>
                <a:ea typeface="Cambria"/>
                <a:cs typeface="Cambria"/>
                <a:sym typeface="Cambria"/>
              </a:rPr>
              <a:t>L</a:t>
            </a:r>
            <a:r>
              <a:rPr b="1" lang="en-US" sz="2000">
                <a:latin typeface="Cambria"/>
                <a:ea typeface="Cambria"/>
                <a:cs typeface="Cambria"/>
                <a:sym typeface="Cambria"/>
              </a:rPr>
              <a:t> would result in maximum power transfer to R</a:t>
            </a:r>
            <a:r>
              <a:rPr b="1" baseline="-25000" lang="en-US" sz="2000">
                <a:latin typeface="Cambria"/>
                <a:ea typeface="Cambria"/>
                <a:cs typeface="Cambria"/>
                <a:sym typeface="Cambria"/>
              </a:rPr>
              <a:t>L</a:t>
            </a:r>
            <a:r>
              <a:rPr b="1" lang="en-US" sz="2000">
                <a:latin typeface="Cambria"/>
                <a:ea typeface="Cambria"/>
                <a:cs typeface="Cambria"/>
                <a:sym typeface="Cambria"/>
              </a:rPr>
              <a:t>? </a:t>
            </a:r>
            <a:endParaRPr/>
          </a:p>
          <a:p>
            <a:pPr indent="-342900" lvl="0" marL="342900" rtl="0" algn="just">
              <a:spcBef>
                <a:spcPts val="370"/>
              </a:spcBef>
              <a:spcAft>
                <a:spcPts val="0"/>
              </a:spcAft>
              <a:buClr>
                <a:schemeClr val="dk1"/>
              </a:buClr>
              <a:buSzPct val="100000"/>
              <a:buChar char="•"/>
            </a:pPr>
            <a:r>
              <a:rPr lang="en-US" sz="2000">
                <a:latin typeface="Cambria"/>
                <a:ea typeface="Cambria"/>
                <a:cs typeface="Cambria"/>
                <a:sym typeface="Cambria"/>
              </a:rPr>
              <a:t>i) Smaller the value of R</a:t>
            </a:r>
            <a:r>
              <a:rPr baseline="-25000" lang="en-US" sz="2000">
                <a:latin typeface="Cambria"/>
                <a:ea typeface="Cambria"/>
                <a:cs typeface="Cambria"/>
                <a:sym typeface="Cambria"/>
              </a:rPr>
              <a:t>L</a:t>
            </a:r>
            <a:r>
              <a:rPr lang="en-US" sz="2000">
                <a:latin typeface="Cambria"/>
                <a:ea typeface="Cambria"/>
                <a:cs typeface="Cambria"/>
                <a:sym typeface="Cambria"/>
              </a:rPr>
              <a:t>; better the current reaches a maximum.                                  </a:t>
            </a:r>
            <a:endParaRPr/>
          </a:p>
          <a:p>
            <a:pPr indent="-225425" lvl="0" marL="342900" rtl="0" algn="just">
              <a:spcBef>
                <a:spcPts val="370"/>
              </a:spcBef>
              <a:spcAft>
                <a:spcPts val="0"/>
              </a:spcAft>
              <a:buClr>
                <a:schemeClr val="dk1"/>
              </a:buClr>
              <a:buSzPct val="100000"/>
              <a:buNone/>
            </a:pPr>
            <a:r>
              <a:t/>
            </a:r>
            <a:endParaRPr sz="2000">
              <a:latin typeface="Cambria"/>
              <a:ea typeface="Cambria"/>
              <a:cs typeface="Cambria"/>
              <a:sym typeface="Cambria"/>
            </a:endParaRPr>
          </a:p>
          <a:p>
            <a:pPr indent="0" lvl="0" marL="0" rtl="0" algn="just">
              <a:spcBef>
                <a:spcPts val="370"/>
              </a:spcBef>
              <a:spcAft>
                <a:spcPts val="0"/>
              </a:spcAft>
              <a:buClr>
                <a:schemeClr val="dk1"/>
              </a:buClr>
              <a:buSzPct val="100000"/>
              <a:buNone/>
            </a:pPr>
            <a:r>
              <a:t/>
            </a:r>
            <a:endParaRPr sz="2000">
              <a:latin typeface="Cambria"/>
              <a:ea typeface="Cambria"/>
              <a:cs typeface="Cambria"/>
              <a:sym typeface="Cambria"/>
            </a:endParaRPr>
          </a:p>
          <a:p>
            <a:pPr indent="0" lvl="0" marL="0" rtl="0" algn="just">
              <a:spcBef>
                <a:spcPts val="370"/>
              </a:spcBef>
              <a:spcAft>
                <a:spcPts val="0"/>
              </a:spcAft>
              <a:buClr>
                <a:schemeClr val="dk1"/>
              </a:buClr>
              <a:buSzPct val="100000"/>
              <a:buNone/>
            </a:pPr>
            <a:r>
              <a:t/>
            </a:r>
            <a:endParaRPr sz="2000">
              <a:latin typeface="Cambria"/>
              <a:ea typeface="Cambria"/>
              <a:cs typeface="Cambria"/>
              <a:sym typeface="Cambria"/>
            </a:endParaRPr>
          </a:p>
          <a:p>
            <a:pPr indent="0" lvl="0" marL="0" rtl="0" algn="just">
              <a:spcBef>
                <a:spcPts val="370"/>
              </a:spcBef>
              <a:spcAft>
                <a:spcPts val="0"/>
              </a:spcAft>
              <a:buClr>
                <a:schemeClr val="dk1"/>
              </a:buClr>
              <a:buSzPct val="100000"/>
              <a:buNone/>
            </a:pPr>
            <a:r>
              <a:rPr lang="en-US" sz="2000">
                <a:latin typeface="Cambria"/>
                <a:ea typeface="Cambria"/>
                <a:cs typeface="Cambria"/>
                <a:sym typeface="Cambria"/>
              </a:rPr>
              <a:t>Better the power as it is squared in the power equation P</a:t>
            </a:r>
            <a:r>
              <a:rPr baseline="-25000" lang="en-US" sz="2000">
                <a:latin typeface="Cambria"/>
                <a:ea typeface="Cambria"/>
                <a:cs typeface="Cambria"/>
                <a:sym typeface="Cambria"/>
              </a:rPr>
              <a:t>L</a:t>
            </a:r>
            <a:r>
              <a:rPr lang="en-US" sz="2000">
                <a:latin typeface="Cambria"/>
                <a:ea typeface="Cambria"/>
                <a:cs typeface="Cambria"/>
                <a:sym typeface="Cambria"/>
              </a:rPr>
              <a:t> = I</a:t>
            </a:r>
            <a:r>
              <a:rPr baseline="30000" lang="en-US" sz="2000">
                <a:latin typeface="Cambria"/>
                <a:ea typeface="Cambria"/>
                <a:cs typeface="Cambria"/>
                <a:sym typeface="Cambria"/>
              </a:rPr>
              <a:t>2</a:t>
            </a:r>
            <a:r>
              <a:rPr baseline="-25000" lang="en-US" sz="2000">
                <a:latin typeface="Cambria"/>
                <a:ea typeface="Cambria"/>
                <a:cs typeface="Cambria"/>
                <a:sym typeface="Cambria"/>
              </a:rPr>
              <a:t>L</a:t>
            </a:r>
            <a:r>
              <a:rPr lang="en-US" sz="2000">
                <a:latin typeface="Cambria"/>
                <a:ea typeface="Cambria"/>
                <a:cs typeface="Cambria"/>
                <a:sym typeface="Cambria"/>
              </a:rPr>
              <a:t>R</a:t>
            </a:r>
            <a:r>
              <a:rPr baseline="-25000" lang="en-US" sz="2000">
                <a:latin typeface="Cambria"/>
                <a:ea typeface="Cambria"/>
                <a:cs typeface="Cambria"/>
                <a:sym typeface="Cambria"/>
              </a:rPr>
              <a:t>L</a:t>
            </a:r>
            <a:r>
              <a:rPr lang="en-US" sz="2000">
                <a:latin typeface="Cambria"/>
                <a:ea typeface="Cambria"/>
                <a:cs typeface="Cambria"/>
                <a:sym typeface="Cambria"/>
              </a:rPr>
              <a:t>. The problem is, however, that in the equation the R</a:t>
            </a:r>
            <a:r>
              <a:rPr baseline="-25000" lang="en-US" sz="2000">
                <a:latin typeface="Cambria"/>
                <a:ea typeface="Cambria"/>
                <a:cs typeface="Cambria"/>
                <a:sym typeface="Cambria"/>
              </a:rPr>
              <a:t>L</a:t>
            </a:r>
            <a:r>
              <a:rPr lang="en-US" sz="2000">
                <a:latin typeface="Cambria"/>
                <a:ea typeface="Cambria"/>
                <a:cs typeface="Cambria"/>
                <a:sym typeface="Cambria"/>
              </a:rPr>
              <a:t> is a multiplier. As it gets smaller, it forms a smaller product. </a:t>
            </a:r>
            <a:endParaRPr/>
          </a:p>
          <a:p>
            <a:pPr indent="-342900" lvl="0" marL="342900" rtl="0" algn="just">
              <a:spcBef>
                <a:spcPts val="370"/>
              </a:spcBef>
              <a:spcAft>
                <a:spcPts val="0"/>
              </a:spcAft>
              <a:buClr>
                <a:schemeClr val="dk1"/>
              </a:buClr>
              <a:buSzPct val="100000"/>
              <a:buChar char="•"/>
            </a:pPr>
            <a:r>
              <a:rPr lang="en-US" sz="2000">
                <a:latin typeface="Cambria"/>
                <a:ea typeface="Cambria"/>
                <a:cs typeface="Cambria"/>
                <a:sym typeface="Cambria"/>
              </a:rPr>
              <a:t>ii) Then, </a:t>
            </a:r>
            <a:endParaRPr sz="2000">
              <a:latin typeface="Cambria"/>
              <a:ea typeface="Cambria"/>
              <a:cs typeface="Cambria"/>
              <a:sym typeface="Cambria"/>
            </a:endParaRPr>
          </a:p>
          <a:p>
            <a:pPr indent="-225425" lvl="0" marL="342900" rtl="0" algn="just">
              <a:spcBef>
                <a:spcPts val="370"/>
              </a:spcBef>
              <a:spcAft>
                <a:spcPts val="0"/>
              </a:spcAft>
              <a:buClr>
                <a:schemeClr val="dk1"/>
              </a:buClr>
              <a:buSzPct val="100000"/>
              <a:buNone/>
            </a:pPr>
            <a:r>
              <a:t/>
            </a:r>
            <a:endParaRPr sz="2000">
              <a:latin typeface="Cambria"/>
              <a:ea typeface="Cambria"/>
              <a:cs typeface="Cambria"/>
              <a:sym typeface="Cambria"/>
            </a:endParaRPr>
          </a:p>
          <a:p>
            <a:pPr indent="-225425" lvl="0" marL="342900" rtl="0" algn="just">
              <a:spcBef>
                <a:spcPts val="370"/>
              </a:spcBef>
              <a:spcAft>
                <a:spcPts val="0"/>
              </a:spcAft>
              <a:buClr>
                <a:schemeClr val="dk1"/>
              </a:buClr>
              <a:buSzPct val="100000"/>
              <a:buNone/>
            </a:pPr>
            <a:r>
              <a:t/>
            </a:r>
            <a:endParaRPr sz="2000">
              <a:latin typeface="Cambria"/>
              <a:ea typeface="Cambria"/>
              <a:cs typeface="Cambria"/>
              <a:sym typeface="Cambria"/>
            </a:endParaRPr>
          </a:p>
          <a:p>
            <a:pPr indent="-225425" lvl="0" marL="342900" rtl="0" algn="just">
              <a:spcBef>
                <a:spcPts val="370"/>
              </a:spcBef>
              <a:spcAft>
                <a:spcPts val="0"/>
              </a:spcAft>
              <a:buClr>
                <a:schemeClr val="dk1"/>
              </a:buClr>
              <a:buSzPct val="100000"/>
              <a:buNone/>
            </a:pPr>
            <a:r>
              <a:t/>
            </a:r>
            <a:endParaRPr sz="2000">
              <a:latin typeface="Cambria"/>
              <a:ea typeface="Cambria"/>
              <a:cs typeface="Cambria"/>
              <a:sym typeface="Cambria"/>
            </a:endParaRPr>
          </a:p>
          <a:p>
            <a:pPr indent="0" lvl="0" marL="0" rtl="0" algn="just">
              <a:spcBef>
                <a:spcPts val="370"/>
              </a:spcBef>
              <a:spcAft>
                <a:spcPts val="0"/>
              </a:spcAft>
              <a:buClr>
                <a:schemeClr val="dk1"/>
              </a:buClr>
              <a:buSzPct val="100000"/>
              <a:buNone/>
            </a:pPr>
            <a:r>
              <a:t/>
            </a:r>
            <a:endParaRPr sz="2000">
              <a:latin typeface="Cambria"/>
              <a:ea typeface="Cambria"/>
              <a:cs typeface="Cambria"/>
              <a:sym typeface="Cambria"/>
            </a:endParaRPr>
          </a:p>
          <a:p>
            <a:pPr indent="-342900" lvl="0" marL="342900" rtl="0" algn="just">
              <a:spcBef>
                <a:spcPts val="370"/>
              </a:spcBef>
              <a:spcAft>
                <a:spcPts val="0"/>
              </a:spcAft>
              <a:buClr>
                <a:schemeClr val="dk1"/>
              </a:buClr>
              <a:buSzPct val="100000"/>
              <a:buChar char="•"/>
            </a:pPr>
            <a:r>
              <a:rPr lang="en-US" sz="2000">
                <a:latin typeface="Cambria"/>
                <a:ea typeface="Cambria"/>
                <a:cs typeface="Cambria"/>
                <a:sym typeface="Cambria"/>
              </a:rPr>
              <a:t>Larger values of R</a:t>
            </a:r>
            <a:r>
              <a:rPr baseline="-25000" lang="en-US" sz="2000">
                <a:latin typeface="Cambria"/>
                <a:ea typeface="Cambria"/>
                <a:cs typeface="Cambria"/>
                <a:sym typeface="Cambria"/>
              </a:rPr>
              <a:t>L</a:t>
            </a:r>
            <a:r>
              <a:rPr lang="en-US" sz="2000">
                <a:latin typeface="Cambria"/>
                <a:ea typeface="Cambria"/>
                <a:cs typeface="Cambria"/>
                <a:sym typeface="Cambria"/>
              </a:rPr>
              <a:t> , power is increased as V</a:t>
            </a:r>
            <a:r>
              <a:rPr baseline="-25000" lang="en-US" sz="2000">
                <a:latin typeface="Cambria"/>
                <a:ea typeface="Cambria"/>
                <a:cs typeface="Cambria"/>
                <a:sym typeface="Cambria"/>
              </a:rPr>
              <a:t>L</a:t>
            </a:r>
            <a:r>
              <a:rPr lang="en-US" sz="2000">
                <a:latin typeface="Cambria"/>
                <a:ea typeface="Cambria"/>
                <a:cs typeface="Cambria"/>
                <a:sym typeface="Cambria"/>
              </a:rPr>
              <a:t>=I</a:t>
            </a:r>
            <a:r>
              <a:rPr baseline="-25000" lang="en-US" sz="2000">
                <a:latin typeface="Cambria"/>
                <a:ea typeface="Cambria"/>
                <a:cs typeface="Cambria"/>
                <a:sym typeface="Cambria"/>
              </a:rPr>
              <a:t>L</a:t>
            </a:r>
            <a:r>
              <a:rPr lang="en-US" sz="2000">
                <a:latin typeface="Cambria"/>
                <a:ea typeface="Cambria"/>
                <a:cs typeface="Cambria"/>
                <a:sym typeface="Cambria"/>
              </a:rPr>
              <a:t>R</a:t>
            </a:r>
            <a:r>
              <a:rPr baseline="-25000" lang="en-US" sz="2000">
                <a:latin typeface="Cambria"/>
                <a:ea typeface="Cambria"/>
                <a:cs typeface="Cambria"/>
                <a:sym typeface="Cambria"/>
              </a:rPr>
              <a:t>L</a:t>
            </a:r>
            <a:r>
              <a:rPr lang="en-US" sz="2000">
                <a:latin typeface="Cambria"/>
                <a:ea typeface="Cambria"/>
                <a:cs typeface="Cambria"/>
                <a:sym typeface="Cambria"/>
              </a:rPr>
              <a:t>. But, R</a:t>
            </a:r>
            <a:r>
              <a:rPr baseline="-25000" lang="en-US" sz="2000">
                <a:latin typeface="Cambria"/>
                <a:ea typeface="Cambria"/>
                <a:cs typeface="Cambria"/>
                <a:sym typeface="Cambria"/>
              </a:rPr>
              <a:t>L </a:t>
            </a:r>
            <a:r>
              <a:rPr lang="en-US" sz="2000">
                <a:latin typeface="Cambria"/>
                <a:ea typeface="Cambria"/>
                <a:cs typeface="Cambria"/>
                <a:sym typeface="Cambria"/>
              </a:rPr>
              <a:t>is in the denominator of the equation and causes the resulting power to decrease. </a:t>
            </a:r>
            <a:endParaRPr/>
          </a:p>
        </p:txBody>
      </p:sp>
      <p:sp>
        <p:nvSpPr>
          <p:cNvPr id="129" name="Google Shape;12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30" name="Google Shape;130;p6"/>
          <p:cNvPicPr preferRelativeResize="0"/>
          <p:nvPr/>
        </p:nvPicPr>
        <p:blipFill rotWithShape="1">
          <a:blip r:embed="rId3">
            <a:alphaModFix/>
          </a:blip>
          <a:srcRect b="0" l="0" r="0" t="0"/>
          <a:stretch/>
        </p:blipFill>
        <p:spPr>
          <a:xfrm>
            <a:off x="2634343" y="2286000"/>
            <a:ext cx="1371600" cy="685800"/>
          </a:xfrm>
          <a:prstGeom prst="rect">
            <a:avLst/>
          </a:prstGeom>
          <a:noFill/>
          <a:ln>
            <a:noFill/>
          </a:ln>
        </p:spPr>
      </p:pic>
      <p:pic>
        <p:nvPicPr>
          <p:cNvPr id="131" name="Google Shape;131;p6"/>
          <p:cNvPicPr preferRelativeResize="0"/>
          <p:nvPr/>
        </p:nvPicPr>
        <p:blipFill rotWithShape="1">
          <a:blip r:embed="rId4">
            <a:alphaModFix/>
          </a:blip>
          <a:srcRect b="0" l="0" r="0" t="0"/>
          <a:stretch/>
        </p:blipFill>
        <p:spPr>
          <a:xfrm>
            <a:off x="2612572" y="4130448"/>
            <a:ext cx="1371600" cy="1685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100"/>
              <a:buFont typeface="Cambria"/>
              <a:buNone/>
            </a:pPr>
            <a:r>
              <a:rPr lang="en-US" sz="3100">
                <a:latin typeface="Cambria"/>
                <a:ea typeface="Cambria"/>
                <a:cs typeface="Cambria"/>
                <a:sym typeface="Cambria"/>
              </a:rPr>
              <a:t>9.5 Maximum Power Transfer Theorem</a:t>
            </a:r>
            <a:endParaRPr/>
          </a:p>
        </p:txBody>
      </p:sp>
      <p:sp>
        <p:nvSpPr>
          <p:cNvPr id="138" name="Google Shape;13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39" name="Google Shape;139;p7"/>
          <p:cNvPicPr preferRelativeResize="0"/>
          <p:nvPr/>
        </p:nvPicPr>
        <p:blipFill rotWithShape="1">
          <a:blip r:embed="rId3">
            <a:alphaModFix/>
          </a:blip>
          <a:srcRect b="0" l="0" r="0" t="0"/>
          <a:stretch/>
        </p:blipFill>
        <p:spPr>
          <a:xfrm>
            <a:off x="381000" y="1676400"/>
            <a:ext cx="6827838" cy="4419600"/>
          </a:xfrm>
          <a:prstGeom prst="rect">
            <a:avLst/>
          </a:prstGeom>
          <a:noFill/>
          <a:ln>
            <a:noFill/>
          </a:ln>
        </p:spPr>
      </p:pic>
      <p:pic>
        <p:nvPicPr>
          <p:cNvPr id="140" name="Google Shape;140;p7"/>
          <p:cNvPicPr preferRelativeResize="0"/>
          <p:nvPr/>
        </p:nvPicPr>
        <p:blipFill rotWithShape="1">
          <a:blip r:embed="rId4">
            <a:alphaModFix/>
          </a:blip>
          <a:srcRect b="0" l="0" r="0" t="0"/>
          <a:stretch/>
        </p:blipFill>
        <p:spPr>
          <a:xfrm>
            <a:off x="5581650" y="2171700"/>
            <a:ext cx="3409950" cy="2400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7" name="Google Shape;147;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id="148" name="Google Shape;148;p8"/>
          <p:cNvPicPr preferRelativeResize="0"/>
          <p:nvPr/>
        </p:nvPicPr>
        <p:blipFill rotWithShape="1">
          <a:blip r:embed="rId3">
            <a:alphaModFix/>
          </a:blip>
          <a:srcRect b="0" l="0" r="0" t="0"/>
          <a:stretch/>
        </p:blipFill>
        <p:spPr>
          <a:xfrm>
            <a:off x="1995488" y="0"/>
            <a:ext cx="5153025" cy="67817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100"/>
              <a:buFont typeface="Cambria"/>
              <a:buNone/>
            </a:pPr>
            <a:r>
              <a:rPr lang="en-US" sz="3100">
                <a:latin typeface="Cambria"/>
                <a:ea typeface="Cambria"/>
                <a:cs typeface="Cambria"/>
                <a:sym typeface="Cambria"/>
              </a:rPr>
              <a:t>9.5 Maximum Power Transfer Theorem</a:t>
            </a:r>
            <a:endParaRPr/>
          </a:p>
        </p:txBody>
      </p:sp>
      <p:sp>
        <p:nvSpPr>
          <p:cNvPr id="154" name="Google Shape;154;p9"/>
          <p:cNvSpPr txBox="1"/>
          <p:nvPr>
            <p:ph idx="1" type="body"/>
          </p:nvPr>
        </p:nvSpPr>
        <p:spPr>
          <a:xfrm>
            <a:off x="228600" y="1752600"/>
            <a:ext cx="4953000" cy="48768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000"/>
              <a:buChar char="•"/>
            </a:pPr>
            <a:r>
              <a:rPr lang="en-US" sz="2000">
                <a:latin typeface="Cambria"/>
                <a:ea typeface="Cambria"/>
                <a:cs typeface="Cambria"/>
                <a:sym typeface="Cambria"/>
              </a:rPr>
              <a:t>The power to the load versus the range of resistor values is provided in Fig. 9.80. </a:t>
            </a:r>
            <a:endParaRPr/>
          </a:p>
          <a:p>
            <a:pPr indent="-342900" lvl="0" marL="342900" rtl="0" algn="just">
              <a:spcBef>
                <a:spcPts val="400"/>
              </a:spcBef>
              <a:spcAft>
                <a:spcPts val="0"/>
              </a:spcAft>
              <a:buClr>
                <a:schemeClr val="dk1"/>
              </a:buClr>
              <a:buSzPts val="2000"/>
              <a:buChar char="•"/>
            </a:pPr>
            <a:r>
              <a:rPr i="1" lang="en-US" sz="2000">
                <a:latin typeface="Cambria"/>
                <a:ea typeface="Cambria"/>
                <a:cs typeface="Cambria"/>
                <a:sym typeface="Cambria"/>
              </a:rPr>
              <a:t>P</a:t>
            </a:r>
            <a:r>
              <a:rPr baseline="-25000" i="1" lang="en-US" sz="2000">
                <a:latin typeface="Cambria"/>
                <a:ea typeface="Cambria"/>
                <a:cs typeface="Cambria"/>
                <a:sym typeface="Cambria"/>
              </a:rPr>
              <a:t>L</a:t>
            </a:r>
            <a:r>
              <a:rPr i="1" lang="en-US" sz="2000">
                <a:latin typeface="Cambria"/>
                <a:ea typeface="Cambria"/>
                <a:cs typeface="Cambria"/>
                <a:sym typeface="Cambria"/>
              </a:rPr>
              <a:t> </a:t>
            </a:r>
            <a:r>
              <a:rPr lang="en-US" sz="2000">
                <a:latin typeface="Cambria"/>
                <a:ea typeface="Cambria"/>
                <a:cs typeface="Cambria"/>
                <a:sym typeface="Cambria"/>
              </a:rPr>
              <a:t>is maximum when</a:t>
            </a:r>
            <a:r>
              <a:rPr i="1" lang="en-US" sz="2000">
                <a:latin typeface="Cambria"/>
                <a:ea typeface="Cambria"/>
                <a:cs typeface="Cambria"/>
                <a:sym typeface="Cambria"/>
              </a:rPr>
              <a:t> R</a:t>
            </a:r>
            <a:r>
              <a:rPr baseline="-25000" i="1" lang="en-US" sz="2000">
                <a:latin typeface="Cambria"/>
                <a:ea typeface="Cambria"/>
                <a:cs typeface="Cambria"/>
                <a:sym typeface="Cambria"/>
              </a:rPr>
              <a:t>L</a:t>
            </a:r>
            <a:r>
              <a:rPr i="1" lang="en-US" sz="2000">
                <a:latin typeface="Cambria"/>
                <a:ea typeface="Cambria"/>
                <a:cs typeface="Cambria"/>
                <a:sym typeface="Cambria"/>
              </a:rPr>
              <a:t> = R</a:t>
            </a:r>
            <a:r>
              <a:rPr baseline="-25000" i="1" lang="en-US" sz="2000">
                <a:latin typeface="Cambria"/>
                <a:ea typeface="Cambria"/>
                <a:cs typeface="Cambria"/>
                <a:sym typeface="Cambria"/>
              </a:rPr>
              <a:t>Th</a:t>
            </a:r>
            <a:r>
              <a:rPr i="1" lang="en-US" sz="2000">
                <a:latin typeface="Cambria"/>
                <a:ea typeface="Cambria"/>
                <a:cs typeface="Cambria"/>
                <a:sym typeface="Cambria"/>
              </a:rPr>
              <a:t> = </a:t>
            </a:r>
            <a:r>
              <a:rPr lang="en-US" sz="2000">
                <a:latin typeface="Cambria"/>
                <a:ea typeface="Cambria"/>
                <a:cs typeface="Cambria"/>
                <a:sym typeface="Cambria"/>
              </a:rPr>
              <a:t>9 . </a:t>
            </a:r>
            <a:endParaRPr/>
          </a:p>
          <a:p>
            <a:pPr indent="-342900" lvl="0" marL="342900" rtl="0" algn="just">
              <a:spcBef>
                <a:spcPts val="400"/>
              </a:spcBef>
              <a:spcAft>
                <a:spcPts val="0"/>
              </a:spcAft>
              <a:buClr>
                <a:schemeClr val="dk1"/>
              </a:buClr>
              <a:buSzPts val="2000"/>
              <a:buChar char="•"/>
            </a:pPr>
            <a:r>
              <a:rPr lang="en-US" sz="2000">
                <a:latin typeface="Cambria"/>
                <a:ea typeface="Cambria"/>
                <a:cs typeface="Cambria"/>
                <a:sym typeface="Cambria"/>
              </a:rPr>
              <a:t>Note in particular that for values of load resistance less than the Thévenin value, the change is dramatic as it approaches the peak value.</a:t>
            </a:r>
            <a:endParaRPr/>
          </a:p>
          <a:p>
            <a:pPr indent="-342900" lvl="0" marL="342900" rtl="0" algn="just">
              <a:spcBef>
                <a:spcPts val="400"/>
              </a:spcBef>
              <a:spcAft>
                <a:spcPts val="0"/>
              </a:spcAft>
              <a:buClr>
                <a:schemeClr val="dk1"/>
              </a:buClr>
              <a:buSzPts val="2000"/>
              <a:buChar char="•"/>
            </a:pPr>
            <a:r>
              <a:rPr lang="en-US" sz="2000">
                <a:latin typeface="Cambria"/>
                <a:ea typeface="Cambria"/>
                <a:cs typeface="Cambria"/>
                <a:sym typeface="Cambria"/>
              </a:rPr>
              <a:t>However, for values greater than the Thévenin value, the drop is a great deal more gradual. </a:t>
            </a:r>
            <a:endParaRPr/>
          </a:p>
        </p:txBody>
      </p:sp>
      <p:sp>
        <p:nvSpPr>
          <p:cNvPr id="155" name="Google Shape;155;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56" name="Google Shape;156;p9"/>
          <p:cNvPicPr preferRelativeResize="0"/>
          <p:nvPr/>
        </p:nvPicPr>
        <p:blipFill rotWithShape="1">
          <a:blip r:embed="rId3">
            <a:alphaModFix/>
          </a:blip>
          <a:srcRect b="0" l="0" r="0" t="0"/>
          <a:stretch/>
        </p:blipFill>
        <p:spPr>
          <a:xfrm>
            <a:off x="5181600" y="1752600"/>
            <a:ext cx="3932692" cy="4038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2020-04-11T16:28:43Z</dcterms:created>
  <dc:creator>Ismat</dc:creator>
</cp:coreProperties>
</file>