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735750" cy="98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gP5L1j7YHuYim0o58P/UhTRpzc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8831" cy="49331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15373" y="0"/>
            <a:ext cx="2918831" cy="49331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1285"/>
            <a:ext cx="2918831" cy="49331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53" name="Google Shape;153;p1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61" name="Google Shape;161;p1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69" name="Google Shape;169;p1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93" name="Google Shape;93;p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673577" y="4686499"/>
            <a:ext cx="5388610" cy="4439841"/>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0" name="Google Shape;100;p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08" name="Google Shape;108;p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17" name="Google Shape;117;p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24" name="Google Shape;124;p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0" name="Google Shape;130;p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8" name="Google Shape;138;p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45" name="Google Shape;145;p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1792288" y="612775"/>
            <a:ext cx="5486400" cy="4114800"/>
          </a:xfrm>
          <a:prstGeom prst="rect">
            <a:avLst/>
          </a:prstGeom>
          <a:noFill/>
          <a:ln>
            <a:noFill/>
          </a:ln>
        </p:spPr>
      </p:sp>
      <p:sp>
        <p:nvSpPr>
          <p:cNvPr id="68" name="Google Shape;68;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mbria"/>
              <a:buNone/>
            </a:pPr>
            <a:r>
              <a:rPr lang="en-US" sz="3600">
                <a:latin typeface="Cambria"/>
                <a:ea typeface="Cambria"/>
                <a:cs typeface="Cambria"/>
                <a:sym typeface="Cambria"/>
              </a:rPr>
              <a:t>EEE Lecture -15</a:t>
            </a:r>
            <a:endParaRPr sz="3600">
              <a:latin typeface="Cambria"/>
              <a:ea typeface="Cambria"/>
              <a:cs typeface="Cambria"/>
              <a:sym typeface="Cambria"/>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Network Theorems</a:t>
            </a:r>
            <a:endParaRPr/>
          </a:p>
        </p:txBody>
      </p:sp>
      <p:sp>
        <p:nvSpPr>
          <p:cNvPr id="90" name="Google Shape;9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156" name="Google Shape;156;p10"/>
          <p:cNvPicPr preferRelativeResize="0"/>
          <p:nvPr/>
        </p:nvPicPr>
        <p:blipFill rotWithShape="1">
          <a:blip r:embed="rId3">
            <a:alphaModFix/>
          </a:blip>
          <a:srcRect b="0" l="0" r="0" t="0"/>
          <a:stretch/>
        </p:blipFill>
        <p:spPr>
          <a:xfrm>
            <a:off x="3048000" y="76200"/>
            <a:ext cx="3314700" cy="1990725"/>
          </a:xfrm>
          <a:prstGeom prst="rect">
            <a:avLst/>
          </a:prstGeom>
          <a:noFill/>
          <a:ln>
            <a:noFill/>
          </a:ln>
        </p:spPr>
      </p:pic>
      <p:pic>
        <p:nvPicPr>
          <p:cNvPr id="157" name="Google Shape;157;p10"/>
          <p:cNvPicPr preferRelativeResize="0"/>
          <p:nvPr/>
        </p:nvPicPr>
        <p:blipFill rotWithShape="1">
          <a:blip r:embed="rId4">
            <a:alphaModFix/>
          </a:blip>
          <a:srcRect b="0" l="0" r="0" t="0"/>
          <a:stretch/>
        </p:blipFill>
        <p:spPr>
          <a:xfrm>
            <a:off x="1685925" y="2085976"/>
            <a:ext cx="5772150" cy="2705100"/>
          </a:xfrm>
          <a:prstGeom prst="rect">
            <a:avLst/>
          </a:prstGeom>
          <a:noFill/>
          <a:ln>
            <a:noFill/>
          </a:ln>
        </p:spPr>
      </p:pic>
      <p:pic>
        <p:nvPicPr>
          <p:cNvPr id="158" name="Google Shape;158;p10"/>
          <p:cNvPicPr preferRelativeResize="0"/>
          <p:nvPr/>
        </p:nvPicPr>
        <p:blipFill rotWithShape="1">
          <a:blip r:embed="rId5">
            <a:alphaModFix/>
          </a:blip>
          <a:srcRect b="0" l="0" r="0" t="0"/>
          <a:stretch/>
        </p:blipFill>
        <p:spPr>
          <a:xfrm>
            <a:off x="3381375" y="4766631"/>
            <a:ext cx="2647950" cy="195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4" name="Google Shape;16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165" name="Google Shape;165;p11"/>
          <p:cNvPicPr preferRelativeResize="0"/>
          <p:nvPr/>
        </p:nvPicPr>
        <p:blipFill rotWithShape="1">
          <a:blip r:embed="rId3">
            <a:alphaModFix/>
          </a:blip>
          <a:srcRect b="0" l="0" r="0" t="0"/>
          <a:stretch/>
        </p:blipFill>
        <p:spPr>
          <a:xfrm>
            <a:off x="533400" y="928687"/>
            <a:ext cx="6019800" cy="5000625"/>
          </a:xfrm>
          <a:prstGeom prst="rect">
            <a:avLst/>
          </a:prstGeom>
          <a:noFill/>
          <a:ln>
            <a:noFill/>
          </a:ln>
        </p:spPr>
      </p:pic>
      <p:pic>
        <p:nvPicPr>
          <p:cNvPr id="166" name="Google Shape;166;p11"/>
          <p:cNvPicPr preferRelativeResize="0"/>
          <p:nvPr>
            <p:ph idx="1" type="body"/>
          </p:nvPr>
        </p:nvPicPr>
        <p:blipFill rotWithShape="1">
          <a:blip r:embed="rId4">
            <a:alphaModFix/>
          </a:blip>
          <a:srcRect b="0" l="0" r="0" t="0"/>
          <a:stretch/>
        </p:blipFill>
        <p:spPr>
          <a:xfrm>
            <a:off x="6559858" y="2743200"/>
            <a:ext cx="2647950" cy="1952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mbria"/>
              <a:buNone/>
            </a:pPr>
            <a:r>
              <a:rPr lang="en-US" sz="3200">
                <a:latin typeface="Cambria"/>
                <a:ea typeface="Cambria"/>
                <a:cs typeface="Cambria"/>
                <a:sym typeface="Cambria"/>
              </a:rPr>
              <a:t>9.6 Millman’s Theorem</a:t>
            </a:r>
            <a:endParaRPr/>
          </a:p>
        </p:txBody>
      </p:sp>
      <p:pic>
        <p:nvPicPr>
          <p:cNvPr id="172" name="Google Shape;172;p12"/>
          <p:cNvPicPr preferRelativeResize="0"/>
          <p:nvPr/>
        </p:nvPicPr>
        <p:blipFill rotWithShape="1">
          <a:blip r:embed="rId3">
            <a:alphaModFix/>
          </a:blip>
          <a:srcRect b="0" l="0" r="0" t="0"/>
          <a:stretch/>
        </p:blipFill>
        <p:spPr>
          <a:xfrm>
            <a:off x="762000" y="1676400"/>
            <a:ext cx="7010400" cy="2301875"/>
          </a:xfrm>
          <a:prstGeom prst="rect">
            <a:avLst/>
          </a:prstGeom>
          <a:noFill/>
          <a:ln>
            <a:noFill/>
          </a:ln>
        </p:spPr>
      </p:pic>
      <p:pic>
        <p:nvPicPr>
          <p:cNvPr id="173" name="Google Shape;173;p12"/>
          <p:cNvPicPr preferRelativeResize="0"/>
          <p:nvPr/>
        </p:nvPicPr>
        <p:blipFill rotWithShape="1">
          <a:blip r:embed="rId4">
            <a:alphaModFix/>
          </a:blip>
          <a:srcRect b="0" l="0" r="0" t="0"/>
          <a:stretch/>
        </p:blipFill>
        <p:spPr>
          <a:xfrm>
            <a:off x="1371600" y="3962400"/>
            <a:ext cx="6257925" cy="230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Cambria"/>
                <a:ea typeface="Cambria"/>
                <a:cs typeface="Cambria"/>
                <a:sym typeface="Cambria"/>
              </a:rPr>
              <a:t>9.7 Substitution Theorem</a:t>
            </a:r>
            <a:endParaRPr/>
          </a:p>
        </p:txBody>
      </p:sp>
      <p:sp>
        <p:nvSpPr>
          <p:cNvPr id="179" name="Google Shape;179;p13"/>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Cambria"/>
                <a:ea typeface="Cambria"/>
                <a:cs typeface="Cambria"/>
                <a:sym typeface="Cambria"/>
              </a:rPr>
              <a:t>The </a:t>
            </a:r>
            <a:r>
              <a:rPr b="1" lang="en-US" sz="2000">
                <a:latin typeface="Cambria"/>
                <a:ea typeface="Cambria"/>
                <a:cs typeface="Cambria"/>
                <a:sym typeface="Cambria"/>
              </a:rPr>
              <a:t>substitution theorem </a:t>
            </a:r>
            <a:r>
              <a:rPr lang="en-US" sz="2000">
                <a:latin typeface="Cambria"/>
                <a:ea typeface="Cambria"/>
                <a:cs typeface="Cambria"/>
                <a:sym typeface="Cambria"/>
              </a:rPr>
              <a:t>states the following: </a:t>
            </a:r>
            <a:r>
              <a:rPr lang="en-US" sz="2000">
                <a:solidFill>
                  <a:srgbClr val="FF0000"/>
                </a:solidFill>
                <a:latin typeface="Cambria"/>
                <a:ea typeface="Cambria"/>
                <a:cs typeface="Cambria"/>
                <a:sym typeface="Cambria"/>
              </a:rPr>
              <a:t>If the voltage across and the current through any branch of a dc bilateral network are known, this branch can be replaced by any combination of elements that will maintain the same voltage across and current through the chosen branch.</a:t>
            </a:r>
            <a:endParaRPr/>
          </a:p>
        </p:txBody>
      </p:sp>
      <p:pic>
        <p:nvPicPr>
          <p:cNvPr id="180" name="Google Shape;180;p13"/>
          <p:cNvPicPr preferRelativeResize="0"/>
          <p:nvPr/>
        </p:nvPicPr>
        <p:blipFill rotWithShape="1">
          <a:blip r:embed="rId3">
            <a:alphaModFix/>
          </a:blip>
          <a:srcRect b="0" l="0" r="0" t="0"/>
          <a:stretch/>
        </p:blipFill>
        <p:spPr>
          <a:xfrm>
            <a:off x="2590800" y="3505200"/>
            <a:ext cx="4343400" cy="267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Cambria"/>
                <a:ea typeface="Cambria"/>
                <a:cs typeface="Cambria"/>
                <a:sym typeface="Cambria"/>
              </a:rPr>
              <a:t>9.7 Substitution Theorem</a:t>
            </a:r>
            <a:endParaRPr/>
          </a:p>
        </p:txBody>
      </p:sp>
      <p:sp>
        <p:nvSpPr>
          <p:cNvPr id="186" name="Google Shape;186;p14"/>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Cambria"/>
                <a:ea typeface="Cambria"/>
                <a:cs typeface="Cambria"/>
                <a:sym typeface="Cambria"/>
              </a:rPr>
              <a:t>More simply, the theorem states that for branch equivalence, the terminal voltage and current must be the same. </a:t>
            </a:r>
            <a:endParaRPr sz="2000">
              <a:latin typeface="Cambria"/>
              <a:ea typeface="Cambria"/>
              <a:cs typeface="Cambria"/>
              <a:sym typeface="Cambria"/>
            </a:endParaRPr>
          </a:p>
          <a:p>
            <a:pPr indent="-342900" lvl="0" marL="342900" rtl="0" algn="just">
              <a:spcBef>
                <a:spcPts val="400"/>
              </a:spcBef>
              <a:spcAft>
                <a:spcPts val="0"/>
              </a:spcAft>
              <a:buClr>
                <a:schemeClr val="dk1"/>
              </a:buClr>
              <a:buSzPts val="2000"/>
              <a:buChar char="•"/>
            </a:pPr>
            <a:r>
              <a:rPr lang="en-US" sz="2000">
                <a:latin typeface="Cambria"/>
                <a:ea typeface="Cambria"/>
                <a:cs typeface="Cambria"/>
                <a:sym typeface="Cambria"/>
              </a:rPr>
              <a:t>Consider the circuit in which the voltage across and current through the branch </a:t>
            </a:r>
            <a:r>
              <a:rPr i="1" lang="en-US" sz="2000">
                <a:latin typeface="Cambria"/>
                <a:ea typeface="Cambria"/>
                <a:cs typeface="Cambria"/>
                <a:sym typeface="Cambria"/>
              </a:rPr>
              <a:t>a-b </a:t>
            </a:r>
            <a:r>
              <a:rPr lang="en-US" sz="2000">
                <a:latin typeface="Cambria"/>
                <a:ea typeface="Cambria"/>
                <a:cs typeface="Cambria"/>
                <a:sym typeface="Cambria"/>
              </a:rPr>
              <a:t>are determined. Using the substitution theorem, a number of equivalent </a:t>
            </a:r>
            <a:r>
              <a:rPr i="1" lang="en-US" sz="2000">
                <a:latin typeface="Cambria"/>
                <a:ea typeface="Cambria"/>
                <a:cs typeface="Cambria"/>
                <a:sym typeface="Cambria"/>
              </a:rPr>
              <a:t>a-b </a:t>
            </a:r>
            <a:r>
              <a:rPr lang="en-US" sz="2000">
                <a:latin typeface="Cambria"/>
                <a:ea typeface="Cambria"/>
                <a:cs typeface="Cambria"/>
                <a:sym typeface="Cambria"/>
              </a:rPr>
              <a:t>branches are shown in Fig. 9.103.</a:t>
            </a:r>
            <a:endParaRPr/>
          </a:p>
        </p:txBody>
      </p:sp>
      <p:pic>
        <p:nvPicPr>
          <p:cNvPr id="187" name="Google Shape;187;p14"/>
          <p:cNvPicPr preferRelativeResize="0"/>
          <p:nvPr/>
        </p:nvPicPr>
        <p:blipFill rotWithShape="1">
          <a:blip r:embed="rId3">
            <a:alphaModFix/>
          </a:blip>
          <a:srcRect b="0" l="0" r="0" t="0"/>
          <a:stretch/>
        </p:blipFill>
        <p:spPr>
          <a:xfrm>
            <a:off x="2324100" y="3810000"/>
            <a:ext cx="4991100" cy="23161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Cambria"/>
                <a:ea typeface="Cambria"/>
                <a:cs typeface="Cambria"/>
                <a:sym typeface="Cambria"/>
              </a:rPr>
              <a:t>9.7 Substitution Theorem</a:t>
            </a:r>
            <a:endParaRPr/>
          </a:p>
        </p:txBody>
      </p:sp>
      <p:sp>
        <p:nvSpPr>
          <p:cNvPr id="193" name="Google Shape;193;p15"/>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Cambria"/>
                <a:ea typeface="Cambria"/>
                <a:cs typeface="Cambria"/>
                <a:sym typeface="Cambria"/>
              </a:rPr>
              <a:t>One application of the theorem is shown in Fig. 9.105. Note that in the figure the known potential difference </a:t>
            </a:r>
            <a:r>
              <a:rPr i="1" lang="en-US" sz="2000">
                <a:latin typeface="Cambria"/>
                <a:ea typeface="Cambria"/>
                <a:cs typeface="Cambria"/>
                <a:sym typeface="Cambria"/>
              </a:rPr>
              <a:t>V </a:t>
            </a:r>
            <a:r>
              <a:rPr lang="en-US" sz="2000">
                <a:latin typeface="Cambria"/>
                <a:ea typeface="Cambria"/>
                <a:cs typeface="Cambria"/>
                <a:sym typeface="Cambria"/>
              </a:rPr>
              <a:t>was replaced by a voltage source, permitting the isolation of the portion of the network including </a:t>
            </a:r>
            <a:r>
              <a:rPr i="1" lang="en-US" sz="2000">
                <a:latin typeface="Cambria"/>
                <a:ea typeface="Cambria"/>
                <a:cs typeface="Cambria"/>
                <a:sym typeface="Cambria"/>
              </a:rPr>
              <a:t>R3, R4, and R5. </a:t>
            </a:r>
            <a:endParaRPr sz="2000">
              <a:latin typeface="Cambria"/>
              <a:ea typeface="Cambria"/>
              <a:cs typeface="Cambria"/>
              <a:sym typeface="Cambria"/>
            </a:endParaRPr>
          </a:p>
        </p:txBody>
      </p:sp>
      <p:pic>
        <p:nvPicPr>
          <p:cNvPr id="194" name="Google Shape;194;p15"/>
          <p:cNvPicPr preferRelativeResize="0"/>
          <p:nvPr/>
        </p:nvPicPr>
        <p:blipFill rotWithShape="1">
          <a:blip r:embed="rId3">
            <a:alphaModFix/>
          </a:blip>
          <a:srcRect b="0" l="0" r="0" t="0"/>
          <a:stretch/>
        </p:blipFill>
        <p:spPr>
          <a:xfrm>
            <a:off x="1371600" y="3886200"/>
            <a:ext cx="5791200" cy="215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Cambria"/>
                <a:ea typeface="Cambria"/>
                <a:cs typeface="Cambria"/>
                <a:sym typeface="Cambria"/>
              </a:rPr>
              <a:t>9.7 Substitution Theorem</a:t>
            </a:r>
            <a:endParaRPr/>
          </a:p>
        </p:txBody>
      </p:sp>
      <p:sp>
        <p:nvSpPr>
          <p:cNvPr id="200" name="Google Shape;200;p16"/>
          <p:cNvSpPr txBox="1"/>
          <p:nvPr>
            <p:ph idx="1" type="body"/>
          </p:nvPr>
        </p:nvSpPr>
        <p:spPr>
          <a:xfrm>
            <a:off x="566738" y="1752600"/>
            <a:ext cx="8120062" cy="4724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Cambria"/>
                <a:ea typeface="Cambria"/>
                <a:cs typeface="Cambria"/>
                <a:sym typeface="Cambria"/>
              </a:rPr>
              <a:t>The current source equivalence of the above is shown in Fig. 9.106, where a known current is replaced by an ideal current source, permitting the isolation of </a:t>
            </a:r>
            <a:r>
              <a:rPr i="1" lang="en-US" sz="2000">
                <a:latin typeface="Cambria"/>
                <a:ea typeface="Cambria"/>
                <a:cs typeface="Cambria"/>
                <a:sym typeface="Cambria"/>
              </a:rPr>
              <a:t>R</a:t>
            </a:r>
            <a:r>
              <a:rPr baseline="-25000" i="1" lang="en-US" sz="2000">
                <a:latin typeface="Cambria"/>
                <a:ea typeface="Cambria"/>
                <a:cs typeface="Cambria"/>
                <a:sym typeface="Cambria"/>
              </a:rPr>
              <a:t>4</a:t>
            </a:r>
            <a:r>
              <a:rPr i="1" lang="en-US" sz="2000">
                <a:latin typeface="Cambria"/>
                <a:ea typeface="Cambria"/>
                <a:cs typeface="Cambria"/>
                <a:sym typeface="Cambria"/>
              </a:rPr>
              <a:t> and R</a:t>
            </a:r>
            <a:r>
              <a:rPr baseline="-25000" i="1" lang="en-US" sz="2000">
                <a:latin typeface="Cambria"/>
                <a:ea typeface="Cambria"/>
                <a:cs typeface="Cambria"/>
                <a:sym typeface="Cambria"/>
              </a:rPr>
              <a:t>5</a:t>
            </a:r>
            <a:r>
              <a:rPr i="1" lang="en-US" sz="2000">
                <a:latin typeface="Cambria"/>
                <a:ea typeface="Cambria"/>
                <a:cs typeface="Cambria"/>
                <a:sym typeface="Cambria"/>
              </a:rPr>
              <a:t>.</a:t>
            </a:r>
            <a:endParaRPr/>
          </a:p>
          <a:p>
            <a:pPr indent="-342900" lvl="0" marL="342900" rtl="0" algn="just">
              <a:spcBef>
                <a:spcPts val="400"/>
              </a:spcBef>
              <a:spcAft>
                <a:spcPts val="0"/>
              </a:spcAft>
              <a:buClr>
                <a:schemeClr val="dk1"/>
              </a:buClr>
              <a:buSzPts val="2000"/>
              <a:buFont typeface="Noto Sans Symbols"/>
              <a:buNone/>
            </a:pPr>
            <a:r>
              <a:t/>
            </a:r>
            <a:endParaRPr i="1" sz="2000">
              <a:latin typeface="Cambria"/>
              <a:ea typeface="Cambria"/>
              <a:cs typeface="Cambria"/>
              <a:sym typeface="Cambria"/>
            </a:endParaRPr>
          </a:p>
          <a:p>
            <a:pPr indent="-342900" lvl="0" marL="342900" rtl="0" algn="just">
              <a:spcBef>
                <a:spcPts val="400"/>
              </a:spcBef>
              <a:spcAft>
                <a:spcPts val="0"/>
              </a:spcAft>
              <a:buClr>
                <a:schemeClr val="dk1"/>
              </a:buClr>
              <a:buSzPts val="2000"/>
              <a:buFont typeface="Noto Sans Symbols"/>
              <a:buNone/>
            </a:pPr>
            <a:r>
              <a:t/>
            </a:r>
            <a:endParaRPr i="1" sz="2000">
              <a:latin typeface="Cambria"/>
              <a:ea typeface="Cambria"/>
              <a:cs typeface="Cambria"/>
              <a:sym typeface="Cambria"/>
            </a:endParaRPr>
          </a:p>
          <a:p>
            <a:pPr indent="-342900" lvl="0" marL="342900" rtl="0" algn="just">
              <a:spcBef>
                <a:spcPts val="400"/>
              </a:spcBef>
              <a:spcAft>
                <a:spcPts val="0"/>
              </a:spcAft>
              <a:buClr>
                <a:schemeClr val="dk1"/>
              </a:buClr>
              <a:buSzPts val="2000"/>
              <a:buFont typeface="Noto Sans Symbols"/>
              <a:buNone/>
            </a:pPr>
            <a:r>
              <a:t/>
            </a:r>
            <a:endParaRPr i="1" sz="2000">
              <a:latin typeface="Cambria"/>
              <a:ea typeface="Cambria"/>
              <a:cs typeface="Cambria"/>
              <a:sym typeface="Cambria"/>
            </a:endParaRPr>
          </a:p>
          <a:p>
            <a:pPr indent="-342900" lvl="0" marL="342900" rtl="0" algn="just">
              <a:spcBef>
                <a:spcPts val="400"/>
              </a:spcBef>
              <a:spcAft>
                <a:spcPts val="0"/>
              </a:spcAft>
              <a:buClr>
                <a:schemeClr val="dk1"/>
              </a:buClr>
              <a:buSzPts val="2000"/>
              <a:buFont typeface="Noto Sans Symbols"/>
              <a:buNone/>
            </a:pPr>
            <a:r>
              <a:t/>
            </a:r>
            <a:endParaRPr i="1" sz="2000">
              <a:latin typeface="Cambria"/>
              <a:ea typeface="Cambria"/>
              <a:cs typeface="Cambria"/>
              <a:sym typeface="Cambria"/>
            </a:endParaRPr>
          </a:p>
          <a:p>
            <a:pPr indent="-342900" lvl="0" marL="342900" rtl="0" algn="just">
              <a:spcBef>
                <a:spcPts val="400"/>
              </a:spcBef>
              <a:spcAft>
                <a:spcPts val="0"/>
              </a:spcAft>
              <a:buClr>
                <a:schemeClr val="dk1"/>
              </a:buClr>
              <a:buSzPts val="2000"/>
              <a:buFont typeface="Noto Sans Symbols"/>
              <a:buNone/>
            </a:pPr>
            <a:r>
              <a:t/>
            </a:r>
            <a:endParaRPr i="1" sz="2000">
              <a:latin typeface="Cambria"/>
              <a:ea typeface="Cambria"/>
              <a:cs typeface="Cambria"/>
              <a:sym typeface="Cambria"/>
            </a:endParaRPr>
          </a:p>
          <a:p>
            <a:pPr indent="-342900" lvl="0" marL="342900" rtl="0" algn="just">
              <a:spcBef>
                <a:spcPts val="400"/>
              </a:spcBef>
              <a:spcAft>
                <a:spcPts val="0"/>
              </a:spcAft>
              <a:buClr>
                <a:schemeClr val="dk1"/>
              </a:buClr>
              <a:buSzPts val="2000"/>
              <a:buFont typeface="Noto Sans Symbols"/>
              <a:buNone/>
            </a:pPr>
            <a:r>
              <a:t/>
            </a:r>
            <a:endParaRPr i="1" sz="2000">
              <a:latin typeface="Cambria"/>
              <a:ea typeface="Cambria"/>
              <a:cs typeface="Cambria"/>
              <a:sym typeface="Cambria"/>
            </a:endParaRPr>
          </a:p>
        </p:txBody>
      </p:sp>
      <p:pic>
        <p:nvPicPr>
          <p:cNvPr id="201" name="Google Shape;201;p16"/>
          <p:cNvPicPr preferRelativeResize="0"/>
          <p:nvPr/>
        </p:nvPicPr>
        <p:blipFill rotWithShape="1">
          <a:blip r:embed="rId3">
            <a:alphaModFix/>
          </a:blip>
          <a:srcRect b="0" l="0" r="0" t="0"/>
          <a:stretch/>
        </p:blipFill>
        <p:spPr>
          <a:xfrm>
            <a:off x="2209800" y="2743200"/>
            <a:ext cx="4800600" cy="21574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Cambria"/>
                <a:ea typeface="Cambria"/>
                <a:cs typeface="Cambria"/>
                <a:sym typeface="Cambria"/>
              </a:rPr>
              <a:t>9.8 Reciprocity Theorem</a:t>
            </a:r>
            <a:endParaRPr/>
          </a:p>
        </p:txBody>
      </p:sp>
      <p:sp>
        <p:nvSpPr>
          <p:cNvPr id="207" name="Google Shape;207;p17"/>
          <p:cNvSpPr txBox="1"/>
          <p:nvPr>
            <p:ph idx="1" type="body"/>
          </p:nvPr>
        </p:nvSpPr>
        <p:spPr>
          <a:xfrm>
            <a:off x="533400" y="1752600"/>
            <a:ext cx="8153400" cy="4267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Cambria"/>
                <a:ea typeface="Cambria"/>
                <a:cs typeface="Cambria"/>
                <a:sym typeface="Cambria"/>
              </a:rPr>
              <a:t>The </a:t>
            </a:r>
            <a:r>
              <a:rPr b="1" lang="en-US" sz="2000">
                <a:latin typeface="Cambria"/>
                <a:ea typeface="Cambria"/>
                <a:cs typeface="Cambria"/>
                <a:sym typeface="Cambria"/>
              </a:rPr>
              <a:t>reciprocity theorem</a:t>
            </a:r>
            <a:r>
              <a:rPr lang="en-US" sz="2000">
                <a:latin typeface="Cambria"/>
                <a:ea typeface="Cambria"/>
                <a:cs typeface="Cambria"/>
                <a:sym typeface="Cambria"/>
              </a:rPr>
              <a:t> is applicable only to </a:t>
            </a:r>
            <a:r>
              <a:rPr b="1" lang="en-US" sz="2000">
                <a:latin typeface="Cambria"/>
                <a:ea typeface="Cambria"/>
                <a:cs typeface="Cambria"/>
                <a:sym typeface="Cambria"/>
              </a:rPr>
              <a:t>single-source</a:t>
            </a:r>
            <a:r>
              <a:rPr lang="en-US" sz="2000">
                <a:latin typeface="Cambria"/>
                <a:ea typeface="Cambria"/>
                <a:cs typeface="Cambria"/>
                <a:sym typeface="Cambria"/>
              </a:rPr>
              <a:t> networks (not applicable for multisource).</a:t>
            </a:r>
            <a:r>
              <a:rPr b="1" lang="en-US" sz="2000">
                <a:latin typeface="Cambria"/>
                <a:ea typeface="Cambria"/>
                <a:cs typeface="Cambria"/>
                <a:sym typeface="Cambria"/>
              </a:rPr>
              <a:t> </a:t>
            </a:r>
            <a:endParaRPr sz="2000">
              <a:latin typeface="Cambria"/>
              <a:ea typeface="Cambria"/>
              <a:cs typeface="Cambria"/>
              <a:sym typeface="Cambria"/>
            </a:endParaRPr>
          </a:p>
          <a:p>
            <a:pPr indent="-342900" lvl="0" marL="342900" rtl="0" algn="just">
              <a:spcBef>
                <a:spcPts val="400"/>
              </a:spcBef>
              <a:spcAft>
                <a:spcPts val="0"/>
              </a:spcAft>
              <a:buClr>
                <a:schemeClr val="dk1"/>
              </a:buClr>
              <a:buSzPts val="2000"/>
              <a:buChar char="•"/>
            </a:pPr>
            <a:r>
              <a:rPr lang="en-US" sz="2000">
                <a:latin typeface="Cambria"/>
                <a:ea typeface="Cambria"/>
                <a:cs typeface="Cambria"/>
                <a:sym typeface="Cambria"/>
              </a:rPr>
              <a:t>The theorem states the following: </a:t>
            </a:r>
            <a:endParaRPr/>
          </a:p>
          <a:p>
            <a:pPr indent="0" lvl="0" marL="0" rtl="0" algn="just">
              <a:spcBef>
                <a:spcPts val="400"/>
              </a:spcBef>
              <a:spcAft>
                <a:spcPts val="0"/>
              </a:spcAft>
              <a:buClr>
                <a:srgbClr val="FF0000"/>
              </a:buClr>
              <a:buSzPts val="2000"/>
              <a:buNone/>
            </a:pPr>
            <a:r>
              <a:rPr lang="en-US" sz="2000">
                <a:solidFill>
                  <a:srgbClr val="FF0000"/>
                </a:solidFill>
                <a:latin typeface="Cambria"/>
                <a:ea typeface="Cambria"/>
                <a:cs typeface="Cambria"/>
                <a:sym typeface="Cambria"/>
              </a:rPr>
              <a:t>           The current I in any branch of a network, due to a single voltage source E anywhere else in the network, will equal the current through the branch in which the source was originally located if the source is placed in the branch in which the current I was originally measured.</a:t>
            </a:r>
            <a:endParaRPr/>
          </a:p>
          <a:p>
            <a:pPr indent="-342900" lvl="0" marL="342900" rtl="0" algn="just">
              <a:spcBef>
                <a:spcPts val="400"/>
              </a:spcBef>
              <a:spcAft>
                <a:spcPts val="0"/>
              </a:spcAft>
              <a:buClr>
                <a:schemeClr val="dk1"/>
              </a:buClr>
              <a:buSzPts val="2000"/>
              <a:buChar char="•"/>
            </a:pPr>
            <a:r>
              <a:rPr lang="en-US" sz="2000">
                <a:latin typeface="Cambria"/>
                <a:ea typeface="Cambria"/>
                <a:cs typeface="Cambria"/>
                <a:sym typeface="Cambria"/>
              </a:rPr>
              <a:t>In other words, the location of the voltage source and the resulting current may be interchanged without a change in current. The theorem requires that the polarity of the voltage source have the same correspondence with the direction of the branch current in each position.</a:t>
            </a:r>
            <a:endParaRPr b="1" i="1" sz="2000">
              <a:latin typeface="Cambria"/>
              <a:ea typeface="Cambria"/>
              <a:cs typeface="Cambria"/>
              <a:sym typeface="Cambria"/>
            </a:endParaRPr>
          </a:p>
          <a:p>
            <a:pPr indent="-342900" lvl="0" marL="342900" rtl="0" algn="l">
              <a:spcBef>
                <a:spcPts val="400"/>
              </a:spcBef>
              <a:spcAft>
                <a:spcPts val="0"/>
              </a:spcAft>
              <a:buClr>
                <a:schemeClr val="dk1"/>
              </a:buClr>
              <a:buSzPts val="2000"/>
              <a:buFont typeface="Noto Sans Symbols"/>
              <a:buNone/>
            </a:pPr>
            <a:r>
              <a:t/>
            </a:r>
            <a:endParaRPr sz="2000">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Cambria"/>
                <a:ea typeface="Cambria"/>
                <a:cs typeface="Cambria"/>
                <a:sym typeface="Cambria"/>
              </a:rPr>
              <a:t>9.8 Reciprocity Theorem</a:t>
            </a:r>
            <a:endParaRPr/>
          </a:p>
        </p:txBody>
      </p:sp>
      <p:sp>
        <p:nvSpPr>
          <p:cNvPr id="213" name="Google Shape;213;p18"/>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Cambria"/>
                <a:ea typeface="Cambria"/>
                <a:cs typeface="Cambria"/>
                <a:sym typeface="Cambria"/>
              </a:rPr>
              <a:t>In the representative network of Fig. 9.107(a), the current </a:t>
            </a:r>
            <a:r>
              <a:rPr i="1" lang="en-US" sz="2000">
                <a:latin typeface="Cambria"/>
                <a:ea typeface="Cambria"/>
                <a:cs typeface="Cambria"/>
                <a:sym typeface="Cambria"/>
              </a:rPr>
              <a:t>I </a:t>
            </a:r>
            <a:r>
              <a:rPr lang="en-US" sz="2000">
                <a:latin typeface="Cambria"/>
                <a:ea typeface="Cambria"/>
                <a:cs typeface="Cambria"/>
                <a:sym typeface="Cambria"/>
              </a:rPr>
              <a:t>due to</a:t>
            </a:r>
            <a:r>
              <a:rPr i="1" lang="en-US" sz="2000">
                <a:latin typeface="Cambria"/>
                <a:ea typeface="Cambria"/>
                <a:cs typeface="Cambria"/>
                <a:sym typeface="Cambria"/>
              </a:rPr>
              <a:t> </a:t>
            </a:r>
            <a:r>
              <a:rPr lang="en-US" sz="2000">
                <a:latin typeface="Cambria"/>
                <a:ea typeface="Cambria"/>
                <a:cs typeface="Cambria"/>
                <a:sym typeface="Cambria"/>
              </a:rPr>
              <a:t>the voltage source </a:t>
            </a:r>
            <a:r>
              <a:rPr i="1" lang="en-US" sz="2000">
                <a:latin typeface="Cambria"/>
                <a:ea typeface="Cambria"/>
                <a:cs typeface="Cambria"/>
                <a:sym typeface="Cambria"/>
              </a:rPr>
              <a:t>E </a:t>
            </a:r>
            <a:r>
              <a:rPr lang="en-US" sz="2000">
                <a:latin typeface="Cambria"/>
                <a:ea typeface="Cambria"/>
                <a:cs typeface="Cambria"/>
                <a:sym typeface="Cambria"/>
              </a:rPr>
              <a:t>was determined. If the position of each is interchanged as shown in Fig. 9.107(b), the current </a:t>
            </a:r>
            <a:r>
              <a:rPr i="1" lang="en-US" sz="2000">
                <a:latin typeface="Cambria"/>
                <a:ea typeface="Cambria"/>
                <a:cs typeface="Cambria"/>
                <a:sym typeface="Cambria"/>
              </a:rPr>
              <a:t>I </a:t>
            </a:r>
            <a:r>
              <a:rPr lang="en-US" sz="2000">
                <a:latin typeface="Cambria"/>
                <a:ea typeface="Cambria"/>
                <a:cs typeface="Cambria"/>
                <a:sym typeface="Cambria"/>
              </a:rPr>
              <a:t>will be the same value as indicated. </a:t>
            </a:r>
            <a:endParaRPr/>
          </a:p>
        </p:txBody>
      </p:sp>
      <p:pic>
        <p:nvPicPr>
          <p:cNvPr id="214" name="Google Shape;214;p18"/>
          <p:cNvPicPr preferRelativeResize="0"/>
          <p:nvPr/>
        </p:nvPicPr>
        <p:blipFill rotWithShape="1">
          <a:blip r:embed="rId3">
            <a:alphaModFix/>
          </a:blip>
          <a:srcRect b="0" l="0" r="0" t="0"/>
          <a:stretch/>
        </p:blipFill>
        <p:spPr>
          <a:xfrm>
            <a:off x="1371600" y="3429000"/>
            <a:ext cx="7010400" cy="26273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Cambria"/>
                <a:ea typeface="Cambria"/>
                <a:cs typeface="Cambria"/>
                <a:sym typeface="Cambria"/>
              </a:rPr>
              <a:t>9.8 Reciprocity Theorem</a:t>
            </a:r>
            <a:endParaRPr/>
          </a:p>
        </p:txBody>
      </p:sp>
      <p:sp>
        <p:nvSpPr>
          <p:cNvPr id="220" name="Google Shape;220;p19"/>
          <p:cNvSpPr txBox="1"/>
          <p:nvPr>
            <p:ph idx="1" type="body"/>
          </p:nvPr>
        </p:nvSpPr>
        <p:spPr>
          <a:xfrm>
            <a:off x="566738" y="1600200"/>
            <a:ext cx="8120062" cy="441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Cambria"/>
                <a:ea typeface="Cambria"/>
                <a:cs typeface="Cambria"/>
                <a:sym typeface="Cambria"/>
              </a:rPr>
              <a:t>To demonstrate the validity of this statement and the theorem, consider the network of Fig. 9.108.</a:t>
            </a:r>
            <a:endParaRPr/>
          </a:p>
        </p:txBody>
      </p:sp>
      <p:pic>
        <p:nvPicPr>
          <p:cNvPr id="221" name="Google Shape;221;p19"/>
          <p:cNvPicPr preferRelativeResize="0"/>
          <p:nvPr/>
        </p:nvPicPr>
        <p:blipFill rotWithShape="1">
          <a:blip r:embed="rId3">
            <a:alphaModFix/>
          </a:blip>
          <a:srcRect b="0" l="0" r="0" t="0"/>
          <a:stretch/>
        </p:blipFill>
        <p:spPr>
          <a:xfrm>
            <a:off x="1905000" y="2438400"/>
            <a:ext cx="4419600" cy="411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mbria"/>
              <a:buNone/>
            </a:pPr>
            <a:r>
              <a:rPr lang="en-US" sz="3200">
                <a:latin typeface="Cambria"/>
                <a:ea typeface="Cambria"/>
                <a:cs typeface="Cambria"/>
                <a:sym typeface="Cambria"/>
              </a:rPr>
              <a:t>9.6 Millman’s Theorem</a:t>
            </a:r>
            <a:endParaRPr sz="3600"/>
          </a:p>
        </p:txBody>
      </p:sp>
      <p:sp>
        <p:nvSpPr>
          <p:cNvPr id="96" name="Google Shape;96;p2"/>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Cambria"/>
                <a:ea typeface="Cambria"/>
                <a:cs typeface="Cambria"/>
                <a:sym typeface="Cambria"/>
              </a:rPr>
              <a:t>Through the application of </a:t>
            </a:r>
            <a:r>
              <a:rPr b="1" lang="en-US" sz="2000">
                <a:latin typeface="Cambria"/>
                <a:ea typeface="Cambria"/>
                <a:cs typeface="Cambria"/>
                <a:sym typeface="Cambria"/>
              </a:rPr>
              <a:t>Millman’s theorem</a:t>
            </a:r>
            <a:r>
              <a:rPr lang="en-US" sz="2000">
                <a:latin typeface="Cambria"/>
                <a:ea typeface="Cambria"/>
                <a:cs typeface="Cambria"/>
                <a:sym typeface="Cambria"/>
              </a:rPr>
              <a:t>, any number of parallel</a:t>
            </a:r>
            <a:r>
              <a:rPr b="1" lang="en-US" sz="2000">
                <a:latin typeface="Cambria"/>
                <a:ea typeface="Cambria"/>
                <a:cs typeface="Cambria"/>
                <a:sym typeface="Cambria"/>
              </a:rPr>
              <a:t> </a:t>
            </a:r>
            <a:r>
              <a:rPr lang="en-US" sz="2000">
                <a:latin typeface="Cambria"/>
                <a:ea typeface="Cambria"/>
                <a:cs typeface="Cambria"/>
                <a:sym typeface="Cambria"/>
              </a:rPr>
              <a:t>voltage sources can be reduced to one. In Fig. 9.92, for example, the three voltage sources can be reduced to one. </a:t>
            </a:r>
            <a:endParaRPr sz="2000">
              <a:latin typeface="Cambria"/>
              <a:ea typeface="Cambria"/>
              <a:cs typeface="Cambria"/>
              <a:sym typeface="Cambria"/>
            </a:endParaRPr>
          </a:p>
          <a:p>
            <a:pPr indent="-342900" lvl="0" marL="342900" rtl="0" algn="just">
              <a:spcBef>
                <a:spcPts val="0"/>
              </a:spcBef>
              <a:spcAft>
                <a:spcPts val="0"/>
              </a:spcAft>
              <a:buClr>
                <a:schemeClr val="dk1"/>
              </a:buClr>
              <a:buSzPts val="2000"/>
              <a:buChar char="•"/>
            </a:pPr>
            <a:r>
              <a:rPr lang="en-US" sz="2000">
                <a:latin typeface="Cambria"/>
                <a:ea typeface="Cambria"/>
                <a:cs typeface="Cambria"/>
                <a:sym typeface="Cambria"/>
              </a:rPr>
              <a:t>This would permit finding the current through or voltage across </a:t>
            </a:r>
            <a:r>
              <a:rPr i="1" lang="en-US" sz="2000">
                <a:latin typeface="Cambria"/>
                <a:ea typeface="Cambria"/>
                <a:cs typeface="Cambria"/>
                <a:sym typeface="Cambria"/>
              </a:rPr>
              <a:t>R</a:t>
            </a:r>
            <a:r>
              <a:rPr baseline="-25000" i="1" lang="en-US" sz="2000">
                <a:latin typeface="Cambria"/>
                <a:ea typeface="Cambria"/>
                <a:cs typeface="Cambria"/>
                <a:sym typeface="Cambria"/>
              </a:rPr>
              <a:t>L</a:t>
            </a:r>
            <a:r>
              <a:rPr i="1" lang="en-US" sz="2000">
                <a:latin typeface="Cambria"/>
                <a:ea typeface="Cambria"/>
                <a:cs typeface="Cambria"/>
                <a:sym typeface="Cambria"/>
              </a:rPr>
              <a:t> </a:t>
            </a:r>
            <a:r>
              <a:rPr lang="en-US" sz="2000">
                <a:latin typeface="Cambria"/>
                <a:ea typeface="Cambria"/>
                <a:cs typeface="Cambria"/>
                <a:sym typeface="Cambria"/>
              </a:rPr>
              <a:t>without having to apply a method such as mesh analysis, nodal analysis, superposition, and so on. </a:t>
            </a:r>
            <a:endParaRPr/>
          </a:p>
        </p:txBody>
      </p:sp>
      <p:pic>
        <p:nvPicPr>
          <p:cNvPr id="97" name="Google Shape;97;p2"/>
          <p:cNvPicPr preferRelativeResize="0"/>
          <p:nvPr/>
        </p:nvPicPr>
        <p:blipFill rotWithShape="1">
          <a:blip r:embed="rId3">
            <a:alphaModFix/>
          </a:blip>
          <a:srcRect b="0" l="0" r="0" t="0"/>
          <a:stretch/>
        </p:blipFill>
        <p:spPr>
          <a:xfrm>
            <a:off x="1905000" y="3962400"/>
            <a:ext cx="4648200" cy="2212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Cambria"/>
                <a:ea typeface="Cambria"/>
                <a:cs typeface="Cambria"/>
                <a:sym typeface="Cambria"/>
              </a:rPr>
              <a:t>9.8 Reciprocity Theorem</a:t>
            </a:r>
            <a:endParaRPr/>
          </a:p>
        </p:txBody>
      </p:sp>
      <p:pic>
        <p:nvPicPr>
          <p:cNvPr id="227" name="Google Shape;227;p20"/>
          <p:cNvPicPr preferRelativeResize="0"/>
          <p:nvPr/>
        </p:nvPicPr>
        <p:blipFill rotWithShape="1">
          <a:blip r:embed="rId3">
            <a:alphaModFix/>
          </a:blip>
          <a:srcRect b="0" l="0" r="0" t="0"/>
          <a:stretch/>
        </p:blipFill>
        <p:spPr>
          <a:xfrm>
            <a:off x="152400" y="1752600"/>
            <a:ext cx="8943975" cy="274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762000" y="25908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mbria"/>
              <a:buNone/>
            </a:pPr>
            <a:r>
              <a:rPr lang="en-US">
                <a:latin typeface="Cambria"/>
                <a:ea typeface="Cambria"/>
                <a:cs typeface="Cambria"/>
                <a:sym typeface="Cambria"/>
              </a:rPr>
              <a:t>Thank You</a:t>
            </a:r>
            <a:endParaRPr>
              <a:latin typeface="Cambria"/>
              <a:ea typeface="Cambria"/>
              <a:cs typeface="Cambria"/>
              <a:sym typeface="Cambria"/>
            </a:endParaRPr>
          </a:p>
        </p:txBody>
      </p:sp>
      <p:sp>
        <p:nvSpPr>
          <p:cNvPr id="233" name="Google Shape;23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000">
                <a:latin typeface="Cambria"/>
                <a:ea typeface="Cambria"/>
                <a:cs typeface="Cambria"/>
                <a:sym typeface="Cambria"/>
              </a:rPr>
              <a:t>9.6 Millman’s Theorem</a:t>
            </a:r>
            <a:endParaRPr sz="4000">
              <a:latin typeface="Cambria"/>
              <a:ea typeface="Cambria"/>
              <a:cs typeface="Cambria"/>
              <a:sym typeface="Cambria"/>
            </a:endParaRPr>
          </a:p>
        </p:txBody>
      </p:sp>
      <p:sp>
        <p:nvSpPr>
          <p:cNvPr id="103" name="Google Shape;103;p3"/>
          <p:cNvSpPr txBox="1"/>
          <p:nvPr>
            <p:ph idx="1" type="body"/>
          </p:nvPr>
        </p:nvSpPr>
        <p:spPr>
          <a:xfrm>
            <a:off x="566738" y="1752600"/>
            <a:ext cx="8120062" cy="4267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US" sz="2000">
                <a:latin typeface="Cambria"/>
                <a:ea typeface="Cambria"/>
                <a:cs typeface="Cambria"/>
                <a:sym typeface="Cambria"/>
              </a:rPr>
              <a:t>Basically, three steps are included in its application.</a:t>
            </a:r>
            <a:endParaRPr/>
          </a:p>
          <a:p>
            <a:pPr indent="-342900" lvl="0" marL="342900" rtl="0" algn="just">
              <a:spcBef>
                <a:spcPts val="400"/>
              </a:spcBef>
              <a:spcAft>
                <a:spcPts val="0"/>
              </a:spcAft>
              <a:buClr>
                <a:schemeClr val="dk1"/>
              </a:buClr>
              <a:buSzPts val="2000"/>
              <a:buChar char="•"/>
            </a:pPr>
            <a:r>
              <a:rPr b="1" i="1" lang="en-US" sz="2000">
                <a:latin typeface="Cambria"/>
                <a:ea typeface="Cambria"/>
                <a:cs typeface="Cambria"/>
                <a:sym typeface="Cambria"/>
              </a:rPr>
              <a:t>Step 1:</a:t>
            </a:r>
            <a:r>
              <a:rPr i="1" lang="en-US" sz="2000">
                <a:latin typeface="Cambria"/>
                <a:ea typeface="Cambria"/>
                <a:cs typeface="Cambria"/>
                <a:sym typeface="Cambria"/>
              </a:rPr>
              <a:t> </a:t>
            </a:r>
            <a:r>
              <a:rPr lang="en-US" sz="2000">
                <a:latin typeface="Cambria"/>
                <a:ea typeface="Cambria"/>
                <a:cs typeface="Cambria"/>
                <a:sym typeface="Cambria"/>
              </a:rPr>
              <a:t>Convert all voltage sources to current sources. This is performed in Fig. 9.93 for the network of Fig. 9.92</a:t>
            </a:r>
            <a:endParaRPr/>
          </a:p>
        </p:txBody>
      </p:sp>
      <p:pic>
        <p:nvPicPr>
          <p:cNvPr id="104" name="Google Shape;104;p3"/>
          <p:cNvPicPr preferRelativeResize="0"/>
          <p:nvPr/>
        </p:nvPicPr>
        <p:blipFill rotWithShape="1">
          <a:blip r:embed="rId3">
            <a:alphaModFix/>
          </a:blip>
          <a:srcRect b="0" l="0" r="0" t="0"/>
          <a:stretch/>
        </p:blipFill>
        <p:spPr>
          <a:xfrm>
            <a:off x="0" y="3266440"/>
            <a:ext cx="2962910" cy="2291080"/>
          </a:xfrm>
          <a:prstGeom prst="rect">
            <a:avLst/>
          </a:prstGeom>
          <a:noFill/>
          <a:ln>
            <a:noFill/>
          </a:ln>
        </p:spPr>
      </p:pic>
      <p:pic>
        <p:nvPicPr>
          <p:cNvPr id="105" name="Google Shape;105;p3"/>
          <p:cNvPicPr preferRelativeResize="0"/>
          <p:nvPr/>
        </p:nvPicPr>
        <p:blipFill rotWithShape="1">
          <a:blip r:embed="rId4">
            <a:alphaModFix/>
          </a:blip>
          <a:srcRect b="0" l="0" r="0" t="0"/>
          <a:stretch/>
        </p:blipFill>
        <p:spPr>
          <a:xfrm>
            <a:off x="2859088" y="3481070"/>
            <a:ext cx="6067425" cy="207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3200">
                <a:latin typeface="Cambria"/>
                <a:ea typeface="Cambria"/>
                <a:cs typeface="Cambria"/>
                <a:sym typeface="Cambria"/>
              </a:rPr>
              <a:t>9.6 Millman’s Theorem</a:t>
            </a:r>
            <a:endParaRPr sz="3200">
              <a:latin typeface="Cambria"/>
              <a:ea typeface="Cambria"/>
              <a:cs typeface="Cambria"/>
              <a:sym typeface="Cambria"/>
            </a:endParaRPr>
          </a:p>
        </p:txBody>
      </p:sp>
      <p:sp>
        <p:nvSpPr>
          <p:cNvPr id="111" name="Google Shape;111;p4"/>
          <p:cNvSpPr txBox="1"/>
          <p:nvPr>
            <p:ph idx="1" type="body"/>
          </p:nvPr>
        </p:nvSpPr>
        <p:spPr>
          <a:xfrm>
            <a:off x="566738" y="1417638"/>
            <a:ext cx="8120062" cy="460216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b="1" i="1" lang="en-US" sz="2000">
                <a:latin typeface="Cambria"/>
                <a:ea typeface="Cambria"/>
                <a:cs typeface="Cambria"/>
                <a:sym typeface="Cambria"/>
              </a:rPr>
              <a:t>Step 2:</a:t>
            </a:r>
            <a:r>
              <a:rPr i="1" lang="en-US" sz="2000">
                <a:latin typeface="Cambria"/>
                <a:ea typeface="Cambria"/>
                <a:cs typeface="Cambria"/>
                <a:sym typeface="Cambria"/>
              </a:rPr>
              <a:t> </a:t>
            </a:r>
            <a:r>
              <a:rPr lang="en-US" sz="2000">
                <a:latin typeface="Cambria"/>
                <a:ea typeface="Cambria"/>
                <a:cs typeface="Cambria"/>
                <a:sym typeface="Cambria"/>
              </a:rPr>
              <a:t>Combine parallel current sources as described. The resulting network is shown in Fig. 9.94, where </a:t>
            </a:r>
            <a:endParaRPr sz="2000">
              <a:latin typeface="Cambria"/>
              <a:ea typeface="Cambria"/>
              <a:cs typeface="Cambria"/>
              <a:sym typeface="Cambria"/>
            </a:endParaRPr>
          </a:p>
          <a:p>
            <a:pPr indent="0" lvl="0" marL="0" rtl="0" algn="just">
              <a:spcBef>
                <a:spcPts val="0"/>
              </a:spcBef>
              <a:spcAft>
                <a:spcPts val="0"/>
              </a:spcAft>
              <a:buClr>
                <a:schemeClr val="dk1"/>
              </a:buClr>
              <a:buSzPts val="2000"/>
              <a:buNone/>
            </a:pPr>
            <a:r>
              <a:rPr i="1" lang="en-US" sz="2000">
                <a:latin typeface="Cambria"/>
                <a:ea typeface="Cambria"/>
                <a:cs typeface="Cambria"/>
                <a:sym typeface="Cambria"/>
              </a:rPr>
              <a:t>                       I</a:t>
            </a:r>
            <a:r>
              <a:rPr baseline="-25000" i="1" lang="en-US" sz="2000">
                <a:latin typeface="Cambria"/>
                <a:ea typeface="Cambria"/>
                <a:cs typeface="Cambria"/>
                <a:sym typeface="Cambria"/>
              </a:rPr>
              <a:t>T</a:t>
            </a:r>
            <a:r>
              <a:rPr i="1" lang="en-US" sz="2000">
                <a:latin typeface="Cambria"/>
                <a:ea typeface="Cambria"/>
                <a:cs typeface="Cambria"/>
                <a:sym typeface="Cambria"/>
              </a:rPr>
              <a:t> = I</a:t>
            </a:r>
            <a:r>
              <a:rPr baseline="-25000" i="1" lang="en-US" sz="2000">
                <a:latin typeface="Cambria"/>
                <a:ea typeface="Cambria"/>
                <a:cs typeface="Cambria"/>
                <a:sym typeface="Cambria"/>
              </a:rPr>
              <a:t>1</a:t>
            </a:r>
            <a:r>
              <a:rPr i="1" lang="en-US" sz="2000">
                <a:latin typeface="Cambria"/>
                <a:ea typeface="Cambria"/>
                <a:cs typeface="Cambria"/>
                <a:sym typeface="Cambria"/>
              </a:rPr>
              <a:t> + I</a:t>
            </a:r>
            <a:r>
              <a:rPr baseline="-25000" i="1" lang="en-US" sz="2000">
                <a:latin typeface="Cambria"/>
                <a:ea typeface="Cambria"/>
                <a:cs typeface="Cambria"/>
                <a:sym typeface="Cambria"/>
              </a:rPr>
              <a:t>2</a:t>
            </a:r>
            <a:r>
              <a:rPr i="1" lang="en-US" sz="2000">
                <a:latin typeface="Cambria"/>
                <a:ea typeface="Cambria"/>
                <a:cs typeface="Cambria"/>
                <a:sym typeface="Cambria"/>
              </a:rPr>
              <a:t> + I</a:t>
            </a:r>
            <a:r>
              <a:rPr baseline="-25000" i="1" lang="en-US" sz="2000">
                <a:latin typeface="Cambria"/>
                <a:ea typeface="Cambria"/>
                <a:cs typeface="Cambria"/>
                <a:sym typeface="Cambria"/>
              </a:rPr>
              <a:t>3</a:t>
            </a:r>
            <a:r>
              <a:rPr i="1" lang="en-US" sz="2000">
                <a:latin typeface="Cambria"/>
                <a:ea typeface="Cambria"/>
                <a:cs typeface="Cambria"/>
                <a:sym typeface="Cambria"/>
              </a:rPr>
              <a:t> and </a:t>
            </a:r>
            <a:endParaRPr i="1" sz="2000">
              <a:latin typeface="Cambria"/>
              <a:ea typeface="Cambria"/>
              <a:cs typeface="Cambria"/>
              <a:sym typeface="Cambria"/>
            </a:endParaRPr>
          </a:p>
          <a:p>
            <a:pPr indent="0" lvl="0" marL="0" rtl="0" algn="just">
              <a:spcBef>
                <a:spcPts val="0"/>
              </a:spcBef>
              <a:spcAft>
                <a:spcPts val="0"/>
              </a:spcAft>
              <a:buClr>
                <a:schemeClr val="dk1"/>
              </a:buClr>
              <a:buSzPts val="2000"/>
              <a:buNone/>
            </a:pPr>
            <a:r>
              <a:rPr lang="en-US" sz="2000">
                <a:latin typeface="Cambria"/>
                <a:ea typeface="Cambria"/>
                <a:cs typeface="Cambria"/>
                <a:sym typeface="Cambria"/>
              </a:rPr>
              <a:t>	       R</a:t>
            </a:r>
            <a:r>
              <a:rPr baseline="-25000" lang="en-US" sz="2000">
                <a:latin typeface="Cambria"/>
                <a:ea typeface="Cambria"/>
                <a:cs typeface="Cambria"/>
                <a:sym typeface="Cambria"/>
              </a:rPr>
              <a:t>T</a:t>
            </a:r>
            <a:r>
              <a:rPr lang="en-US" sz="2000">
                <a:latin typeface="Cambria"/>
                <a:ea typeface="Cambria"/>
                <a:cs typeface="Cambria"/>
                <a:sym typeface="Cambria"/>
              </a:rPr>
              <a:t>= R</a:t>
            </a:r>
            <a:r>
              <a:rPr baseline="-25000" lang="en-US" sz="2000">
                <a:latin typeface="Cambria"/>
                <a:ea typeface="Cambria"/>
                <a:cs typeface="Cambria"/>
                <a:sym typeface="Cambria"/>
              </a:rPr>
              <a:t>1</a:t>
            </a:r>
            <a:r>
              <a:rPr lang="en-US" sz="2000">
                <a:latin typeface="Cambria"/>
                <a:ea typeface="Cambria"/>
                <a:cs typeface="Cambria"/>
                <a:sym typeface="Cambria"/>
              </a:rPr>
              <a:t> || R</a:t>
            </a:r>
            <a:r>
              <a:rPr baseline="-25000" lang="en-US" sz="2000">
                <a:latin typeface="Cambria"/>
                <a:ea typeface="Cambria"/>
                <a:cs typeface="Cambria"/>
                <a:sym typeface="Cambria"/>
              </a:rPr>
              <a:t>2</a:t>
            </a:r>
            <a:r>
              <a:rPr lang="en-US" sz="2000">
                <a:latin typeface="Cambria"/>
                <a:ea typeface="Cambria"/>
                <a:cs typeface="Cambria"/>
                <a:sym typeface="Cambria"/>
              </a:rPr>
              <a:t> || R</a:t>
            </a:r>
            <a:r>
              <a:rPr baseline="-25000" lang="en-US" sz="2000">
                <a:latin typeface="Cambria"/>
                <a:ea typeface="Cambria"/>
                <a:cs typeface="Cambria"/>
                <a:sym typeface="Cambria"/>
              </a:rPr>
              <a:t>3 </a:t>
            </a:r>
            <a:endParaRPr baseline="-25000" sz="2000">
              <a:latin typeface="Cambria"/>
              <a:ea typeface="Cambria"/>
              <a:cs typeface="Cambria"/>
              <a:sym typeface="Cambria"/>
            </a:endParaRPr>
          </a:p>
          <a:p>
            <a:pPr indent="0" lvl="0" marL="0" rtl="0" algn="just">
              <a:spcBef>
                <a:spcPts val="0"/>
              </a:spcBef>
              <a:spcAft>
                <a:spcPts val="0"/>
              </a:spcAft>
              <a:buClr>
                <a:schemeClr val="dk1"/>
              </a:buClr>
              <a:buSzPts val="2000"/>
              <a:buNone/>
            </a:pPr>
            <a:r>
              <a:t/>
            </a:r>
            <a:endParaRPr baseline="-25000" sz="2000">
              <a:latin typeface="Cambria"/>
              <a:ea typeface="Cambria"/>
              <a:cs typeface="Cambria"/>
              <a:sym typeface="Cambria"/>
            </a:endParaRPr>
          </a:p>
          <a:p>
            <a:pPr indent="0" lvl="0" marL="0" rtl="0" algn="just">
              <a:spcBef>
                <a:spcPts val="0"/>
              </a:spcBef>
              <a:spcAft>
                <a:spcPts val="0"/>
              </a:spcAft>
              <a:buClr>
                <a:schemeClr val="dk1"/>
              </a:buClr>
              <a:buSzPts val="2000"/>
              <a:buNone/>
            </a:pPr>
            <a:r>
              <a:t/>
            </a:r>
            <a:endParaRPr baseline="-25000" sz="2000">
              <a:latin typeface="Cambria"/>
              <a:ea typeface="Cambria"/>
              <a:cs typeface="Cambria"/>
              <a:sym typeface="Cambria"/>
            </a:endParaRPr>
          </a:p>
          <a:p>
            <a:pPr indent="0" lvl="0" marL="0" rtl="0" algn="just">
              <a:spcBef>
                <a:spcPts val="0"/>
              </a:spcBef>
              <a:spcAft>
                <a:spcPts val="0"/>
              </a:spcAft>
              <a:buClr>
                <a:schemeClr val="dk1"/>
              </a:buClr>
              <a:buSzPts val="2000"/>
              <a:buNone/>
            </a:pPr>
            <a:r>
              <a:t/>
            </a:r>
            <a:endParaRPr baseline="-25000" sz="2000">
              <a:latin typeface="Cambria"/>
              <a:ea typeface="Cambria"/>
              <a:cs typeface="Cambria"/>
              <a:sym typeface="Cambria"/>
            </a:endParaRPr>
          </a:p>
          <a:p>
            <a:pPr indent="0" lvl="0" marL="0" rtl="0" algn="just">
              <a:spcBef>
                <a:spcPts val="0"/>
              </a:spcBef>
              <a:spcAft>
                <a:spcPts val="0"/>
              </a:spcAft>
              <a:buClr>
                <a:schemeClr val="dk1"/>
              </a:buClr>
              <a:buSzPts val="2000"/>
              <a:buNone/>
            </a:pPr>
            <a:r>
              <a:t/>
            </a:r>
            <a:endParaRPr i="1" sz="2000">
              <a:latin typeface="Cambria"/>
              <a:ea typeface="Cambria"/>
              <a:cs typeface="Cambria"/>
              <a:sym typeface="Cambria"/>
            </a:endParaRPr>
          </a:p>
          <a:p>
            <a:pPr indent="0" lvl="0" marL="0" rtl="0" algn="just">
              <a:spcBef>
                <a:spcPts val="0"/>
              </a:spcBef>
              <a:spcAft>
                <a:spcPts val="0"/>
              </a:spcAft>
              <a:buClr>
                <a:schemeClr val="dk1"/>
              </a:buClr>
              <a:buSzPts val="2000"/>
              <a:buNone/>
            </a:pPr>
            <a:r>
              <a:rPr i="1" lang="en-US" sz="2000">
                <a:latin typeface="Cambria"/>
                <a:ea typeface="Cambria"/>
                <a:cs typeface="Cambria"/>
                <a:sym typeface="Cambria"/>
              </a:rPr>
              <a:t>                       G</a:t>
            </a:r>
            <a:r>
              <a:rPr baseline="-25000" i="1" lang="en-US" sz="2000">
                <a:latin typeface="Cambria"/>
                <a:ea typeface="Cambria"/>
                <a:cs typeface="Cambria"/>
                <a:sym typeface="Cambria"/>
              </a:rPr>
              <a:t>T</a:t>
            </a:r>
            <a:r>
              <a:rPr i="1" lang="en-US" sz="2000">
                <a:latin typeface="Cambria"/>
                <a:ea typeface="Cambria"/>
                <a:cs typeface="Cambria"/>
                <a:sym typeface="Cambria"/>
              </a:rPr>
              <a:t> = G</a:t>
            </a:r>
            <a:r>
              <a:rPr baseline="-25000" i="1" lang="en-US" sz="2000">
                <a:latin typeface="Cambria"/>
                <a:ea typeface="Cambria"/>
                <a:cs typeface="Cambria"/>
                <a:sym typeface="Cambria"/>
              </a:rPr>
              <a:t>1</a:t>
            </a:r>
            <a:r>
              <a:rPr i="1" lang="en-US" sz="2000">
                <a:latin typeface="Cambria"/>
                <a:ea typeface="Cambria"/>
                <a:cs typeface="Cambria"/>
                <a:sym typeface="Cambria"/>
              </a:rPr>
              <a:t> + G</a:t>
            </a:r>
            <a:r>
              <a:rPr baseline="-25000" i="1" lang="en-US" sz="2000">
                <a:latin typeface="Cambria"/>
                <a:ea typeface="Cambria"/>
                <a:cs typeface="Cambria"/>
                <a:sym typeface="Cambria"/>
              </a:rPr>
              <a:t>2</a:t>
            </a:r>
            <a:r>
              <a:rPr i="1" lang="en-US" sz="2000">
                <a:latin typeface="Cambria"/>
                <a:ea typeface="Cambria"/>
                <a:cs typeface="Cambria"/>
                <a:sym typeface="Cambria"/>
              </a:rPr>
              <a:t> + G</a:t>
            </a:r>
            <a:r>
              <a:rPr baseline="-25000" i="1" lang="en-US" sz="2000">
                <a:latin typeface="Cambria"/>
                <a:ea typeface="Cambria"/>
                <a:cs typeface="Cambria"/>
                <a:sym typeface="Cambria"/>
              </a:rPr>
              <a:t>3</a:t>
            </a:r>
            <a:endParaRPr/>
          </a:p>
          <a:p>
            <a:pPr indent="-342900" lvl="0" marL="342900" rtl="0" algn="just">
              <a:spcBef>
                <a:spcPts val="400"/>
              </a:spcBef>
              <a:spcAft>
                <a:spcPts val="0"/>
              </a:spcAft>
              <a:buClr>
                <a:schemeClr val="dk1"/>
              </a:buClr>
              <a:buSzPts val="2000"/>
              <a:buChar char="•"/>
            </a:pPr>
            <a:r>
              <a:rPr b="1" i="1" lang="en-US" sz="2000">
                <a:latin typeface="Cambria"/>
                <a:ea typeface="Cambria"/>
                <a:cs typeface="Cambria"/>
                <a:sym typeface="Cambria"/>
              </a:rPr>
              <a:t>Step 3:</a:t>
            </a:r>
            <a:r>
              <a:rPr i="1" lang="en-US" sz="2000">
                <a:latin typeface="Cambria"/>
                <a:ea typeface="Cambria"/>
                <a:cs typeface="Cambria"/>
                <a:sym typeface="Cambria"/>
              </a:rPr>
              <a:t> </a:t>
            </a:r>
            <a:r>
              <a:rPr lang="en-US" sz="2000">
                <a:latin typeface="Cambria"/>
                <a:ea typeface="Cambria"/>
                <a:cs typeface="Cambria"/>
                <a:sym typeface="Cambria"/>
              </a:rPr>
              <a:t>Convert the resulting current source to a voltage source, and the</a:t>
            </a:r>
            <a:r>
              <a:rPr i="1" lang="en-US" sz="2000">
                <a:latin typeface="Cambria"/>
                <a:ea typeface="Cambria"/>
                <a:cs typeface="Cambria"/>
                <a:sym typeface="Cambria"/>
              </a:rPr>
              <a:t> </a:t>
            </a:r>
            <a:r>
              <a:rPr lang="en-US" sz="2000">
                <a:latin typeface="Cambria"/>
                <a:ea typeface="Cambria"/>
                <a:cs typeface="Cambria"/>
                <a:sym typeface="Cambria"/>
              </a:rPr>
              <a:t>desired single-source network is obtained, as shown in Fig. 9.95.</a:t>
            </a:r>
            <a:endParaRPr/>
          </a:p>
        </p:txBody>
      </p:sp>
      <p:pic>
        <p:nvPicPr>
          <p:cNvPr id="112" name="Google Shape;112;p4"/>
          <p:cNvPicPr preferRelativeResize="0"/>
          <p:nvPr/>
        </p:nvPicPr>
        <p:blipFill rotWithShape="1">
          <a:blip r:embed="rId3">
            <a:alphaModFix/>
          </a:blip>
          <a:srcRect b="0" l="0" r="0" t="0"/>
          <a:stretch/>
        </p:blipFill>
        <p:spPr>
          <a:xfrm>
            <a:off x="1164273" y="4629150"/>
            <a:ext cx="2971800" cy="2228850"/>
          </a:xfrm>
          <a:prstGeom prst="rect">
            <a:avLst/>
          </a:prstGeom>
          <a:noFill/>
          <a:ln>
            <a:noFill/>
          </a:ln>
        </p:spPr>
      </p:pic>
      <p:pic>
        <p:nvPicPr>
          <p:cNvPr id="113" name="Google Shape;113;p4"/>
          <p:cNvPicPr preferRelativeResize="0"/>
          <p:nvPr/>
        </p:nvPicPr>
        <p:blipFill rotWithShape="1">
          <a:blip r:embed="rId4">
            <a:alphaModFix/>
          </a:blip>
          <a:srcRect b="0" l="0" r="0" t="0"/>
          <a:stretch/>
        </p:blipFill>
        <p:spPr>
          <a:xfrm>
            <a:off x="4953000" y="4574540"/>
            <a:ext cx="2819400" cy="2368550"/>
          </a:xfrm>
          <a:prstGeom prst="rect">
            <a:avLst/>
          </a:prstGeom>
          <a:noFill/>
          <a:ln>
            <a:noFill/>
          </a:ln>
        </p:spPr>
      </p:pic>
      <p:pic>
        <p:nvPicPr>
          <p:cNvPr id="114" name="Google Shape;114;p4"/>
          <p:cNvPicPr preferRelativeResize="0"/>
          <p:nvPr/>
        </p:nvPicPr>
        <p:blipFill rotWithShape="1">
          <a:blip r:embed="rId5">
            <a:alphaModFix/>
          </a:blip>
          <a:srcRect b="0" l="0" r="0" t="0"/>
          <a:stretch/>
        </p:blipFill>
        <p:spPr>
          <a:xfrm>
            <a:off x="1878648" y="2696210"/>
            <a:ext cx="2257425" cy="666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9.6 Millman’s Theorem</a:t>
            </a:r>
            <a:endParaRPr/>
          </a:p>
        </p:txBody>
      </p:sp>
      <p:pic>
        <p:nvPicPr>
          <p:cNvPr id="120" name="Google Shape;120;p5"/>
          <p:cNvPicPr preferRelativeResize="0"/>
          <p:nvPr/>
        </p:nvPicPr>
        <p:blipFill rotWithShape="1">
          <a:blip r:embed="rId3">
            <a:alphaModFix/>
          </a:blip>
          <a:srcRect b="0" l="0" r="0" t="0"/>
          <a:stretch/>
        </p:blipFill>
        <p:spPr>
          <a:xfrm>
            <a:off x="533400" y="1524000"/>
            <a:ext cx="7677150" cy="5067300"/>
          </a:xfrm>
          <a:prstGeom prst="rect">
            <a:avLst/>
          </a:prstGeom>
          <a:noFill/>
          <a:ln>
            <a:noFill/>
          </a:ln>
        </p:spPr>
      </p:pic>
      <p:pic>
        <p:nvPicPr>
          <p:cNvPr id="121" name="Google Shape;121;p5"/>
          <p:cNvPicPr preferRelativeResize="0"/>
          <p:nvPr/>
        </p:nvPicPr>
        <p:blipFill rotWithShape="1">
          <a:blip r:embed="rId4">
            <a:alphaModFix/>
          </a:blip>
          <a:srcRect b="0" l="0" r="0" t="0"/>
          <a:stretch/>
        </p:blipFill>
        <p:spPr>
          <a:xfrm>
            <a:off x="6496050" y="1"/>
            <a:ext cx="2190750" cy="167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3600">
                <a:latin typeface="Cambria"/>
                <a:ea typeface="Cambria"/>
                <a:cs typeface="Cambria"/>
                <a:sym typeface="Cambria"/>
              </a:rPr>
              <a:t>9.6 Millman’s Theorem</a:t>
            </a:r>
            <a:endParaRPr sz="3600">
              <a:latin typeface="Cambria"/>
              <a:ea typeface="Cambria"/>
              <a:cs typeface="Cambria"/>
              <a:sym typeface="Cambria"/>
            </a:endParaRPr>
          </a:p>
        </p:txBody>
      </p:sp>
      <p:pic>
        <p:nvPicPr>
          <p:cNvPr id="127" name="Google Shape;127;p6"/>
          <p:cNvPicPr preferRelativeResize="0"/>
          <p:nvPr/>
        </p:nvPicPr>
        <p:blipFill rotWithShape="1">
          <a:blip r:embed="rId3">
            <a:alphaModFix/>
          </a:blip>
          <a:srcRect b="0" l="0" r="0" t="0"/>
          <a:stretch/>
        </p:blipFill>
        <p:spPr>
          <a:xfrm>
            <a:off x="1196022" y="1205865"/>
            <a:ext cx="7077075" cy="513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133" name="Google Shape;133;p7"/>
          <p:cNvPicPr preferRelativeResize="0"/>
          <p:nvPr/>
        </p:nvPicPr>
        <p:blipFill rotWithShape="1">
          <a:blip r:embed="rId3">
            <a:alphaModFix/>
          </a:blip>
          <a:srcRect b="0" l="0" r="0" t="0"/>
          <a:stretch/>
        </p:blipFill>
        <p:spPr>
          <a:xfrm>
            <a:off x="2757487" y="152400"/>
            <a:ext cx="3629025" cy="1809750"/>
          </a:xfrm>
          <a:prstGeom prst="rect">
            <a:avLst/>
          </a:prstGeom>
          <a:noFill/>
          <a:ln>
            <a:noFill/>
          </a:ln>
        </p:spPr>
      </p:pic>
      <p:pic>
        <p:nvPicPr>
          <p:cNvPr id="134" name="Google Shape;134;p7"/>
          <p:cNvPicPr preferRelativeResize="0"/>
          <p:nvPr/>
        </p:nvPicPr>
        <p:blipFill rotWithShape="1">
          <a:blip r:embed="rId4">
            <a:alphaModFix/>
          </a:blip>
          <a:srcRect b="0" l="0" r="0" t="0"/>
          <a:stretch/>
        </p:blipFill>
        <p:spPr>
          <a:xfrm>
            <a:off x="3200400" y="2286000"/>
            <a:ext cx="2409825" cy="1257300"/>
          </a:xfrm>
          <a:prstGeom prst="rect">
            <a:avLst/>
          </a:prstGeom>
          <a:noFill/>
          <a:ln>
            <a:noFill/>
          </a:ln>
        </p:spPr>
      </p:pic>
      <p:pic>
        <p:nvPicPr>
          <p:cNvPr id="135" name="Google Shape;135;p7"/>
          <p:cNvPicPr preferRelativeResize="0"/>
          <p:nvPr/>
        </p:nvPicPr>
        <p:blipFill rotWithShape="1">
          <a:blip r:embed="rId5">
            <a:alphaModFix/>
          </a:blip>
          <a:srcRect b="0" l="0" r="0" t="0"/>
          <a:stretch/>
        </p:blipFill>
        <p:spPr>
          <a:xfrm>
            <a:off x="1905000" y="3810000"/>
            <a:ext cx="5553075" cy="264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141" name="Google Shape;141;p8"/>
          <p:cNvPicPr preferRelativeResize="0"/>
          <p:nvPr/>
        </p:nvPicPr>
        <p:blipFill rotWithShape="1">
          <a:blip r:embed="rId3">
            <a:alphaModFix/>
          </a:blip>
          <a:srcRect b="0" l="0" r="0" t="0"/>
          <a:stretch/>
        </p:blipFill>
        <p:spPr>
          <a:xfrm>
            <a:off x="121920" y="1275080"/>
            <a:ext cx="6089015" cy="1875473"/>
          </a:xfrm>
          <a:prstGeom prst="rect">
            <a:avLst/>
          </a:prstGeom>
          <a:noFill/>
          <a:ln>
            <a:noFill/>
          </a:ln>
        </p:spPr>
      </p:pic>
      <p:pic>
        <p:nvPicPr>
          <p:cNvPr id="142" name="Google Shape;142;p8"/>
          <p:cNvPicPr preferRelativeResize="0"/>
          <p:nvPr/>
        </p:nvPicPr>
        <p:blipFill rotWithShape="1">
          <a:blip r:embed="rId4">
            <a:alphaModFix/>
          </a:blip>
          <a:srcRect b="0" l="0" r="0" t="0"/>
          <a:stretch/>
        </p:blipFill>
        <p:spPr>
          <a:xfrm>
            <a:off x="5608320" y="883920"/>
            <a:ext cx="3444875" cy="26676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148" name="Google Shape;148;p9"/>
          <p:cNvPicPr preferRelativeResize="0"/>
          <p:nvPr/>
        </p:nvPicPr>
        <p:blipFill rotWithShape="1">
          <a:blip r:embed="rId3">
            <a:alphaModFix/>
          </a:blip>
          <a:srcRect b="0" l="0" r="0" t="0"/>
          <a:stretch/>
        </p:blipFill>
        <p:spPr>
          <a:xfrm>
            <a:off x="3505200" y="152400"/>
            <a:ext cx="2924175" cy="1990725"/>
          </a:xfrm>
          <a:prstGeom prst="rect">
            <a:avLst/>
          </a:prstGeom>
          <a:noFill/>
          <a:ln>
            <a:noFill/>
          </a:ln>
        </p:spPr>
      </p:pic>
      <p:pic>
        <p:nvPicPr>
          <p:cNvPr id="149" name="Google Shape;149;p9"/>
          <p:cNvPicPr preferRelativeResize="0"/>
          <p:nvPr/>
        </p:nvPicPr>
        <p:blipFill rotWithShape="1">
          <a:blip r:embed="rId4">
            <a:alphaModFix/>
          </a:blip>
          <a:srcRect b="0" l="0" r="0" t="0"/>
          <a:stretch/>
        </p:blipFill>
        <p:spPr>
          <a:xfrm>
            <a:off x="3352799" y="1989138"/>
            <a:ext cx="3724275" cy="2266950"/>
          </a:xfrm>
          <a:prstGeom prst="rect">
            <a:avLst/>
          </a:prstGeom>
          <a:noFill/>
          <a:ln>
            <a:noFill/>
          </a:ln>
        </p:spPr>
      </p:pic>
      <p:pic>
        <p:nvPicPr>
          <p:cNvPr id="150" name="Google Shape;150;p9"/>
          <p:cNvPicPr preferRelativeResize="0"/>
          <p:nvPr/>
        </p:nvPicPr>
        <p:blipFill rotWithShape="1">
          <a:blip r:embed="rId5">
            <a:alphaModFix/>
          </a:blip>
          <a:srcRect b="0" l="0" r="0" t="0"/>
          <a:stretch/>
        </p:blipFill>
        <p:spPr>
          <a:xfrm>
            <a:off x="1847850" y="4422775"/>
            <a:ext cx="5772150" cy="193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2020-04-11T16:28:43Z</dcterms:created>
  <dc:creator>Ismat</dc:creator>
</cp:coreProperties>
</file>