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6858000" cx="9144000"/>
  <p:notesSz cx="6735750" cy="98663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35" roundtripDataSignature="AMtx7mhhzaP0qrCLyFnjwz/wT8MwVuNS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18831" cy="493316"/>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15373" y="0"/>
            <a:ext cx="2918831" cy="493316"/>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371285"/>
            <a:ext cx="2918831" cy="493316"/>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15373" y="9371285"/>
            <a:ext cx="2918831" cy="49331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0:notes"/>
          <p:cNvSpPr txBox="1"/>
          <p:nvPr>
            <p:ph idx="1" type="body"/>
          </p:nvPr>
        </p:nvSpPr>
        <p:spPr>
          <a:xfrm>
            <a:off x="673577" y="4686499"/>
            <a:ext cx="5388610" cy="443984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10: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1: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p11: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2: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p12: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3: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p13: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4: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4" name="Google Shape;194;p14: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5: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p15: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6: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1" name="Google Shape;211;p16: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7: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8" name="Google Shape;218;p17: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8: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5" name="Google Shape;225;p18: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9: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3" name="Google Shape;233;p19: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p2: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0: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0" name="Google Shape;240;p20: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1: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8" name="Google Shape;248;p21: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2: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7" name="Google Shape;257;p22: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3: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5" name="Google Shape;265;p23: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4: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2" name="Google Shape;272;p24: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5: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0" name="Google Shape;280;p25: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6: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9" name="Google Shape;289;p26: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7: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7" name="Google Shape;297;p27: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8: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5" name="Google Shape;305;p28: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9: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3" name="Google Shape;313;p29: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3: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p4: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5: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p6: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p7: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43" name="Google Shape;14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9: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9: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40"/>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1"/>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41"/>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3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5" name="Google Shape;35;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1" name="Google Shape;41;p3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2" name="Google Shape;42;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8" name="Google Shape;48;p3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9" name="Google Shape;49;p3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50" name="Google Shape;50;p3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1" name="Google Shape;51;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3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9"/>
          <p:cNvSpPr/>
          <p:nvPr>
            <p:ph idx="2" type="pic"/>
          </p:nvPr>
        </p:nvSpPr>
        <p:spPr>
          <a:xfrm>
            <a:off x="1792288" y="612775"/>
            <a:ext cx="5486400" cy="4114800"/>
          </a:xfrm>
          <a:prstGeom prst="rect">
            <a:avLst/>
          </a:prstGeom>
          <a:noFill/>
          <a:ln>
            <a:noFill/>
          </a:ln>
        </p:spPr>
      </p:sp>
      <p:sp>
        <p:nvSpPr>
          <p:cNvPr id="68" name="Google Shape;68;p3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3.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24.png"/><Relationship Id="rId5"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9.png"/><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8.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6.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2.png"/><Relationship Id="rId5"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latin typeface="Cambria"/>
              <a:ea typeface="Cambria"/>
              <a:cs typeface="Cambria"/>
              <a:sym typeface="Cambria"/>
            </a:endParaRPr>
          </a:p>
        </p:txBody>
      </p:sp>
      <p:sp>
        <p:nvSpPr>
          <p:cNvPr id="89" name="Google Shape;89;p1"/>
          <p:cNvSpPr txBox="1"/>
          <p:nvPr>
            <p:ph idx="1" type="subTitle"/>
          </p:nvPr>
        </p:nvSpPr>
        <p:spPr>
          <a:xfrm>
            <a:off x="533400" y="3429000"/>
            <a:ext cx="8077200" cy="16002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888888"/>
              </a:buClr>
              <a:buSzPts val="3200"/>
              <a:buNone/>
            </a:pPr>
            <a:r>
              <a:rPr lang="en-US">
                <a:latin typeface="Cambria"/>
                <a:ea typeface="Cambria"/>
                <a:cs typeface="Cambria"/>
                <a:sym typeface="Cambria"/>
              </a:rPr>
              <a:t>Chapter 10: Capacitors</a:t>
            </a:r>
            <a:endParaRPr/>
          </a:p>
        </p:txBody>
      </p:sp>
      <p:sp>
        <p:nvSpPr>
          <p:cNvPr id="90" name="Google Shape;9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Verdana"/>
                <a:ea typeface="Verdana"/>
                <a:cs typeface="Verdana"/>
                <a:sym typeface="Verdana"/>
              </a:rPr>
              <a:t>‹#›</a:t>
            </a:fld>
            <a:endParaRPr b="0" i="0" sz="1200" u="none" cap="none" strike="noStrike">
              <a:solidFill>
                <a:schemeClr val="dk1"/>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lang="en-US">
                <a:latin typeface="Cambria"/>
                <a:ea typeface="Cambria"/>
                <a:cs typeface="Cambria"/>
                <a:sym typeface="Cambria"/>
              </a:rPr>
              <a:t>Capacitance</a:t>
            </a:r>
            <a:endParaRPr/>
          </a:p>
        </p:txBody>
      </p:sp>
      <p:sp>
        <p:nvSpPr>
          <p:cNvPr id="163" name="Google Shape;163;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360"/>
              </a:spcBef>
              <a:spcAft>
                <a:spcPts val="0"/>
              </a:spcAft>
              <a:buSzPts val="1800"/>
              <a:buChar char="•"/>
            </a:pPr>
            <a:r>
              <a:rPr lang="en-US" sz="2200">
                <a:latin typeface="Cambria"/>
                <a:ea typeface="Cambria"/>
                <a:cs typeface="Cambria"/>
                <a:sym typeface="Cambria"/>
              </a:rPr>
              <a:t>The relationship between the applied voltage, the charge on the plates, and the capacitance level is defined by the following equation:</a:t>
            </a:r>
            <a:endParaRPr/>
          </a:p>
          <a:p>
            <a:pPr indent="-228600" lvl="0" marL="457200" rtl="0" algn="l">
              <a:lnSpc>
                <a:spcPct val="100000"/>
              </a:lnSpc>
              <a:spcBef>
                <a:spcPts val="360"/>
              </a:spcBef>
              <a:spcAft>
                <a:spcPts val="0"/>
              </a:spcAft>
              <a:buSzPts val="1800"/>
              <a:buNone/>
            </a:pPr>
            <a:r>
              <a:t/>
            </a:r>
            <a:endParaRPr sz="2200">
              <a:latin typeface="Cambria"/>
              <a:ea typeface="Cambria"/>
              <a:cs typeface="Cambria"/>
              <a:sym typeface="Cambria"/>
            </a:endParaRPr>
          </a:p>
          <a:p>
            <a:pPr indent="-228600" lvl="0" marL="457200" rtl="0" algn="l">
              <a:lnSpc>
                <a:spcPct val="100000"/>
              </a:lnSpc>
              <a:spcBef>
                <a:spcPts val="360"/>
              </a:spcBef>
              <a:spcAft>
                <a:spcPts val="0"/>
              </a:spcAft>
              <a:buSzPts val="1800"/>
              <a:buNone/>
            </a:pPr>
            <a:r>
              <a:t/>
            </a:r>
            <a:endParaRPr sz="2200">
              <a:latin typeface="Cambria"/>
              <a:ea typeface="Cambria"/>
              <a:cs typeface="Cambria"/>
              <a:sym typeface="Cambria"/>
            </a:endParaRPr>
          </a:p>
          <a:p>
            <a:pPr indent="-228600" lvl="0" marL="457200" rtl="0" algn="l">
              <a:lnSpc>
                <a:spcPct val="100000"/>
              </a:lnSpc>
              <a:spcBef>
                <a:spcPts val="360"/>
              </a:spcBef>
              <a:spcAft>
                <a:spcPts val="0"/>
              </a:spcAft>
              <a:buSzPts val="1800"/>
              <a:buNone/>
            </a:pPr>
            <a:r>
              <a:t/>
            </a:r>
            <a:endParaRPr sz="2200">
              <a:latin typeface="Cambria"/>
              <a:ea typeface="Cambria"/>
              <a:cs typeface="Cambria"/>
              <a:sym typeface="Cambria"/>
            </a:endParaRPr>
          </a:p>
          <a:p>
            <a:pPr indent="-342900" lvl="0" marL="342900" rtl="0" algn="l">
              <a:lnSpc>
                <a:spcPct val="100000"/>
              </a:lnSpc>
              <a:spcBef>
                <a:spcPts val="370"/>
              </a:spcBef>
              <a:spcAft>
                <a:spcPts val="0"/>
              </a:spcAft>
              <a:buSzPts val="2200"/>
              <a:buChar char="•"/>
            </a:pPr>
            <a:r>
              <a:rPr lang="en-US" sz="2200">
                <a:latin typeface="Cambria"/>
                <a:ea typeface="Cambria"/>
                <a:cs typeface="Cambria"/>
                <a:sym typeface="Cambria"/>
              </a:rPr>
              <a:t>for the same voltage (</a:t>
            </a:r>
            <a:r>
              <a:rPr i="1" lang="en-US" sz="2200">
                <a:latin typeface="Cambria"/>
                <a:ea typeface="Cambria"/>
                <a:cs typeface="Cambria"/>
                <a:sym typeface="Cambria"/>
              </a:rPr>
              <a:t>V)</a:t>
            </a:r>
            <a:r>
              <a:rPr lang="en-US" sz="2200">
                <a:latin typeface="Cambria"/>
                <a:ea typeface="Cambria"/>
                <a:cs typeface="Cambria"/>
                <a:sym typeface="Cambria"/>
              </a:rPr>
              <a:t>, the greater the charge </a:t>
            </a:r>
            <a:r>
              <a:rPr i="1" lang="en-US" sz="2200">
                <a:latin typeface="Cambria"/>
                <a:ea typeface="Cambria"/>
                <a:cs typeface="Cambria"/>
                <a:sym typeface="Cambria"/>
              </a:rPr>
              <a:t>(Q) </a:t>
            </a:r>
            <a:r>
              <a:rPr lang="en-US" sz="2200">
                <a:latin typeface="Cambria"/>
                <a:ea typeface="Cambria"/>
                <a:cs typeface="Cambria"/>
                <a:sym typeface="Cambria"/>
              </a:rPr>
              <a:t>on the plates, the higher the capacitance level (</a:t>
            </a:r>
            <a:r>
              <a:rPr i="1" lang="en-US" sz="2200">
                <a:latin typeface="Cambria"/>
                <a:ea typeface="Cambria"/>
                <a:cs typeface="Cambria"/>
                <a:sym typeface="Cambria"/>
              </a:rPr>
              <a:t>C).</a:t>
            </a:r>
            <a:endParaRPr sz="2200">
              <a:latin typeface="Cambria"/>
              <a:ea typeface="Cambria"/>
              <a:cs typeface="Cambria"/>
              <a:sym typeface="Cambria"/>
            </a:endParaRPr>
          </a:p>
          <a:p>
            <a:pPr indent="-342900" lvl="0" marL="342900" rtl="0" algn="l">
              <a:lnSpc>
                <a:spcPct val="100000"/>
              </a:lnSpc>
              <a:spcBef>
                <a:spcPts val="370"/>
              </a:spcBef>
              <a:spcAft>
                <a:spcPts val="0"/>
              </a:spcAft>
              <a:buSzPts val="2200"/>
              <a:buChar char="•"/>
            </a:pPr>
            <a:r>
              <a:rPr lang="en-US" sz="2200">
                <a:latin typeface="Cambria"/>
                <a:ea typeface="Cambria"/>
                <a:cs typeface="Cambria"/>
                <a:sym typeface="Cambria"/>
              </a:rPr>
              <a:t>The product relationship that the higher the capacitance (</a:t>
            </a:r>
            <a:r>
              <a:rPr i="1" lang="en-US" sz="2200">
                <a:latin typeface="Cambria"/>
                <a:ea typeface="Cambria"/>
                <a:cs typeface="Cambria"/>
                <a:sym typeface="Cambria"/>
              </a:rPr>
              <a:t>C) </a:t>
            </a:r>
            <a:r>
              <a:rPr lang="en-US" sz="2200">
                <a:latin typeface="Cambria"/>
                <a:ea typeface="Cambria"/>
                <a:cs typeface="Cambria"/>
                <a:sym typeface="Cambria"/>
              </a:rPr>
              <a:t>or applied voltage</a:t>
            </a:r>
            <a:r>
              <a:rPr i="1" lang="en-US" sz="2200">
                <a:latin typeface="Cambria"/>
                <a:ea typeface="Cambria"/>
                <a:cs typeface="Cambria"/>
                <a:sym typeface="Cambria"/>
              </a:rPr>
              <a:t> (V), </a:t>
            </a:r>
            <a:r>
              <a:rPr lang="en-US" sz="2200">
                <a:latin typeface="Cambria"/>
                <a:ea typeface="Cambria"/>
                <a:cs typeface="Cambria"/>
                <a:sym typeface="Cambria"/>
              </a:rPr>
              <a:t>the greater the charge on the plates.</a:t>
            </a:r>
            <a:endParaRPr sz="2200">
              <a:latin typeface="Cambria"/>
              <a:ea typeface="Cambria"/>
              <a:cs typeface="Cambria"/>
              <a:sym typeface="Cambria"/>
            </a:endParaRPr>
          </a:p>
          <a:p>
            <a:pPr indent="-228600" lvl="0" marL="457200" rtl="0" algn="l">
              <a:lnSpc>
                <a:spcPct val="100000"/>
              </a:lnSpc>
              <a:spcBef>
                <a:spcPts val="360"/>
              </a:spcBef>
              <a:spcAft>
                <a:spcPts val="0"/>
              </a:spcAft>
              <a:buSzPts val="1800"/>
              <a:buNone/>
            </a:pPr>
            <a:r>
              <a:t/>
            </a:r>
            <a:endParaRPr sz="2200">
              <a:latin typeface="Cambria"/>
              <a:ea typeface="Cambria"/>
              <a:cs typeface="Cambria"/>
              <a:sym typeface="Cambria"/>
            </a:endParaRPr>
          </a:p>
          <a:p>
            <a:pPr indent="-228600" lvl="0" marL="457200" rtl="0" algn="l">
              <a:lnSpc>
                <a:spcPct val="100000"/>
              </a:lnSpc>
              <a:spcBef>
                <a:spcPts val="360"/>
              </a:spcBef>
              <a:spcAft>
                <a:spcPts val="0"/>
              </a:spcAft>
              <a:buClr>
                <a:schemeClr val="dk1"/>
              </a:buClr>
              <a:buSzPts val="1800"/>
              <a:buNone/>
            </a:pPr>
            <a:r>
              <a:t/>
            </a:r>
            <a:endParaRPr sz="2200">
              <a:latin typeface="Cambria"/>
              <a:ea typeface="Cambria"/>
              <a:cs typeface="Cambria"/>
              <a:sym typeface="Cambria"/>
            </a:endParaRPr>
          </a:p>
        </p:txBody>
      </p:sp>
      <p:sp>
        <p:nvSpPr>
          <p:cNvPr id="164" name="Google Shape;164;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65" name="Google Shape;165;p10"/>
          <p:cNvPicPr preferRelativeResize="0"/>
          <p:nvPr/>
        </p:nvPicPr>
        <p:blipFill rotWithShape="1">
          <a:blip r:embed="rId3">
            <a:alphaModFix/>
          </a:blip>
          <a:srcRect b="0" l="0" r="0" t="0"/>
          <a:stretch/>
        </p:blipFill>
        <p:spPr>
          <a:xfrm>
            <a:off x="2910253" y="2608385"/>
            <a:ext cx="2624138" cy="762000"/>
          </a:xfrm>
          <a:prstGeom prst="rect">
            <a:avLst/>
          </a:prstGeom>
          <a:noFill/>
          <a:ln>
            <a:noFill/>
          </a:ln>
        </p:spPr>
      </p:pic>
      <p:pic>
        <p:nvPicPr>
          <p:cNvPr id="166" name="Google Shape;166;p10"/>
          <p:cNvPicPr preferRelativeResize="0"/>
          <p:nvPr/>
        </p:nvPicPr>
        <p:blipFill rotWithShape="1">
          <a:blip r:embed="rId4">
            <a:alphaModFix/>
          </a:blip>
          <a:srcRect b="0" l="0" r="0" t="0"/>
          <a:stretch/>
        </p:blipFill>
        <p:spPr>
          <a:xfrm>
            <a:off x="3163460" y="5750719"/>
            <a:ext cx="4741862" cy="49053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mbria"/>
              <a:buNone/>
            </a:pPr>
            <a:r>
              <a:rPr lang="en-US">
                <a:latin typeface="Cambria"/>
                <a:ea typeface="Cambria"/>
                <a:cs typeface="Cambria"/>
                <a:sym typeface="Cambria"/>
              </a:rPr>
              <a:t>10.3 Capacitance</a:t>
            </a:r>
            <a:endParaRPr/>
          </a:p>
        </p:txBody>
      </p:sp>
      <p:sp>
        <p:nvSpPr>
          <p:cNvPr id="172" name="Google Shape;172;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lnSpc>
                <a:spcPct val="100000"/>
              </a:lnSpc>
              <a:spcBef>
                <a:spcPts val="0"/>
              </a:spcBef>
              <a:spcAft>
                <a:spcPts val="0"/>
              </a:spcAft>
              <a:buClr>
                <a:schemeClr val="dk1"/>
              </a:buClr>
              <a:buSzPts val="2000"/>
              <a:buChar char="•"/>
            </a:pPr>
            <a:r>
              <a:rPr lang="en-US" sz="2000">
                <a:latin typeface="Cambria"/>
                <a:ea typeface="Cambria"/>
                <a:cs typeface="Cambria"/>
                <a:sym typeface="Cambria"/>
              </a:rPr>
              <a:t>A cross-sectional view of the parallel plates is shown with the distribution of electric flux lines in Fig. 10.6(a). The number of flux lines per unit area (</a:t>
            </a:r>
            <a:r>
              <a:rPr i="1" lang="en-US" sz="2000">
                <a:latin typeface="Cambria"/>
                <a:ea typeface="Cambria"/>
                <a:cs typeface="Cambria"/>
                <a:sym typeface="Cambria"/>
              </a:rPr>
              <a:t>D) </a:t>
            </a:r>
            <a:r>
              <a:rPr lang="en-US" sz="2000">
                <a:latin typeface="Cambria"/>
                <a:ea typeface="Cambria"/>
                <a:cs typeface="Cambria"/>
                <a:sym typeface="Cambria"/>
              </a:rPr>
              <a:t>between the two plates is quite uniform</a:t>
            </a:r>
            <a:r>
              <a:rPr i="1" lang="en-US" sz="2000">
                <a:latin typeface="Cambria"/>
                <a:ea typeface="Cambria"/>
                <a:cs typeface="Cambria"/>
                <a:sym typeface="Cambria"/>
              </a:rPr>
              <a:t>. </a:t>
            </a:r>
            <a:endParaRPr i="1" sz="2000">
              <a:latin typeface="Cambria"/>
              <a:ea typeface="Cambria"/>
              <a:cs typeface="Cambria"/>
              <a:sym typeface="Cambria"/>
            </a:endParaRPr>
          </a:p>
          <a:p>
            <a:pPr indent="-342900" lvl="0" marL="342900" rtl="0" algn="just">
              <a:lnSpc>
                <a:spcPct val="100000"/>
              </a:lnSpc>
              <a:spcBef>
                <a:spcPts val="400"/>
              </a:spcBef>
              <a:spcAft>
                <a:spcPts val="0"/>
              </a:spcAft>
              <a:buClr>
                <a:schemeClr val="dk1"/>
              </a:buClr>
              <a:buSzPts val="2000"/>
              <a:buChar char="•"/>
            </a:pPr>
            <a:r>
              <a:rPr lang="en-US" sz="2000">
                <a:latin typeface="Cambria"/>
                <a:ea typeface="Cambria"/>
                <a:cs typeface="Cambria"/>
                <a:sym typeface="Cambria"/>
              </a:rPr>
              <a:t>At the edges, the flux lines extend outside the common surface area of the plates, producing an effect known as </a:t>
            </a:r>
            <a:r>
              <a:rPr b="1" lang="en-US" sz="2000">
                <a:latin typeface="Cambria"/>
                <a:ea typeface="Cambria"/>
                <a:cs typeface="Cambria"/>
                <a:sym typeface="Cambria"/>
              </a:rPr>
              <a:t>fringing. </a:t>
            </a:r>
            <a:r>
              <a:rPr lang="en-US" sz="2000">
                <a:latin typeface="Cambria"/>
                <a:ea typeface="Cambria"/>
                <a:cs typeface="Cambria"/>
                <a:sym typeface="Cambria"/>
              </a:rPr>
              <a:t>This effect, which reduces the capacitance somewhat, can be neglected for most practical applications.</a:t>
            </a:r>
            <a:endParaRPr/>
          </a:p>
        </p:txBody>
      </p:sp>
      <p:sp>
        <p:nvSpPr>
          <p:cNvPr id="173" name="Google Shape;1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Verdana"/>
                <a:ea typeface="Verdana"/>
                <a:cs typeface="Verdana"/>
                <a:sym typeface="Verdana"/>
              </a:rPr>
              <a:t>‹#›</a:t>
            </a:fld>
            <a:endParaRPr b="0" i="0" sz="1200" u="none" cap="none" strike="noStrike">
              <a:solidFill>
                <a:schemeClr val="dk1"/>
              </a:solidFill>
              <a:latin typeface="Verdana"/>
              <a:ea typeface="Verdana"/>
              <a:cs typeface="Verdana"/>
              <a:sym typeface="Verdana"/>
            </a:endParaRPr>
          </a:p>
        </p:txBody>
      </p:sp>
      <p:pic>
        <p:nvPicPr>
          <p:cNvPr id="174" name="Google Shape;174;p11"/>
          <p:cNvPicPr preferRelativeResize="0"/>
          <p:nvPr/>
        </p:nvPicPr>
        <p:blipFill rotWithShape="1">
          <a:blip r:embed="rId3">
            <a:alphaModFix/>
          </a:blip>
          <a:srcRect b="0" l="0" r="0" t="0"/>
          <a:stretch/>
        </p:blipFill>
        <p:spPr>
          <a:xfrm>
            <a:off x="1143000" y="4191000"/>
            <a:ext cx="2295525" cy="1581150"/>
          </a:xfrm>
          <a:prstGeom prst="rect">
            <a:avLst/>
          </a:prstGeom>
          <a:noFill/>
          <a:ln>
            <a:noFill/>
          </a:ln>
        </p:spPr>
      </p:pic>
      <p:pic>
        <p:nvPicPr>
          <p:cNvPr id="175" name="Google Shape;175;p11"/>
          <p:cNvPicPr preferRelativeResize="0"/>
          <p:nvPr/>
        </p:nvPicPr>
        <p:blipFill rotWithShape="1">
          <a:blip r:embed="rId4">
            <a:alphaModFix/>
          </a:blip>
          <a:srcRect b="0" l="0" r="0" t="0"/>
          <a:stretch/>
        </p:blipFill>
        <p:spPr>
          <a:xfrm>
            <a:off x="4419600" y="4294676"/>
            <a:ext cx="1790700" cy="1571625"/>
          </a:xfrm>
          <a:prstGeom prst="rect">
            <a:avLst/>
          </a:prstGeom>
          <a:noFill/>
          <a:ln>
            <a:noFill/>
          </a:ln>
        </p:spPr>
      </p:pic>
      <p:pic>
        <p:nvPicPr>
          <p:cNvPr id="176" name="Google Shape;176;p11"/>
          <p:cNvPicPr preferRelativeResize="0"/>
          <p:nvPr/>
        </p:nvPicPr>
        <p:blipFill rotWithShape="1">
          <a:blip r:embed="rId5">
            <a:alphaModFix/>
          </a:blip>
          <a:srcRect b="0" l="0" r="0" t="0"/>
          <a:stretch/>
        </p:blipFill>
        <p:spPr>
          <a:xfrm>
            <a:off x="3657600" y="6102350"/>
            <a:ext cx="3038475" cy="619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Cambria"/>
              <a:buNone/>
            </a:pPr>
            <a:r>
              <a:rPr b="1" lang="en-US" sz="3600">
                <a:latin typeface="Cambria"/>
                <a:ea typeface="Cambria"/>
                <a:cs typeface="Cambria"/>
                <a:sym typeface="Cambria"/>
              </a:rPr>
              <a:t>Electric Field Strength</a:t>
            </a:r>
            <a:endParaRPr sz="3600">
              <a:latin typeface="Cambria"/>
              <a:ea typeface="Cambria"/>
              <a:cs typeface="Cambria"/>
              <a:sym typeface="Cambria"/>
            </a:endParaRPr>
          </a:p>
        </p:txBody>
      </p:sp>
      <p:sp>
        <p:nvSpPr>
          <p:cNvPr id="182" name="Google Shape;182;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000"/>
              <a:buChar char="•"/>
            </a:pPr>
            <a:r>
              <a:rPr lang="en-US" sz="2000">
                <a:latin typeface="Cambria"/>
                <a:ea typeface="Cambria"/>
                <a:cs typeface="Cambria"/>
                <a:sym typeface="Cambria"/>
              </a:rPr>
              <a:t>The </a:t>
            </a:r>
            <a:r>
              <a:rPr b="1" lang="en-US" sz="2000">
                <a:latin typeface="Cambria"/>
                <a:ea typeface="Cambria"/>
                <a:cs typeface="Cambria"/>
                <a:sym typeface="Cambria"/>
              </a:rPr>
              <a:t>electric field strength </a:t>
            </a:r>
            <a:r>
              <a:rPr lang="en-US" sz="2000">
                <a:latin typeface="Cambria"/>
                <a:ea typeface="Cambria"/>
                <a:cs typeface="Cambria"/>
                <a:sym typeface="Cambria"/>
              </a:rPr>
              <a:t>between the plates is determined by the voltage across the plates and the distance between the plates as follows:</a:t>
            </a:r>
            <a:endParaRPr/>
          </a:p>
          <a:p>
            <a:pPr indent="-215900" lvl="0" marL="342900" rtl="0" algn="l">
              <a:lnSpc>
                <a:spcPct val="100000"/>
              </a:lnSpc>
              <a:spcBef>
                <a:spcPts val="400"/>
              </a:spcBef>
              <a:spcAft>
                <a:spcPts val="0"/>
              </a:spcAft>
              <a:buClr>
                <a:schemeClr val="dk1"/>
              </a:buClr>
              <a:buSzPts val="2000"/>
              <a:buNone/>
            </a:pPr>
            <a:r>
              <a:t/>
            </a:r>
            <a:endParaRPr sz="2000">
              <a:latin typeface="Cambria"/>
              <a:ea typeface="Cambria"/>
              <a:cs typeface="Cambria"/>
              <a:sym typeface="Cambria"/>
            </a:endParaRPr>
          </a:p>
          <a:p>
            <a:pPr indent="-215900" lvl="0" marL="342900" rtl="0" algn="l">
              <a:lnSpc>
                <a:spcPct val="100000"/>
              </a:lnSpc>
              <a:spcBef>
                <a:spcPts val="400"/>
              </a:spcBef>
              <a:spcAft>
                <a:spcPts val="0"/>
              </a:spcAft>
              <a:buClr>
                <a:schemeClr val="dk1"/>
              </a:buClr>
              <a:buSzPts val="2000"/>
              <a:buNone/>
            </a:pPr>
            <a:r>
              <a:t/>
            </a:r>
            <a:endParaRPr sz="2000">
              <a:latin typeface="Cambria"/>
              <a:ea typeface="Cambria"/>
              <a:cs typeface="Cambria"/>
              <a:sym typeface="Cambria"/>
            </a:endParaRPr>
          </a:p>
          <a:p>
            <a:pPr indent="-215900" lvl="0" marL="342900" rtl="0" algn="l">
              <a:lnSpc>
                <a:spcPct val="100000"/>
              </a:lnSpc>
              <a:spcBef>
                <a:spcPts val="400"/>
              </a:spcBef>
              <a:spcAft>
                <a:spcPts val="0"/>
              </a:spcAft>
              <a:buClr>
                <a:schemeClr val="dk1"/>
              </a:buClr>
              <a:buSzPts val="2000"/>
              <a:buNone/>
            </a:pPr>
            <a:r>
              <a:t/>
            </a:r>
            <a:endParaRPr sz="2000">
              <a:latin typeface="Cambria"/>
              <a:ea typeface="Cambria"/>
              <a:cs typeface="Cambria"/>
              <a:sym typeface="Cambria"/>
            </a:endParaRPr>
          </a:p>
          <a:p>
            <a:pPr indent="-342900" lvl="0" marL="342900" rtl="0" algn="l">
              <a:lnSpc>
                <a:spcPct val="100000"/>
              </a:lnSpc>
              <a:spcBef>
                <a:spcPts val="400"/>
              </a:spcBef>
              <a:spcAft>
                <a:spcPts val="0"/>
              </a:spcAft>
              <a:buClr>
                <a:schemeClr val="dk1"/>
              </a:buClr>
              <a:buSzPts val="2000"/>
              <a:buChar char="•"/>
            </a:pPr>
            <a:r>
              <a:rPr lang="en-US" sz="2000">
                <a:latin typeface="Cambria"/>
                <a:ea typeface="Cambria"/>
                <a:cs typeface="Cambria"/>
                <a:sym typeface="Cambria"/>
              </a:rPr>
              <a:t>The equation for the electric field strength is determined by two factors only: </a:t>
            </a:r>
            <a:r>
              <a:rPr i="1" lang="en-US" sz="2000">
                <a:latin typeface="Cambria"/>
                <a:ea typeface="Cambria"/>
                <a:cs typeface="Cambria"/>
                <a:sym typeface="Cambria"/>
              </a:rPr>
              <a:t>the applied voltage </a:t>
            </a:r>
            <a:r>
              <a:rPr lang="en-US" sz="2000">
                <a:latin typeface="Cambria"/>
                <a:ea typeface="Cambria"/>
                <a:cs typeface="Cambria"/>
                <a:sym typeface="Cambria"/>
              </a:rPr>
              <a:t>and</a:t>
            </a:r>
            <a:r>
              <a:rPr i="1" lang="en-US" sz="2000">
                <a:latin typeface="Cambria"/>
                <a:ea typeface="Cambria"/>
                <a:cs typeface="Cambria"/>
                <a:sym typeface="Cambria"/>
              </a:rPr>
              <a:t> the distance between the plates. </a:t>
            </a:r>
            <a:endParaRPr i="1" sz="2000">
              <a:latin typeface="Cambria"/>
              <a:ea typeface="Cambria"/>
              <a:cs typeface="Cambria"/>
              <a:sym typeface="Cambria"/>
            </a:endParaRPr>
          </a:p>
          <a:p>
            <a:pPr indent="-342900" lvl="0" marL="342900" rtl="0" algn="l">
              <a:lnSpc>
                <a:spcPct val="100000"/>
              </a:lnSpc>
              <a:spcBef>
                <a:spcPts val="400"/>
              </a:spcBef>
              <a:spcAft>
                <a:spcPts val="0"/>
              </a:spcAft>
              <a:buSzPts val="2000"/>
              <a:buChar char="•"/>
            </a:pPr>
            <a:r>
              <a:rPr lang="en-US" sz="2000">
                <a:latin typeface="Cambria"/>
                <a:ea typeface="Cambria"/>
                <a:cs typeface="Cambria"/>
                <a:sym typeface="Cambria"/>
              </a:rPr>
              <a:t>The electric field strength does not depend on the charge on the plates, nor does the size of the capacitor or the plate material.</a:t>
            </a:r>
            <a:endParaRPr/>
          </a:p>
        </p:txBody>
      </p:sp>
      <p:sp>
        <p:nvSpPr>
          <p:cNvPr id="183" name="Google Shape;1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Verdana"/>
                <a:ea typeface="Verdana"/>
                <a:cs typeface="Verdana"/>
                <a:sym typeface="Verdana"/>
              </a:rPr>
              <a:t>‹#›</a:t>
            </a:fld>
            <a:endParaRPr b="0" i="0" sz="1200" u="none" cap="none" strike="noStrike">
              <a:solidFill>
                <a:schemeClr val="dk1"/>
              </a:solidFill>
              <a:latin typeface="Verdana"/>
              <a:ea typeface="Verdana"/>
              <a:cs typeface="Verdana"/>
              <a:sym typeface="Verdana"/>
            </a:endParaRPr>
          </a:p>
        </p:txBody>
      </p:sp>
      <p:pic>
        <p:nvPicPr>
          <p:cNvPr id="184" name="Google Shape;184;p12"/>
          <p:cNvPicPr preferRelativeResize="0"/>
          <p:nvPr/>
        </p:nvPicPr>
        <p:blipFill rotWithShape="1">
          <a:blip r:embed="rId3">
            <a:alphaModFix/>
          </a:blip>
          <a:srcRect b="0" l="0" r="0" t="0"/>
          <a:stretch/>
        </p:blipFill>
        <p:spPr>
          <a:xfrm>
            <a:off x="1676400" y="2819400"/>
            <a:ext cx="4965700" cy="838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mbria"/>
              <a:buNone/>
            </a:pPr>
            <a:r>
              <a:rPr lang="en-US">
                <a:latin typeface="Cambria"/>
                <a:ea typeface="Cambria"/>
                <a:cs typeface="Cambria"/>
                <a:sym typeface="Cambria"/>
              </a:rPr>
              <a:t>10.3 Capacitance</a:t>
            </a:r>
            <a:endParaRPr/>
          </a:p>
        </p:txBody>
      </p:sp>
      <p:sp>
        <p:nvSpPr>
          <p:cNvPr id="190" name="Google Shape;190;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lnSpc>
                <a:spcPct val="100000"/>
              </a:lnSpc>
              <a:spcBef>
                <a:spcPts val="0"/>
              </a:spcBef>
              <a:spcAft>
                <a:spcPts val="0"/>
              </a:spcAft>
              <a:buClr>
                <a:schemeClr val="dk1"/>
              </a:buClr>
              <a:buSzPts val="2000"/>
              <a:buChar char="•"/>
            </a:pPr>
            <a:r>
              <a:rPr lang="en-US" sz="2000">
                <a:latin typeface="Cambria"/>
                <a:ea typeface="Cambria"/>
                <a:cs typeface="Cambria"/>
                <a:sym typeface="Cambria"/>
              </a:rPr>
              <a:t>Many values of capacitance can be obtained for the same set of parallel plates by the addition of certain insulating materials (dielectric/insulators) between the plates. </a:t>
            </a:r>
            <a:endParaRPr sz="2000">
              <a:latin typeface="Cambria"/>
              <a:ea typeface="Cambria"/>
              <a:cs typeface="Cambria"/>
              <a:sym typeface="Cambria"/>
            </a:endParaRPr>
          </a:p>
          <a:p>
            <a:pPr indent="-342900" lvl="0" marL="342900" rtl="0" algn="just">
              <a:lnSpc>
                <a:spcPct val="100000"/>
              </a:lnSpc>
              <a:spcBef>
                <a:spcPts val="400"/>
              </a:spcBef>
              <a:spcAft>
                <a:spcPts val="0"/>
              </a:spcAft>
              <a:buClr>
                <a:schemeClr val="dk1"/>
              </a:buClr>
              <a:buSzPts val="2000"/>
              <a:buChar char="•"/>
            </a:pPr>
            <a:r>
              <a:rPr lang="en-US" sz="2000">
                <a:latin typeface="Cambria"/>
                <a:ea typeface="Cambria"/>
                <a:cs typeface="Cambria"/>
                <a:sym typeface="Cambria"/>
              </a:rPr>
              <a:t>The purpose of the </a:t>
            </a:r>
            <a:r>
              <a:rPr b="1" lang="en-US" sz="2000">
                <a:latin typeface="Cambria"/>
                <a:ea typeface="Cambria"/>
                <a:cs typeface="Cambria"/>
                <a:sym typeface="Cambria"/>
              </a:rPr>
              <a:t>dielectric</a:t>
            </a:r>
            <a:r>
              <a:rPr lang="en-US" sz="2000">
                <a:latin typeface="Cambria"/>
                <a:ea typeface="Cambria"/>
                <a:cs typeface="Cambria"/>
                <a:sym typeface="Cambria"/>
              </a:rPr>
              <a:t>, therefore, is to create an electric field to oppose the electric field set up by free charges on the parallel plates. </a:t>
            </a:r>
            <a:endParaRPr sz="2000">
              <a:latin typeface="Cambria"/>
              <a:ea typeface="Cambria"/>
              <a:cs typeface="Cambria"/>
              <a:sym typeface="Cambria"/>
            </a:endParaRPr>
          </a:p>
          <a:p>
            <a:pPr indent="-342900" lvl="0" marL="342900" rtl="0" algn="just">
              <a:lnSpc>
                <a:spcPct val="100000"/>
              </a:lnSpc>
              <a:spcBef>
                <a:spcPts val="400"/>
              </a:spcBef>
              <a:spcAft>
                <a:spcPts val="0"/>
              </a:spcAft>
              <a:buClr>
                <a:schemeClr val="dk1"/>
              </a:buClr>
              <a:buSzPts val="2000"/>
              <a:buChar char="•"/>
            </a:pPr>
            <a:r>
              <a:rPr lang="en-US" sz="2000">
                <a:latin typeface="Cambria"/>
                <a:ea typeface="Cambria"/>
                <a:cs typeface="Cambria"/>
                <a:sym typeface="Cambria"/>
              </a:rPr>
              <a:t>For this reason, the insulating material is referred to as a </a:t>
            </a:r>
            <a:r>
              <a:rPr b="1" lang="en-US" sz="2000">
                <a:latin typeface="Cambria"/>
                <a:ea typeface="Cambria"/>
                <a:cs typeface="Cambria"/>
                <a:sym typeface="Cambria"/>
              </a:rPr>
              <a:t>dielectric</a:t>
            </a:r>
            <a:r>
              <a:rPr lang="en-US" sz="2000">
                <a:latin typeface="Cambria"/>
                <a:ea typeface="Cambria"/>
                <a:cs typeface="Cambria"/>
                <a:sym typeface="Cambria"/>
              </a:rPr>
              <a:t>, </a:t>
            </a:r>
            <a:r>
              <a:rPr i="1" lang="en-US" sz="2000">
                <a:latin typeface="Cambria"/>
                <a:ea typeface="Cambria"/>
                <a:cs typeface="Cambria"/>
                <a:sym typeface="Cambria"/>
              </a:rPr>
              <a:t>di </a:t>
            </a:r>
            <a:r>
              <a:rPr lang="en-US" sz="2000">
                <a:latin typeface="Cambria"/>
                <a:ea typeface="Cambria"/>
                <a:cs typeface="Cambria"/>
                <a:sym typeface="Cambria"/>
              </a:rPr>
              <a:t>for “opposing” and </a:t>
            </a:r>
            <a:r>
              <a:rPr i="1" lang="en-US" sz="2000">
                <a:latin typeface="Cambria"/>
                <a:ea typeface="Cambria"/>
                <a:cs typeface="Cambria"/>
                <a:sym typeface="Cambria"/>
              </a:rPr>
              <a:t>electric </a:t>
            </a:r>
            <a:r>
              <a:rPr lang="en-US" sz="2000">
                <a:latin typeface="Cambria"/>
                <a:ea typeface="Cambria"/>
                <a:cs typeface="Cambria"/>
                <a:sym typeface="Cambria"/>
              </a:rPr>
              <a:t>for “electric field.”</a:t>
            </a:r>
            <a:endParaRPr/>
          </a:p>
          <a:p>
            <a:pPr indent="-342900" lvl="0" marL="342900" rtl="0" algn="just">
              <a:lnSpc>
                <a:spcPct val="100000"/>
              </a:lnSpc>
              <a:spcBef>
                <a:spcPts val="400"/>
              </a:spcBef>
              <a:spcAft>
                <a:spcPts val="0"/>
              </a:spcAft>
              <a:buClr>
                <a:schemeClr val="dk1"/>
              </a:buClr>
              <a:buSzPts val="2000"/>
              <a:buChar char="•"/>
            </a:pPr>
            <a:r>
              <a:rPr lang="en-US" sz="2000">
                <a:latin typeface="Cambria"/>
                <a:ea typeface="Cambria"/>
                <a:cs typeface="Cambria"/>
                <a:sym typeface="Cambria"/>
              </a:rPr>
              <a:t>In either case—with or without the dielectric—if the potential across the plates is kept constant and the distance between the plates is fixed, the net electric field strength within the plates must remain the same, as determined by the equation ξ = </a:t>
            </a:r>
            <a:r>
              <a:rPr i="1" lang="en-US" sz="2000">
                <a:latin typeface="Cambria"/>
                <a:ea typeface="Cambria"/>
                <a:cs typeface="Cambria"/>
                <a:sym typeface="Cambria"/>
              </a:rPr>
              <a:t>V/d.</a:t>
            </a:r>
            <a:endParaRPr/>
          </a:p>
        </p:txBody>
      </p:sp>
      <p:sp>
        <p:nvSpPr>
          <p:cNvPr id="191" name="Google Shape;191;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Verdana"/>
                <a:ea typeface="Verdana"/>
                <a:cs typeface="Verdana"/>
                <a:sym typeface="Verdana"/>
              </a:rPr>
              <a:t>‹#›</a:t>
            </a:fld>
            <a:endParaRPr b="0" i="0" sz="1200" u="none" cap="none" strike="noStrike">
              <a:solidFill>
                <a:schemeClr val="dk1"/>
              </a:solidFill>
              <a:latin typeface="Verdana"/>
              <a:ea typeface="Verdana"/>
              <a:cs typeface="Verdana"/>
              <a:sym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4"/>
          <p:cNvSpPr txBox="1"/>
          <p:nvPr>
            <p:ph idx="1" type="body"/>
          </p:nvPr>
        </p:nvSpPr>
        <p:spPr>
          <a:xfrm>
            <a:off x="533400" y="2743200"/>
            <a:ext cx="8229600" cy="3687763"/>
          </a:xfrm>
          <a:prstGeom prst="rect">
            <a:avLst/>
          </a:prstGeom>
          <a:noFill/>
          <a:ln>
            <a:noFill/>
          </a:ln>
        </p:spPr>
        <p:txBody>
          <a:bodyPr anchorCtr="0" anchor="t" bIns="45700" lIns="91425" spcFirstLastPara="1" rIns="91425" wrap="square" tIns="45700">
            <a:normAutofit/>
          </a:bodyPr>
          <a:lstStyle/>
          <a:p>
            <a:pPr indent="-342900" lvl="0" marL="342900" rtl="0" algn="just">
              <a:lnSpc>
                <a:spcPct val="100000"/>
              </a:lnSpc>
              <a:spcBef>
                <a:spcPts val="0"/>
              </a:spcBef>
              <a:spcAft>
                <a:spcPts val="0"/>
              </a:spcAft>
              <a:buClr>
                <a:schemeClr val="dk1"/>
              </a:buClr>
              <a:buSzPts val="2000"/>
              <a:buChar char="•"/>
            </a:pPr>
            <a:r>
              <a:rPr lang="en-US" sz="2000">
                <a:latin typeface="Cambria"/>
                <a:ea typeface="Cambria"/>
                <a:cs typeface="Cambria"/>
                <a:sym typeface="Cambria"/>
              </a:rPr>
              <a:t>The net electric field between the plates would decrease with insertion of the dielectric for a fixed amount of free charge on the plates. </a:t>
            </a:r>
            <a:endParaRPr sz="2000">
              <a:latin typeface="Cambria"/>
              <a:ea typeface="Cambria"/>
              <a:cs typeface="Cambria"/>
              <a:sym typeface="Cambria"/>
            </a:endParaRPr>
          </a:p>
          <a:p>
            <a:pPr indent="-342900" lvl="0" marL="342900" rtl="0" algn="just">
              <a:lnSpc>
                <a:spcPct val="100000"/>
              </a:lnSpc>
              <a:spcBef>
                <a:spcPts val="370"/>
              </a:spcBef>
              <a:spcAft>
                <a:spcPts val="0"/>
              </a:spcAft>
              <a:buClr>
                <a:schemeClr val="dk1"/>
              </a:buClr>
              <a:buSzPts val="2000"/>
              <a:buChar char="•"/>
            </a:pPr>
            <a:r>
              <a:rPr lang="en-US" sz="2000">
                <a:latin typeface="Cambria"/>
                <a:ea typeface="Cambria"/>
                <a:cs typeface="Cambria"/>
                <a:sym typeface="Cambria"/>
              </a:rPr>
              <a:t>To compensate and keep the net electric field equal to the value determined by </a:t>
            </a:r>
            <a:r>
              <a:rPr i="1" lang="en-US" sz="2000">
                <a:latin typeface="Cambria"/>
                <a:ea typeface="Cambria"/>
                <a:cs typeface="Cambria"/>
                <a:sym typeface="Cambria"/>
              </a:rPr>
              <a:t>V </a:t>
            </a:r>
            <a:r>
              <a:rPr lang="en-US" sz="2000">
                <a:latin typeface="Cambria"/>
                <a:ea typeface="Cambria"/>
                <a:cs typeface="Cambria"/>
                <a:sym typeface="Cambria"/>
              </a:rPr>
              <a:t>and</a:t>
            </a:r>
            <a:r>
              <a:rPr i="1" lang="en-US" sz="2000">
                <a:latin typeface="Cambria"/>
                <a:ea typeface="Cambria"/>
                <a:cs typeface="Cambria"/>
                <a:sym typeface="Cambria"/>
              </a:rPr>
              <a:t> d, </a:t>
            </a:r>
            <a:r>
              <a:rPr lang="en-US" sz="2000">
                <a:latin typeface="Cambria"/>
                <a:ea typeface="Cambria"/>
                <a:cs typeface="Cambria"/>
                <a:sym typeface="Cambria"/>
              </a:rPr>
              <a:t>more charge must be deposited on the plates. This additional charge for the same potential across the plates increases the capacitance, as determined by the following equation:</a:t>
            </a:r>
            <a:endParaRPr/>
          </a:p>
          <a:p>
            <a:pPr indent="0" lvl="0" marL="0" rtl="0" algn="just">
              <a:lnSpc>
                <a:spcPct val="100000"/>
              </a:lnSpc>
              <a:spcBef>
                <a:spcPts val="370"/>
              </a:spcBef>
              <a:spcAft>
                <a:spcPts val="0"/>
              </a:spcAft>
              <a:buClr>
                <a:schemeClr val="dk1"/>
              </a:buClr>
              <a:buSzPts val="2000"/>
              <a:buNone/>
            </a:pPr>
            <a:r>
              <a:t/>
            </a:r>
            <a:endParaRPr sz="2000">
              <a:latin typeface="Cambria"/>
              <a:ea typeface="Cambria"/>
              <a:cs typeface="Cambria"/>
              <a:sym typeface="Cambria"/>
            </a:endParaRPr>
          </a:p>
          <a:p>
            <a:pPr indent="-225425" lvl="0" marL="342900" rtl="0" algn="just">
              <a:lnSpc>
                <a:spcPct val="100000"/>
              </a:lnSpc>
              <a:spcBef>
                <a:spcPts val="370"/>
              </a:spcBef>
              <a:spcAft>
                <a:spcPts val="0"/>
              </a:spcAft>
              <a:buClr>
                <a:schemeClr val="dk1"/>
              </a:buClr>
              <a:buSzPts val="2000"/>
              <a:buNone/>
            </a:pPr>
            <a:r>
              <a:t/>
            </a:r>
            <a:endParaRPr sz="2000">
              <a:latin typeface="Cambria"/>
              <a:ea typeface="Cambria"/>
              <a:cs typeface="Cambria"/>
              <a:sym typeface="Cambria"/>
            </a:endParaRPr>
          </a:p>
          <a:p>
            <a:pPr indent="-342900" lvl="0" marL="342900" rtl="0" algn="just">
              <a:lnSpc>
                <a:spcPct val="100000"/>
              </a:lnSpc>
              <a:spcBef>
                <a:spcPts val="370"/>
              </a:spcBef>
              <a:spcAft>
                <a:spcPts val="0"/>
              </a:spcAft>
              <a:buClr>
                <a:schemeClr val="dk1"/>
              </a:buClr>
              <a:buSzPts val="2000"/>
              <a:buChar char="•"/>
            </a:pPr>
            <a:r>
              <a:rPr lang="en-US" sz="2000">
                <a:latin typeface="Cambria"/>
                <a:ea typeface="Cambria"/>
                <a:cs typeface="Cambria"/>
                <a:sym typeface="Cambria"/>
              </a:rPr>
              <a:t>For different dielectric materials between the same two parallel plates, different amounts of charge will be deposited on the plates. </a:t>
            </a:r>
            <a:endParaRPr sz="2000">
              <a:latin typeface="Cambria"/>
              <a:ea typeface="Cambria"/>
              <a:cs typeface="Cambria"/>
              <a:sym typeface="Cambria"/>
            </a:endParaRPr>
          </a:p>
        </p:txBody>
      </p:sp>
      <p:sp>
        <p:nvSpPr>
          <p:cNvPr id="197" name="Google Shape;197;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Verdana"/>
                <a:ea typeface="Verdana"/>
                <a:cs typeface="Verdana"/>
                <a:sym typeface="Verdana"/>
              </a:rPr>
              <a:t>‹#›</a:t>
            </a:fld>
            <a:endParaRPr b="0" i="0" sz="1200" u="none" cap="none" strike="noStrike">
              <a:solidFill>
                <a:schemeClr val="dk1"/>
              </a:solidFill>
              <a:latin typeface="Verdana"/>
              <a:ea typeface="Verdana"/>
              <a:cs typeface="Verdana"/>
              <a:sym typeface="Verdana"/>
            </a:endParaRPr>
          </a:p>
        </p:txBody>
      </p:sp>
      <p:pic>
        <p:nvPicPr>
          <p:cNvPr id="198" name="Google Shape;198;p14"/>
          <p:cNvPicPr preferRelativeResize="0"/>
          <p:nvPr/>
        </p:nvPicPr>
        <p:blipFill rotWithShape="1">
          <a:blip r:embed="rId3">
            <a:alphaModFix/>
          </a:blip>
          <a:srcRect b="0" l="0" r="0" t="0"/>
          <a:stretch/>
        </p:blipFill>
        <p:spPr>
          <a:xfrm>
            <a:off x="3777761" y="4794739"/>
            <a:ext cx="1133475" cy="566738"/>
          </a:xfrm>
          <a:prstGeom prst="rect">
            <a:avLst/>
          </a:prstGeom>
          <a:noFill/>
          <a:ln>
            <a:noFill/>
          </a:ln>
        </p:spPr>
      </p:pic>
      <p:sp>
        <p:nvSpPr>
          <p:cNvPr id="199" name="Google Shape;199;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pic>
        <p:nvPicPr>
          <p:cNvPr id="200" name="Google Shape;200;p14"/>
          <p:cNvPicPr preferRelativeResize="0"/>
          <p:nvPr/>
        </p:nvPicPr>
        <p:blipFill rotWithShape="1">
          <a:blip r:embed="rId4">
            <a:alphaModFix/>
          </a:blip>
          <a:srcRect b="0" l="0" r="0" t="0"/>
          <a:stretch/>
        </p:blipFill>
        <p:spPr>
          <a:xfrm>
            <a:off x="90487" y="104774"/>
            <a:ext cx="8963025" cy="23336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mbria"/>
              <a:buNone/>
            </a:pPr>
            <a:r>
              <a:rPr lang="en-US">
                <a:latin typeface="Cambria"/>
                <a:ea typeface="Cambria"/>
                <a:cs typeface="Cambria"/>
                <a:sym typeface="Cambria"/>
              </a:rPr>
              <a:t>10.3 Capacitance</a:t>
            </a:r>
            <a:endParaRPr/>
          </a:p>
        </p:txBody>
      </p:sp>
      <p:sp>
        <p:nvSpPr>
          <p:cNvPr id="206" name="Google Shape;206;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lnSpc>
                <a:spcPct val="100000"/>
              </a:lnSpc>
              <a:spcBef>
                <a:spcPts val="0"/>
              </a:spcBef>
              <a:spcAft>
                <a:spcPts val="0"/>
              </a:spcAft>
              <a:buClr>
                <a:schemeClr val="dk1"/>
              </a:buClr>
              <a:buSzPts val="2000"/>
              <a:buChar char="•"/>
            </a:pPr>
            <a:r>
              <a:rPr lang="en-US" sz="2000">
                <a:latin typeface="Cambria"/>
                <a:ea typeface="Cambria"/>
                <a:cs typeface="Cambria"/>
                <a:sym typeface="Cambria"/>
              </a:rPr>
              <a:t>Different materials placed between the plates establish different amounts of additional charge on the plates. All, however, must be insulators and must have the ability to set up an electric field within the structure.</a:t>
            </a:r>
            <a:endParaRPr/>
          </a:p>
          <a:p>
            <a:pPr indent="-342900" lvl="0" marL="342900" rtl="0" algn="just">
              <a:lnSpc>
                <a:spcPct val="100000"/>
              </a:lnSpc>
              <a:spcBef>
                <a:spcPts val="400"/>
              </a:spcBef>
              <a:spcAft>
                <a:spcPts val="0"/>
              </a:spcAft>
              <a:buClr>
                <a:schemeClr val="dk1"/>
              </a:buClr>
              <a:buSzPts val="2000"/>
              <a:buChar char="•"/>
            </a:pPr>
            <a:r>
              <a:rPr lang="en-US" sz="2000">
                <a:latin typeface="Cambria"/>
                <a:ea typeface="Cambria"/>
                <a:cs typeface="Cambria"/>
                <a:sym typeface="Cambria"/>
              </a:rPr>
              <a:t>The term </a:t>
            </a:r>
            <a:r>
              <a:rPr b="1" lang="en-US" sz="2000">
                <a:latin typeface="Cambria"/>
                <a:ea typeface="Cambria"/>
                <a:cs typeface="Cambria"/>
                <a:sym typeface="Cambria"/>
              </a:rPr>
              <a:t>permittivity</a:t>
            </a:r>
            <a:r>
              <a:rPr lang="en-US" sz="2000">
                <a:latin typeface="Cambria"/>
                <a:ea typeface="Cambria"/>
                <a:cs typeface="Cambria"/>
                <a:sym typeface="Cambria"/>
              </a:rPr>
              <a:t> is applied as a measure of how easily a material “permits” the establishment of an electric field in the material. </a:t>
            </a:r>
            <a:endParaRPr/>
          </a:p>
          <a:p>
            <a:pPr indent="-342900" lvl="0" marL="342900" rtl="0" algn="just">
              <a:lnSpc>
                <a:spcPct val="100000"/>
              </a:lnSpc>
              <a:spcBef>
                <a:spcPts val="400"/>
              </a:spcBef>
              <a:spcAft>
                <a:spcPts val="0"/>
              </a:spcAft>
              <a:buClr>
                <a:schemeClr val="dk1"/>
              </a:buClr>
              <a:buSzPts val="2000"/>
              <a:buChar char="•"/>
            </a:pPr>
            <a:r>
              <a:rPr lang="en-US" sz="2000">
                <a:latin typeface="Cambria"/>
                <a:ea typeface="Cambria"/>
                <a:cs typeface="Cambria"/>
                <a:sym typeface="Cambria"/>
              </a:rPr>
              <a:t>The </a:t>
            </a:r>
            <a:r>
              <a:rPr b="1" lang="en-US" sz="2000">
                <a:latin typeface="Cambria"/>
                <a:ea typeface="Cambria"/>
                <a:cs typeface="Cambria"/>
                <a:sym typeface="Cambria"/>
              </a:rPr>
              <a:t>relative permittivity</a:t>
            </a:r>
            <a:r>
              <a:rPr lang="en-US" sz="2000">
                <a:latin typeface="Cambria"/>
                <a:ea typeface="Cambria"/>
                <a:cs typeface="Cambria"/>
                <a:sym typeface="Cambria"/>
              </a:rPr>
              <a:t> (or </a:t>
            </a:r>
            <a:r>
              <a:rPr b="1" lang="en-US" sz="2000">
                <a:latin typeface="Cambria"/>
                <a:ea typeface="Cambria"/>
                <a:cs typeface="Cambria"/>
                <a:sym typeface="Cambria"/>
              </a:rPr>
              <a:t>dielectric constant</a:t>
            </a:r>
            <a:r>
              <a:rPr lang="en-US" sz="2000">
                <a:latin typeface="Cambria"/>
                <a:ea typeface="Cambria"/>
                <a:cs typeface="Cambria"/>
                <a:sym typeface="Cambria"/>
              </a:rPr>
              <a:t>) compares the permittivity of a material to that of air.</a:t>
            </a:r>
            <a:endParaRPr/>
          </a:p>
          <a:p>
            <a:pPr indent="-215900" lvl="0" marL="342900" rtl="0" algn="just">
              <a:lnSpc>
                <a:spcPct val="100000"/>
              </a:lnSpc>
              <a:spcBef>
                <a:spcPts val="400"/>
              </a:spcBef>
              <a:spcAft>
                <a:spcPts val="0"/>
              </a:spcAft>
              <a:buClr>
                <a:schemeClr val="dk1"/>
              </a:buClr>
              <a:buSzPts val="2000"/>
              <a:buNone/>
            </a:pPr>
            <a:r>
              <a:t/>
            </a:r>
            <a:endParaRPr sz="2000">
              <a:latin typeface="Cambria"/>
              <a:ea typeface="Cambria"/>
              <a:cs typeface="Cambria"/>
              <a:sym typeface="Cambria"/>
            </a:endParaRPr>
          </a:p>
        </p:txBody>
      </p:sp>
      <p:sp>
        <p:nvSpPr>
          <p:cNvPr id="207" name="Google Shape;207;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Verdana"/>
                <a:ea typeface="Verdana"/>
                <a:cs typeface="Verdana"/>
                <a:sym typeface="Verdana"/>
              </a:rPr>
              <a:t>‹#›</a:t>
            </a:fld>
            <a:endParaRPr b="0" i="0" sz="1200" u="none" cap="none" strike="noStrike">
              <a:solidFill>
                <a:schemeClr val="dk1"/>
              </a:solidFill>
              <a:latin typeface="Verdana"/>
              <a:ea typeface="Verdana"/>
              <a:cs typeface="Verdana"/>
              <a:sym typeface="Verdana"/>
            </a:endParaRPr>
          </a:p>
        </p:txBody>
      </p:sp>
      <p:pic>
        <p:nvPicPr>
          <p:cNvPr id="208" name="Google Shape;208;p15"/>
          <p:cNvPicPr preferRelativeResize="0"/>
          <p:nvPr/>
        </p:nvPicPr>
        <p:blipFill rotWithShape="1">
          <a:blip r:embed="rId3">
            <a:alphaModFix/>
          </a:blip>
          <a:srcRect b="0" l="0" r="0" t="0"/>
          <a:stretch/>
        </p:blipFill>
        <p:spPr>
          <a:xfrm>
            <a:off x="914400" y="4267200"/>
            <a:ext cx="7040562" cy="1600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mbria"/>
              <a:buNone/>
            </a:pPr>
            <a:r>
              <a:rPr lang="en-US">
                <a:latin typeface="Cambria"/>
                <a:ea typeface="Cambria"/>
                <a:cs typeface="Cambria"/>
                <a:sym typeface="Cambria"/>
              </a:rPr>
              <a:t>10.3 Capacitance</a:t>
            </a:r>
            <a:endParaRPr/>
          </a:p>
        </p:txBody>
      </p:sp>
      <p:sp>
        <p:nvSpPr>
          <p:cNvPr id="214" name="Google Shape;214;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Verdana"/>
                <a:ea typeface="Verdana"/>
                <a:cs typeface="Verdana"/>
                <a:sym typeface="Verdana"/>
              </a:rPr>
              <a:t>‹#›</a:t>
            </a:fld>
            <a:endParaRPr b="0" i="0" sz="1200" u="none" cap="none" strike="noStrike">
              <a:solidFill>
                <a:schemeClr val="dk1"/>
              </a:solidFill>
              <a:latin typeface="Verdana"/>
              <a:ea typeface="Verdana"/>
              <a:cs typeface="Verdana"/>
              <a:sym typeface="Verdana"/>
            </a:endParaRPr>
          </a:p>
        </p:txBody>
      </p:sp>
      <p:pic>
        <p:nvPicPr>
          <p:cNvPr id="215" name="Google Shape;215;p16"/>
          <p:cNvPicPr preferRelativeResize="0"/>
          <p:nvPr/>
        </p:nvPicPr>
        <p:blipFill rotWithShape="1">
          <a:blip r:embed="rId3">
            <a:alphaModFix/>
          </a:blip>
          <a:srcRect b="0" l="0" r="0" t="0"/>
          <a:stretch/>
        </p:blipFill>
        <p:spPr>
          <a:xfrm>
            <a:off x="1676400" y="1676400"/>
            <a:ext cx="6019800" cy="4521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mbria"/>
              <a:buNone/>
            </a:pPr>
            <a:r>
              <a:rPr lang="en-US">
                <a:latin typeface="Cambria"/>
                <a:ea typeface="Cambria"/>
                <a:cs typeface="Cambria"/>
                <a:sym typeface="Cambria"/>
              </a:rPr>
              <a:t>10.3 Dielectric Strength</a:t>
            </a:r>
            <a:endParaRPr/>
          </a:p>
        </p:txBody>
      </p:sp>
      <p:sp>
        <p:nvSpPr>
          <p:cNvPr id="221" name="Google Shape;221;p17"/>
          <p:cNvSpPr txBox="1"/>
          <p:nvPr>
            <p:ph idx="1" type="body"/>
          </p:nvPr>
        </p:nvSpPr>
        <p:spPr>
          <a:xfrm>
            <a:off x="566738" y="1752600"/>
            <a:ext cx="8120062" cy="42672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000"/>
              <a:buChar char="•"/>
            </a:pPr>
            <a:r>
              <a:rPr lang="en-US" sz="2000">
                <a:latin typeface="Cambria"/>
                <a:ea typeface="Cambria"/>
                <a:cs typeface="Cambria"/>
                <a:sym typeface="Cambria"/>
              </a:rPr>
              <a:t>For every dielectric there is a potential that, if applied across the dielectric, will break the bonds within the dielectric and cause current to flow.</a:t>
            </a:r>
            <a:endParaRPr/>
          </a:p>
          <a:p>
            <a:pPr indent="-342900" lvl="0" marL="342900" rtl="0" algn="l">
              <a:lnSpc>
                <a:spcPct val="100000"/>
              </a:lnSpc>
              <a:spcBef>
                <a:spcPts val="400"/>
              </a:spcBef>
              <a:spcAft>
                <a:spcPts val="0"/>
              </a:spcAft>
              <a:buClr>
                <a:schemeClr val="dk1"/>
              </a:buClr>
              <a:buSzPts val="2000"/>
              <a:buChar char="•"/>
            </a:pPr>
            <a:r>
              <a:rPr lang="en-US" sz="2000">
                <a:latin typeface="Cambria"/>
                <a:ea typeface="Cambria"/>
                <a:cs typeface="Cambria"/>
                <a:sym typeface="Cambria"/>
              </a:rPr>
              <a:t>The voltage required per unit length (electric field intensity) to establish conduction in a dielectric is an indication of its </a:t>
            </a:r>
            <a:r>
              <a:rPr b="1" lang="en-US" sz="2000">
                <a:latin typeface="Cambria"/>
                <a:ea typeface="Cambria"/>
                <a:cs typeface="Cambria"/>
                <a:sym typeface="Cambria"/>
              </a:rPr>
              <a:t>dielectric strength</a:t>
            </a:r>
            <a:r>
              <a:rPr lang="en-US" sz="2000">
                <a:latin typeface="Cambria"/>
                <a:ea typeface="Cambria"/>
                <a:cs typeface="Cambria"/>
                <a:sym typeface="Cambria"/>
              </a:rPr>
              <a:t> and is called the </a:t>
            </a:r>
            <a:r>
              <a:rPr b="1" lang="en-US" sz="2000">
                <a:latin typeface="Cambria"/>
                <a:ea typeface="Cambria"/>
                <a:cs typeface="Cambria"/>
                <a:sym typeface="Cambria"/>
              </a:rPr>
              <a:t>breakdown voltage. </a:t>
            </a:r>
            <a:endParaRPr/>
          </a:p>
          <a:p>
            <a:pPr indent="-342900" lvl="0" marL="342900" rtl="0" algn="l">
              <a:lnSpc>
                <a:spcPct val="100000"/>
              </a:lnSpc>
              <a:spcBef>
                <a:spcPts val="400"/>
              </a:spcBef>
              <a:spcAft>
                <a:spcPts val="0"/>
              </a:spcAft>
              <a:buClr>
                <a:schemeClr val="dk1"/>
              </a:buClr>
              <a:buSzPts val="2000"/>
              <a:buChar char="•"/>
            </a:pPr>
            <a:r>
              <a:rPr lang="en-US" sz="2000">
                <a:latin typeface="Cambria"/>
                <a:ea typeface="Cambria"/>
                <a:cs typeface="Cambria"/>
                <a:sym typeface="Cambria"/>
              </a:rPr>
              <a:t>When breakdown occurs, the capacitor has characteristics very similar to those of a conductor. </a:t>
            </a:r>
            <a:endParaRPr/>
          </a:p>
        </p:txBody>
      </p:sp>
      <p:sp>
        <p:nvSpPr>
          <p:cNvPr id="222" name="Google Shape;222;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Verdana"/>
                <a:ea typeface="Verdana"/>
                <a:cs typeface="Verdana"/>
                <a:sym typeface="Verdana"/>
              </a:rPr>
              <a:t>‹#›</a:t>
            </a:fld>
            <a:endParaRPr b="0" i="0" sz="1200" u="none" cap="none" strike="noStrike">
              <a:solidFill>
                <a:schemeClr val="dk1"/>
              </a:solidFill>
              <a:latin typeface="Verdana"/>
              <a:ea typeface="Verdana"/>
              <a:cs typeface="Verdana"/>
              <a:sym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mbria"/>
              <a:buNone/>
            </a:pPr>
            <a:r>
              <a:rPr lang="en-US">
                <a:latin typeface="Cambria"/>
                <a:ea typeface="Cambria"/>
                <a:cs typeface="Cambria"/>
                <a:sym typeface="Cambria"/>
              </a:rPr>
              <a:t>10.3 Dielectric Strength</a:t>
            </a:r>
            <a:endParaRPr/>
          </a:p>
        </p:txBody>
      </p:sp>
      <p:sp>
        <p:nvSpPr>
          <p:cNvPr id="228" name="Google Shape;228;p18"/>
          <p:cNvSpPr txBox="1"/>
          <p:nvPr>
            <p:ph idx="1" type="body"/>
          </p:nvPr>
        </p:nvSpPr>
        <p:spPr>
          <a:xfrm>
            <a:off x="566738" y="1752600"/>
            <a:ext cx="8120062" cy="42672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000"/>
              <a:buChar char="•"/>
            </a:pPr>
            <a:r>
              <a:rPr lang="en-US" sz="2000">
                <a:latin typeface="Cambria"/>
                <a:ea typeface="Cambria"/>
                <a:cs typeface="Cambria"/>
                <a:sym typeface="Cambria"/>
              </a:rPr>
              <a:t>The average dielectric strengths for various dielectrics are tabulated in volts/mil in Table 10.2 (1 mil = 0.001 in.). </a:t>
            </a:r>
            <a:endParaRPr/>
          </a:p>
          <a:p>
            <a:pPr indent="-342900" lvl="0" marL="342900" rtl="0" algn="l">
              <a:lnSpc>
                <a:spcPct val="100000"/>
              </a:lnSpc>
              <a:spcBef>
                <a:spcPts val="400"/>
              </a:spcBef>
              <a:spcAft>
                <a:spcPts val="0"/>
              </a:spcAft>
              <a:buClr>
                <a:schemeClr val="dk1"/>
              </a:buClr>
              <a:buSzPts val="2000"/>
              <a:buChar char="•"/>
            </a:pPr>
            <a:r>
              <a:rPr lang="en-US" sz="2000">
                <a:latin typeface="Cambria"/>
                <a:ea typeface="Cambria"/>
                <a:cs typeface="Cambria"/>
                <a:sym typeface="Cambria"/>
              </a:rPr>
              <a:t>The relative permittivity appears in parentheses to emphasize the importance of considering both factors in the design of capacitors. </a:t>
            </a:r>
            <a:endParaRPr/>
          </a:p>
          <a:p>
            <a:pPr indent="-215900" lvl="0" marL="342900" rtl="0" algn="l">
              <a:lnSpc>
                <a:spcPct val="100000"/>
              </a:lnSpc>
              <a:spcBef>
                <a:spcPts val="400"/>
              </a:spcBef>
              <a:spcAft>
                <a:spcPts val="0"/>
              </a:spcAft>
              <a:buClr>
                <a:schemeClr val="dk1"/>
              </a:buClr>
              <a:buSzPts val="2000"/>
              <a:buNone/>
            </a:pPr>
            <a:r>
              <a:t/>
            </a:r>
            <a:endParaRPr sz="2000">
              <a:latin typeface="Cambria"/>
              <a:ea typeface="Cambria"/>
              <a:cs typeface="Cambria"/>
              <a:sym typeface="Cambria"/>
            </a:endParaRPr>
          </a:p>
        </p:txBody>
      </p:sp>
      <p:sp>
        <p:nvSpPr>
          <p:cNvPr id="229" name="Google Shape;229;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Verdana"/>
                <a:ea typeface="Verdana"/>
                <a:cs typeface="Verdana"/>
                <a:sym typeface="Verdana"/>
              </a:rPr>
              <a:t>‹#›</a:t>
            </a:fld>
            <a:endParaRPr b="0" i="0" sz="1200" u="none" cap="none" strike="noStrike">
              <a:solidFill>
                <a:schemeClr val="dk1"/>
              </a:solidFill>
              <a:latin typeface="Verdana"/>
              <a:ea typeface="Verdana"/>
              <a:cs typeface="Verdana"/>
              <a:sym typeface="Verdana"/>
            </a:endParaRPr>
          </a:p>
        </p:txBody>
      </p:sp>
      <p:pic>
        <p:nvPicPr>
          <p:cNvPr id="230" name="Google Shape;230;p18"/>
          <p:cNvPicPr preferRelativeResize="0"/>
          <p:nvPr/>
        </p:nvPicPr>
        <p:blipFill rotWithShape="1">
          <a:blip r:embed="rId3">
            <a:alphaModFix/>
          </a:blip>
          <a:srcRect b="0" l="0" r="0" t="0"/>
          <a:stretch/>
        </p:blipFill>
        <p:spPr>
          <a:xfrm>
            <a:off x="2133600" y="3381375"/>
            <a:ext cx="4724400" cy="3476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mbria"/>
              <a:buNone/>
            </a:pPr>
            <a:r>
              <a:rPr lang="en-US">
                <a:latin typeface="Cambria"/>
                <a:ea typeface="Cambria"/>
                <a:cs typeface="Cambria"/>
                <a:sym typeface="Cambria"/>
              </a:rPr>
              <a:t>10.4 Capacitors (Basic Construction)</a:t>
            </a:r>
            <a:endParaRPr/>
          </a:p>
        </p:txBody>
      </p:sp>
      <p:sp>
        <p:nvSpPr>
          <p:cNvPr id="236" name="Google Shape;236;p19"/>
          <p:cNvSpPr txBox="1"/>
          <p:nvPr>
            <p:ph idx="1" type="body"/>
          </p:nvPr>
        </p:nvSpPr>
        <p:spPr>
          <a:xfrm>
            <a:off x="566738" y="1752600"/>
            <a:ext cx="8120062" cy="42672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000"/>
              <a:buChar char="•"/>
            </a:pPr>
            <a:r>
              <a:rPr lang="en-US" sz="2000">
                <a:latin typeface="Cambria"/>
                <a:ea typeface="Cambria"/>
                <a:cs typeface="Cambria"/>
                <a:sym typeface="Cambria"/>
              </a:rPr>
              <a:t>Basic components of a capacitor are: conductive plates, separation, and dielectric. </a:t>
            </a:r>
            <a:endParaRPr/>
          </a:p>
          <a:p>
            <a:pPr indent="-342900" lvl="0" marL="342900" rtl="0" algn="l">
              <a:lnSpc>
                <a:spcPct val="100000"/>
              </a:lnSpc>
              <a:spcBef>
                <a:spcPts val="400"/>
              </a:spcBef>
              <a:spcAft>
                <a:spcPts val="0"/>
              </a:spcAft>
              <a:buClr>
                <a:schemeClr val="dk1"/>
              </a:buClr>
              <a:buSzPts val="2000"/>
              <a:buChar char="•"/>
            </a:pPr>
            <a:r>
              <a:rPr lang="en-US" sz="2000">
                <a:latin typeface="Cambria"/>
                <a:ea typeface="Cambria"/>
                <a:cs typeface="Cambria"/>
                <a:sym typeface="Cambria"/>
              </a:rPr>
              <a:t>However, the question remains, How do all these factors interact to determine the capacitance of a capacitor?</a:t>
            </a:r>
            <a:endParaRPr/>
          </a:p>
          <a:p>
            <a:pPr indent="-342900" lvl="0" marL="342900" rtl="0" algn="l">
              <a:lnSpc>
                <a:spcPct val="100000"/>
              </a:lnSpc>
              <a:spcBef>
                <a:spcPts val="400"/>
              </a:spcBef>
              <a:spcAft>
                <a:spcPts val="0"/>
              </a:spcAft>
              <a:buClr>
                <a:srgbClr val="FF0000"/>
              </a:buClr>
              <a:buSzPts val="2000"/>
              <a:buChar char="•"/>
            </a:pPr>
            <a:r>
              <a:rPr i="1" lang="en-US" sz="2000">
                <a:solidFill>
                  <a:srgbClr val="FF0000"/>
                </a:solidFill>
                <a:latin typeface="Cambria"/>
                <a:ea typeface="Cambria"/>
                <a:cs typeface="Cambria"/>
                <a:sym typeface="Cambria"/>
              </a:rPr>
              <a:t>Larger plates</a:t>
            </a:r>
            <a:r>
              <a:rPr lang="en-US" sz="2000">
                <a:latin typeface="Cambria"/>
                <a:ea typeface="Cambria"/>
                <a:cs typeface="Cambria"/>
                <a:sym typeface="Cambria"/>
              </a:rPr>
              <a:t> permit an increased area for the storage of charge, so the area of the plates should be in the numerator of the defining equation. </a:t>
            </a:r>
            <a:endParaRPr/>
          </a:p>
          <a:p>
            <a:pPr indent="-342900" lvl="0" marL="342900" rtl="0" algn="l">
              <a:lnSpc>
                <a:spcPct val="100000"/>
              </a:lnSpc>
              <a:spcBef>
                <a:spcPts val="400"/>
              </a:spcBef>
              <a:spcAft>
                <a:spcPts val="0"/>
              </a:spcAft>
              <a:buClr>
                <a:srgbClr val="FF0000"/>
              </a:buClr>
              <a:buSzPts val="2000"/>
              <a:buChar char="•"/>
            </a:pPr>
            <a:r>
              <a:rPr i="1" lang="en-US" sz="2000">
                <a:solidFill>
                  <a:srgbClr val="FF0000"/>
                </a:solidFill>
                <a:latin typeface="Cambria"/>
                <a:ea typeface="Cambria"/>
                <a:cs typeface="Cambria"/>
                <a:sym typeface="Cambria"/>
              </a:rPr>
              <a:t>The smaller the distance between the plates</a:t>
            </a:r>
            <a:r>
              <a:rPr lang="en-US" sz="2000">
                <a:latin typeface="Cambria"/>
                <a:ea typeface="Cambria"/>
                <a:cs typeface="Cambria"/>
                <a:sym typeface="Cambria"/>
              </a:rPr>
              <a:t>, the larger the capacitance so this factor should appear in the denominator of the equation. </a:t>
            </a:r>
            <a:endParaRPr/>
          </a:p>
          <a:p>
            <a:pPr indent="-342900" lvl="0" marL="342900" rtl="0" algn="l">
              <a:lnSpc>
                <a:spcPct val="100000"/>
              </a:lnSpc>
              <a:spcBef>
                <a:spcPts val="400"/>
              </a:spcBef>
              <a:spcAft>
                <a:spcPts val="0"/>
              </a:spcAft>
              <a:buClr>
                <a:schemeClr val="dk1"/>
              </a:buClr>
              <a:buSzPts val="2000"/>
              <a:buChar char="•"/>
            </a:pPr>
            <a:r>
              <a:rPr lang="en-US" sz="2000">
                <a:latin typeface="Cambria"/>
                <a:ea typeface="Cambria"/>
                <a:cs typeface="Cambria"/>
                <a:sym typeface="Cambria"/>
              </a:rPr>
              <a:t>Finally, since </a:t>
            </a:r>
            <a:r>
              <a:rPr i="1" lang="en-US" sz="2000">
                <a:solidFill>
                  <a:srgbClr val="FF0000"/>
                </a:solidFill>
                <a:latin typeface="Cambria"/>
                <a:ea typeface="Cambria"/>
                <a:cs typeface="Cambria"/>
                <a:sym typeface="Cambria"/>
              </a:rPr>
              <a:t>higher levels of permittivity result in higher levels of capacitance</a:t>
            </a:r>
            <a:r>
              <a:rPr lang="en-US" sz="2000">
                <a:latin typeface="Cambria"/>
                <a:ea typeface="Cambria"/>
                <a:cs typeface="Cambria"/>
                <a:sym typeface="Cambria"/>
              </a:rPr>
              <a:t>, the factor ε should appear in the numerator of the defining equation.</a:t>
            </a:r>
            <a:endParaRPr/>
          </a:p>
        </p:txBody>
      </p:sp>
      <p:sp>
        <p:nvSpPr>
          <p:cNvPr id="237" name="Google Shape;237;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Verdana"/>
                <a:ea typeface="Verdana"/>
                <a:cs typeface="Verdana"/>
                <a:sym typeface="Verdana"/>
              </a:rPr>
              <a:t>‹#›</a:t>
            </a:fld>
            <a:endParaRPr b="0" i="0" sz="1200" u="none" cap="none" strike="noStrike">
              <a:solidFill>
                <a:schemeClr val="dk1"/>
              </a:solidFill>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mbria"/>
              <a:buNone/>
            </a:pPr>
            <a:r>
              <a:rPr lang="en-US">
                <a:latin typeface="Cambria"/>
                <a:ea typeface="Cambria"/>
                <a:cs typeface="Cambria"/>
                <a:sym typeface="Cambria"/>
              </a:rPr>
              <a:t>10.1 Introduction</a:t>
            </a:r>
            <a:endParaRPr/>
          </a:p>
        </p:txBody>
      </p:sp>
      <p:sp>
        <p:nvSpPr>
          <p:cNvPr id="96" name="Google Shape;96;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lnSpc>
                <a:spcPct val="100000"/>
              </a:lnSpc>
              <a:spcBef>
                <a:spcPts val="0"/>
              </a:spcBef>
              <a:spcAft>
                <a:spcPts val="0"/>
              </a:spcAft>
              <a:buClr>
                <a:schemeClr val="dk1"/>
              </a:buClr>
              <a:buSzPts val="2000"/>
              <a:buChar char="•"/>
            </a:pPr>
            <a:r>
              <a:rPr lang="en-US" sz="2000">
                <a:latin typeface="Cambria"/>
                <a:ea typeface="Cambria"/>
                <a:cs typeface="Cambria"/>
                <a:sym typeface="Cambria"/>
              </a:rPr>
              <a:t>Like the resistor, </a:t>
            </a:r>
            <a:r>
              <a:rPr b="1" lang="en-US" sz="2000">
                <a:latin typeface="Cambria"/>
                <a:ea typeface="Cambria"/>
                <a:cs typeface="Cambria"/>
                <a:sym typeface="Cambria"/>
              </a:rPr>
              <a:t>capacitor</a:t>
            </a:r>
            <a:r>
              <a:rPr lang="en-US" sz="2000">
                <a:latin typeface="Cambria"/>
                <a:ea typeface="Cambria"/>
                <a:cs typeface="Cambria"/>
                <a:sym typeface="Cambria"/>
              </a:rPr>
              <a:t> is a two-terminal device, but its characteristics are totally different from those of a resistor.</a:t>
            </a:r>
            <a:endParaRPr/>
          </a:p>
          <a:p>
            <a:pPr indent="-342900" lvl="0" marL="342900" rtl="0" algn="just">
              <a:lnSpc>
                <a:spcPct val="100000"/>
              </a:lnSpc>
              <a:spcBef>
                <a:spcPts val="400"/>
              </a:spcBef>
              <a:spcAft>
                <a:spcPts val="0"/>
              </a:spcAft>
              <a:buClr>
                <a:schemeClr val="dk1"/>
              </a:buClr>
              <a:buSzPts val="2000"/>
              <a:buChar char="•"/>
            </a:pPr>
            <a:r>
              <a:rPr lang="en-US" sz="2000">
                <a:latin typeface="Cambria"/>
                <a:ea typeface="Cambria"/>
                <a:cs typeface="Cambria"/>
                <a:sym typeface="Cambria"/>
              </a:rPr>
              <a:t>An ideal capacitor, however, stores the energy delivered to it in a form that can be returned to the system.</a:t>
            </a:r>
            <a:endParaRPr/>
          </a:p>
        </p:txBody>
      </p:sp>
      <p:sp>
        <p:nvSpPr>
          <p:cNvPr id="97" name="Google Shape;97;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Verdana"/>
                <a:ea typeface="Verdana"/>
                <a:cs typeface="Verdana"/>
                <a:sym typeface="Verdana"/>
              </a:rPr>
              <a:t>‹#›</a:t>
            </a:fld>
            <a:endParaRPr b="0" i="0" sz="1200" u="none" cap="none" strike="noStrike">
              <a:solidFill>
                <a:schemeClr val="dk1"/>
              </a:solidFill>
              <a:latin typeface="Verdana"/>
              <a:ea typeface="Verdana"/>
              <a:cs typeface="Verdana"/>
              <a:sym typeface="Verdana"/>
            </a:endParaRPr>
          </a:p>
        </p:txBody>
      </p:sp>
      <p:pic>
        <p:nvPicPr>
          <p:cNvPr id="98" name="Google Shape;98;p2"/>
          <p:cNvPicPr preferRelativeResize="0"/>
          <p:nvPr/>
        </p:nvPicPr>
        <p:blipFill rotWithShape="1">
          <a:blip r:embed="rId3">
            <a:alphaModFix/>
          </a:blip>
          <a:srcRect b="0" l="0" r="0" t="0"/>
          <a:stretch/>
        </p:blipFill>
        <p:spPr>
          <a:xfrm>
            <a:off x="3533775" y="3352800"/>
            <a:ext cx="2076450" cy="15049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mbria"/>
              <a:buNone/>
            </a:pPr>
            <a:r>
              <a:rPr lang="en-US">
                <a:latin typeface="Cambria"/>
                <a:ea typeface="Cambria"/>
                <a:cs typeface="Cambria"/>
                <a:sym typeface="Cambria"/>
              </a:rPr>
              <a:t>10.4 Capacitors (Basic Construction)</a:t>
            </a:r>
            <a:endParaRPr/>
          </a:p>
        </p:txBody>
      </p:sp>
      <p:sp>
        <p:nvSpPr>
          <p:cNvPr id="243" name="Google Shape;243;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Verdana"/>
                <a:ea typeface="Verdana"/>
                <a:cs typeface="Verdana"/>
                <a:sym typeface="Verdana"/>
              </a:rPr>
              <a:t>‹#›</a:t>
            </a:fld>
            <a:endParaRPr b="0" i="0" sz="1200" u="none" cap="none" strike="noStrike">
              <a:solidFill>
                <a:schemeClr val="dk1"/>
              </a:solidFill>
              <a:latin typeface="Verdana"/>
              <a:ea typeface="Verdana"/>
              <a:cs typeface="Verdana"/>
              <a:sym typeface="Verdana"/>
            </a:endParaRPr>
          </a:p>
        </p:txBody>
      </p:sp>
      <p:pic>
        <p:nvPicPr>
          <p:cNvPr id="244" name="Google Shape;244;p20"/>
          <p:cNvPicPr preferRelativeResize="0"/>
          <p:nvPr/>
        </p:nvPicPr>
        <p:blipFill rotWithShape="1">
          <a:blip r:embed="rId3">
            <a:alphaModFix/>
          </a:blip>
          <a:srcRect b="0" l="0" r="0" t="0"/>
          <a:stretch/>
        </p:blipFill>
        <p:spPr>
          <a:xfrm>
            <a:off x="1295400" y="1676400"/>
            <a:ext cx="6886575" cy="5057775"/>
          </a:xfrm>
          <a:prstGeom prst="rect">
            <a:avLst/>
          </a:prstGeom>
          <a:noFill/>
          <a:ln>
            <a:noFill/>
          </a:ln>
        </p:spPr>
      </p:pic>
      <p:pic>
        <p:nvPicPr>
          <p:cNvPr id="245" name="Google Shape;245;p20"/>
          <p:cNvPicPr preferRelativeResize="0"/>
          <p:nvPr/>
        </p:nvPicPr>
        <p:blipFill rotWithShape="1">
          <a:blip r:embed="rId4">
            <a:alphaModFix/>
          </a:blip>
          <a:srcRect b="0" l="0" r="0" t="0"/>
          <a:stretch/>
        </p:blipFill>
        <p:spPr>
          <a:xfrm>
            <a:off x="7010400" y="3962400"/>
            <a:ext cx="1352550" cy="1152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mbria"/>
              <a:buNone/>
            </a:pPr>
            <a:r>
              <a:rPr lang="en-US">
                <a:latin typeface="Cambria"/>
                <a:ea typeface="Cambria"/>
                <a:cs typeface="Cambria"/>
                <a:sym typeface="Cambria"/>
              </a:rPr>
              <a:t>10.4 Capacitors (Basic Construction)</a:t>
            </a:r>
            <a:endParaRPr/>
          </a:p>
        </p:txBody>
      </p:sp>
      <p:sp>
        <p:nvSpPr>
          <p:cNvPr id="251" name="Google Shape;251;p21"/>
          <p:cNvSpPr txBox="1"/>
          <p:nvPr>
            <p:ph idx="1" type="body"/>
          </p:nvPr>
        </p:nvSpPr>
        <p:spPr>
          <a:xfrm>
            <a:off x="566738" y="1752600"/>
            <a:ext cx="8120062" cy="42672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000"/>
              <a:buChar char="•"/>
            </a:pPr>
            <a:r>
              <a:rPr lang="en-US" sz="2000">
                <a:latin typeface="Cambria"/>
                <a:ea typeface="Cambria"/>
                <a:cs typeface="Cambria"/>
                <a:sym typeface="Cambria"/>
              </a:rPr>
              <a:t>Most capacitors are in the μF, nF, or pF range, not the 1 F or greater range.</a:t>
            </a:r>
            <a:endParaRPr/>
          </a:p>
          <a:p>
            <a:pPr indent="-342900" lvl="0" marL="342900" rtl="0" algn="l">
              <a:lnSpc>
                <a:spcPct val="100000"/>
              </a:lnSpc>
              <a:spcBef>
                <a:spcPts val="400"/>
              </a:spcBef>
              <a:spcAft>
                <a:spcPts val="0"/>
              </a:spcAft>
              <a:buClr>
                <a:schemeClr val="dk1"/>
              </a:buClr>
              <a:buSzPts val="2000"/>
              <a:buChar char="•"/>
            </a:pPr>
            <a:r>
              <a:rPr lang="en-US" sz="2000">
                <a:latin typeface="Cambria"/>
                <a:ea typeface="Cambria"/>
                <a:cs typeface="Cambria"/>
                <a:sym typeface="Cambria"/>
              </a:rPr>
              <a:t>If we form the ratio of the equation for the capacitance of a capacitor with a specific dielectric to that of the same capacitor with air as the dielectric, the following results:</a:t>
            </a:r>
            <a:endParaRPr/>
          </a:p>
        </p:txBody>
      </p:sp>
      <p:sp>
        <p:nvSpPr>
          <p:cNvPr id="252" name="Google Shape;252;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Verdana"/>
                <a:ea typeface="Verdana"/>
                <a:cs typeface="Verdana"/>
                <a:sym typeface="Verdana"/>
              </a:rPr>
              <a:t>‹#›</a:t>
            </a:fld>
            <a:endParaRPr b="0" i="0" sz="1200" u="none" cap="none" strike="noStrike">
              <a:solidFill>
                <a:schemeClr val="dk1"/>
              </a:solidFill>
              <a:latin typeface="Verdana"/>
              <a:ea typeface="Verdana"/>
              <a:cs typeface="Verdana"/>
              <a:sym typeface="Verdana"/>
            </a:endParaRPr>
          </a:p>
        </p:txBody>
      </p:sp>
      <p:pic>
        <p:nvPicPr>
          <p:cNvPr id="253" name="Google Shape;253;p21"/>
          <p:cNvPicPr preferRelativeResize="0"/>
          <p:nvPr/>
        </p:nvPicPr>
        <p:blipFill rotWithShape="1">
          <a:blip r:embed="rId3">
            <a:alphaModFix/>
          </a:blip>
          <a:srcRect b="0" l="0" r="0" t="0"/>
          <a:stretch/>
        </p:blipFill>
        <p:spPr>
          <a:xfrm>
            <a:off x="2776538" y="3381375"/>
            <a:ext cx="4668837" cy="1981200"/>
          </a:xfrm>
          <a:prstGeom prst="rect">
            <a:avLst/>
          </a:prstGeom>
          <a:noFill/>
          <a:ln>
            <a:noFill/>
          </a:ln>
        </p:spPr>
      </p:pic>
      <p:pic>
        <p:nvPicPr>
          <p:cNvPr id="254" name="Google Shape;254;p21"/>
          <p:cNvPicPr preferRelativeResize="0"/>
          <p:nvPr/>
        </p:nvPicPr>
        <p:blipFill rotWithShape="1">
          <a:blip r:embed="rId4">
            <a:alphaModFix/>
          </a:blip>
          <a:srcRect b="0" l="0" r="0" t="0"/>
          <a:stretch/>
        </p:blipFill>
        <p:spPr>
          <a:xfrm>
            <a:off x="1117600" y="5334000"/>
            <a:ext cx="7493000" cy="6953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mbria"/>
              <a:buNone/>
            </a:pPr>
            <a:r>
              <a:rPr lang="en-US">
                <a:latin typeface="Cambria"/>
                <a:ea typeface="Cambria"/>
                <a:cs typeface="Cambria"/>
                <a:sym typeface="Cambria"/>
              </a:rPr>
              <a:t>10.4 Capacitors  </a:t>
            </a:r>
            <a:br>
              <a:rPr lang="en-US">
                <a:latin typeface="Cambria"/>
                <a:ea typeface="Cambria"/>
                <a:cs typeface="Cambria"/>
                <a:sym typeface="Cambria"/>
              </a:rPr>
            </a:br>
            <a:r>
              <a:rPr lang="en-US">
                <a:latin typeface="Cambria"/>
                <a:ea typeface="Cambria"/>
                <a:cs typeface="Cambria"/>
                <a:sym typeface="Cambria"/>
              </a:rPr>
              <a:t>Types of Capacitors</a:t>
            </a:r>
            <a:endParaRPr/>
          </a:p>
        </p:txBody>
      </p:sp>
      <p:sp>
        <p:nvSpPr>
          <p:cNvPr id="260" name="Google Shape;260;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000"/>
              <a:buChar char="•"/>
            </a:pPr>
            <a:r>
              <a:rPr lang="en-US" sz="2000">
                <a:latin typeface="Cambria"/>
                <a:ea typeface="Cambria"/>
                <a:cs typeface="Cambria"/>
                <a:sym typeface="Cambria"/>
              </a:rPr>
              <a:t>Like resistors, all capacitors can be included under either of two general headings: </a:t>
            </a:r>
            <a:endParaRPr/>
          </a:p>
          <a:p>
            <a:pPr indent="-285750" lvl="1" marL="742950" rtl="0" algn="l">
              <a:lnSpc>
                <a:spcPct val="100000"/>
              </a:lnSpc>
              <a:spcBef>
                <a:spcPts val="360"/>
              </a:spcBef>
              <a:spcAft>
                <a:spcPts val="0"/>
              </a:spcAft>
              <a:buClr>
                <a:schemeClr val="dk1"/>
              </a:buClr>
              <a:buSzPts val="1800"/>
              <a:buChar char="–"/>
            </a:pPr>
            <a:r>
              <a:rPr i="1" lang="en-US" sz="1800">
                <a:latin typeface="Cambria"/>
                <a:ea typeface="Cambria"/>
                <a:cs typeface="Cambria"/>
                <a:sym typeface="Cambria"/>
              </a:rPr>
              <a:t>fixed or </a:t>
            </a:r>
            <a:endParaRPr/>
          </a:p>
          <a:p>
            <a:pPr indent="-285750" lvl="1" marL="742950" rtl="0" algn="l">
              <a:lnSpc>
                <a:spcPct val="100000"/>
              </a:lnSpc>
              <a:spcBef>
                <a:spcPts val="360"/>
              </a:spcBef>
              <a:spcAft>
                <a:spcPts val="0"/>
              </a:spcAft>
              <a:buClr>
                <a:schemeClr val="dk1"/>
              </a:buClr>
              <a:buSzPts val="1800"/>
              <a:buChar char="–"/>
            </a:pPr>
            <a:r>
              <a:rPr i="1" lang="en-US" sz="1800">
                <a:latin typeface="Cambria"/>
                <a:ea typeface="Cambria"/>
                <a:cs typeface="Cambria"/>
                <a:sym typeface="Cambria"/>
              </a:rPr>
              <a:t>variable. </a:t>
            </a:r>
            <a:endParaRPr/>
          </a:p>
          <a:p>
            <a:pPr indent="-342900" lvl="0" marL="342900" rtl="0" algn="l">
              <a:lnSpc>
                <a:spcPct val="100000"/>
              </a:lnSpc>
              <a:spcBef>
                <a:spcPts val="400"/>
              </a:spcBef>
              <a:spcAft>
                <a:spcPts val="0"/>
              </a:spcAft>
              <a:buClr>
                <a:schemeClr val="dk1"/>
              </a:buClr>
              <a:buSzPts val="2000"/>
              <a:buChar char="•"/>
            </a:pPr>
            <a:r>
              <a:rPr lang="en-US" sz="2000">
                <a:latin typeface="Cambria"/>
                <a:ea typeface="Cambria"/>
                <a:cs typeface="Cambria"/>
                <a:sym typeface="Cambria"/>
              </a:rPr>
              <a:t>Symbols:</a:t>
            </a:r>
            <a:endParaRPr/>
          </a:p>
          <a:p>
            <a:pPr indent="-215900" lvl="0" marL="342900" rtl="0" algn="l">
              <a:lnSpc>
                <a:spcPct val="100000"/>
              </a:lnSpc>
              <a:spcBef>
                <a:spcPts val="400"/>
              </a:spcBef>
              <a:spcAft>
                <a:spcPts val="0"/>
              </a:spcAft>
              <a:buClr>
                <a:schemeClr val="dk1"/>
              </a:buClr>
              <a:buSzPts val="2000"/>
              <a:buNone/>
            </a:pPr>
            <a:r>
              <a:t/>
            </a:r>
            <a:endParaRPr sz="2000">
              <a:latin typeface="Cambria"/>
              <a:ea typeface="Cambria"/>
              <a:cs typeface="Cambria"/>
              <a:sym typeface="Cambria"/>
            </a:endParaRPr>
          </a:p>
          <a:p>
            <a:pPr indent="-215900" lvl="0" marL="342900" rtl="0" algn="l">
              <a:lnSpc>
                <a:spcPct val="100000"/>
              </a:lnSpc>
              <a:spcBef>
                <a:spcPts val="400"/>
              </a:spcBef>
              <a:spcAft>
                <a:spcPts val="0"/>
              </a:spcAft>
              <a:buClr>
                <a:schemeClr val="dk1"/>
              </a:buClr>
              <a:buSzPts val="2000"/>
              <a:buNone/>
            </a:pPr>
            <a:r>
              <a:t/>
            </a:r>
            <a:endParaRPr sz="2000">
              <a:latin typeface="Cambria"/>
              <a:ea typeface="Cambria"/>
              <a:cs typeface="Cambria"/>
              <a:sym typeface="Cambria"/>
            </a:endParaRPr>
          </a:p>
          <a:p>
            <a:pPr indent="-215900" lvl="0" marL="342900" rtl="0" algn="l">
              <a:lnSpc>
                <a:spcPct val="100000"/>
              </a:lnSpc>
              <a:spcBef>
                <a:spcPts val="400"/>
              </a:spcBef>
              <a:spcAft>
                <a:spcPts val="0"/>
              </a:spcAft>
              <a:buClr>
                <a:schemeClr val="dk1"/>
              </a:buClr>
              <a:buSzPts val="2000"/>
              <a:buNone/>
            </a:pPr>
            <a:r>
              <a:t/>
            </a:r>
            <a:endParaRPr sz="2000">
              <a:latin typeface="Cambria"/>
              <a:ea typeface="Cambria"/>
              <a:cs typeface="Cambria"/>
              <a:sym typeface="Cambria"/>
            </a:endParaRPr>
          </a:p>
          <a:p>
            <a:pPr indent="-215900" lvl="0" marL="342900" rtl="0" algn="l">
              <a:lnSpc>
                <a:spcPct val="100000"/>
              </a:lnSpc>
              <a:spcBef>
                <a:spcPts val="400"/>
              </a:spcBef>
              <a:spcAft>
                <a:spcPts val="0"/>
              </a:spcAft>
              <a:buClr>
                <a:schemeClr val="dk1"/>
              </a:buClr>
              <a:buSzPts val="2000"/>
              <a:buNone/>
            </a:pPr>
            <a:r>
              <a:t/>
            </a:r>
            <a:endParaRPr sz="2000">
              <a:latin typeface="Cambria"/>
              <a:ea typeface="Cambria"/>
              <a:cs typeface="Cambria"/>
              <a:sym typeface="Cambria"/>
            </a:endParaRPr>
          </a:p>
          <a:p>
            <a:pPr indent="-342900" lvl="0" marL="342900" rtl="0" algn="l">
              <a:lnSpc>
                <a:spcPct val="100000"/>
              </a:lnSpc>
              <a:spcBef>
                <a:spcPts val="400"/>
              </a:spcBef>
              <a:spcAft>
                <a:spcPts val="0"/>
              </a:spcAft>
              <a:buClr>
                <a:schemeClr val="dk1"/>
              </a:buClr>
              <a:buSzPts val="2000"/>
              <a:buFont typeface="Noto Sans Symbols"/>
              <a:buNone/>
            </a:pPr>
            <a:r>
              <a:t/>
            </a:r>
            <a:endParaRPr sz="2000">
              <a:latin typeface="Cambria"/>
              <a:ea typeface="Cambria"/>
              <a:cs typeface="Cambria"/>
              <a:sym typeface="Cambria"/>
            </a:endParaRPr>
          </a:p>
          <a:p>
            <a:pPr indent="-342900" lvl="0" marL="342900" rtl="0" algn="l">
              <a:lnSpc>
                <a:spcPct val="100000"/>
              </a:lnSpc>
              <a:spcBef>
                <a:spcPts val="400"/>
              </a:spcBef>
              <a:spcAft>
                <a:spcPts val="0"/>
              </a:spcAft>
              <a:buClr>
                <a:schemeClr val="dk1"/>
              </a:buClr>
              <a:buSzPts val="2000"/>
              <a:buChar char="•"/>
            </a:pPr>
            <a:r>
              <a:rPr lang="en-US" sz="2000">
                <a:latin typeface="Cambria"/>
                <a:ea typeface="Cambria"/>
                <a:cs typeface="Cambria"/>
                <a:sym typeface="Cambria"/>
              </a:rPr>
              <a:t>The curved line represents the plate that is usually connected to the point of lower potential.</a:t>
            </a:r>
            <a:endParaRPr/>
          </a:p>
        </p:txBody>
      </p:sp>
      <p:sp>
        <p:nvSpPr>
          <p:cNvPr id="261" name="Google Shape;261;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Verdana"/>
                <a:ea typeface="Verdana"/>
                <a:cs typeface="Verdana"/>
                <a:sym typeface="Verdana"/>
              </a:rPr>
              <a:t>‹#›</a:t>
            </a:fld>
            <a:endParaRPr b="0" i="0" sz="1200" u="none" cap="none" strike="noStrike">
              <a:solidFill>
                <a:schemeClr val="dk1"/>
              </a:solidFill>
              <a:latin typeface="Verdana"/>
              <a:ea typeface="Verdana"/>
              <a:cs typeface="Verdana"/>
              <a:sym typeface="Verdana"/>
            </a:endParaRPr>
          </a:p>
        </p:txBody>
      </p:sp>
      <p:pic>
        <p:nvPicPr>
          <p:cNvPr id="262" name="Google Shape;262;p22"/>
          <p:cNvPicPr preferRelativeResize="0"/>
          <p:nvPr/>
        </p:nvPicPr>
        <p:blipFill rotWithShape="1">
          <a:blip r:embed="rId3">
            <a:alphaModFix/>
          </a:blip>
          <a:srcRect b="0" l="0" r="0" t="0"/>
          <a:stretch/>
        </p:blipFill>
        <p:spPr>
          <a:xfrm>
            <a:off x="2435225" y="3352800"/>
            <a:ext cx="4194175" cy="1828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mbria"/>
              <a:buNone/>
            </a:pPr>
            <a:r>
              <a:rPr lang="en-US">
                <a:latin typeface="Cambria"/>
                <a:ea typeface="Cambria"/>
                <a:cs typeface="Cambria"/>
                <a:sym typeface="Cambria"/>
              </a:rPr>
              <a:t>10.4 Capacitors</a:t>
            </a:r>
            <a:br>
              <a:rPr lang="en-US">
                <a:latin typeface="Cambria"/>
                <a:ea typeface="Cambria"/>
                <a:cs typeface="Cambria"/>
                <a:sym typeface="Cambria"/>
              </a:rPr>
            </a:br>
            <a:r>
              <a:rPr lang="en-US">
                <a:latin typeface="Cambria"/>
                <a:ea typeface="Cambria"/>
                <a:cs typeface="Cambria"/>
                <a:sym typeface="Cambria"/>
              </a:rPr>
              <a:t>Standard Capacitor Values</a:t>
            </a:r>
            <a:endParaRPr/>
          </a:p>
        </p:txBody>
      </p:sp>
      <p:sp>
        <p:nvSpPr>
          <p:cNvPr id="268" name="Google Shape;268;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000"/>
              <a:buChar char="•"/>
            </a:pPr>
            <a:r>
              <a:rPr b="1" i="1" lang="en-US" sz="2000">
                <a:latin typeface="Cambria"/>
                <a:ea typeface="Cambria"/>
                <a:cs typeface="Cambria"/>
                <a:sym typeface="Cambria"/>
              </a:rPr>
              <a:t>The most common capacitors use the same numerical multipliers encountered for resistors.</a:t>
            </a:r>
            <a:endParaRPr/>
          </a:p>
          <a:p>
            <a:pPr indent="-342900" lvl="0" marL="342900" rtl="0" algn="l">
              <a:lnSpc>
                <a:spcPct val="100000"/>
              </a:lnSpc>
              <a:spcBef>
                <a:spcPts val="400"/>
              </a:spcBef>
              <a:spcAft>
                <a:spcPts val="0"/>
              </a:spcAft>
              <a:buClr>
                <a:schemeClr val="dk1"/>
              </a:buClr>
              <a:buSzPts val="2000"/>
              <a:buChar char="•"/>
            </a:pPr>
            <a:r>
              <a:rPr lang="en-US" sz="2000">
                <a:latin typeface="Cambria"/>
                <a:ea typeface="Cambria"/>
                <a:cs typeface="Cambria"/>
                <a:sym typeface="Cambria"/>
              </a:rPr>
              <a:t>The vast majority are available with 5%, 10%, or 20% tolerances. There are capacitors available, however, with tolerances of 1%, 2%, or 3%, if you are willing to pay the price. </a:t>
            </a:r>
            <a:endParaRPr/>
          </a:p>
          <a:p>
            <a:pPr indent="-342900" lvl="0" marL="342900" rtl="0" algn="l">
              <a:lnSpc>
                <a:spcPct val="100000"/>
              </a:lnSpc>
              <a:spcBef>
                <a:spcPts val="400"/>
              </a:spcBef>
              <a:spcAft>
                <a:spcPts val="0"/>
              </a:spcAft>
              <a:buClr>
                <a:schemeClr val="dk1"/>
              </a:buClr>
              <a:buSzPts val="2000"/>
              <a:buChar char="•"/>
            </a:pPr>
            <a:r>
              <a:rPr lang="en-US" sz="2000">
                <a:latin typeface="Cambria"/>
                <a:ea typeface="Cambria"/>
                <a:cs typeface="Cambria"/>
                <a:sym typeface="Cambria"/>
              </a:rPr>
              <a:t>Typical values include 0.1 μF, 0.15 μF, 0.22 μF, 0.33 μF, 0.47 μF, 0.68 μF; or 1 μF, 1.5 μF, 2.2 μF, 3.3 μF, 4.7 μF, 6.8 μF; and 10 pF, 22 pF, 33 pF, 100 pF; and so on.</a:t>
            </a:r>
            <a:endParaRPr/>
          </a:p>
        </p:txBody>
      </p:sp>
      <p:sp>
        <p:nvSpPr>
          <p:cNvPr id="269" name="Google Shape;269;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Verdana"/>
                <a:ea typeface="Verdana"/>
                <a:cs typeface="Verdana"/>
                <a:sym typeface="Verdana"/>
              </a:rPr>
              <a:t>‹#›</a:t>
            </a:fld>
            <a:endParaRPr b="0" i="0" sz="1200" u="none" cap="none" strike="noStrike">
              <a:solidFill>
                <a:schemeClr val="dk1"/>
              </a:solidFill>
              <a:latin typeface="Verdana"/>
              <a:ea typeface="Verdana"/>
              <a:cs typeface="Verdana"/>
              <a:sym typeface="Verdan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800"/>
              <a:buFont typeface="Cambria"/>
              <a:buNone/>
            </a:pPr>
            <a:r>
              <a:rPr lang="en-US" sz="2800">
                <a:latin typeface="Cambria"/>
                <a:ea typeface="Cambria"/>
                <a:cs typeface="Cambria"/>
                <a:sym typeface="Cambria"/>
              </a:rPr>
              <a:t>What factors influence which dielectric is used?</a:t>
            </a:r>
            <a:endParaRPr sz="2800">
              <a:latin typeface="Cambria"/>
              <a:ea typeface="Cambria"/>
              <a:cs typeface="Cambria"/>
              <a:sym typeface="Cambria"/>
            </a:endParaRPr>
          </a:p>
        </p:txBody>
      </p:sp>
      <p:sp>
        <p:nvSpPr>
          <p:cNvPr id="275" name="Google Shape;275;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000"/>
              <a:buNone/>
            </a:pPr>
            <a:r>
              <a:rPr lang="en-US" sz="2000">
                <a:latin typeface="Cambria"/>
                <a:ea typeface="Cambria"/>
                <a:cs typeface="Cambria"/>
                <a:sym typeface="Cambria"/>
              </a:rPr>
              <a:t>The following factors greatly influence which dielectric is used:</a:t>
            </a:r>
            <a:br>
              <a:rPr lang="en-US" sz="2000">
                <a:latin typeface="Cambria"/>
                <a:ea typeface="Cambria"/>
                <a:cs typeface="Cambria"/>
                <a:sym typeface="Cambria"/>
              </a:rPr>
            </a:br>
            <a:endParaRPr sz="2000">
              <a:latin typeface="Cambria"/>
              <a:ea typeface="Cambria"/>
              <a:cs typeface="Cambria"/>
              <a:sym typeface="Cambria"/>
            </a:endParaRPr>
          </a:p>
          <a:p>
            <a:pPr indent="-342900" lvl="0" marL="342900" rtl="0" algn="l">
              <a:lnSpc>
                <a:spcPct val="100000"/>
              </a:lnSpc>
              <a:spcBef>
                <a:spcPts val="400"/>
              </a:spcBef>
              <a:spcAft>
                <a:spcPts val="0"/>
              </a:spcAft>
              <a:buClr>
                <a:schemeClr val="dk1"/>
              </a:buClr>
              <a:buSzPts val="2000"/>
              <a:buChar char="•"/>
            </a:pPr>
            <a:r>
              <a:rPr lang="en-US" sz="2000">
                <a:latin typeface="Cambria"/>
                <a:ea typeface="Cambria"/>
                <a:cs typeface="Cambria"/>
                <a:sym typeface="Cambria"/>
              </a:rPr>
              <a:t>The level of capacitance desired</a:t>
            </a:r>
            <a:endParaRPr/>
          </a:p>
          <a:p>
            <a:pPr indent="-342900" lvl="0" marL="342900" rtl="0" algn="l">
              <a:lnSpc>
                <a:spcPct val="100000"/>
              </a:lnSpc>
              <a:spcBef>
                <a:spcPts val="400"/>
              </a:spcBef>
              <a:spcAft>
                <a:spcPts val="0"/>
              </a:spcAft>
              <a:buClr>
                <a:schemeClr val="dk1"/>
              </a:buClr>
              <a:buSzPts val="2000"/>
              <a:buChar char="•"/>
            </a:pPr>
            <a:r>
              <a:rPr lang="en-US" sz="2000">
                <a:latin typeface="Cambria"/>
                <a:ea typeface="Cambria"/>
                <a:cs typeface="Cambria"/>
                <a:sym typeface="Cambria"/>
              </a:rPr>
              <a:t>The resulting size</a:t>
            </a:r>
            <a:endParaRPr/>
          </a:p>
          <a:p>
            <a:pPr indent="-342900" lvl="0" marL="342900" rtl="0" algn="l">
              <a:lnSpc>
                <a:spcPct val="100000"/>
              </a:lnSpc>
              <a:spcBef>
                <a:spcPts val="400"/>
              </a:spcBef>
              <a:spcAft>
                <a:spcPts val="0"/>
              </a:spcAft>
              <a:buClr>
                <a:schemeClr val="dk1"/>
              </a:buClr>
              <a:buSzPts val="2000"/>
              <a:buChar char="•"/>
            </a:pPr>
            <a:r>
              <a:rPr lang="en-US" sz="2000">
                <a:latin typeface="Cambria"/>
                <a:ea typeface="Cambria"/>
                <a:cs typeface="Cambria"/>
                <a:sym typeface="Cambria"/>
              </a:rPr>
              <a:t>The requirements for packaging: rolling, stacking and insertion</a:t>
            </a:r>
            <a:endParaRPr/>
          </a:p>
          <a:p>
            <a:pPr indent="-342900" lvl="0" marL="342900" rtl="0" algn="l">
              <a:lnSpc>
                <a:spcPct val="100000"/>
              </a:lnSpc>
              <a:spcBef>
                <a:spcPts val="400"/>
              </a:spcBef>
              <a:spcAft>
                <a:spcPts val="0"/>
              </a:spcAft>
              <a:buClr>
                <a:schemeClr val="dk1"/>
              </a:buClr>
              <a:buSzPts val="2000"/>
              <a:buChar char="•"/>
            </a:pPr>
            <a:r>
              <a:rPr lang="en-US" sz="2000">
                <a:latin typeface="Cambria"/>
                <a:ea typeface="Cambria"/>
                <a:cs typeface="Cambria"/>
                <a:sym typeface="Cambria"/>
              </a:rPr>
              <a:t>Temperature sensitivity</a:t>
            </a:r>
            <a:endParaRPr/>
          </a:p>
          <a:p>
            <a:pPr indent="-342900" lvl="0" marL="342900" rtl="0" algn="l">
              <a:lnSpc>
                <a:spcPct val="100000"/>
              </a:lnSpc>
              <a:spcBef>
                <a:spcPts val="400"/>
              </a:spcBef>
              <a:spcAft>
                <a:spcPts val="0"/>
              </a:spcAft>
              <a:buClr>
                <a:schemeClr val="dk1"/>
              </a:buClr>
              <a:buSzPts val="2000"/>
              <a:buChar char="•"/>
            </a:pPr>
            <a:r>
              <a:rPr lang="en-US" sz="2000">
                <a:latin typeface="Cambria"/>
                <a:ea typeface="Cambria"/>
                <a:cs typeface="Cambria"/>
                <a:sym typeface="Cambria"/>
              </a:rPr>
              <a:t>Working voltage </a:t>
            </a:r>
            <a:br>
              <a:rPr lang="en-US" sz="2000">
                <a:latin typeface="Cambria"/>
                <a:ea typeface="Cambria"/>
                <a:cs typeface="Cambria"/>
                <a:sym typeface="Cambria"/>
              </a:rPr>
            </a:br>
            <a:endParaRPr sz="2000">
              <a:latin typeface="Cambria"/>
              <a:ea typeface="Cambria"/>
              <a:cs typeface="Cambria"/>
              <a:sym typeface="Cambria"/>
            </a:endParaRPr>
          </a:p>
        </p:txBody>
      </p:sp>
      <p:sp>
        <p:nvSpPr>
          <p:cNvPr id="276" name="Google Shape;276;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77" name="Google Shape;277;p24"/>
          <p:cNvPicPr preferRelativeResize="0"/>
          <p:nvPr/>
        </p:nvPicPr>
        <p:blipFill rotWithShape="1">
          <a:blip r:embed="rId3">
            <a:alphaModFix/>
          </a:blip>
          <a:srcRect b="0" l="0" r="0" t="0"/>
          <a:stretch/>
        </p:blipFill>
        <p:spPr>
          <a:xfrm>
            <a:off x="228600" y="4191000"/>
            <a:ext cx="8763000" cy="2514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5"/>
          <p:cNvSpPr txBox="1"/>
          <p:nvPr>
            <p:ph type="title"/>
          </p:nvPr>
        </p:nvSpPr>
        <p:spPr>
          <a:xfrm>
            <a:off x="457200" y="274638"/>
            <a:ext cx="8229600" cy="63976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mbria"/>
              <a:buNone/>
            </a:pPr>
            <a:r>
              <a:rPr lang="en-US" sz="3600">
                <a:latin typeface="Cambria"/>
                <a:ea typeface="Cambria"/>
                <a:cs typeface="Cambria"/>
                <a:sym typeface="Cambria"/>
              </a:rPr>
              <a:t>Types of Capacitors</a:t>
            </a:r>
            <a:endParaRPr sz="3600">
              <a:latin typeface="Cambria"/>
              <a:ea typeface="Cambria"/>
              <a:cs typeface="Cambria"/>
              <a:sym typeface="Cambria"/>
            </a:endParaRPr>
          </a:p>
        </p:txBody>
      </p:sp>
      <p:sp>
        <p:nvSpPr>
          <p:cNvPr id="283" name="Google Shape;283;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84" name="Google Shape;284;p25"/>
          <p:cNvSpPr txBox="1"/>
          <p:nvPr>
            <p:ph idx="4294967295" type="body"/>
          </p:nvPr>
        </p:nvSpPr>
        <p:spPr>
          <a:xfrm>
            <a:off x="304800" y="1219200"/>
            <a:ext cx="4876800" cy="5486400"/>
          </a:xfrm>
          <a:prstGeom prst="rect">
            <a:avLst/>
          </a:prstGeom>
          <a:noFill/>
          <a:ln>
            <a:noFill/>
          </a:ln>
        </p:spPr>
        <p:txBody>
          <a:bodyPr anchorCtr="0" anchor="t" bIns="45700" lIns="91425" spcFirstLastPara="1" rIns="91425" wrap="square" tIns="45700">
            <a:normAutofit/>
          </a:bodyPr>
          <a:lstStyle/>
          <a:p>
            <a:pPr indent="-342900" lvl="0" marL="342900" rtl="0" algn="just">
              <a:lnSpc>
                <a:spcPct val="100000"/>
              </a:lnSpc>
              <a:spcBef>
                <a:spcPts val="0"/>
              </a:spcBef>
              <a:spcAft>
                <a:spcPts val="0"/>
              </a:spcAft>
              <a:buClr>
                <a:schemeClr val="dk1"/>
              </a:buClr>
              <a:buSzPts val="2400"/>
              <a:buChar char="•"/>
            </a:pPr>
            <a:r>
              <a:rPr lang="en-US" sz="2400">
                <a:latin typeface="Cambria"/>
                <a:ea typeface="Cambria"/>
                <a:cs typeface="Cambria"/>
                <a:sym typeface="Cambria"/>
              </a:rPr>
              <a:t>In general, for the same type of construction and dielectric, the larger the required capacitance, the larger the physical size of the capacitor.</a:t>
            </a:r>
            <a:endParaRPr/>
          </a:p>
          <a:p>
            <a:pPr indent="-342900" lvl="0" marL="342900" rtl="0" algn="just">
              <a:lnSpc>
                <a:spcPct val="100000"/>
              </a:lnSpc>
              <a:spcBef>
                <a:spcPts val="480"/>
              </a:spcBef>
              <a:spcAft>
                <a:spcPts val="0"/>
              </a:spcAft>
              <a:buClr>
                <a:schemeClr val="dk1"/>
              </a:buClr>
              <a:buSzPts val="2400"/>
              <a:buChar char="•"/>
            </a:pPr>
            <a:r>
              <a:rPr lang="en-US" sz="2400">
                <a:latin typeface="Cambria"/>
                <a:ea typeface="Cambria"/>
                <a:cs typeface="Cambria"/>
                <a:sym typeface="Cambria"/>
              </a:rPr>
              <a:t>Generally there are 3 types:</a:t>
            </a:r>
            <a:endParaRPr/>
          </a:p>
          <a:p>
            <a:pPr indent="-285750" lvl="1" marL="742950" rtl="0" algn="l">
              <a:lnSpc>
                <a:spcPct val="100000"/>
              </a:lnSpc>
              <a:spcBef>
                <a:spcPts val="440"/>
              </a:spcBef>
              <a:spcAft>
                <a:spcPts val="0"/>
              </a:spcAft>
              <a:buClr>
                <a:schemeClr val="dk1"/>
              </a:buClr>
              <a:buSzPts val="2200"/>
              <a:buChar char="–"/>
            </a:pPr>
            <a:r>
              <a:rPr lang="en-US" sz="2200">
                <a:latin typeface="Cambria"/>
                <a:ea typeface="Cambria"/>
                <a:cs typeface="Cambria"/>
                <a:sym typeface="Cambria"/>
              </a:rPr>
              <a:t>Electrolytic capacitors</a:t>
            </a:r>
            <a:endParaRPr/>
          </a:p>
          <a:p>
            <a:pPr indent="-285750" lvl="1" marL="742950" rtl="0" algn="l">
              <a:lnSpc>
                <a:spcPct val="100000"/>
              </a:lnSpc>
              <a:spcBef>
                <a:spcPts val="440"/>
              </a:spcBef>
              <a:spcAft>
                <a:spcPts val="0"/>
              </a:spcAft>
              <a:buClr>
                <a:schemeClr val="dk1"/>
              </a:buClr>
              <a:buSzPts val="2200"/>
              <a:buChar char="–"/>
            </a:pPr>
            <a:r>
              <a:rPr lang="en-US" sz="2200">
                <a:latin typeface="Cambria"/>
                <a:ea typeface="Cambria"/>
                <a:cs typeface="Cambria"/>
                <a:sym typeface="Cambria"/>
              </a:rPr>
              <a:t>Film, polyester, foil, or Teflon capacitors </a:t>
            </a:r>
            <a:endParaRPr sz="2200">
              <a:latin typeface="Cambria"/>
              <a:ea typeface="Cambria"/>
              <a:cs typeface="Cambria"/>
              <a:sym typeface="Cambria"/>
            </a:endParaRPr>
          </a:p>
          <a:p>
            <a:pPr indent="-285750" lvl="1" marL="742950" rtl="0" algn="l">
              <a:lnSpc>
                <a:spcPct val="100000"/>
              </a:lnSpc>
              <a:spcBef>
                <a:spcPts val="440"/>
              </a:spcBef>
              <a:spcAft>
                <a:spcPts val="0"/>
              </a:spcAft>
              <a:buClr>
                <a:schemeClr val="dk1"/>
              </a:buClr>
              <a:buSzPts val="2200"/>
              <a:buChar char="–"/>
            </a:pPr>
            <a:r>
              <a:rPr lang="en-US" sz="2200">
                <a:latin typeface="Cambria"/>
                <a:ea typeface="Cambria"/>
                <a:cs typeface="Cambria"/>
                <a:sym typeface="Cambria"/>
              </a:rPr>
              <a:t>Ceramic capacitors (often called disc capacitors</a:t>
            </a:r>
            <a:endParaRPr sz="2200">
              <a:latin typeface="Cambria"/>
              <a:ea typeface="Cambria"/>
              <a:cs typeface="Cambria"/>
              <a:sym typeface="Cambria"/>
            </a:endParaRPr>
          </a:p>
          <a:p>
            <a:pPr indent="-190500" lvl="0" marL="342900" rtl="0" algn="just">
              <a:lnSpc>
                <a:spcPct val="100000"/>
              </a:lnSpc>
              <a:spcBef>
                <a:spcPts val="480"/>
              </a:spcBef>
              <a:spcAft>
                <a:spcPts val="0"/>
              </a:spcAft>
              <a:buClr>
                <a:schemeClr val="dk1"/>
              </a:buClr>
              <a:buSzPts val="2400"/>
              <a:buNone/>
            </a:pPr>
            <a:r>
              <a:t/>
            </a:r>
            <a:endParaRPr sz="2400">
              <a:latin typeface="Cambria"/>
              <a:ea typeface="Cambria"/>
              <a:cs typeface="Cambria"/>
              <a:sym typeface="Cambria"/>
            </a:endParaRPr>
          </a:p>
        </p:txBody>
      </p:sp>
      <p:pic>
        <p:nvPicPr>
          <p:cNvPr id="285" name="Google Shape;285;p25"/>
          <p:cNvPicPr preferRelativeResize="0"/>
          <p:nvPr/>
        </p:nvPicPr>
        <p:blipFill rotWithShape="1">
          <a:blip r:embed="rId3">
            <a:alphaModFix/>
          </a:blip>
          <a:srcRect b="0" l="0" r="0" t="0"/>
          <a:stretch/>
        </p:blipFill>
        <p:spPr>
          <a:xfrm>
            <a:off x="5225142" y="1883229"/>
            <a:ext cx="3940629" cy="3714750"/>
          </a:xfrm>
          <a:prstGeom prst="rect">
            <a:avLst/>
          </a:prstGeom>
          <a:noFill/>
          <a:ln>
            <a:noFill/>
          </a:ln>
        </p:spPr>
      </p:pic>
      <p:pic>
        <p:nvPicPr>
          <p:cNvPr id="286" name="Google Shape;286;p25"/>
          <p:cNvPicPr preferRelativeResize="0"/>
          <p:nvPr/>
        </p:nvPicPr>
        <p:blipFill rotWithShape="1">
          <a:blip r:embed="rId4">
            <a:alphaModFix/>
          </a:blip>
          <a:srcRect b="0" l="0" r="0" t="0"/>
          <a:stretch/>
        </p:blipFill>
        <p:spPr>
          <a:xfrm>
            <a:off x="5203371" y="6019800"/>
            <a:ext cx="3810000" cy="609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1" marL="0" rtl="0" algn="ctr">
              <a:lnSpc>
                <a:spcPct val="100000"/>
              </a:lnSpc>
              <a:spcBef>
                <a:spcPts val="0"/>
              </a:spcBef>
              <a:spcAft>
                <a:spcPts val="0"/>
              </a:spcAft>
              <a:buSzPts val="1400"/>
              <a:buNone/>
            </a:pPr>
            <a:r>
              <a:rPr b="1" lang="en-US" sz="3200">
                <a:latin typeface="Cambria"/>
                <a:ea typeface="Cambria"/>
                <a:cs typeface="Cambria"/>
                <a:sym typeface="Cambria"/>
              </a:rPr>
              <a:t>Electrolytic capacitors</a:t>
            </a:r>
            <a:endParaRPr b="1" sz="2800"/>
          </a:p>
        </p:txBody>
      </p:sp>
      <p:sp>
        <p:nvSpPr>
          <p:cNvPr id="292" name="Google Shape;292;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lnSpc>
                <a:spcPct val="100000"/>
              </a:lnSpc>
              <a:spcBef>
                <a:spcPts val="0"/>
              </a:spcBef>
              <a:spcAft>
                <a:spcPts val="0"/>
              </a:spcAft>
              <a:buClr>
                <a:schemeClr val="dk1"/>
              </a:buClr>
              <a:buSzPts val="2400"/>
              <a:buChar char="•"/>
            </a:pPr>
            <a:r>
              <a:rPr lang="en-US" sz="2400">
                <a:latin typeface="Cambria"/>
                <a:ea typeface="Cambria"/>
                <a:cs typeface="Cambria"/>
                <a:sym typeface="Cambria"/>
              </a:rPr>
              <a:t>The electrolytic capacitors are usually easy to identify by their shape.</a:t>
            </a:r>
            <a:endParaRPr/>
          </a:p>
          <a:p>
            <a:pPr indent="-342900" lvl="0" marL="342900" rtl="0" algn="just">
              <a:lnSpc>
                <a:spcPct val="100000"/>
              </a:lnSpc>
              <a:spcBef>
                <a:spcPts val="480"/>
              </a:spcBef>
              <a:spcAft>
                <a:spcPts val="0"/>
              </a:spcAft>
              <a:buClr>
                <a:schemeClr val="dk1"/>
              </a:buClr>
              <a:buSzPts val="2400"/>
              <a:buChar char="•"/>
            </a:pPr>
            <a:r>
              <a:rPr lang="en-US" sz="2400">
                <a:latin typeface="Cambria"/>
                <a:ea typeface="Cambria"/>
                <a:cs typeface="Cambria"/>
                <a:sym typeface="Cambria"/>
              </a:rPr>
              <a:t>Offer some of the highest capacitance values available, although their working voltage levels are limited. </a:t>
            </a:r>
            <a:endParaRPr sz="2400">
              <a:latin typeface="Cambria"/>
              <a:ea typeface="Cambria"/>
              <a:cs typeface="Cambria"/>
              <a:sym typeface="Cambria"/>
            </a:endParaRPr>
          </a:p>
          <a:p>
            <a:pPr indent="-342900" lvl="0" marL="342900" rtl="0" algn="just">
              <a:lnSpc>
                <a:spcPct val="100000"/>
              </a:lnSpc>
              <a:spcBef>
                <a:spcPts val="480"/>
              </a:spcBef>
              <a:spcAft>
                <a:spcPts val="0"/>
              </a:spcAft>
              <a:buClr>
                <a:schemeClr val="dk1"/>
              </a:buClr>
              <a:buSzPts val="2400"/>
              <a:buChar char="•"/>
            </a:pPr>
            <a:r>
              <a:rPr lang="en-US" sz="2400">
                <a:latin typeface="Cambria"/>
                <a:ea typeface="Cambria"/>
                <a:cs typeface="Cambria"/>
                <a:sym typeface="Cambria"/>
              </a:rPr>
              <a:t>Typical values range from 0.1 mF to 15,000 mF, with working voltages from 5 V to 450 V. </a:t>
            </a:r>
            <a:endParaRPr sz="2400">
              <a:latin typeface="Cambria"/>
              <a:ea typeface="Cambria"/>
              <a:cs typeface="Cambria"/>
              <a:sym typeface="Cambria"/>
            </a:endParaRPr>
          </a:p>
          <a:p>
            <a:pPr indent="-190500" lvl="0" marL="342900" rtl="0" algn="just">
              <a:lnSpc>
                <a:spcPct val="100000"/>
              </a:lnSpc>
              <a:spcBef>
                <a:spcPts val="480"/>
              </a:spcBef>
              <a:spcAft>
                <a:spcPts val="0"/>
              </a:spcAft>
              <a:buClr>
                <a:schemeClr val="dk1"/>
              </a:buClr>
              <a:buSzPts val="2400"/>
              <a:buNone/>
            </a:pPr>
            <a:r>
              <a:t/>
            </a:r>
            <a:endParaRPr sz="2400"/>
          </a:p>
        </p:txBody>
      </p:sp>
      <p:sp>
        <p:nvSpPr>
          <p:cNvPr id="293" name="Google Shape;293;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94" name="Google Shape;294;p26"/>
          <p:cNvPicPr preferRelativeResize="0"/>
          <p:nvPr/>
        </p:nvPicPr>
        <p:blipFill rotWithShape="1">
          <a:blip r:embed="rId3">
            <a:alphaModFix/>
          </a:blip>
          <a:srcRect b="0" l="0" r="0" t="0"/>
          <a:stretch/>
        </p:blipFill>
        <p:spPr>
          <a:xfrm>
            <a:off x="2362200" y="4191000"/>
            <a:ext cx="4600575" cy="21145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7"/>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500"/>
              <a:buFont typeface="Cambria"/>
              <a:buNone/>
            </a:pPr>
            <a:r>
              <a:rPr b="1" lang="en-US" sz="2500">
                <a:latin typeface="Cambria"/>
                <a:ea typeface="Cambria"/>
                <a:cs typeface="Cambria"/>
                <a:sym typeface="Cambria"/>
              </a:rPr>
              <a:t>Film, polyester, foil or Teflon capacitors</a:t>
            </a:r>
            <a:endParaRPr sz="2500">
              <a:latin typeface="Cambria"/>
              <a:ea typeface="Cambria"/>
              <a:cs typeface="Cambria"/>
              <a:sym typeface="Cambria"/>
            </a:endParaRPr>
          </a:p>
        </p:txBody>
      </p:sp>
      <p:sp>
        <p:nvSpPr>
          <p:cNvPr id="300" name="Google Shape;300;p27"/>
          <p:cNvSpPr txBox="1"/>
          <p:nvPr>
            <p:ph idx="1" type="body"/>
          </p:nvPr>
        </p:nvSpPr>
        <p:spPr>
          <a:xfrm>
            <a:off x="457200" y="1295400"/>
            <a:ext cx="8229600" cy="48307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b="1" lang="en-US" sz="2400">
                <a:latin typeface="Cambria"/>
                <a:ea typeface="Cambria"/>
                <a:cs typeface="Cambria"/>
                <a:sym typeface="Cambria"/>
              </a:rPr>
              <a:t>Film, polyester, foil, polypropylene </a:t>
            </a:r>
            <a:r>
              <a:rPr lang="en-US" sz="2400">
                <a:latin typeface="Cambria"/>
                <a:ea typeface="Cambria"/>
                <a:cs typeface="Cambria"/>
                <a:sym typeface="Cambria"/>
              </a:rPr>
              <a:t>or </a:t>
            </a:r>
            <a:r>
              <a:rPr b="1" lang="en-US" sz="2400">
                <a:latin typeface="Cambria"/>
                <a:ea typeface="Cambria"/>
                <a:cs typeface="Cambria"/>
                <a:sym typeface="Cambria"/>
              </a:rPr>
              <a:t>Teflon capacitors </a:t>
            </a:r>
            <a:r>
              <a:rPr lang="en-US" sz="2400">
                <a:latin typeface="Cambria"/>
                <a:ea typeface="Cambria"/>
                <a:cs typeface="Cambria"/>
                <a:sym typeface="Cambria"/>
              </a:rPr>
              <a:t> packaged in a rolling or stacking process.</a:t>
            </a:r>
            <a:endParaRPr/>
          </a:p>
          <a:p>
            <a:pPr indent="-342900" lvl="0" marL="342900" rtl="0" algn="l">
              <a:lnSpc>
                <a:spcPct val="100000"/>
              </a:lnSpc>
              <a:spcBef>
                <a:spcPts val="480"/>
              </a:spcBef>
              <a:spcAft>
                <a:spcPts val="0"/>
              </a:spcAft>
              <a:buClr>
                <a:schemeClr val="dk1"/>
              </a:buClr>
              <a:buSzPts val="2400"/>
              <a:buChar char="•"/>
            </a:pPr>
            <a:r>
              <a:rPr lang="en-US" sz="2400">
                <a:latin typeface="Cambria"/>
                <a:ea typeface="Cambria"/>
                <a:cs typeface="Cambria"/>
                <a:sym typeface="Cambria"/>
              </a:rPr>
              <a:t>The resulting shape can be either round or rectangular, with two leads. </a:t>
            </a:r>
            <a:endParaRPr sz="2400">
              <a:latin typeface="Cambria"/>
              <a:ea typeface="Cambria"/>
              <a:cs typeface="Cambria"/>
              <a:sym typeface="Cambria"/>
            </a:endParaRPr>
          </a:p>
          <a:p>
            <a:pPr indent="-342900" lvl="0" marL="342900" rtl="0" algn="l">
              <a:lnSpc>
                <a:spcPct val="100000"/>
              </a:lnSpc>
              <a:spcBef>
                <a:spcPts val="480"/>
              </a:spcBef>
              <a:spcAft>
                <a:spcPts val="0"/>
              </a:spcAft>
              <a:buClr>
                <a:schemeClr val="dk1"/>
              </a:buClr>
              <a:buSzPts val="2400"/>
              <a:buChar char="•"/>
            </a:pPr>
            <a:r>
              <a:rPr lang="en-US" sz="2400">
                <a:latin typeface="Cambria"/>
                <a:ea typeface="Cambria"/>
                <a:cs typeface="Cambria"/>
                <a:sym typeface="Cambria"/>
              </a:rPr>
              <a:t>The typical range for such capacitors is 100pF to 10 mF </a:t>
            </a:r>
            <a:endParaRPr/>
          </a:p>
          <a:p>
            <a:pPr indent="-342900" lvl="0" marL="342900" rtl="0" algn="l">
              <a:lnSpc>
                <a:spcPct val="100000"/>
              </a:lnSpc>
              <a:spcBef>
                <a:spcPts val="480"/>
              </a:spcBef>
              <a:spcAft>
                <a:spcPts val="0"/>
              </a:spcAft>
              <a:buClr>
                <a:schemeClr val="dk1"/>
              </a:buClr>
              <a:buSzPts val="2400"/>
              <a:buChar char="•"/>
            </a:pPr>
            <a:r>
              <a:rPr lang="en-US" sz="2400">
                <a:latin typeface="Cambria"/>
                <a:ea typeface="Cambria"/>
                <a:cs typeface="Cambria"/>
                <a:sym typeface="Cambria"/>
              </a:rPr>
              <a:t>Working voltages can extend from a few volts to 2000 V, depending on the type of dielectric. </a:t>
            </a:r>
            <a:br>
              <a:rPr lang="en-US" sz="2400">
                <a:latin typeface="Cambria"/>
                <a:ea typeface="Cambria"/>
                <a:cs typeface="Cambria"/>
                <a:sym typeface="Cambria"/>
              </a:rPr>
            </a:br>
            <a:endParaRPr sz="2400">
              <a:latin typeface="Cambria"/>
              <a:ea typeface="Cambria"/>
              <a:cs typeface="Cambria"/>
              <a:sym typeface="Cambria"/>
            </a:endParaRPr>
          </a:p>
        </p:txBody>
      </p:sp>
      <p:sp>
        <p:nvSpPr>
          <p:cNvPr id="301" name="Google Shape;301;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02" name="Google Shape;302;p27"/>
          <p:cNvPicPr preferRelativeResize="0"/>
          <p:nvPr/>
        </p:nvPicPr>
        <p:blipFill rotWithShape="1">
          <a:blip r:embed="rId3">
            <a:alphaModFix/>
          </a:blip>
          <a:srcRect b="0" l="0" r="0" t="0"/>
          <a:stretch/>
        </p:blipFill>
        <p:spPr>
          <a:xfrm>
            <a:off x="2318657" y="4419600"/>
            <a:ext cx="4743450" cy="18954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mbria"/>
              <a:buNone/>
            </a:pPr>
            <a:r>
              <a:rPr b="1" lang="en-US">
                <a:latin typeface="Cambria"/>
                <a:ea typeface="Cambria"/>
                <a:cs typeface="Cambria"/>
                <a:sym typeface="Cambria"/>
              </a:rPr>
              <a:t>Ceramic capacitors</a:t>
            </a:r>
            <a:endParaRPr>
              <a:latin typeface="Cambria"/>
              <a:ea typeface="Cambria"/>
              <a:cs typeface="Cambria"/>
              <a:sym typeface="Cambria"/>
            </a:endParaRPr>
          </a:p>
        </p:txBody>
      </p:sp>
      <p:sp>
        <p:nvSpPr>
          <p:cNvPr id="308" name="Google Shape;308;p28"/>
          <p:cNvSpPr txBox="1"/>
          <p:nvPr>
            <p:ph idx="1" type="body"/>
          </p:nvPr>
        </p:nvSpPr>
        <p:spPr>
          <a:xfrm>
            <a:off x="457200" y="1600200"/>
            <a:ext cx="48768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b="1" lang="en-US" sz="2400">
                <a:latin typeface="Cambria"/>
                <a:ea typeface="Cambria"/>
                <a:cs typeface="Cambria"/>
                <a:sym typeface="Cambria"/>
              </a:rPr>
              <a:t>Ceramic capacitors </a:t>
            </a:r>
            <a:r>
              <a:rPr lang="en-US" sz="2400">
                <a:latin typeface="Cambria"/>
                <a:ea typeface="Cambria"/>
                <a:cs typeface="Cambria"/>
                <a:sym typeface="Cambria"/>
              </a:rPr>
              <a:t>(often called </a:t>
            </a:r>
            <a:r>
              <a:rPr b="1" lang="en-US" sz="2400">
                <a:latin typeface="Cambria"/>
                <a:ea typeface="Cambria"/>
                <a:cs typeface="Cambria"/>
                <a:sym typeface="Cambria"/>
              </a:rPr>
              <a:t>disc capacitors</a:t>
            </a:r>
            <a:r>
              <a:rPr lang="en-US" sz="2400">
                <a:latin typeface="Cambria"/>
                <a:ea typeface="Cambria"/>
                <a:cs typeface="Cambria"/>
                <a:sym typeface="Cambria"/>
              </a:rPr>
              <a:t>) use a ceramic dielectric to utilize the excellent permittivity</a:t>
            </a:r>
            <a:r>
              <a:rPr i="1" lang="en-US" sz="2400">
                <a:latin typeface="Cambria"/>
                <a:ea typeface="Cambria"/>
                <a:cs typeface="Cambria"/>
                <a:sym typeface="Cambria"/>
              </a:rPr>
              <a:t> </a:t>
            </a:r>
            <a:r>
              <a:rPr lang="en-US" sz="2400">
                <a:latin typeface="Cambria"/>
                <a:ea typeface="Cambria"/>
                <a:cs typeface="Cambria"/>
                <a:sym typeface="Cambria"/>
              </a:rPr>
              <a:t>values and high working voltages associated with a number of ceramic materials. </a:t>
            </a:r>
            <a:endParaRPr sz="2400">
              <a:latin typeface="Cambria"/>
              <a:ea typeface="Cambria"/>
              <a:cs typeface="Cambria"/>
              <a:sym typeface="Cambria"/>
            </a:endParaRPr>
          </a:p>
          <a:p>
            <a:pPr indent="-342900" lvl="0" marL="342900" rtl="0" algn="l">
              <a:lnSpc>
                <a:spcPct val="100000"/>
              </a:lnSpc>
              <a:spcBef>
                <a:spcPts val="480"/>
              </a:spcBef>
              <a:spcAft>
                <a:spcPts val="0"/>
              </a:spcAft>
              <a:buClr>
                <a:schemeClr val="dk1"/>
              </a:buClr>
              <a:buSzPts val="2400"/>
              <a:buChar char="•"/>
            </a:pPr>
            <a:r>
              <a:rPr lang="en-US" sz="2400">
                <a:latin typeface="Cambria"/>
                <a:ea typeface="Cambria"/>
                <a:cs typeface="Cambria"/>
                <a:sym typeface="Cambria"/>
              </a:rPr>
              <a:t>Stacking can also be applied for packaging. </a:t>
            </a:r>
            <a:br>
              <a:rPr lang="en-US" sz="2400">
                <a:latin typeface="Cambria"/>
                <a:ea typeface="Cambria"/>
                <a:cs typeface="Cambria"/>
                <a:sym typeface="Cambria"/>
              </a:rPr>
            </a:br>
            <a:br>
              <a:rPr lang="en-US" sz="2400">
                <a:latin typeface="Cambria"/>
                <a:ea typeface="Cambria"/>
                <a:cs typeface="Cambria"/>
                <a:sym typeface="Cambria"/>
              </a:rPr>
            </a:br>
            <a:endParaRPr sz="2400">
              <a:latin typeface="Cambria"/>
              <a:ea typeface="Cambria"/>
              <a:cs typeface="Cambria"/>
              <a:sym typeface="Cambria"/>
            </a:endParaRPr>
          </a:p>
        </p:txBody>
      </p:sp>
      <p:sp>
        <p:nvSpPr>
          <p:cNvPr id="309" name="Google Shape;309;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10" name="Google Shape;310;p28"/>
          <p:cNvPicPr preferRelativeResize="0"/>
          <p:nvPr/>
        </p:nvPicPr>
        <p:blipFill rotWithShape="1">
          <a:blip r:embed="rId3">
            <a:alphaModFix/>
          </a:blip>
          <a:srcRect b="0" l="0" r="0" t="0"/>
          <a:stretch/>
        </p:blipFill>
        <p:spPr>
          <a:xfrm>
            <a:off x="6019800" y="2819400"/>
            <a:ext cx="2600325" cy="2552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9"/>
          <p:cNvSpPr txBox="1"/>
          <p:nvPr>
            <p:ph type="title"/>
          </p:nvPr>
        </p:nvSpPr>
        <p:spPr>
          <a:xfrm>
            <a:off x="457200" y="2411169"/>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lang="en-US"/>
              <a:t>Thank You</a:t>
            </a:r>
            <a:endParaRPr/>
          </a:p>
        </p:txBody>
      </p:sp>
      <p:sp>
        <p:nvSpPr>
          <p:cNvPr id="316" name="Google Shape;316;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mbria"/>
              <a:buNone/>
            </a:pPr>
            <a:r>
              <a:rPr lang="en-US">
                <a:latin typeface="Cambria"/>
                <a:ea typeface="Cambria"/>
                <a:cs typeface="Cambria"/>
                <a:sym typeface="Cambria"/>
              </a:rPr>
              <a:t>10.2 The Electric Field</a:t>
            </a:r>
            <a:endParaRPr/>
          </a:p>
        </p:txBody>
      </p:sp>
      <p:sp>
        <p:nvSpPr>
          <p:cNvPr id="104" name="Google Shape;104;p3"/>
          <p:cNvSpPr txBox="1"/>
          <p:nvPr>
            <p:ph idx="1" type="body"/>
          </p:nvPr>
        </p:nvSpPr>
        <p:spPr>
          <a:xfrm>
            <a:off x="152400" y="1417638"/>
            <a:ext cx="5562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just">
              <a:lnSpc>
                <a:spcPct val="100000"/>
              </a:lnSpc>
              <a:spcBef>
                <a:spcPts val="0"/>
              </a:spcBef>
              <a:spcAft>
                <a:spcPts val="0"/>
              </a:spcAft>
              <a:buClr>
                <a:schemeClr val="dk1"/>
              </a:buClr>
              <a:buSzPts val="2000"/>
              <a:buChar char="•"/>
            </a:pPr>
            <a:r>
              <a:rPr lang="en-US" sz="2000">
                <a:latin typeface="Cambria"/>
                <a:ea typeface="Cambria"/>
                <a:cs typeface="Cambria"/>
                <a:sym typeface="Cambria"/>
              </a:rPr>
              <a:t>Consider the electric field that exists in the region around any charged body. This electric field is represented by </a:t>
            </a:r>
            <a:r>
              <a:rPr b="1" lang="en-US" sz="2000">
                <a:latin typeface="Cambria"/>
                <a:ea typeface="Cambria"/>
                <a:cs typeface="Cambria"/>
                <a:sym typeface="Cambria"/>
              </a:rPr>
              <a:t>electric flux lines</a:t>
            </a:r>
            <a:r>
              <a:rPr lang="en-US" sz="2000">
                <a:latin typeface="Cambria"/>
                <a:ea typeface="Cambria"/>
                <a:cs typeface="Cambria"/>
                <a:sym typeface="Cambria"/>
              </a:rPr>
              <a:t>, which are drawn to indicate the </a:t>
            </a:r>
            <a:r>
              <a:rPr b="1" lang="en-US" sz="2000">
                <a:latin typeface="Cambria"/>
                <a:ea typeface="Cambria"/>
                <a:cs typeface="Cambria"/>
                <a:sym typeface="Cambria"/>
              </a:rPr>
              <a:t>strength</a:t>
            </a:r>
            <a:r>
              <a:rPr lang="en-US" sz="2000">
                <a:latin typeface="Cambria"/>
                <a:ea typeface="Cambria"/>
                <a:cs typeface="Cambria"/>
                <a:sym typeface="Cambria"/>
              </a:rPr>
              <a:t> of the electric field at any point around the charged body. </a:t>
            </a:r>
            <a:endParaRPr/>
          </a:p>
          <a:p>
            <a:pPr indent="-342900" lvl="0" marL="342900" rtl="0" algn="just">
              <a:lnSpc>
                <a:spcPct val="100000"/>
              </a:lnSpc>
              <a:spcBef>
                <a:spcPts val="370"/>
              </a:spcBef>
              <a:spcAft>
                <a:spcPts val="0"/>
              </a:spcAft>
              <a:buClr>
                <a:schemeClr val="dk1"/>
              </a:buClr>
              <a:buSzPts val="2000"/>
              <a:buChar char="•"/>
            </a:pPr>
            <a:r>
              <a:rPr lang="en-US" sz="2000">
                <a:latin typeface="Cambria"/>
                <a:ea typeface="Cambria"/>
                <a:cs typeface="Cambria"/>
                <a:sym typeface="Cambria"/>
              </a:rPr>
              <a:t>The denser the lines of flux, the stronger the electric field. </a:t>
            </a:r>
            <a:endParaRPr/>
          </a:p>
          <a:p>
            <a:pPr indent="-342900" lvl="0" marL="342900" rtl="0" algn="just">
              <a:lnSpc>
                <a:spcPct val="100000"/>
              </a:lnSpc>
              <a:spcBef>
                <a:spcPts val="370"/>
              </a:spcBef>
              <a:spcAft>
                <a:spcPts val="0"/>
              </a:spcAft>
              <a:buClr>
                <a:schemeClr val="dk1"/>
              </a:buClr>
              <a:buSzPts val="2000"/>
              <a:buChar char="•"/>
            </a:pPr>
            <a:r>
              <a:rPr lang="en-US" sz="2000">
                <a:latin typeface="Cambria"/>
                <a:ea typeface="Cambria"/>
                <a:cs typeface="Cambria"/>
                <a:sym typeface="Cambria"/>
              </a:rPr>
              <a:t>In Fig. 10.1, the electric field strength is stronger in region </a:t>
            </a:r>
            <a:r>
              <a:rPr i="1" lang="en-US" sz="2000">
                <a:latin typeface="Cambria"/>
                <a:ea typeface="Cambria"/>
                <a:cs typeface="Cambria"/>
                <a:sym typeface="Cambria"/>
              </a:rPr>
              <a:t>a </a:t>
            </a:r>
            <a:r>
              <a:rPr lang="en-US" sz="2000">
                <a:latin typeface="Cambria"/>
                <a:ea typeface="Cambria"/>
                <a:cs typeface="Cambria"/>
                <a:sym typeface="Cambria"/>
              </a:rPr>
              <a:t>than region</a:t>
            </a:r>
            <a:r>
              <a:rPr i="1" lang="en-US" sz="2000">
                <a:latin typeface="Cambria"/>
                <a:ea typeface="Cambria"/>
                <a:cs typeface="Cambria"/>
                <a:sym typeface="Cambria"/>
              </a:rPr>
              <a:t> b </a:t>
            </a:r>
            <a:r>
              <a:rPr lang="en-US" sz="2000">
                <a:latin typeface="Cambria"/>
                <a:ea typeface="Cambria"/>
                <a:cs typeface="Cambria"/>
                <a:sym typeface="Cambria"/>
              </a:rPr>
              <a:t>because the flux lines are denser in region </a:t>
            </a:r>
            <a:r>
              <a:rPr i="1" lang="en-US" sz="2000">
                <a:latin typeface="Cambria"/>
                <a:ea typeface="Cambria"/>
                <a:cs typeface="Cambria"/>
                <a:sym typeface="Cambria"/>
              </a:rPr>
              <a:t>a </a:t>
            </a:r>
            <a:r>
              <a:rPr lang="en-US" sz="2000">
                <a:latin typeface="Cambria"/>
                <a:ea typeface="Cambria"/>
                <a:cs typeface="Cambria"/>
                <a:sym typeface="Cambria"/>
              </a:rPr>
              <a:t>than</a:t>
            </a:r>
            <a:r>
              <a:rPr i="1" lang="en-US" sz="2000">
                <a:latin typeface="Cambria"/>
                <a:ea typeface="Cambria"/>
                <a:cs typeface="Cambria"/>
                <a:sym typeface="Cambria"/>
              </a:rPr>
              <a:t> b. </a:t>
            </a:r>
            <a:endParaRPr/>
          </a:p>
          <a:p>
            <a:pPr indent="-342900" lvl="0" marL="342900" rtl="0" algn="just">
              <a:lnSpc>
                <a:spcPct val="100000"/>
              </a:lnSpc>
              <a:spcBef>
                <a:spcPts val="370"/>
              </a:spcBef>
              <a:spcAft>
                <a:spcPts val="0"/>
              </a:spcAft>
              <a:buClr>
                <a:schemeClr val="dk1"/>
              </a:buClr>
              <a:buSzPts val="2000"/>
              <a:buChar char="•"/>
            </a:pPr>
            <a:r>
              <a:rPr lang="en-US" sz="2000">
                <a:latin typeface="Cambria"/>
                <a:ea typeface="Cambria"/>
                <a:cs typeface="Cambria"/>
                <a:sym typeface="Cambria"/>
              </a:rPr>
              <a:t>The symbol for electric flux is the Greek letter</a:t>
            </a:r>
            <a:r>
              <a:rPr i="1" lang="en-US" sz="2000">
                <a:latin typeface="Cambria"/>
                <a:ea typeface="Cambria"/>
                <a:cs typeface="Cambria"/>
                <a:sym typeface="Cambria"/>
              </a:rPr>
              <a:t> ψ</a:t>
            </a:r>
            <a:r>
              <a:rPr lang="en-US" sz="2000">
                <a:latin typeface="Cambria"/>
                <a:ea typeface="Cambria"/>
                <a:cs typeface="Cambria"/>
                <a:sym typeface="Cambria"/>
              </a:rPr>
              <a:t> (psi). The flux per unit area (flux density) is represented by the capital letter </a:t>
            </a:r>
            <a:r>
              <a:rPr i="1" lang="en-US" sz="2000">
                <a:latin typeface="Cambria"/>
                <a:ea typeface="Cambria"/>
                <a:cs typeface="Cambria"/>
                <a:sym typeface="Cambria"/>
              </a:rPr>
              <a:t>D </a:t>
            </a:r>
            <a:r>
              <a:rPr lang="en-US" sz="2000">
                <a:latin typeface="Cambria"/>
                <a:ea typeface="Cambria"/>
                <a:cs typeface="Cambria"/>
                <a:sym typeface="Cambria"/>
              </a:rPr>
              <a:t>and is determined by</a:t>
            </a:r>
            <a:endParaRPr/>
          </a:p>
        </p:txBody>
      </p:sp>
      <p:sp>
        <p:nvSpPr>
          <p:cNvPr id="105" name="Google Shape;105;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Verdana"/>
                <a:ea typeface="Verdana"/>
                <a:cs typeface="Verdana"/>
                <a:sym typeface="Verdana"/>
              </a:rPr>
              <a:t>‹#›</a:t>
            </a:fld>
            <a:endParaRPr b="0" i="0" sz="1200" u="none" cap="none" strike="noStrike">
              <a:solidFill>
                <a:schemeClr val="dk1"/>
              </a:solidFill>
              <a:latin typeface="Verdana"/>
              <a:ea typeface="Verdana"/>
              <a:cs typeface="Verdana"/>
              <a:sym typeface="Verdana"/>
            </a:endParaRPr>
          </a:p>
        </p:txBody>
      </p:sp>
      <p:pic>
        <p:nvPicPr>
          <p:cNvPr id="106" name="Google Shape;106;p3"/>
          <p:cNvPicPr preferRelativeResize="0"/>
          <p:nvPr/>
        </p:nvPicPr>
        <p:blipFill rotWithShape="1">
          <a:blip r:embed="rId3">
            <a:alphaModFix/>
          </a:blip>
          <a:srcRect b="0" l="0" r="0" t="0"/>
          <a:stretch/>
        </p:blipFill>
        <p:spPr>
          <a:xfrm>
            <a:off x="5867400" y="1600200"/>
            <a:ext cx="3048001" cy="2914650"/>
          </a:xfrm>
          <a:prstGeom prst="rect">
            <a:avLst/>
          </a:prstGeom>
          <a:noFill/>
          <a:ln>
            <a:noFill/>
          </a:ln>
        </p:spPr>
      </p:pic>
      <p:pic>
        <p:nvPicPr>
          <p:cNvPr id="107" name="Google Shape;107;p3"/>
          <p:cNvPicPr preferRelativeResize="0"/>
          <p:nvPr/>
        </p:nvPicPr>
        <p:blipFill rotWithShape="1">
          <a:blip r:embed="rId4">
            <a:alphaModFix/>
          </a:blip>
          <a:srcRect b="0" l="0" r="0" t="0"/>
          <a:stretch/>
        </p:blipFill>
        <p:spPr>
          <a:xfrm>
            <a:off x="1916723" y="5795353"/>
            <a:ext cx="4648200" cy="685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txBox="1"/>
          <p:nvPr>
            <p:ph type="title"/>
          </p:nvPr>
        </p:nvSpPr>
        <p:spPr>
          <a:xfrm>
            <a:off x="492125" y="0"/>
            <a:ext cx="8229600" cy="71596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mbria"/>
              <a:buNone/>
            </a:pPr>
            <a:r>
              <a:rPr lang="en-US">
                <a:latin typeface="Cambria"/>
                <a:ea typeface="Cambria"/>
                <a:cs typeface="Cambria"/>
                <a:sym typeface="Cambria"/>
              </a:rPr>
              <a:t>10.2 The Electric Field</a:t>
            </a:r>
            <a:endParaRPr/>
          </a:p>
        </p:txBody>
      </p:sp>
      <p:sp>
        <p:nvSpPr>
          <p:cNvPr id="113" name="Google Shape;11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215900" lvl="0" marL="342900" rtl="0" algn="l">
              <a:lnSpc>
                <a:spcPct val="100000"/>
              </a:lnSpc>
              <a:spcBef>
                <a:spcPts val="0"/>
              </a:spcBef>
              <a:spcAft>
                <a:spcPts val="0"/>
              </a:spcAft>
              <a:buClr>
                <a:schemeClr val="dk1"/>
              </a:buClr>
              <a:buSzPts val="2000"/>
              <a:buNone/>
            </a:pPr>
            <a:r>
              <a:t/>
            </a:r>
            <a:endParaRPr sz="2000">
              <a:latin typeface="Cambria"/>
              <a:ea typeface="Cambria"/>
              <a:cs typeface="Cambria"/>
              <a:sym typeface="Cambria"/>
            </a:endParaRPr>
          </a:p>
          <a:p>
            <a:pPr indent="-215900" lvl="0" marL="342900" rtl="0" algn="l">
              <a:lnSpc>
                <a:spcPct val="100000"/>
              </a:lnSpc>
              <a:spcBef>
                <a:spcPts val="400"/>
              </a:spcBef>
              <a:spcAft>
                <a:spcPts val="0"/>
              </a:spcAft>
              <a:buClr>
                <a:schemeClr val="dk1"/>
              </a:buClr>
              <a:buSzPts val="2000"/>
              <a:buNone/>
            </a:pPr>
            <a:r>
              <a:t/>
            </a:r>
            <a:endParaRPr sz="2000">
              <a:latin typeface="Cambria"/>
              <a:ea typeface="Cambria"/>
              <a:cs typeface="Cambria"/>
              <a:sym typeface="Cambria"/>
            </a:endParaRPr>
          </a:p>
          <a:p>
            <a:pPr indent="-215900" lvl="0" marL="342900" rtl="0" algn="l">
              <a:lnSpc>
                <a:spcPct val="100000"/>
              </a:lnSpc>
              <a:spcBef>
                <a:spcPts val="400"/>
              </a:spcBef>
              <a:spcAft>
                <a:spcPts val="0"/>
              </a:spcAft>
              <a:buClr>
                <a:schemeClr val="dk1"/>
              </a:buClr>
              <a:buSzPts val="2000"/>
              <a:buNone/>
            </a:pPr>
            <a:r>
              <a:t/>
            </a:r>
            <a:endParaRPr sz="2000">
              <a:latin typeface="Cambria"/>
              <a:ea typeface="Cambria"/>
              <a:cs typeface="Cambria"/>
              <a:sym typeface="Cambria"/>
            </a:endParaRPr>
          </a:p>
          <a:p>
            <a:pPr indent="-215900" lvl="0" marL="342900" rtl="0" algn="l">
              <a:lnSpc>
                <a:spcPct val="100000"/>
              </a:lnSpc>
              <a:spcBef>
                <a:spcPts val="400"/>
              </a:spcBef>
              <a:spcAft>
                <a:spcPts val="0"/>
              </a:spcAft>
              <a:buClr>
                <a:schemeClr val="dk1"/>
              </a:buClr>
              <a:buSzPts val="2000"/>
              <a:buNone/>
            </a:pPr>
            <a:r>
              <a:t/>
            </a:r>
            <a:endParaRPr sz="2000">
              <a:latin typeface="Cambria"/>
              <a:ea typeface="Cambria"/>
              <a:cs typeface="Cambria"/>
              <a:sym typeface="Cambria"/>
            </a:endParaRPr>
          </a:p>
          <a:p>
            <a:pPr indent="-215900" lvl="0" marL="342900" rtl="0" algn="l">
              <a:lnSpc>
                <a:spcPct val="100000"/>
              </a:lnSpc>
              <a:spcBef>
                <a:spcPts val="400"/>
              </a:spcBef>
              <a:spcAft>
                <a:spcPts val="0"/>
              </a:spcAft>
              <a:buClr>
                <a:schemeClr val="dk1"/>
              </a:buClr>
              <a:buSzPts val="2000"/>
              <a:buNone/>
            </a:pPr>
            <a:r>
              <a:t/>
            </a:r>
            <a:endParaRPr sz="2000">
              <a:latin typeface="Cambria"/>
              <a:ea typeface="Cambria"/>
              <a:cs typeface="Cambria"/>
              <a:sym typeface="Cambria"/>
            </a:endParaRPr>
          </a:p>
          <a:p>
            <a:pPr indent="-215900" lvl="0" marL="342900" rtl="0" algn="l">
              <a:lnSpc>
                <a:spcPct val="100000"/>
              </a:lnSpc>
              <a:spcBef>
                <a:spcPts val="400"/>
              </a:spcBef>
              <a:spcAft>
                <a:spcPts val="0"/>
              </a:spcAft>
              <a:buClr>
                <a:schemeClr val="dk1"/>
              </a:buClr>
              <a:buSzPts val="2000"/>
              <a:buNone/>
            </a:pPr>
            <a:r>
              <a:t/>
            </a:r>
            <a:endParaRPr sz="2000">
              <a:latin typeface="Cambria"/>
              <a:ea typeface="Cambria"/>
              <a:cs typeface="Cambria"/>
              <a:sym typeface="Cambria"/>
            </a:endParaRPr>
          </a:p>
          <a:p>
            <a:pPr indent="-215900" lvl="0" marL="342900" rtl="0" algn="l">
              <a:lnSpc>
                <a:spcPct val="100000"/>
              </a:lnSpc>
              <a:spcBef>
                <a:spcPts val="400"/>
              </a:spcBef>
              <a:spcAft>
                <a:spcPts val="0"/>
              </a:spcAft>
              <a:buClr>
                <a:schemeClr val="dk1"/>
              </a:buClr>
              <a:buSzPts val="2000"/>
              <a:buNone/>
            </a:pPr>
            <a:r>
              <a:t/>
            </a:r>
            <a:endParaRPr sz="2000">
              <a:latin typeface="Cambria"/>
              <a:ea typeface="Cambria"/>
              <a:cs typeface="Cambria"/>
              <a:sym typeface="Cambria"/>
            </a:endParaRPr>
          </a:p>
        </p:txBody>
      </p:sp>
      <p:sp>
        <p:nvSpPr>
          <p:cNvPr id="114" name="Google Shape;114;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Verdana"/>
                <a:ea typeface="Verdana"/>
                <a:cs typeface="Verdana"/>
                <a:sym typeface="Verdana"/>
              </a:rPr>
              <a:t>‹#›</a:t>
            </a:fld>
            <a:endParaRPr b="0" i="0" sz="1200" u="none" cap="none" strike="noStrike">
              <a:solidFill>
                <a:schemeClr val="dk1"/>
              </a:solidFill>
              <a:latin typeface="Verdana"/>
              <a:ea typeface="Verdana"/>
              <a:cs typeface="Verdana"/>
              <a:sym typeface="Verdana"/>
            </a:endParaRPr>
          </a:p>
        </p:txBody>
      </p:sp>
      <p:pic>
        <p:nvPicPr>
          <p:cNvPr id="115" name="Google Shape;115;p4"/>
          <p:cNvPicPr preferRelativeResize="0"/>
          <p:nvPr/>
        </p:nvPicPr>
        <p:blipFill rotWithShape="1">
          <a:blip r:embed="rId3">
            <a:alphaModFix/>
          </a:blip>
          <a:srcRect b="0" l="0" r="0" t="0"/>
          <a:stretch/>
        </p:blipFill>
        <p:spPr>
          <a:xfrm>
            <a:off x="477838" y="3962400"/>
            <a:ext cx="8188325" cy="2143125"/>
          </a:xfrm>
          <a:prstGeom prst="rect">
            <a:avLst/>
          </a:prstGeom>
          <a:noFill/>
          <a:ln>
            <a:noFill/>
          </a:ln>
        </p:spPr>
      </p:pic>
      <p:pic>
        <p:nvPicPr>
          <p:cNvPr id="116" name="Google Shape;116;p4"/>
          <p:cNvPicPr preferRelativeResize="0"/>
          <p:nvPr/>
        </p:nvPicPr>
        <p:blipFill rotWithShape="1">
          <a:blip r:embed="rId4">
            <a:alphaModFix/>
          </a:blip>
          <a:srcRect b="0" l="0" r="0" t="0"/>
          <a:stretch/>
        </p:blipFill>
        <p:spPr>
          <a:xfrm>
            <a:off x="2286000" y="796925"/>
            <a:ext cx="3733800" cy="2914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mbria"/>
              <a:buNone/>
            </a:pPr>
            <a:r>
              <a:rPr lang="en-US">
                <a:latin typeface="Cambria"/>
                <a:ea typeface="Cambria"/>
                <a:cs typeface="Cambria"/>
                <a:sym typeface="Cambria"/>
              </a:rPr>
              <a:t>10.2 The Electric Field</a:t>
            </a:r>
            <a:endParaRPr/>
          </a:p>
        </p:txBody>
      </p:sp>
      <p:sp>
        <p:nvSpPr>
          <p:cNvPr id="122" name="Google Shape;122;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000"/>
              <a:buChar char="•"/>
            </a:pPr>
            <a:r>
              <a:rPr lang="en-US" sz="2000">
                <a:latin typeface="Cambria"/>
                <a:ea typeface="Cambria"/>
                <a:cs typeface="Cambria"/>
                <a:sym typeface="Cambria"/>
              </a:rPr>
              <a:t>For two charges of similar and opposite polarities, the flux distribution would appear as shown in Fig. 10.3.</a:t>
            </a:r>
            <a:endParaRPr/>
          </a:p>
          <a:p>
            <a:pPr indent="-215900" lvl="0" marL="342900" rtl="0" algn="l">
              <a:lnSpc>
                <a:spcPct val="100000"/>
              </a:lnSpc>
              <a:spcBef>
                <a:spcPts val="400"/>
              </a:spcBef>
              <a:spcAft>
                <a:spcPts val="0"/>
              </a:spcAft>
              <a:buClr>
                <a:schemeClr val="dk1"/>
              </a:buClr>
              <a:buSzPts val="2000"/>
              <a:buNone/>
            </a:pPr>
            <a:r>
              <a:t/>
            </a:r>
            <a:endParaRPr i="1" sz="2000">
              <a:solidFill>
                <a:srgbClr val="0070C0"/>
              </a:solidFill>
              <a:latin typeface="Cambria"/>
              <a:ea typeface="Cambria"/>
              <a:cs typeface="Cambria"/>
              <a:sym typeface="Cambria"/>
            </a:endParaRPr>
          </a:p>
          <a:p>
            <a:pPr indent="-215900" lvl="0" marL="342900" rtl="0" algn="l">
              <a:lnSpc>
                <a:spcPct val="100000"/>
              </a:lnSpc>
              <a:spcBef>
                <a:spcPts val="400"/>
              </a:spcBef>
              <a:spcAft>
                <a:spcPts val="0"/>
              </a:spcAft>
              <a:buClr>
                <a:schemeClr val="dk1"/>
              </a:buClr>
              <a:buSzPts val="2000"/>
              <a:buNone/>
            </a:pPr>
            <a:r>
              <a:t/>
            </a:r>
            <a:endParaRPr i="1" sz="2000">
              <a:solidFill>
                <a:srgbClr val="0070C0"/>
              </a:solidFill>
              <a:latin typeface="Cambria"/>
              <a:ea typeface="Cambria"/>
              <a:cs typeface="Cambria"/>
              <a:sym typeface="Cambria"/>
            </a:endParaRPr>
          </a:p>
          <a:p>
            <a:pPr indent="-215900" lvl="0" marL="342900" rtl="0" algn="l">
              <a:lnSpc>
                <a:spcPct val="100000"/>
              </a:lnSpc>
              <a:spcBef>
                <a:spcPts val="400"/>
              </a:spcBef>
              <a:spcAft>
                <a:spcPts val="0"/>
              </a:spcAft>
              <a:buClr>
                <a:schemeClr val="dk1"/>
              </a:buClr>
              <a:buSzPts val="2000"/>
              <a:buNone/>
            </a:pPr>
            <a:r>
              <a:t/>
            </a:r>
            <a:endParaRPr i="1" sz="2000">
              <a:solidFill>
                <a:srgbClr val="0070C0"/>
              </a:solidFill>
              <a:latin typeface="Cambria"/>
              <a:ea typeface="Cambria"/>
              <a:cs typeface="Cambria"/>
              <a:sym typeface="Cambria"/>
            </a:endParaRPr>
          </a:p>
          <a:p>
            <a:pPr indent="-215900" lvl="0" marL="342900" rtl="0" algn="l">
              <a:lnSpc>
                <a:spcPct val="100000"/>
              </a:lnSpc>
              <a:spcBef>
                <a:spcPts val="400"/>
              </a:spcBef>
              <a:spcAft>
                <a:spcPts val="0"/>
              </a:spcAft>
              <a:buClr>
                <a:schemeClr val="dk1"/>
              </a:buClr>
              <a:buSzPts val="2000"/>
              <a:buNone/>
            </a:pPr>
            <a:r>
              <a:t/>
            </a:r>
            <a:endParaRPr i="1" sz="2000">
              <a:solidFill>
                <a:srgbClr val="0070C0"/>
              </a:solidFill>
              <a:latin typeface="Cambria"/>
              <a:ea typeface="Cambria"/>
              <a:cs typeface="Cambria"/>
              <a:sym typeface="Cambria"/>
            </a:endParaRPr>
          </a:p>
          <a:p>
            <a:pPr indent="-215900" lvl="0" marL="342900" rtl="0" algn="l">
              <a:lnSpc>
                <a:spcPct val="100000"/>
              </a:lnSpc>
              <a:spcBef>
                <a:spcPts val="400"/>
              </a:spcBef>
              <a:spcAft>
                <a:spcPts val="0"/>
              </a:spcAft>
              <a:buClr>
                <a:schemeClr val="dk1"/>
              </a:buClr>
              <a:buSzPts val="2000"/>
              <a:buNone/>
            </a:pPr>
            <a:r>
              <a:t/>
            </a:r>
            <a:endParaRPr i="1" sz="2000">
              <a:solidFill>
                <a:srgbClr val="0070C0"/>
              </a:solidFill>
              <a:latin typeface="Cambria"/>
              <a:ea typeface="Cambria"/>
              <a:cs typeface="Cambria"/>
              <a:sym typeface="Cambria"/>
            </a:endParaRPr>
          </a:p>
          <a:p>
            <a:pPr indent="-342900" lvl="0" marL="342900" rtl="0" algn="l">
              <a:lnSpc>
                <a:spcPct val="100000"/>
              </a:lnSpc>
              <a:spcBef>
                <a:spcPts val="400"/>
              </a:spcBef>
              <a:spcAft>
                <a:spcPts val="0"/>
              </a:spcAft>
              <a:buClr>
                <a:schemeClr val="dk1"/>
              </a:buClr>
              <a:buSzPts val="2000"/>
              <a:buFont typeface="Noto Sans Symbols"/>
              <a:buNone/>
            </a:pPr>
            <a:r>
              <a:t/>
            </a:r>
            <a:endParaRPr sz="2000">
              <a:latin typeface="Cambria"/>
              <a:ea typeface="Cambria"/>
              <a:cs typeface="Cambria"/>
              <a:sym typeface="Cambria"/>
            </a:endParaRPr>
          </a:p>
          <a:p>
            <a:pPr indent="-342900" lvl="0" marL="342900" rtl="0" algn="l">
              <a:lnSpc>
                <a:spcPct val="100000"/>
              </a:lnSpc>
              <a:spcBef>
                <a:spcPts val="240"/>
              </a:spcBef>
              <a:spcAft>
                <a:spcPts val="0"/>
              </a:spcAft>
              <a:buClr>
                <a:schemeClr val="dk1"/>
              </a:buClr>
              <a:buSzPts val="1200"/>
              <a:buFont typeface="Noto Sans Symbols"/>
              <a:buNone/>
            </a:pPr>
            <a:r>
              <a:t/>
            </a:r>
            <a:endParaRPr sz="1200">
              <a:latin typeface="Cambria"/>
              <a:ea typeface="Cambria"/>
              <a:cs typeface="Cambria"/>
              <a:sym typeface="Cambria"/>
            </a:endParaRPr>
          </a:p>
          <a:p>
            <a:pPr indent="-342900" lvl="0" marL="342900" rtl="0" algn="l">
              <a:lnSpc>
                <a:spcPct val="100000"/>
              </a:lnSpc>
              <a:spcBef>
                <a:spcPts val="400"/>
              </a:spcBef>
              <a:spcAft>
                <a:spcPts val="0"/>
              </a:spcAft>
              <a:buClr>
                <a:schemeClr val="dk1"/>
              </a:buClr>
              <a:buSzPts val="2000"/>
              <a:buChar char="•"/>
            </a:pPr>
            <a:r>
              <a:rPr lang="en-US" sz="2000">
                <a:latin typeface="Cambria"/>
                <a:ea typeface="Cambria"/>
                <a:cs typeface="Cambria"/>
                <a:sym typeface="Cambria"/>
              </a:rPr>
              <a:t>In general,</a:t>
            </a:r>
            <a:r>
              <a:rPr i="1" lang="en-US" sz="2000">
                <a:solidFill>
                  <a:srgbClr val="0070C0"/>
                </a:solidFill>
                <a:latin typeface="Cambria"/>
                <a:ea typeface="Cambria"/>
                <a:cs typeface="Cambria"/>
                <a:sym typeface="Cambria"/>
              </a:rPr>
              <a:t> electric flux lines always extend from a positively charged body to a negatively charged body, and never intersect.</a:t>
            </a:r>
            <a:endParaRPr/>
          </a:p>
          <a:p>
            <a:pPr indent="-342900" lvl="0" marL="342900" rtl="0" algn="l">
              <a:lnSpc>
                <a:spcPct val="100000"/>
              </a:lnSpc>
              <a:spcBef>
                <a:spcPts val="400"/>
              </a:spcBef>
              <a:spcAft>
                <a:spcPts val="0"/>
              </a:spcAft>
              <a:buClr>
                <a:schemeClr val="dk1"/>
              </a:buClr>
              <a:buSzPts val="2000"/>
              <a:buFont typeface="Noto Sans Symbols"/>
              <a:buNone/>
            </a:pPr>
            <a:r>
              <a:t/>
            </a:r>
            <a:endParaRPr sz="2000">
              <a:latin typeface="Cambria"/>
              <a:ea typeface="Cambria"/>
              <a:cs typeface="Cambria"/>
              <a:sym typeface="Cambria"/>
            </a:endParaRPr>
          </a:p>
        </p:txBody>
      </p:sp>
      <p:sp>
        <p:nvSpPr>
          <p:cNvPr id="123" name="Google Shape;123;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Verdana"/>
                <a:ea typeface="Verdana"/>
                <a:cs typeface="Verdana"/>
                <a:sym typeface="Verdana"/>
              </a:rPr>
              <a:t>‹#›</a:t>
            </a:fld>
            <a:endParaRPr b="0" i="0" sz="1200" u="none" cap="none" strike="noStrike">
              <a:solidFill>
                <a:schemeClr val="dk1"/>
              </a:solidFill>
              <a:latin typeface="Verdana"/>
              <a:ea typeface="Verdana"/>
              <a:cs typeface="Verdana"/>
              <a:sym typeface="Verdana"/>
            </a:endParaRPr>
          </a:p>
        </p:txBody>
      </p:sp>
      <p:pic>
        <p:nvPicPr>
          <p:cNvPr id="124" name="Google Shape;124;p5"/>
          <p:cNvPicPr preferRelativeResize="0"/>
          <p:nvPr/>
        </p:nvPicPr>
        <p:blipFill rotWithShape="1">
          <a:blip r:embed="rId3">
            <a:alphaModFix/>
          </a:blip>
          <a:srcRect b="0" l="0" r="0" t="0"/>
          <a:stretch/>
        </p:blipFill>
        <p:spPr>
          <a:xfrm>
            <a:off x="1717675" y="2438400"/>
            <a:ext cx="5292725" cy="2286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6"/>
          <p:cNvSpPr txBox="1"/>
          <p:nvPr>
            <p:ph type="title"/>
          </p:nvPr>
        </p:nvSpPr>
        <p:spPr>
          <a:xfrm>
            <a:off x="457200" y="-27895"/>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Cambria"/>
              <a:buNone/>
            </a:pPr>
            <a:r>
              <a:rPr lang="en-US" sz="3600">
                <a:latin typeface="Cambria"/>
                <a:ea typeface="Cambria"/>
                <a:cs typeface="Cambria"/>
                <a:sym typeface="Cambria"/>
              </a:rPr>
              <a:t>10.3 Capacitance</a:t>
            </a:r>
            <a:endParaRPr/>
          </a:p>
        </p:txBody>
      </p:sp>
      <p:sp>
        <p:nvSpPr>
          <p:cNvPr id="130" name="Google Shape;130;p6"/>
          <p:cNvSpPr txBox="1"/>
          <p:nvPr>
            <p:ph idx="1" type="body"/>
          </p:nvPr>
        </p:nvSpPr>
        <p:spPr>
          <a:xfrm>
            <a:off x="457200" y="3733922"/>
            <a:ext cx="8229600" cy="2611438"/>
          </a:xfrm>
          <a:prstGeom prst="rect">
            <a:avLst/>
          </a:prstGeom>
          <a:noFill/>
          <a:ln>
            <a:noFill/>
          </a:ln>
        </p:spPr>
        <p:txBody>
          <a:bodyPr anchorCtr="0" anchor="t" bIns="45700" lIns="91425" spcFirstLastPara="1" rIns="91425" wrap="square" tIns="45700">
            <a:normAutofit/>
          </a:bodyPr>
          <a:lstStyle/>
          <a:p>
            <a:pPr indent="-342900" lvl="0" marL="342900" rtl="0" algn="just">
              <a:lnSpc>
                <a:spcPct val="100000"/>
              </a:lnSpc>
              <a:spcBef>
                <a:spcPts val="0"/>
              </a:spcBef>
              <a:spcAft>
                <a:spcPts val="0"/>
              </a:spcAft>
              <a:buClr>
                <a:schemeClr val="dk1"/>
              </a:buClr>
              <a:buSzPts val="2000"/>
              <a:buChar char="•"/>
            </a:pPr>
            <a:r>
              <a:rPr lang="en-US" sz="2000">
                <a:latin typeface="Cambria"/>
                <a:ea typeface="Cambria"/>
                <a:cs typeface="Cambria"/>
                <a:sym typeface="Cambria"/>
              </a:rPr>
              <a:t>Now consider two parallel plates of a conducting material such as aluminum (Al) separated by an air gap have been connected through a switch and a resistor to a battery. </a:t>
            </a:r>
            <a:endParaRPr/>
          </a:p>
          <a:p>
            <a:pPr indent="-342900" lvl="0" marL="342900" rtl="0" algn="just">
              <a:lnSpc>
                <a:spcPct val="100000"/>
              </a:lnSpc>
              <a:spcBef>
                <a:spcPts val="400"/>
              </a:spcBef>
              <a:spcAft>
                <a:spcPts val="0"/>
              </a:spcAft>
              <a:buClr>
                <a:schemeClr val="dk1"/>
              </a:buClr>
              <a:buSzPts val="2000"/>
              <a:buChar char="•"/>
            </a:pPr>
            <a:r>
              <a:rPr lang="en-US" sz="2000">
                <a:latin typeface="Cambria"/>
                <a:ea typeface="Cambria"/>
                <a:cs typeface="Cambria"/>
                <a:sym typeface="Cambria"/>
              </a:rPr>
              <a:t>If the parallel plates are initially uncharged and the switch is left open, no net positive or negative charge will exist on either plate. </a:t>
            </a:r>
            <a:endParaRPr/>
          </a:p>
        </p:txBody>
      </p:sp>
      <p:sp>
        <p:nvSpPr>
          <p:cNvPr id="131" name="Google Shape;131;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Verdana"/>
                <a:ea typeface="Verdana"/>
                <a:cs typeface="Verdana"/>
                <a:sym typeface="Verdana"/>
              </a:rPr>
              <a:t>‹#›</a:t>
            </a:fld>
            <a:endParaRPr b="0" i="0" sz="1200" u="none" cap="none" strike="noStrike">
              <a:solidFill>
                <a:schemeClr val="dk1"/>
              </a:solidFill>
              <a:latin typeface="Verdana"/>
              <a:ea typeface="Verdana"/>
              <a:cs typeface="Verdana"/>
              <a:sym typeface="Verdana"/>
            </a:endParaRPr>
          </a:p>
        </p:txBody>
      </p:sp>
      <p:pic>
        <p:nvPicPr>
          <p:cNvPr id="132" name="Google Shape;132;p6"/>
          <p:cNvPicPr preferRelativeResize="0"/>
          <p:nvPr/>
        </p:nvPicPr>
        <p:blipFill rotWithShape="1">
          <a:blip r:embed="rId3">
            <a:alphaModFix/>
          </a:blip>
          <a:srcRect b="0" l="0" r="0" t="0"/>
          <a:stretch/>
        </p:blipFill>
        <p:spPr>
          <a:xfrm>
            <a:off x="2587869" y="823302"/>
            <a:ext cx="4257675" cy="2905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mbria"/>
              <a:buNone/>
            </a:pPr>
            <a:r>
              <a:rPr lang="en-US">
                <a:latin typeface="Cambria"/>
                <a:ea typeface="Cambria"/>
                <a:cs typeface="Cambria"/>
                <a:sym typeface="Cambria"/>
              </a:rPr>
              <a:t>10.3 Capacitance</a:t>
            </a:r>
            <a:endParaRPr/>
          </a:p>
        </p:txBody>
      </p:sp>
      <p:sp>
        <p:nvSpPr>
          <p:cNvPr id="138" name="Google Shape;138;p7"/>
          <p:cNvSpPr txBox="1"/>
          <p:nvPr>
            <p:ph idx="1" type="body"/>
          </p:nvPr>
        </p:nvSpPr>
        <p:spPr>
          <a:xfrm>
            <a:off x="536331" y="2012949"/>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just">
              <a:lnSpc>
                <a:spcPct val="100000"/>
              </a:lnSpc>
              <a:spcBef>
                <a:spcPts val="0"/>
              </a:spcBef>
              <a:spcAft>
                <a:spcPts val="0"/>
              </a:spcAft>
              <a:buClr>
                <a:schemeClr val="dk1"/>
              </a:buClr>
              <a:buSzPts val="2000"/>
              <a:buChar char="•"/>
            </a:pPr>
            <a:r>
              <a:rPr lang="en-US" sz="2000">
                <a:latin typeface="Cambria"/>
                <a:ea typeface="Cambria"/>
                <a:cs typeface="Cambria"/>
                <a:sym typeface="Cambria"/>
              </a:rPr>
              <a:t>The instant the switch is closed, electrons are drawn from the upper plate through the resistor to the battery’s positive terminal. This action creates a net positive charge on the top plate. </a:t>
            </a:r>
            <a:endParaRPr/>
          </a:p>
          <a:p>
            <a:pPr indent="-342900" lvl="0" marL="342900" rtl="0" algn="just">
              <a:lnSpc>
                <a:spcPct val="100000"/>
              </a:lnSpc>
              <a:spcBef>
                <a:spcPts val="400"/>
              </a:spcBef>
              <a:spcAft>
                <a:spcPts val="0"/>
              </a:spcAft>
              <a:buClr>
                <a:schemeClr val="dk1"/>
              </a:buClr>
              <a:buSzPts val="2000"/>
              <a:buChar char="•"/>
            </a:pPr>
            <a:r>
              <a:rPr lang="en-US" sz="2000">
                <a:latin typeface="Cambria"/>
                <a:ea typeface="Cambria"/>
                <a:cs typeface="Cambria"/>
                <a:sym typeface="Cambria"/>
              </a:rPr>
              <a:t>Electrons are being repelled by the negative terminal through the lower conductor to the bottom plate at the same rate they are being drawn to the positive terminal.</a:t>
            </a:r>
            <a:endParaRPr/>
          </a:p>
          <a:p>
            <a:pPr indent="-342900" lvl="0" marL="342900" rtl="0" algn="just">
              <a:lnSpc>
                <a:spcPct val="100000"/>
              </a:lnSpc>
              <a:spcBef>
                <a:spcPts val="400"/>
              </a:spcBef>
              <a:spcAft>
                <a:spcPts val="0"/>
              </a:spcAft>
              <a:buClr>
                <a:schemeClr val="dk1"/>
              </a:buClr>
              <a:buSzPts val="2000"/>
              <a:buChar char="•"/>
            </a:pPr>
            <a:r>
              <a:rPr lang="en-US" sz="2000">
                <a:latin typeface="Cambria"/>
                <a:ea typeface="Cambria"/>
                <a:cs typeface="Cambria"/>
                <a:sym typeface="Cambria"/>
              </a:rPr>
              <a:t>This transfer of electrons </a:t>
            </a:r>
            <a:r>
              <a:rPr b="1" lang="en-US" sz="2000">
                <a:latin typeface="Cambria"/>
                <a:ea typeface="Cambria"/>
                <a:cs typeface="Cambria"/>
                <a:sym typeface="Cambria"/>
              </a:rPr>
              <a:t>continues until</a:t>
            </a:r>
            <a:r>
              <a:rPr lang="en-US" sz="2000">
                <a:latin typeface="Cambria"/>
                <a:ea typeface="Cambria"/>
                <a:cs typeface="Cambria"/>
                <a:sym typeface="Cambria"/>
              </a:rPr>
              <a:t> the potential difference across the parallel plates is exactly </a:t>
            </a:r>
            <a:r>
              <a:rPr b="1" lang="en-US" sz="2000">
                <a:latin typeface="Cambria"/>
                <a:ea typeface="Cambria"/>
                <a:cs typeface="Cambria"/>
                <a:sym typeface="Cambria"/>
              </a:rPr>
              <a:t>equal</a:t>
            </a:r>
            <a:r>
              <a:rPr lang="en-US" sz="2000">
                <a:latin typeface="Cambria"/>
                <a:ea typeface="Cambria"/>
                <a:cs typeface="Cambria"/>
                <a:sym typeface="Cambria"/>
              </a:rPr>
              <a:t> to the battery voltage. </a:t>
            </a:r>
            <a:endParaRPr/>
          </a:p>
          <a:p>
            <a:pPr indent="-342900" lvl="0" marL="342900" rtl="0" algn="just">
              <a:lnSpc>
                <a:spcPct val="100000"/>
              </a:lnSpc>
              <a:spcBef>
                <a:spcPts val="400"/>
              </a:spcBef>
              <a:spcAft>
                <a:spcPts val="0"/>
              </a:spcAft>
              <a:buClr>
                <a:schemeClr val="dk1"/>
              </a:buClr>
              <a:buSzPts val="2000"/>
              <a:buChar char="•"/>
            </a:pPr>
            <a:r>
              <a:rPr lang="en-US" sz="2000">
                <a:latin typeface="Cambria"/>
                <a:ea typeface="Cambria"/>
                <a:cs typeface="Cambria"/>
                <a:sym typeface="Cambria"/>
              </a:rPr>
              <a:t>The final result is a net positive charge on the top plate and a negative charge on the bottom plate.</a:t>
            </a:r>
            <a:endParaRPr/>
          </a:p>
          <a:p>
            <a:pPr indent="-342900" lvl="0" marL="342900" rtl="0" algn="just">
              <a:lnSpc>
                <a:spcPct val="100000"/>
              </a:lnSpc>
              <a:spcBef>
                <a:spcPts val="400"/>
              </a:spcBef>
              <a:spcAft>
                <a:spcPts val="0"/>
              </a:spcAft>
              <a:buClr>
                <a:schemeClr val="dk1"/>
              </a:buClr>
              <a:buSzPts val="2000"/>
              <a:buChar char="•"/>
            </a:pPr>
            <a:r>
              <a:rPr lang="en-US" sz="2000">
                <a:latin typeface="Cambria"/>
                <a:ea typeface="Cambria"/>
                <a:cs typeface="Cambria"/>
                <a:sym typeface="Cambria"/>
              </a:rPr>
              <a:t>It is important to note that the entire flow of charge is through the battery and resistor—not through the region between the plates as they are acted as an open circuit. </a:t>
            </a:r>
            <a:endParaRPr/>
          </a:p>
          <a:p>
            <a:pPr indent="-342900" lvl="0" marL="342900" rtl="0" algn="just">
              <a:lnSpc>
                <a:spcPct val="100000"/>
              </a:lnSpc>
              <a:spcBef>
                <a:spcPts val="400"/>
              </a:spcBef>
              <a:spcAft>
                <a:spcPts val="0"/>
              </a:spcAft>
              <a:buClr>
                <a:schemeClr val="dk1"/>
              </a:buClr>
              <a:buSzPts val="2000"/>
              <a:buChar char="•"/>
            </a:pPr>
            <a:r>
              <a:rPr lang="en-US" sz="2000">
                <a:latin typeface="Cambria"/>
                <a:ea typeface="Cambria"/>
                <a:cs typeface="Cambria"/>
                <a:sym typeface="Cambria"/>
              </a:rPr>
              <a:t>This element, constructed simply of two conducting surfaces separated by the air gap, is called a </a:t>
            </a:r>
            <a:r>
              <a:rPr b="1" lang="en-US" sz="2000">
                <a:latin typeface="Cambria"/>
                <a:ea typeface="Cambria"/>
                <a:cs typeface="Cambria"/>
                <a:sym typeface="Cambria"/>
              </a:rPr>
              <a:t>capacitor.</a:t>
            </a:r>
            <a:endParaRPr/>
          </a:p>
          <a:p>
            <a:pPr indent="-215900" lvl="0" marL="342900" rtl="0" algn="just">
              <a:lnSpc>
                <a:spcPct val="100000"/>
              </a:lnSpc>
              <a:spcBef>
                <a:spcPts val="400"/>
              </a:spcBef>
              <a:spcAft>
                <a:spcPts val="0"/>
              </a:spcAft>
              <a:buClr>
                <a:schemeClr val="dk1"/>
              </a:buClr>
              <a:buSzPts val="2000"/>
              <a:buNone/>
            </a:pPr>
            <a:r>
              <a:t/>
            </a:r>
            <a:endParaRPr sz="2000">
              <a:latin typeface="Cambria"/>
              <a:ea typeface="Cambria"/>
              <a:cs typeface="Cambria"/>
              <a:sym typeface="Cambria"/>
            </a:endParaRPr>
          </a:p>
          <a:p>
            <a:pPr indent="-215900" lvl="0" marL="342900" rtl="0" algn="just">
              <a:lnSpc>
                <a:spcPct val="100000"/>
              </a:lnSpc>
              <a:spcBef>
                <a:spcPts val="400"/>
              </a:spcBef>
              <a:spcAft>
                <a:spcPts val="0"/>
              </a:spcAft>
              <a:buClr>
                <a:schemeClr val="dk1"/>
              </a:buClr>
              <a:buSzPts val="2000"/>
              <a:buNone/>
            </a:pPr>
            <a:r>
              <a:t/>
            </a:r>
            <a:endParaRPr sz="2000">
              <a:latin typeface="Cambria"/>
              <a:ea typeface="Cambria"/>
              <a:cs typeface="Cambria"/>
              <a:sym typeface="Cambria"/>
            </a:endParaRPr>
          </a:p>
          <a:p>
            <a:pPr indent="-215900" lvl="0" marL="342900" rtl="0" algn="just">
              <a:lnSpc>
                <a:spcPct val="100000"/>
              </a:lnSpc>
              <a:spcBef>
                <a:spcPts val="400"/>
              </a:spcBef>
              <a:spcAft>
                <a:spcPts val="0"/>
              </a:spcAft>
              <a:buClr>
                <a:schemeClr val="dk1"/>
              </a:buClr>
              <a:buSzPts val="2000"/>
              <a:buNone/>
            </a:pPr>
            <a:r>
              <a:t/>
            </a:r>
            <a:endParaRPr sz="2000">
              <a:latin typeface="Cambria"/>
              <a:ea typeface="Cambria"/>
              <a:cs typeface="Cambria"/>
              <a:sym typeface="Cambria"/>
            </a:endParaRPr>
          </a:p>
        </p:txBody>
      </p:sp>
      <p:sp>
        <p:nvSpPr>
          <p:cNvPr id="139" name="Google Shape;13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Verdana"/>
                <a:ea typeface="Verdana"/>
                <a:cs typeface="Verdana"/>
                <a:sym typeface="Verdana"/>
              </a:rPr>
              <a:t>‹#›</a:t>
            </a:fld>
            <a:endParaRPr b="0" i="0" sz="1200" u="none" cap="none" strike="noStrike">
              <a:solidFill>
                <a:schemeClr val="dk1"/>
              </a:solidFill>
              <a:latin typeface="Verdana"/>
              <a:ea typeface="Verdana"/>
              <a:cs typeface="Verdana"/>
              <a:sym typeface="Verdana"/>
            </a:endParaRPr>
          </a:p>
        </p:txBody>
      </p:sp>
      <p:pic>
        <p:nvPicPr>
          <p:cNvPr id="140" name="Google Shape;140;p7"/>
          <p:cNvPicPr preferRelativeResize="0"/>
          <p:nvPr/>
        </p:nvPicPr>
        <p:blipFill rotWithShape="1">
          <a:blip r:embed="rId3">
            <a:alphaModFix/>
          </a:blip>
          <a:srcRect b="0" l="0" r="0" t="0"/>
          <a:stretch/>
        </p:blipFill>
        <p:spPr>
          <a:xfrm>
            <a:off x="5524134" y="86518"/>
            <a:ext cx="2790825" cy="185658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Cambria"/>
              <a:buNone/>
            </a:pPr>
            <a:r>
              <a:rPr lang="en-US" sz="3600">
                <a:latin typeface="Cambria"/>
                <a:ea typeface="Cambria"/>
                <a:cs typeface="Cambria"/>
                <a:sym typeface="Cambria"/>
              </a:rPr>
              <a:t>Capacitor</a:t>
            </a:r>
            <a:endParaRPr sz="3600"/>
          </a:p>
        </p:txBody>
      </p:sp>
      <p:sp>
        <p:nvSpPr>
          <p:cNvPr id="146" name="Google Shape;146;p8"/>
          <p:cNvSpPr txBox="1"/>
          <p:nvPr>
            <p:ph idx="4294967295" type="body"/>
          </p:nvPr>
        </p:nvSpPr>
        <p:spPr>
          <a:xfrm>
            <a:off x="0" y="1600200"/>
            <a:ext cx="5334000" cy="4983162"/>
          </a:xfrm>
          <a:prstGeom prst="rect">
            <a:avLst/>
          </a:prstGeom>
          <a:noFill/>
          <a:ln>
            <a:noFill/>
          </a:ln>
        </p:spPr>
        <p:txBody>
          <a:bodyPr anchorCtr="0" anchor="t" bIns="45700" lIns="91425" spcFirstLastPara="1" rIns="91425" wrap="square" tIns="45700">
            <a:normAutofit/>
          </a:bodyPr>
          <a:lstStyle/>
          <a:p>
            <a:pPr indent="-342900" lvl="0" marL="342900" rtl="0" algn="just">
              <a:lnSpc>
                <a:spcPct val="90000"/>
              </a:lnSpc>
              <a:spcBef>
                <a:spcPts val="0"/>
              </a:spcBef>
              <a:spcAft>
                <a:spcPts val="0"/>
              </a:spcAft>
              <a:buClr>
                <a:schemeClr val="dk1"/>
              </a:buClr>
              <a:buSzPts val="2220"/>
              <a:buChar char="•"/>
            </a:pPr>
            <a:r>
              <a:rPr lang="en-US" sz="2220">
                <a:latin typeface="Cambria"/>
                <a:ea typeface="Cambria"/>
                <a:cs typeface="Cambria"/>
                <a:sym typeface="Cambria"/>
              </a:rPr>
              <a:t>If we remove the voltage source, then also the charges that are developed across the two plates remain as it is. </a:t>
            </a:r>
            <a:endParaRPr/>
          </a:p>
          <a:p>
            <a:pPr indent="-342900" lvl="0" marL="342900" rtl="0" algn="just">
              <a:lnSpc>
                <a:spcPct val="90000"/>
              </a:lnSpc>
              <a:spcBef>
                <a:spcPts val="444"/>
              </a:spcBef>
              <a:spcAft>
                <a:spcPts val="0"/>
              </a:spcAft>
              <a:buClr>
                <a:schemeClr val="dk1"/>
              </a:buClr>
              <a:buSzPts val="2220"/>
              <a:buChar char="•"/>
            </a:pPr>
            <a:r>
              <a:rPr lang="en-US" sz="2220">
                <a:latin typeface="Cambria"/>
                <a:ea typeface="Cambria"/>
                <a:cs typeface="Cambria"/>
                <a:sym typeface="Cambria"/>
              </a:rPr>
              <a:t>Unless we apply the conducting path to this capacitor, the charges that are developed across the two plates remain as it is.</a:t>
            </a:r>
            <a:endParaRPr/>
          </a:p>
          <a:p>
            <a:pPr indent="-342900" lvl="0" marL="342900" rtl="0" algn="just">
              <a:lnSpc>
                <a:spcPct val="90000"/>
              </a:lnSpc>
              <a:spcBef>
                <a:spcPts val="444"/>
              </a:spcBef>
              <a:spcAft>
                <a:spcPts val="0"/>
              </a:spcAft>
              <a:buClr>
                <a:schemeClr val="dk1"/>
              </a:buClr>
              <a:buSzPts val="2220"/>
              <a:buChar char="•"/>
            </a:pPr>
            <a:r>
              <a:rPr lang="en-US" sz="2220">
                <a:latin typeface="Cambria"/>
                <a:ea typeface="Cambria"/>
                <a:cs typeface="Cambria"/>
                <a:sym typeface="Cambria"/>
              </a:rPr>
              <a:t>Whenever the switch is closed, the electrons from the bottom plate will get attracted towards the top plate.</a:t>
            </a:r>
            <a:endParaRPr/>
          </a:p>
          <a:p>
            <a:pPr indent="-342900" lvl="0" marL="342900" rtl="0" algn="just">
              <a:lnSpc>
                <a:spcPct val="90000"/>
              </a:lnSpc>
              <a:spcBef>
                <a:spcPts val="444"/>
              </a:spcBef>
              <a:spcAft>
                <a:spcPts val="0"/>
              </a:spcAft>
              <a:buClr>
                <a:schemeClr val="dk1"/>
              </a:buClr>
              <a:buSzPts val="2220"/>
              <a:buChar char="•"/>
            </a:pPr>
            <a:r>
              <a:rPr lang="en-US" sz="2220">
                <a:latin typeface="Cambria"/>
                <a:ea typeface="Cambria"/>
                <a:cs typeface="Cambria"/>
                <a:sym typeface="Cambria"/>
              </a:rPr>
              <a:t>In this way there will be a transfer of charge in the form of flow of current –bulb will work.</a:t>
            </a:r>
            <a:endParaRPr/>
          </a:p>
          <a:p>
            <a:pPr indent="-342900" lvl="0" marL="342900" rtl="0" algn="just">
              <a:lnSpc>
                <a:spcPct val="90000"/>
              </a:lnSpc>
              <a:spcBef>
                <a:spcPts val="444"/>
              </a:spcBef>
              <a:spcAft>
                <a:spcPts val="0"/>
              </a:spcAft>
              <a:buClr>
                <a:schemeClr val="dk1"/>
              </a:buClr>
              <a:buSzPts val="2220"/>
              <a:buChar char="•"/>
            </a:pPr>
            <a:r>
              <a:rPr lang="en-US" sz="2220">
                <a:latin typeface="Cambria"/>
                <a:ea typeface="Cambria"/>
                <a:cs typeface="Cambria"/>
                <a:sym typeface="Cambria"/>
              </a:rPr>
              <a:t>This process continues until both the plates become electrically neutral.</a:t>
            </a:r>
            <a:endParaRPr/>
          </a:p>
          <a:p>
            <a:pPr indent="-201930" lvl="0" marL="342900" rtl="0" algn="just">
              <a:lnSpc>
                <a:spcPct val="90000"/>
              </a:lnSpc>
              <a:spcBef>
                <a:spcPts val="444"/>
              </a:spcBef>
              <a:spcAft>
                <a:spcPts val="0"/>
              </a:spcAft>
              <a:buClr>
                <a:schemeClr val="dk1"/>
              </a:buClr>
              <a:buSzPts val="2220"/>
              <a:buNone/>
            </a:pPr>
            <a:r>
              <a:t/>
            </a:r>
            <a:endParaRPr sz="2220">
              <a:latin typeface="Cambria"/>
              <a:ea typeface="Cambria"/>
              <a:cs typeface="Cambria"/>
              <a:sym typeface="Cambria"/>
            </a:endParaRPr>
          </a:p>
          <a:p>
            <a:pPr indent="-201930" lvl="0" marL="342900" rtl="0" algn="just">
              <a:lnSpc>
                <a:spcPct val="90000"/>
              </a:lnSpc>
              <a:spcBef>
                <a:spcPts val="444"/>
              </a:spcBef>
              <a:spcAft>
                <a:spcPts val="0"/>
              </a:spcAft>
              <a:buClr>
                <a:schemeClr val="dk1"/>
              </a:buClr>
              <a:buSzPts val="2220"/>
              <a:buNone/>
            </a:pPr>
            <a:r>
              <a:t/>
            </a:r>
            <a:endParaRPr sz="2220">
              <a:latin typeface="Cambria"/>
              <a:ea typeface="Cambria"/>
              <a:cs typeface="Cambria"/>
              <a:sym typeface="Cambria"/>
            </a:endParaRPr>
          </a:p>
        </p:txBody>
      </p:sp>
      <p:pic>
        <p:nvPicPr>
          <p:cNvPr id="147" name="Google Shape;147;p8"/>
          <p:cNvPicPr preferRelativeResize="0"/>
          <p:nvPr/>
        </p:nvPicPr>
        <p:blipFill rotWithShape="1">
          <a:blip r:embed="rId3">
            <a:alphaModFix/>
          </a:blip>
          <a:srcRect b="0" l="0" r="0" t="0"/>
          <a:stretch/>
        </p:blipFill>
        <p:spPr>
          <a:xfrm>
            <a:off x="5820052" y="-28852"/>
            <a:ext cx="3171825" cy="2514600"/>
          </a:xfrm>
          <a:prstGeom prst="rect">
            <a:avLst/>
          </a:prstGeom>
          <a:noFill/>
          <a:ln>
            <a:noFill/>
          </a:ln>
        </p:spPr>
      </p:pic>
      <p:pic>
        <p:nvPicPr>
          <p:cNvPr id="148" name="Google Shape;148;p8"/>
          <p:cNvPicPr preferRelativeResize="0"/>
          <p:nvPr/>
        </p:nvPicPr>
        <p:blipFill rotWithShape="1">
          <a:blip r:embed="rId4">
            <a:alphaModFix/>
          </a:blip>
          <a:srcRect b="0" l="0" r="0" t="0"/>
          <a:stretch/>
        </p:blipFill>
        <p:spPr>
          <a:xfrm>
            <a:off x="5820052" y="2667000"/>
            <a:ext cx="3247748" cy="1905000"/>
          </a:xfrm>
          <a:prstGeom prst="rect">
            <a:avLst/>
          </a:prstGeom>
          <a:noFill/>
          <a:ln>
            <a:noFill/>
          </a:ln>
        </p:spPr>
      </p:pic>
      <p:pic>
        <p:nvPicPr>
          <p:cNvPr id="149" name="Google Shape;149;p8"/>
          <p:cNvPicPr preferRelativeResize="0"/>
          <p:nvPr/>
        </p:nvPicPr>
        <p:blipFill rotWithShape="1">
          <a:blip r:embed="rId5">
            <a:alphaModFix/>
          </a:blip>
          <a:srcRect b="0" l="0" r="0" t="0"/>
          <a:stretch/>
        </p:blipFill>
        <p:spPr>
          <a:xfrm>
            <a:off x="5820052" y="4648200"/>
            <a:ext cx="3331091" cy="2128838"/>
          </a:xfrm>
          <a:prstGeom prst="rect">
            <a:avLst/>
          </a:prstGeom>
          <a:noFill/>
          <a:ln>
            <a:noFill/>
          </a:ln>
        </p:spPr>
      </p:pic>
      <p:sp>
        <p:nvSpPr>
          <p:cNvPr id="150" name="Google Shape;150;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9"/>
          <p:cNvSpPr txBox="1"/>
          <p:nvPr>
            <p:ph type="title"/>
          </p:nvPr>
        </p:nvSpPr>
        <p:spPr>
          <a:xfrm>
            <a:off x="457200" y="274638"/>
            <a:ext cx="8229600" cy="33496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mbria"/>
              <a:buNone/>
            </a:pPr>
            <a:r>
              <a:rPr lang="en-US">
                <a:latin typeface="Cambria"/>
                <a:ea typeface="Cambria"/>
                <a:cs typeface="Cambria"/>
                <a:sym typeface="Cambria"/>
              </a:rPr>
              <a:t>Capacitance</a:t>
            </a:r>
            <a:endParaRPr/>
          </a:p>
        </p:txBody>
      </p:sp>
      <p:sp>
        <p:nvSpPr>
          <p:cNvPr id="156" name="Google Shape;156;p9"/>
          <p:cNvSpPr txBox="1"/>
          <p:nvPr>
            <p:ph idx="1" type="body"/>
          </p:nvPr>
        </p:nvSpPr>
        <p:spPr>
          <a:xfrm>
            <a:off x="511969" y="1899138"/>
            <a:ext cx="8120062" cy="4501662"/>
          </a:xfrm>
          <a:prstGeom prst="rect">
            <a:avLst/>
          </a:prstGeom>
          <a:noFill/>
          <a:ln>
            <a:noFill/>
          </a:ln>
        </p:spPr>
        <p:txBody>
          <a:bodyPr anchorCtr="0" anchor="t" bIns="45700" lIns="91425" spcFirstLastPara="1" rIns="91425" wrap="square" tIns="45700">
            <a:normAutofit/>
          </a:bodyPr>
          <a:lstStyle/>
          <a:p>
            <a:pPr indent="-342900" lvl="0" marL="342900" rtl="0" algn="just">
              <a:lnSpc>
                <a:spcPct val="100000"/>
              </a:lnSpc>
              <a:spcBef>
                <a:spcPts val="0"/>
              </a:spcBef>
              <a:spcAft>
                <a:spcPts val="0"/>
              </a:spcAft>
              <a:buClr>
                <a:schemeClr val="dk1"/>
              </a:buClr>
              <a:buSzPts val="2000"/>
              <a:buChar char="•"/>
            </a:pPr>
            <a:r>
              <a:rPr b="1" lang="en-US" sz="2000">
                <a:latin typeface="Cambria"/>
                <a:ea typeface="Cambria"/>
                <a:cs typeface="Cambria"/>
                <a:sym typeface="Cambria"/>
              </a:rPr>
              <a:t>Capacitance </a:t>
            </a:r>
            <a:r>
              <a:rPr lang="en-US" sz="2000">
                <a:latin typeface="Cambria"/>
                <a:ea typeface="Cambria"/>
                <a:cs typeface="Cambria"/>
                <a:sym typeface="Cambria"/>
              </a:rPr>
              <a:t>is a measure of a capacitor’s ability to store charge</a:t>
            </a:r>
            <a:r>
              <a:rPr b="1" lang="en-US" sz="2000">
                <a:latin typeface="Cambria"/>
                <a:ea typeface="Cambria"/>
                <a:cs typeface="Cambria"/>
                <a:sym typeface="Cambria"/>
              </a:rPr>
              <a:t> </a:t>
            </a:r>
            <a:r>
              <a:rPr lang="en-US" sz="2000">
                <a:latin typeface="Cambria"/>
                <a:ea typeface="Cambria"/>
                <a:cs typeface="Cambria"/>
                <a:sym typeface="Cambria"/>
              </a:rPr>
              <a:t>on its plates—in other words, its storage capacity. </a:t>
            </a:r>
            <a:endParaRPr/>
          </a:p>
          <a:p>
            <a:pPr indent="-342900" lvl="0" marL="342900" rtl="0" algn="just">
              <a:lnSpc>
                <a:spcPct val="100000"/>
              </a:lnSpc>
              <a:spcBef>
                <a:spcPts val="370"/>
              </a:spcBef>
              <a:spcAft>
                <a:spcPts val="0"/>
              </a:spcAft>
              <a:buClr>
                <a:schemeClr val="dk1"/>
              </a:buClr>
              <a:buSzPts val="2000"/>
              <a:buChar char="•"/>
            </a:pPr>
            <a:r>
              <a:rPr lang="en-US" sz="2000">
                <a:latin typeface="Cambria"/>
                <a:ea typeface="Cambria"/>
                <a:cs typeface="Cambria"/>
                <a:sym typeface="Cambria"/>
              </a:rPr>
              <a:t>In addition, </a:t>
            </a:r>
            <a:r>
              <a:rPr i="1" lang="en-US" sz="2000">
                <a:latin typeface="Cambria"/>
                <a:ea typeface="Cambria"/>
                <a:cs typeface="Cambria"/>
                <a:sym typeface="Cambria"/>
              </a:rPr>
              <a:t>the higher the capacitance of a capacitor, the greater the amount of charge stored on the plates for the same applied voltage.</a:t>
            </a:r>
            <a:endParaRPr i="1" sz="2000">
              <a:solidFill>
                <a:srgbClr val="C00000"/>
              </a:solidFill>
              <a:latin typeface="Cambria"/>
              <a:ea typeface="Cambria"/>
              <a:cs typeface="Cambria"/>
              <a:sym typeface="Cambria"/>
            </a:endParaRPr>
          </a:p>
          <a:p>
            <a:pPr indent="-342900" lvl="0" marL="342900" rtl="0" algn="l">
              <a:lnSpc>
                <a:spcPct val="100000"/>
              </a:lnSpc>
              <a:spcBef>
                <a:spcPts val="370"/>
              </a:spcBef>
              <a:spcAft>
                <a:spcPts val="0"/>
              </a:spcAft>
              <a:buClr>
                <a:srgbClr val="C00000"/>
              </a:buClr>
              <a:buSzPts val="2000"/>
              <a:buChar char="•"/>
            </a:pPr>
            <a:r>
              <a:rPr i="1" lang="en-US" sz="2000">
                <a:solidFill>
                  <a:srgbClr val="C00000"/>
                </a:solidFill>
                <a:latin typeface="Cambria"/>
                <a:ea typeface="Cambria"/>
                <a:cs typeface="Cambria"/>
                <a:sym typeface="Cambria"/>
              </a:rPr>
              <a:t>A capacitor has a capacitance of 1 Farad if 1 Coulomb of charge </a:t>
            </a:r>
            <a:r>
              <a:rPr i="1" lang="en-US" sz="2000">
                <a:latin typeface="Cambria"/>
                <a:ea typeface="Cambria"/>
                <a:cs typeface="Cambria"/>
                <a:sym typeface="Cambria"/>
              </a:rPr>
              <a:t>(6.242 X 10</a:t>
            </a:r>
            <a:r>
              <a:rPr baseline="30000" i="1" lang="en-US" sz="2000">
                <a:latin typeface="Cambria"/>
                <a:ea typeface="Cambria"/>
                <a:cs typeface="Cambria"/>
                <a:sym typeface="Cambria"/>
              </a:rPr>
              <a:t>18 </a:t>
            </a:r>
            <a:r>
              <a:rPr i="1" lang="en-US" sz="2000">
                <a:latin typeface="Cambria"/>
                <a:ea typeface="Cambria"/>
                <a:cs typeface="Cambria"/>
                <a:sym typeface="Cambria"/>
              </a:rPr>
              <a:t>electrons) </a:t>
            </a:r>
            <a:r>
              <a:rPr i="1" lang="en-US" sz="2000">
                <a:solidFill>
                  <a:srgbClr val="C00000"/>
                </a:solidFill>
                <a:latin typeface="Cambria"/>
                <a:ea typeface="Cambria"/>
                <a:cs typeface="Cambria"/>
                <a:sym typeface="Cambria"/>
              </a:rPr>
              <a:t>is deposited on the plates by a potential difference of 1 volt across the plates.</a:t>
            </a:r>
            <a:endParaRPr/>
          </a:p>
          <a:p>
            <a:pPr indent="-342900" lvl="0" marL="342900" rtl="0" algn="l">
              <a:lnSpc>
                <a:spcPct val="100000"/>
              </a:lnSpc>
              <a:spcBef>
                <a:spcPts val="370"/>
              </a:spcBef>
              <a:spcAft>
                <a:spcPts val="0"/>
              </a:spcAft>
              <a:buClr>
                <a:schemeClr val="dk1"/>
              </a:buClr>
              <a:buSzPts val="2000"/>
              <a:buChar char="•"/>
            </a:pPr>
            <a:r>
              <a:rPr lang="en-US" sz="2000">
                <a:latin typeface="Cambria"/>
                <a:ea typeface="Cambria"/>
                <a:cs typeface="Cambria"/>
                <a:sym typeface="Cambria"/>
              </a:rPr>
              <a:t>The Farad, too large a measure of capacitance for most practical applications, so the micro-farad (10</a:t>
            </a:r>
            <a:r>
              <a:rPr baseline="30000" lang="en-US" sz="2000">
                <a:latin typeface="Cambria"/>
                <a:ea typeface="Cambria"/>
                <a:cs typeface="Cambria"/>
                <a:sym typeface="Cambria"/>
              </a:rPr>
              <a:t>-6</a:t>
            </a:r>
            <a:r>
              <a:rPr lang="en-US" sz="2000">
                <a:latin typeface="Cambria"/>
                <a:ea typeface="Cambria"/>
                <a:cs typeface="Cambria"/>
                <a:sym typeface="Cambria"/>
              </a:rPr>
              <a:t>) or picofarad (10</a:t>
            </a:r>
            <a:r>
              <a:rPr baseline="30000" lang="en-US" sz="2000">
                <a:latin typeface="Cambria"/>
                <a:ea typeface="Cambria"/>
                <a:cs typeface="Cambria"/>
                <a:sym typeface="Cambria"/>
              </a:rPr>
              <a:t>-12</a:t>
            </a:r>
            <a:r>
              <a:rPr lang="en-US" sz="2000">
                <a:latin typeface="Cambria"/>
                <a:ea typeface="Cambria"/>
                <a:cs typeface="Cambria"/>
                <a:sym typeface="Cambria"/>
              </a:rPr>
              <a:t>) is more commonly used.</a:t>
            </a:r>
            <a:endParaRPr/>
          </a:p>
          <a:p>
            <a:pPr indent="-225425" lvl="0" marL="342900" rtl="0" algn="l">
              <a:lnSpc>
                <a:spcPct val="100000"/>
              </a:lnSpc>
              <a:spcBef>
                <a:spcPts val="370"/>
              </a:spcBef>
              <a:spcAft>
                <a:spcPts val="0"/>
              </a:spcAft>
              <a:buClr>
                <a:schemeClr val="dk1"/>
              </a:buClr>
              <a:buSzPts val="2000"/>
              <a:buNone/>
            </a:pPr>
            <a:r>
              <a:t/>
            </a:r>
            <a:endParaRPr sz="2000">
              <a:latin typeface="Cambria"/>
              <a:ea typeface="Cambria"/>
              <a:cs typeface="Cambria"/>
              <a:sym typeface="Cambria"/>
            </a:endParaRPr>
          </a:p>
          <a:p>
            <a:pPr indent="-225425" lvl="0" marL="342900" rtl="0" algn="l">
              <a:lnSpc>
                <a:spcPct val="100000"/>
              </a:lnSpc>
              <a:spcBef>
                <a:spcPts val="370"/>
              </a:spcBef>
              <a:spcAft>
                <a:spcPts val="0"/>
              </a:spcAft>
              <a:buClr>
                <a:schemeClr val="dk1"/>
              </a:buClr>
              <a:buSzPts val="2000"/>
              <a:buNone/>
            </a:pPr>
            <a:r>
              <a:t/>
            </a:r>
            <a:endParaRPr sz="2000">
              <a:latin typeface="Cambria"/>
              <a:ea typeface="Cambria"/>
              <a:cs typeface="Cambria"/>
              <a:sym typeface="Cambria"/>
            </a:endParaRPr>
          </a:p>
          <a:p>
            <a:pPr indent="-225425" lvl="0" marL="342900" rtl="0" algn="l">
              <a:lnSpc>
                <a:spcPct val="100000"/>
              </a:lnSpc>
              <a:spcBef>
                <a:spcPts val="370"/>
              </a:spcBef>
              <a:spcAft>
                <a:spcPts val="0"/>
              </a:spcAft>
              <a:buClr>
                <a:schemeClr val="dk1"/>
              </a:buClr>
              <a:buSzPts val="2000"/>
              <a:buNone/>
            </a:pPr>
            <a:r>
              <a:t/>
            </a:r>
            <a:endParaRPr sz="2000">
              <a:latin typeface="Cambria"/>
              <a:ea typeface="Cambria"/>
              <a:cs typeface="Cambria"/>
              <a:sym typeface="Cambria"/>
            </a:endParaRPr>
          </a:p>
          <a:p>
            <a:pPr indent="-342900" lvl="0" marL="342900" rtl="0" algn="l">
              <a:lnSpc>
                <a:spcPct val="100000"/>
              </a:lnSpc>
              <a:spcBef>
                <a:spcPts val="370"/>
              </a:spcBef>
              <a:spcAft>
                <a:spcPts val="0"/>
              </a:spcAft>
              <a:buClr>
                <a:schemeClr val="dk1"/>
              </a:buClr>
              <a:buSzPts val="2000"/>
              <a:buFont typeface="Noto Sans Symbols"/>
              <a:buNone/>
            </a:pPr>
            <a:r>
              <a:t/>
            </a:r>
            <a:endParaRPr sz="2000">
              <a:latin typeface="Cambria"/>
              <a:ea typeface="Cambria"/>
              <a:cs typeface="Cambria"/>
              <a:sym typeface="Cambria"/>
            </a:endParaRPr>
          </a:p>
        </p:txBody>
      </p:sp>
      <p:sp>
        <p:nvSpPr>
          <p:cNvPr id="157" name="Google Shape;157;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Verdana"/>
                <a:ea typeface="Verdana"/>
                <a:cs typeface="Verdana"/>
                <a:sym typeface="Verdana"/>
              </a:rPr>
              <a:t>‹#›</a:t>
            </a:fld>
            <a:endParaRPr b="0" i="0" sz="1200" u="none" cap="none" strike="noStrike">
              <a:solidFill>
                <a:schemeClr val="dk1"/>
              </a:solidFill>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User</dc:creator>
</cp:coreProperties>
</file>