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B485C-908D-4C55-959B-2AE6BF81923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F96A2-3AE7-49C3-B1C8-87732BC64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C6E4B-C147-4174-B6CE-2CB7E09FDA0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46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0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577C-1759-4A7E-A2A8-D4DF3959DD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10508-9BB2-4FF2-91A1-E7875A7CB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EEE Lecture-17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itchFamily="18" charset="0"/>
              </a:rPr>
              <a:t>The placement of charge on the plates of a capacitor does not occur instantaneously. Instead, it occurs over a period of time determined by </a:t>
            </a:r>
            <a:r>
              <a:rPr lang="en-US" sz="2000" dirty="0">
                <a:latin typeface="Cambria" pitchFamily="18" charset="0"/>
              </a:rPr>
              <a:t>the components </a:t>
            </a:r>
            <a:r>
              <a:rPr lang="en-US" sz="2000" dirty="0">
                <a:latin typeface="Cambria" pitchFamily="18" charset="0"/>
              </a:rPr>
              <a:t>of the network. </a:t>
            </a:r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charging phase, the phase during </a:t>
            </a:r>
            <a:r>
              <a:rPr lang="en-US" sz="2000" dirty="0">
                <a:latin typeface="Cambria" pitchFamily="18" charset="0"/>
              </a:rPr>
              <a:t>which charge </a:t>
            </a:r>
            <a:r>
              <a:rPr lang="en-US" sz="2000" dirty="0">
                <a:latin typeface="Cambria" pitchFamily="18" charset="0"/>
              </a:rPr>
              <a:t>is deposited on the plates, can be described by reviewing the response of the simple series circuit in Fig. 10.4</a:t>
            </a:r>
            <a:r>
              <a:rPr lang="en-US" sz="2000" dirty="0">
                <a:latin typeface="Cambria" pitchFamily="18" charset="0"/>
              </a:rPr>
              <a:t>.</a:t>
            </a:r>
          </a:p>
          <a:p>
            <a:r>
              <a:rPr lang="en-US" sz="2000" dirty="0">
                <a:latin typeface="Cambria" pitchFamily="18" charset="0"/>
              </a:rPr>
              <a:t>The instant the switch is closed, electrons are drawn from the top plate and deposited on the bottom plate by the battery, resulting in a net positive charge on the top plate and a negative charge on the bottom plate. </a:t>
            </a:r>
          </a:p>
          <a:p>
            <a:endParaRPr lang="en-GB" sz="20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10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0"/>
            <a:ext cx="3409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7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600DC32-D323-4AFE-8E88-696C18EA05BA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The transfer of electrons is very rapid at first, then slowing down as the potential across the capacitor approaches the applied voltage of the battery.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Eventually, when the voltage across the capacitor equals the battery voltage, the transfer of electrons will stop and the plates will have a net charge determined by </a:t>
            </a:r>
            <a:r>
              <a:rPr lang="en-US" sz="2200" i="1" dirty="0">
                <a:latin typeface="Cambria" pitchFamily="18" charset="0"/>
              </a:rPr>
              <a:t>Q = CV</a:t>
            </a:r>
            <a:r>
              <a:rPr lang="en-US" sz="2200" i="1" baseline="-25000" dirty="0">
                <a:latin typeface="Cambria" pitchFamily="18" charset="0"/>
              </a:rPr>
              <a:t>C</a:t>
            </a:r>
            <a:r>
              <a:rPr lang="en-US" sz="2200" i="1" dirty="0">
                <a:latin typeface="Cambria" pitchFamily="18" charset="0"/>
              </a:rPr>
              <a:t> = CE.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This period of time during which </a:t>
            </a:r>
            <a:r>
              <a:rPr lang="en-US" sz="2200" dirty="0">
                <a:latin typeface="Cambria" pitchFamily="18" charset="0"/>
              </a:rPr>
              <a:t>charge is </a:t>
            </a:r>
            <a:r>
              <a:rPr lang="en-US" sz="2200" dirty="0">
                <a:latin typeface="Cambria" pitchFamily="18" charset="0"/>
              </a:rPr>
              <a:t>being deposited on the plates is called the </a:t>
            </a:r>
            <a:r>
              <a:rPr lang="en-US" sz="2200" b="1" i="1" dirty="0">
                <a:latin typeface="Cambria" pitchFamily="18" charset="0"/>
              </a:rPr>
              <a:t>transient </a:t>
            </a:r>
            <a:r>
              <a:rPr lang="en-US" sz="2200" b="1" i="1" dirty="0">
                <a:latin typeface="Cambria" pitchFamily="18" charset="0"/>
              </a:rPr>
              <a:t>period</a:t>
            </a:r>
            <a:r>
              <a:rPr lang="en-US" sz="2200" dirty="0">
                <a:latin typeface="Cambria" pitchFamily="18" charset="0"/>
              </a:rPr>
              <a:t>.</a:t>
            </a:r>
          </a:p>
          <a:p>
            <a:pPr algn="just"/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262" y="-32657"/>
            <a:ext cx="8229600" cy="7946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itchFamily="18" charset="0"/>
              </a:rPr>
              <a:t>Transients in Capacitive network: Charging Phase</a:t>
            </a:r>
            <a:endParaRPr lang="en-GB" sz="28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97033"/>
            <a:ext cx="8763000" cy="492913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mbria" pitchFamily="18" charset="0"/>
              </a:rPr>
              <a:t>As </a:t>
            </a:r>
            <a:r>
              <a:rPr lang="en-US" sz="2000" dirty="0">
                <a:latin typeface="Cambria" pitchFamily="18" charset="0"/>
              </a:rPr>
              <a:t>shown in </a:t>
            </a:r>
            <a:r>
              <a:rPr lang="en-US" sz="2000" dirty="0">
                <a:latin typeface="Cambria" pitchFamily="18" charset="0"/>
              </a:rPr>
              <a:t>Fig. </a:t>
            </a:r>
            <a:r>
              <a:rPr lang="en-US" sz="2000" dirty="0">
                <a:latin typeface="Cambria" pitchFamily="18" charset="0"/>
              </a:rPr>
              <a:t>10.27, the voltage across the capacitor is zero volts when </a:t>
            </a:r>
            <a:r>
              <a:rPr lang="en-US" sz="2000" dirty="0">
                <a:latin typeface="Cambria" pitchFamily="18" charset="0"/>
              </a:rPr>
              <a:t>the switch </a:t>
            </a:r>
            <a:r>
              <a:rPr lang="en-US" sz="2000" dirty="0">
                <a:latin typeface="Cambria" pitchFamily="18" charset="0"/>
              </a:rPr>
              <a:t>is closed (t </a:t>
            </a:r>
            <a:r>
              <a:rPr lang="en-US" sz="2000" dirty="0">
                <a:latin typeface="Cambria" pitchFamily="18" charset="0"/>
              </a:rPr>
              <a:t>= 0s).</a:t>
            </a:r>
          </a:p>
          <a:p>
            <a:r>
              <a:rPr lang="en-US" sz="2000" dirty="0">
                <a:latin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</a:rPr>
              <a:t>then builds up very quickly at first </a:t>
            </a:r>
            <a:r>
              <a:rPr lang="en-US" sz="2000" dirty="0">
                <a:latin typeface="Cambria" pitchFamily="18" charset="0"/>
              </a:rPr>
              <a:t>since charge </a:t>
            </a:r>
            <a:r>
              <a:rPr lang="en-US" sz="2000" dirty="0">
                <a:latin typeface="Cambria" pitchFamily="18" charset="0"/>
              </a:rPr>
              <a:t>is being deposited at a very high rate of </a:t>
            </a:r>
            <a:r>
              <a:rPr lang="en-US" sz="2000" dirty="0">
                <a:latin typeface="Cambria" pitchFamily="18" charset="0"/>
              </a:rPr>
              <a:t>speed at the beginning. </a:t>
            </a:r>
          </a:p>
          <a:p>
            <a:r>
              <a:rPr lang="en-US" sz="2000" dirty="0">
                <a:latin typeface="Cambria" pitchFamily="18" charset="0"/>
              </a:rPr>
              <a:t>As </a:t>
            </a:r>
            <a:r>
              <a:rPr lang="en-US" sz="2000" dirty="0">
                <a:latin typeface="Cambria" pitchFamily="18" charset="0"/>
              </a:rPr>
              <a:t>time passes, </a:t>
            </a:r>
            <a:r>
              <a:rPr lang="en-US" sz="2000" dirty="0">
                <a:latin typeface="Cambria" pitchFamily="18" charset="0"/>
              </a:rPr>
              <a:t>the charge </a:t>
            </a:r>
            <a:r>
              <a:rPr lang="en-US" sz="2000" dirty="0">
                <a:latin typeface="Cambria" pitchFamily="18" charset="0"/>
              </a:rPr>
              <a:t>is deposited at a slower rate, and the change in voltage </a:t>
            </a:r>
            <a:r>
              <a:rPr lang="en-US" sz="2000" dirty="0">
                <a:latin typeface="Cambria" pitchFamily="18" charset="0"/>
              </a:rPr>
              <a:t>changes to drop </a:t>
            </a:r>
            <a:r>
              <a:rPr lang="en-US" sz="2000" dirty="0">
                <a:latin typeface="Cambria" pitchFamily="18" charset="0"/>
              </a:rPr>
              <a:t>off.</a:t>
            </a:r>
          </a:p>
          <a:p>
            <a:r>
              <a:rPr lang="en-US" sz="2000" dirty="0">
                <a:latin typeface="Cambria" pitchFamily="18" charset="0"/>
              </a:rPr>
              <a:t>The voltage continues to grow, but at a much slower rate. Eventually, </a:t>
            </a:r>
            <a:r>
              <a:rPr lang="en-US" sz="2000" dirty="0">
                <a:latin typeface="Cambria" pitchFamily="18" charset="0"/>
              </a:rPr>
              <a:t>as the </a:t>
            </a:r>
            <a:r>
              <a:rPr lang="en-US" sz="2000" dirty="0">
                <a:latin typeface="Cambria" pitchFamily="18" charset="0"/>
              </a:rPr>
              <a:t>voltage across the plates approaches the applied voltage</a:t>
            </a:r>
            <a:r>
              <a:rPr lang="en-US" sz="2000" dirty="0">
                <a:latin typeface="Cambria" pitchFamily="18" charset="0"/>
              </a:rPr>
              <a:t>, hence, it is in a steady state as the </a:t>
            </a:r>
            <a:r>
              <a:rPr lang="en-US" sz="2000" dirty="0">
                <a:latin typeface="Cambria" pitchFamily="18" charset="0"/>
              </a:rPr>
              <a:t>transient phase has passed.</a:t>
            </a:r>
            <a:endParaRPr lang="en-GB" sz="20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12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4572001"/>
            <a:ext cx="3743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8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9E527C-AE7E-4D71-87D8-D6C3ED85D93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921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762000"/>
            <a:ext cx="8305800" cy="4953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Note the rapid decay in current level, revealing that the amount of charge deposited on the plates per unit time is rapidly decaying also.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Since the voltage across the plates is directly related to the charge on the plates by </a:t>
            </a:r>
            <a:r>
              <a:rPr lang="en-US" sz="2200" i="1" dirty="0" err="1">
                <a:latin typeface="Cambria" pitchFamily="18" charset="0"/>
              </a:rPr>
              <a:t>v</a:t>
            </a:r>
            <a:r>
              <a:rPr lang="en-US" sz="2200" i="1" baseline="-25000" dirty="0" err="1">
                <a:latin typeface="Cambria" pitchFamily="18" charset="0"/>
              </a:rPr>
              <a:t>C</a:t>
            </a:r>
            <a:r>
              <a:rPr lang="en-US" sz="2200" i="1" dirty="0">
                <a:latin typeface="Cambria" pitchFamily="18" charset="0"/>
              </a:rPr>
              <a:t> = q/C, </a:t>
            </a:r>
            <a:r>
              <a:rPr lang="en-US" sz="2200" dirty="0">
                <a:latin typeface="Cambria" pitchFamily="18" charset="0"/>
              </a:rPr>
              <a:t>the rapid rate with which charge is initially deposited on the plates will result in a rapid increase in </a:t>
            </a:r>
            <a:r>
              <a:rPr lang="en-US" sz="2200" i="1" dirty="0" err="1">
                <a:latin typeface="Cambria" pitchFamily="18" charset="0"/>
              </a:rPr>
              <a:t>v</a:t>
            </a:r>
            <a:r>
              <a:rPr lang="en-US" sz="2200" i="1" baseline="-25000" dirty="0" err="1">
                <a:latin typeface="Cambria" pitchFamily="18" charset="0"/>
              </a:rPr>
              <a:t>C</a:t>
            </a:r>
            <a:r>
              <a:rPr lang="en-US" sz="2200" i="1" dirty="0">
                <a:latin typeface="Cambria" pitchFamily="18" charset="0"/>
              </a:rPr>
              <a:t>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Obviously, as the rate of flow of charge (</a:t>
            </a:r>
            <a:r>
              <a:rPr lang="en-US" sz="2200" i="1" dirty="0">
                <a:latin typeface="Cambria" pitchFamily="18" charset="0"/>
              </a:rPr>
              <a:t>I) </a:t>
            </a:r>
            <a:r>
              <a:rPr lang="en-US" sz="2200" dirty="0">
                <a:latin typeface="Cambria" pitchFamily="18" charset="0"/>
              </a:rPr>
              <a:t>decreases, the rate of change in voltage will decreases. Eventually, the flow of charge will stop, the current </a:t>
            </a:r>
            <a:r>
              <a:rPr lang="en-US" sz="2200" i="1" dirty="0">
                <a:latin typeface="Cambria" pitchFamily="18" charset="0"/>
              </a:rPr>
              <a:t>I </a:t>
            </a:r>
            <a:r>
              <a:rPr lang="en-US" sz="2200" dirty="0">
                <a:latin typeface="Cambria" pitchFamily="18" charset="0"/>
              </a:rPr>
              <a:t>will be zero</a:t>
            </a:r>
            <a:r>
              <a:rPr lang="en-US" sz="2200" i="1" dirty="0">
                <a:latin typeface="Cambria" pitchFamily="18" charset="0"/>
              </a:rPr>
              <a:t>. </a:t>
            </a:r>
          </a:p>
          <a:p>
            <a:pPr algn="just"/>
            <a:endParaRPr lang="en-US" sz="2200" dirty="0">
              <a:latin typeface="Cambria" pitchFamily="18" charset="0"/>
            </a:endParaRPr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4343400"/>
            <a:ext cx="4449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93F3EF-BFCC-4857-946D-9BE1B3C1B5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120062" cy="4267200"/>
          </a:xfrm>
        </p:spPr>
        <p:txBody>
          <a:bodyPr/>
          <a:lstStyle/>
          <a:p>
            <a:r>
              <a:rPr lang="en-US" sz="2000" dirty="0">
                <a:latin typeface="Cambria" pitchFamily="18" charset="0"/>
              </a:rPr>
              <a:t>Looking back at the instant the switch is closed, we can also assume that a capacitor behaves as a short circuit the moment the switch is closed in a dc charging network, as shown in Fig. 10.28. </a:t>
            </a:r>
          </a:p>
          <a:p>
            <a:r>
              <a:rPr lang="en-US" sz="2000" dirty="0">
                <a:latin typeface="Cambria" pitchFamily="18" charset="0"/>
              </a:rPr>
              <a:t>The current </a:t>
            </a:r>
            <a:r>
              <a:rPr lang="pt-BR" sz="2000" i="1" dirty="0">
                <a:latin typeface="Cambria" pitchFamily="18" charset="0"/>
              </a:rPr>
              <a:t>i = i</a:t>
            </a:r>
            <a:r>
              <a:rPr lang="pt-BR" sz="2000" i="1" baseline="-25000" dirty="0">
                <a:latin typeface="Cambria" pitchFamily="18" charset="0"/>
              </a:rPr>
              <a:t>C</a:t>
            </a:r>
            <a:r>
              <a:rPr lang="pt-BR" sz="2000" i="1" dirty="0">
                <a:latin typeface="Cambria" pitchFamily="18" charset="0"/>
              </a:rPr>
              <a:t> = i</a:t>
            </a:r>
            <a:r>
              <a:rPr lang="pt-BR" sz="2000" i="1" baseline="-25000" dirty="0">
                <a:latin typeface="Cambria" pitchFamily="18" charset="0"/>
              </a:rPr>
              <a:t>R</a:t>
            </a:r>
            <a:r>
              <a:rPr lang="pt-BR" sz="2000" i="1" dirty="0">
                <a:latin typeface="Cambria" pitchFamily="18" charset="0"/>
              </a:rPr>
              <a:t> = E/R, and the voltage</a:t>
            </a:r>
          </a:p>
          <a:p>
            <a:r>
              <a:rPr lang="pt-BR" sz="2000" i="1" dirty="0">
                <a:latin typeface="Cambria" pitchFamily="18" charset="0"/>
              </a:rPr>
              <a:t>v</a:t>
            </a:r>
            <a:r>
              <a:rPr lang="pt-BR" sz="2000" i="1" baseline="-25000" dirty="0">
                <a:latin typeface="Cambria" pitchFamily="18" charset="0"/>
              </a:rPr>
              <a:t>C</a:t>
            </a:r>
            <a:r>
              <a:rPr lang="pt-BR" sz="2000" i="1" dirty="0">
                <a:latin typeface="Cambria" pitchFamily="18" charset="0"/>
              </a:rPr>
              <a:t> = E - v</a:t>
            </a:r>
            <a:r>
              <a:rPr lang="pt-BR" sz="2000" i="1" baseline="-25000" dirty="0">
                <a:latin typeface="Cambria" pitchFamily="18" charset="0"/>
              </a:rPr>
              <a:t>R</a:t>
            </a:r>
            <a:r>
              <a:rPr lang="pt-BR" sz="2000" i="1" dirty="0">
                <a:latin typeface="Cambria" pitchFamily="18" charset="0"/>
              </a:rPr>
              <a:t> </a:t>
            </a:r>
          </a:p>
          <a:p>
            <a:r>
              <a:rPr lang="pt-BR" sz="2000" i="1" dirty="0">
                <a:latin typeface="Cambria" pitchFamily="18" charset="0"/>
              </a:rPr>
              <a:t> </a:t>
            </a:r>
            <a:r>
              <a:rPr lang="pt-BR" sz="2000" i="1" dirty="0">
                <a:latin typeface="Cambria" pitchFamily="18" charset="0"/>
              </a:rPr>
              <a:t>     = E - i</a:t>
            </a:r>
            <a:r>
              <a:rPr lang="pt-BR" sz="2000" i="1" baseline="-25000" dirty="0">
                <a:latin typeface="Cambria" pitchFamily="18" charset="0"/>
              </a:rPr>
              <a:t>R</a:t>
            </a:r>
            <a:r>
              <a:rPr lang="pt-BR" sz="2000" i="1" dirty="0">
                <a:latin typeface="Cambria" pitchFamily="18" charset="0"/>
              </a:rPr>
              <a:t>R </a:t>
            </a:r>
          </a:p>
          <a:p>
            <a:r>
              <a:rPr lang="pt-BR" sz="2000" i="1" dirty="0">
                <a:latin typeface="Cambria" pitchFamily="18" charset="0"/>
              </a:rPr>
              <a:t>      = E - (E/R)R </a:t>
            </a:r>
          </a:p>
          <a:p>
            <a:r>
              <a:rPr lang="pt-BR" sz="2000" i="1" dirty="0">
                <a:latin typeface="Cambria" pitchFamily="18" charset="0"/>
              </a:rPr>
              <a:t> </a:t>
            </a:r>
            <a:r>
              <a:rPr lang="pt-BR" sz="2000" i="1" dirty="0">
                <a:latin typeface="Cambria" pitchFamily="18" charset="0"/>
              </a:rPr>
              <a:t>      = E - E = 0 V [at t = 0 s]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368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71" y="3124200"/>
            <a:ext cx="3048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E7E844-1E68-4395-A3FB-C3753B48D68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When the voltage across the capacitor is equal to the source voltage, the capacitor takes on the characteristics of an </a:t>
            </a:r>
            <a:r>
              <a:rPr lang="en-US" sz="2200" b="1" dirty="0">
                <a:latin typeface="Cambria" pitchFamily="18" charset="0"/>
              </a:rPr>
              <a:t>open circuit</a:t>
            </a:r>
            <a:r>
              <a:rPr lang="en-US" sz="2200" dirty="0">
                <a:latin typeface="Cambria" pitchFamily="18" charset="0"/>
              </a:rPr>
              <a:t>: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As demonstrated in Fig. 10.27, the voltage across the capacitor is the source voltage since </a:t>
            </a:r>
            <a:r>
              <a:rPr lang="en-US" sz="2200" i="1" dirty="0">
                <a:latin typeface="Cambria" pitchFamily="18" charset="0"/>
              </a:rPr>
              <a:t>i = </a:t>
            </a:r>
            <a:r>
              <a:rPr lang="en-US" sz="2200" i="1" dirty="0" err="1">
                <a:latin typeface="Cambria" pitchFamily="18" charset="0"/>
              </a:rPr>
              <a:t>i</a:t>
            </a:r>
            <a:r>
              <a:rPr lang="en-US" sz="2200" i="1" baseline="-25000" dirty="0" err="1">
                <a:latin typeface="Cambria" pitchFamily="18" charset="0"/>
              </a:rPr>
              <a:t>C</a:t>
            </a:r>
            <a:r>
              <a:rPr lang="en-US" sz="2200" i="1" dirty="0">
                <a:latin typeface="Cambria" pitchFamily="18" charset="0"/>
              </a:rPr>
              <a:t> = </a:t>
            </a:r>
            <a:r>
              <a:rPr lang="en-US" sz="2200" i="1" dirty="0" err="1">
                <a:latin typeface="Cambria" pitchFamily="18" charset="0"/>
              </a:rPr>
              <a:t>i</a:t>
            </a:r>
            <a:r>
              <a:rPr lang="en-US" sz="2200" i="1" baseline="-25000" dirty="0" err="1">
                <a:latin typeface="Cambria" pitchFamily="18" charset="0"/>
              </a:rPr>
              <a:t>R</a:t>
            </a:r>
            <a:r>
              <a:rPr lang="en-US" sz="2200" i="1" dirty="0">
                <a:latin typeface="Cambria" pitchFamily="18" charset="0"/>
              </a:rPr>
              <a:t> = 0 A and </a:t>
            </a:r>
            <a:r>
              <a:rPr lang="en-US" sz="2200" i="1" dirty="0" err="1">
                <a:latin typeface="Cambria" pitchFamily="18" charset="0"/>
              </a:rPr>
              <a:t>v</a:t>
            </a:r>
            <a:r>
              <a:rPr lang="en-US" sz="2200" i="1" baseline="-25000" dirty="0" err="1">
                <a:latin typeface="Cambria" pitchFamily="18" charset="0"/>
              </a:rPr>
              <a:t>R</a:t>
            </a:r>
            <a:r>
              <a:rPr lang="en-US" sz="2200" i="1" dirty="0">
                <a:latin typeface="Cambria" pitchFamily="18" charset="0"/>
              </a:rPr>
              <a:t> = </a:t>
            </a:r>
            <a:r>
              <a:rPr lang="en-US" sz="2200" i="1" dirty="0" err="1">
                <a:latin typeface="Cambria" pitchFamily="18" charset="0"/>
              </a:rPr>
              <a:t>i</a:t>
            </a:r>
            <a:r>
              <a:rPr lang="en-US" sz="2200" i="1" baseline="-25000" dirty="0" err="1">
                <a:latin typeface="Cambria" pitchFamily="18" charset="0"/>
              </a:rPr>
              <a:t>R</a:t>
            </a:r>
            <a:r>
              <a:rPr lang="en-US" sz="2200" i="1" dirty="0" err="1">
                <a:latin typeface="Cambria" pitchFamily="18" charset="0"/>
              </a:rPr>
              <a:t>R</a:t>
            </a:r>
            <a:r>
              <a:rPr lang="en-US" sz="2200" i="1" dirty="0">
                <a:latin typeface="Cambria" pitchFamily="18" charset="0"/>
              </a:rPr>
              <a:t> = (0)R  = </a:t>
            </a:r>
            <a:r>
              <a:rPr lang="en-US" sz="2200" dirty="0">
                <a:latin typeface="Cambria" pitchFamily="18" charset="0"/>
              </a:rPr>
              <a:t>0 V. For all future analysis:</a:t>
            </a:r>
          </a:p>
          <a:p>
            <a:pPr algn="just"/>
            <a:r>
              <a:rPr lang="en-US" sz="2200" b="1" i="1" dirty="0">
                <a:latin typeface="Cambria" pitchFamily="18" charset="0"/>
              </a:rPr>
              <a:t>A capacitor can be replaced by an open-circuit equivalent once the charging phase in a dc network has passed.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7829"/>
            <a:ext cx="3048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6B82107-0A22-44BD-93C0-B68D7C469E2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228600"/>
            <a:ext cx="8229600" cy="2587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2138" y="636991"/>
            <a:ext cx="8120062" cy="5029200"/>
          </a:xfrm>
        </p:spPr>
        <p:txBody>
          <a:bodyPr/>
          <a:lstStyle/>
          <a:p>
            <a:r>
              <a:rPr lang="en-US" sz="2000" dirty="0">
                <a:latin typeface="Cambria" pitchFamily="18" charset="0"/>
              </a:rPr>
              <a:t>Through the use of calculus, the following mathematical equation for the charging current </a:t>
            </a:r>
            <a:r>
              <a:rPr lang="en-US" sz="2000" i="1" dirty="0" err="1">
                <a:latin typeface="Cambria" pitchFamily="18" charset="0"/>
              </a:rPr>
              <a:t>i</a:t>
            </a:r>
            <a:r>
              <a:rPr lang="en-US" sz="2000" i="1" baseline="-25000" dirty="0" err="1">
                <a:latin typeface="Cambria" pitchFamily="18" charset="0"/>
              </a:rPr>
              <a:t>C</a:t>
            </a:r>
            <a:r>
              <a:rPr lang="en-US" sz="2000" i="1" dirty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can be obtained: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itchFamily="18" charset="0"/>
              </a:rPr>
              <a:t>Where e</a:t>
            </a:r>
            <a:r>
              <a:rPr lang="en-US" sz="2200" baseline="30000" dirty="0">
                <a:latin typeface="Cambria" pitchFamily="18" charset="0"/>
              </a:rPr>
              <a:t>-x</a:t>
            </a:r>
            <a:r>
              <a:rPr lang="en-US" sz="2200" dirty="0">
                <a:latin typeface="Cambria" pitchFamily="18" charset="0"/>
              </a:rPr>
              <a:t> is an exponential function that decreases with time. </a:t>
            </a:r>
            <a:br>
              <a:rPr lang="en-US" sz="2200" dirty="0">
                <a:latin typeface="Cambria" pitchFamily="18" charset="0"/>
              </a:rPr>
            </a:br>
            <a:endParaRPr lang="en-US" sz="2200" dirty="0">
              <a:latin typeface="Cambr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24669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1" y="3471949"/>
            <a:ext cx="49434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487" y="3967249"/>
            <a:ext cx="300889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0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0E824A5-71F8-4796-A2B6-44EC63F7AAD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mbria" pitchFamily="18" charset="0"/>
              </a:rPr>
              <a:t>10.7 Charging Phase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30" y="2702242"/>
            <a:ext cx="6172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9" y="1857376"/>
            <a:ext cx="76390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1" y="903483"/>
            <a:ext cx="75438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275324"/>
            <a:ext cx="2771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40442"/>
            <a:ext cx="71818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3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18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85725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4800600"/>
            <a:ext cx="71342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10.7 Charging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latin typeface="Cambria" pitchFamily="18" charset="0"/>
              </a:rPr>
              <a:t>v</a:t>
            </a:r>
            <a:r>
              <a:rPr lang="pt-BR" i="1" baseline="-25000" dirty="0">
                <a:latin typeface="Cambria" pitchFamily="18" charset="0"/>
              </a:rPr>
              <a:t>C</a:t>
            </a:r>
            <a:r>
              <a:rPr lang="pt-BR" i="1" dirty="0">
                <a:latin typeface="Cambria" pitchFamily="18" charset="0"/>
              </a:rPr>
              <a:t> = E - v</a:t>
            </a:r>
            <a:r>
              <a:rPr lang="pt-BR" i="1" baseline="-25000" dirty="0">
                <a:latin typeface="Cambria" pitchFamily="18" charset="0"/>
              </a:rPr>
              <a:t>R</a:t>
            </a:r>
            <a:r>
              <a:rPr lang="pt-BR" i="1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pt-BR" i="1" dirty="0">
                <a:latin typeface="Cambria" pitchFamily="18" charset="0"/>
              </a:rPr>
              <a:t>      = E - i</a:t>
            </a:r>
            <a:r>
              <a:rPr lang="pt-BR" i="1" baseline="-25000" dirty="0">
                <a:latin typeface="Cambria" pitchFamily="18" charset="0"/>
              </a:rPr>
              <a:t>R</a:t>
            </a:r>
            <a:r>
              <a:rPr lang="pt-BR" i="1" dirty="0">
                <a:latin typeface="Cambria" pitchFamily="18" charset="0"/>
              </a:rPr>
              <a:t>R </a:t>
            </a:r>
          </a:p>
          <a:p>
            <a:pPr marL="0" indent="0">
              <a:buNone/>
            </a:pPr>
            <a:r>
              <a:rPr lang="en-GB" dirty="0" smtClean="0">
                <a:latin typeface="Cambria" pitchFamily="18" charset="0"/>
              </a:rPr>
              <a:t>      = E – </a:t>
            </a:r>
            <a:r>
              <a:rPr lang="pt-BR" i="1" dirty="0" smtClean="0">
                <a:latin typeface="Cambria" pitchFamily="18" charset="0"/>
              </a:rPr>
              <a:t>i</a:t>
            </a:r>
            <a:r>
              <a:rPr lang="pt-BR" i="1" baseline="-25000" dirty="0" smtClean="0">
                <a:latin typeface="Cambria" pitchFamily="18" charset="0"/>
              </a:rPr>
              <a:t>C</a:t>
            </a:r>
            <a:r>
              <a:rPr lang="pt-BR" i="1" dirty="0" smtClean="0">
                <a:latin typeface="Cambria" pitchFamily="18" charset="0"/>
              </a:rPr>
              <a:t>R</a:t>
            </a:r>
          </a:p>
          <a:p>
            <a:pPr marL="0" indent="0">
              <a:buNone/>
            </a:pPr>
            <a:r>
              <a:rPr lang="pt-BR" i="1" dirty="0">
                <a:latin typeface="Cambria" pitchFamily="18" charset="0"/>
              </a:rPr>
              <a:t> </a:t>
            </a:r>
            <a:r>
              <a:rPr lang="pt-BR" i="1" dirty="0" smtClean="0">
                <a:latin typeface="Cambria" pitchFamily="18" charset="0"/>
              </a:rPr>
              <a:t>     = E – (E/R. e</a:t>
            </a:r>
            <a:r>
              <a:rPr lang="pt-BR" i="1" baseline="30000" dirty="0" smtClean="0">
                <a:latin typeface="Cambria" pitchFamily="18" charset="0"/>
              </a:rPr>
              <a:t>-t/</a:t>
            </a:r>
            <a:r>
              <a:rPr lang="el-GR" i="1" baseline="30000" dirty="0" smtClean="0">
                <a:latin typeface="Cambria" pitchFamily="18" charset="0"/>
              </a:rPr>
              <a:t>τ</a:t>
            </a:r>
            <a:r>
              <a:rPr lang="pt-BR" i="1" dirty="0" smtClean="0">
                <a:latin typeface="Cambria" pitchFamily="18" charset="0"/>
              </a:rPr>
              <a:t>).R</a:t>
            </a:r>
          </a:p>
          <a:p>
            <a:pPr marL="0" indent="0">
              <a:buNone/>
            </a:pPr>
            <a:r>
              <a:rPr lang="pt-BR" i="1" dirty="0" smtClean="0">
                <a:latin typeface="Cambria" pitchFamily="18" charset="0"/>
              </a:rPr>
              <a:t>v</a:t>
            </a:r>
            <a:r>
              <a:rPr lang="pt-BR" i="1" baseline="-25000" dirty="0" smtClean="0">
                <a:latin typeface="Cambria" pitchFamily="18" charset="0"/>
              </a:rPr>
              <a:t>C</a:t>
            </a:r>
            <a:r>
              <a:rPr lang="pt-BR" i="1" dirty="0" smtClean="0">
                <a:latin typeface="Cambria" pitchFamily="18" charset="0"/>
              </a:rPr>
              <a:t>  = E (1- </a:t>
            </a:r>
            <a:r>
              <a:rPr lang="pt-BR" i="1" dirty="0">
                <a:latin typeface="Cambria" pitchFamily="18" charset="0"/>
              </a:rPr>
              <a:t>e</a:t>
            </a:r>
            <a:r>
              <a:rPr lang="pt-BR" i="1" baseline="30000" dirty="0">
                <a:latin typeface="Cambria" pitchFamily="18" charset="0"/>
              </a:rPr>
              <a:t>-t/</a:t>
            </a:r>
            <a:r>
              <a:rPr lang="el-GR" i="1" baseline="30000" dirty="0" smtClean="0">
                <a:latin typeface="Cambria" pitchFamily="18" charset="0"/>
              </a:rPr>
              <a:t>τ</a:t>
            </a:r>
            <a:r>
              <a:rPr lang="en-US" i="1" dirty="0" smtClean="0">
                <a:latin typeface="Cambria" pitchFamily="18" charset="0"/>
              </a:rPr>
              <a:t>)</a:t>
            </a:r>
            <a:endParaRPr lang="en-GB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590800"/>
            <a:ext cx="37052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3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mbria" pitchFamily="18" charset="0"/>
              </a:rPr>
              <a:t>What factors influence </a:t>
            </a:r>
            <a:r>
              <a:rPr lang="en-US" sz="2800" dirty="0">
                <a:latin typeface="Cambria" pitchFamily="18" charset="0"/>
              </a:rPr>
              <a:t>which dielectric is </a:t>
            </a:r>
            <a:r>
              <a:rPr lang="en-US" sz="2800" dirty="0">
                <a:latin typeface="Cambria" pitchFamily="18" charset="0"/>
              </a:rPr>
              <a:t>used?</a:t>
            </a:r>
            <a:endParaRPr lang="en-GB" sz="28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following factors greatly influence which dielectric is used:</a:t>
            </a:r>
            <a:br>
              <a:rPr lang="en-US" sz="2000" dirty="0">
                <a:latin typeface="Cambria" pitchFamily="18" charset="0"/>
              </a:rPr>
            </a:br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level of capacitance </a:t>
            </a:r>
            <a:r>
              <a:rPr lang="en-US" sz="2000" dirty="0">
                <a:latin typeface="Cambria" pitchFamily="18" charset="0"/>
              </a:rPr>
              <a:t>desired</a:t>
            </a:r>
          </a:p>
          <a:p>
            <a:r>
              <a:rPr lang="en-US" sz="2000" dirty="0">
                <a:latin typeface="Cambria" pitchFamily="18" charset="0"/>
              </a:rPr>
              <a:t>The </a:t>
            </a:r>
            <a:r>
              <a:rPr lang="en-US" sz="2000" dirty="0">
                <a:latin typeface="Cambria" pitchFamily="18" charset="0"/>
              </a:rPr>
              <a:t>resulting </a:t>
            </a:r>
            <a:r>
              <a:rPr lang="en-US" sz="2000" dirty="0">
                <a:latin typeface="Cambria" pitchFamily="18" charset="0"/>
              </a:rPr>
              <a:t>size</a:t>
            </a:r>
          </a:p>
          <a:p>
            <a:r>
              <a:rPr lang="en-US" sz="2000" dirty="0">
                <a:latin typeface="Cambria" pitchFamily="18" charset="0"/>
              </a:rPr>
              <a:t>The requirements </a:t>
            </a:r>
            <a:r>
              <a:rPr lang="en-US" sz="2000" dirty="0">
                <a:latin typeface="Cambria" pitchFamily="18" charset="0"/>
              </a:rPr>
              <a:t>for </a:t>
            </a:r>
            <a:r>
              <a:rPr lang="en-US" sz="2000" dirty="0">
                <a:latin typeface="Cambria" pitchFamily="18" charset="0"/>
              </a:rPr>
              <a:t>packaging: rolling</a:t>
            </a:r>
            <a:r>
              <a:rPr lang="en-US" sz="2000" dirty="0">
                <a:latin typeface="Cambria" pitchFamily="18" charset="0"/>
              </a:rPr>
              <a:t>, stacking and </a:t>
            </a:r>
            <a:r>
              <a:rPr lang="en-US" sz="2000" dirty="0">
                <a:latin typeface="Cambria" pitchFamily="18" charset="0"/>
              </a:rPr>
              <a:t>insertion</a:t>
            </a:r>
          </a:p>
          <a:p>
            <a:r>
              <a:rPr lang="en-US" sz="2000" dirty="0">
                <a:latin typeface="Cambria" pitchFamily="18" charset="0"/>
              </a:rPr>
              <a:t>Temperature sensitivity</a:t>
            </a:r>
          </a:p>
          <a:p>
            <a:r>
              <a:rPr lang="en-US" sz="2000" dirty="0">
                <a:latin typeface="Cambria" pitchFamily="18" charset="0"/>
              </a:rPr>
              <a:t>Working </a:t>
            </a:r>
            <a:r>
              <a:rPr lang="en-US" sz="2000" dirty="0">
                <a:latin typeface="Cambria" pitchFamily="18" charset="0"/>
              </a:rPr>
              <a:t>voltage </a:t>
            </a:r>
            <a:br>
              <a:rPr lang="en-US" sz="2000" dirty="0">
                <a:latin typeface="Cambria" pitchFamily="18" charset="0"/>
              </a:rPr>
            </a:br>
            <a:endParaRPr lang="en-GB" sz="20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8763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7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870" y="152400"/>
            <a:ext cx="8991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GB" sz="2400" dirty="0">
                <a:latin typeface="Cambria" pitchFamily="18" charset="0"/>
              </a:rPr>
              <a:t>The voltage across the capacitor during charging phase, v</a:t>
            </a:r>
            <a:r>
              <a:rPr lang="en-GB" sz="2400" baseline="-25000" dirty="0">
                <a:latin typeface="Cambria" pitchFamily="18" charset="0"/>
              </a:rPr>
              <a:t>c</a:t>
            </a:r>
            <a:r>
              <a:rPr lang="en-GB" sz="2400" dirty="0">
                <a:latin typeface="Cambria" pitchFamily="18" charset="0"/>
              </a:rPr>
              <a:t> is calculated as follows:</a:t>
            </a:r>
            <a:endParaRPr lang="en-GB" sz="24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533400"/>
            <a:ext cx="4886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219200"/>
            <a:ext cx="6353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6781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45" y="4112896"/>
            <a:ext cx="61912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95" y="5410200"/>
            <a:ext cx="63817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7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21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371601"/>
            <a:ext cx="58959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953000"/>
            <a:ext cx="72104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9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04F5CAA-0B4D-4D50-A291-CDBF431B56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43076"/>
            <a:ext cx="6324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6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</a:rPr>
              <a:t>time constant </a:t>
            </a:r>
            <a:r>
              <a:rPr lang="el-GR" sz="2400" dirty="0">
                <a:latin typeface="Cambria" pitchFamily="18" charset="0"/>
              </a:rPr>
              <a:t>τ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will always have some value because some resistance </a:t>
            </a:r>
            <a:r>
              <a:rPr lang="en-US" sz="2400" dirty="0">
                <a:latin typeface="Cambria" pitchFamily="18" charset="0"/>
              </a:rPr>
              <a:t>(R) is </a:t>
            </a:r>
            <a:r>
              <a:rPr lang="en-US" sz="2400" dirty="0">
                <a:latin typeface="Cambria" pitchFamily="18" charset="0"/>
              </a:rPr>
              <a:t>always present in a capacitive network. </a:t>
            </a:r>
            <a:endParaRPr lang="en-US" sz="2400" dirty="0">
              <a:latin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</a:rPr>
              <a:t>In some cases</a:t>
            </a:r>
            <a:r>
              <a:rPr lang="en-US" sz="2400" dirty="0">
                <a:latin typeface="Cambria" pitchFamily="18" charset="0"/>
              </a:rPr>
              <a:t>, the value of </a:t>
            </a:r>
            <a:r>
              <a:rPr lang="el-GR" sz="2400" dirty="0">
                <a:latin typeface="Cambria" pitchFamily="18" charset="0"/>
              </a:rPr>
              <a:t>τ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may be very small, but five times that value of </a:t>
            </a:r>
            <a:r>
              <a:rPr lang="el-GR" sz="2400" dirty="0">
                <a:latin typeface="Cambria" pitchFamily="18" charset="0"/>
              </a:rPr>
              <a:t>τ</a:t>
            </a:r>
            <a:r>
              <a:rPr lang="en-US" sz="2400" dirty="0">
                <a:latin typeface="Cambria" pitchFamily="18" charset="0"/>
              </a:rPr>
              <a:t>, no matter </a:t>
            </a:r>
            <a:r>
              <a:rPr lang="en-US" sz="2400" dirty="0">
                <a:latin typeface="Cambria" pitchFamily="18" charset="0"/>
              </a:rPr>
              <a:t>how small, must therefore always exist; it cannot be zero. </a:t>
            </a:r>
            <a:endParaRPr lang="en-US" sz="2400" dirty="0">
              <a:latin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</a:rPr>
              <a:t>Generally, R has a constant value, the </a:t>
            </a:r>
            <a:r>
              <a:rPr lang="en-US" sz="2400" dirty="0">
                <a:latin typeface="Cambria" pitchFamily="18" charset="0"/>
              </a:rPr>
              <a:t>larger the </a:t>
            </a:r>
            <a:r>
              <a:rPr lang="en-US" sz="2400" dirty="0">
                <a:latin typeface="Cambria" pitchFamily="18" charset="0"/>
              </a:rPr>
              <a:t>capacitance (C), </a:t>
            </a:r>
            <a:r>
              <a:rPr lang="en-US" sz="2400" dirty="0">
                <a:latin typeface="Cambria" pitchFamily="18" charset="0"/>
              </a:rPr>
              <a:t>the larger the </a:t>
            </a:r>
            <a:r>
              <a:rPr lang="en-US" sz="2400" dirty="0">
                <a:latin typeface="Cambria" pitchFamily="18" charset="0"/>
              </a:rPr>
              <a:t>time constant </a:t>
            </a:r>
            <a:r>
              <a:rPr lang="el-GR" sz="2400" dirty="0">
                <a:latin typeface="Cambria" pitchFamily="18" charset="0"/>
              </a:rPr>
              <a:t>τ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>
                <a:latin typeface="Cambria" pitchFamily="18" charset="0"/>
              </a:rPr>
              <a:t>and the longer it will take the voltage across the capacitor </a:t>
            </a:r>
            <a:r>
              <a:rPr lang="en-US" sz="2400" dirty="0">
                <a:latin typeface="Cambria" pitchFamily="18" charset="0"/>
              </a:rPr>
              <a:t>to reach </a:t>
            </a:r>
            <a:r>
              <a:rPr lang="en-US" sz="2400" dirty="0">
                <a:latin typeface="Cambria" pitchFamily="18" charset="0"/>
              </a:rPr>
              <a:t>the applied value</a:t>
            </a:r>
            <a:r>
              <a:rPr lang="en-US" sz="2400" dirty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The result is the following very important conclusion:</a:t>
            </a:r>
            <a:br>
              <a:rPr lang="en-US" sz="2400" dirty="0">
                <a:latin typeface="Cambria" pitchFamily="18" charset="0"/>
              </a:rPr>
            </a:br>
            <a:r>
              <a:rPr lang="en-US" sz="2400" b="1" i="1" dirty="0">
                <a:latin typeface="Cambria" pitchFamily="18" charset="0"/>
              </a:rPr>
              <a:t>The </a:t>
            </a:r>
            <a:r>
              <a:rPr lang="en-US" sz="2400" b="1" i="1" dirty="0">
                <a:latin typeface="Cambria" pitchFamily="18" charset="0"/>
              </a:rPr>
              <a:t>voltage across a capacitor cannot change instantaneously.</a:t>
            </a:r>
            <a:r>
              <a:rPr lang="en-US" sz="2400" dirty="0">
                <a:latin typeface="Cambria" pitchFamily="18" charset="0"/>
              </a:rPr>
              <a:t> 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endParaRPr lang="en-GB" sz="24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5B5DB1-E02D-4F48-9A95-19A5E6EEC06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latin typeface="Cambria" pitchFamily="18" charset="0"/>
              </a:rPr>
              <a:t>10.7 Transients in Capacitive network: Charging Phase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57200"/>
            <a:ext cx="7810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1" y="3200401"/>
            <a:ext cx="83534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9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25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1" y="1066800"/>
            <a:ext cx="28098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75" y="400050"/>
            <a:ext cx="82296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200400"/>
            <a:ext cx="8001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9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When t = 0s</a:t>
            </a:r>
          </a:p>
          <a:p>
            <a:pPr marL="0" indent="0">
              <a:buNone/>
            </a:pPr>
            <a:r>
              <a:rPr lang="en-GB" sz="2200" dirty="0" err="1">
                <a:latin typeface="Cambria" pitchFamily="18" charset="0"/>
              </a:rPr>
              <a:t>Vc</a:t>
            </a:r>
            <a:r>
              <a:rPr lang="en-GB" sz="2200" dirty="0">
                <a:latin typeface="Cambria" pitchFamily="18" charset="0"/>
              </a:rPr>
              <a:t> = 40x(1-e</a:t>
            </a:r>
            <a:r>
              <a:rPr lang="en-GB" sz="2200" baseline="30000" dirty="0">
                <a:latin typeface="Cambria" pitchFamily="18" charset="0"/>
              </a:rPr>
              <a:t>0</a:t>
            </a:r>
            <a:r>
              <a:rPr lang="en-GB" sz="2200" dirty="0">
                <a:latin typeface="Cambria" pitchFamily="18" charset="0"/>
              </a:rPr>
              <a:t>)=0</a:t>
            </a: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When </a:t>
            </a:r>
            <a:r>
              <a:rPr lang="en-GB" sz="2200" dirty="0">
                <a:latin typeface="Cambria" pitchFamily="18" charset="0"/>
              </a:rPr>
              <a:t>t = </a:t>
            </a:r>
            <a:r>
              <a:rPr lang="en-GB" sz="2200" dirty="0">
                <a:latin typeface="Cambria" pitchFamily="18" charset="0"/>
              </a:rPr>
              <a:t>1</a:t>
            </a:r>
            <a:r>
              <a:rPr lang="el-GR" sz="2200" dirty="0">
                <a:latin typeface="Cambria" pitchFamily="18" charset="0"/>
              </a:rPr>
              <a:t>τ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ambria" pitchFamily="18" charset="0"/>
              </a:rPr>
              <a:t>Vc</a:t>
            </a:r>
            <a:r>
              <a:rPr lang="en-GB" sz="2200" dirty="0">
                <a:latin typeface="Cambria" pitchFamily="18" charset="0"/>
              </a:rPr>
              <a:t> = </a:t>
            </a:r>
            <a:r>
              <a:rPr lang="en-GB" sz="2200" dirty="0">
                <a:latin typeface="Cambria" pitchFamily="18" charset="0"/>
              </a:rPr>
              <a:t>40x(1-e</a:t>
            </a:r>
            <a:r>
              <a:rPr lang="en-GB" sz="2200" baseline="30000" dirty="0">
                <a:latin typeface="Cambria" pitchFamily="18" charset="0"/>
              </a:rPr>
              <a:t>-1</a:t>
            </a:r>
            <a:r>
              <a:rPr lang="en-GB" sz="2200" dirty="0">
                <a:latin typeface="Cambria" pitchFamily="18" charset="0"/>
              </a:rPr>
              <a:t>)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     =</a:t>
            </a:r>
            <a:r>
              <a:rPr lang="en-GB" sz="2200" dirty="0">
                <a:latin typeface="Cambria" pitchFamily="18" charset="0"/>
              </a:rPr>
              <a:t>40x(1-0.3679)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  =40x0.6321=25.28V</a:t>
            </a: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When t = </a:t>
            </a:r>
            <a:r>
              <a:rPr lang="en-GB" sz="2200" dirty="0">
                <a:latin typeface="Cambria" pitchFamily="18" charset="0"/>
              </a:rPr>
              <a:t>2</a:t>
            </a:r>
            <a:r>
              <a:rPr lang="el-GR" sz="2200" dirty="0">
                <a:latin typeface="Cambria" pitchFamily="18" charset="0"/>
              </a:rPr>
              <a:t>τ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Cambria" pitchFamily="18" charset="0"/>
              </a:rPr>
              <a:t>Vc</a:t>
            </a:r>
            <a:r>
              <a:rPr lang="en-GB" sz="2200" dirty="0">
                <a:latin typeface="Cambria" pitchFamily="18" charset="0"/>
              </a:rPr>
              <a:t> = </a:t>
            </a:r>
            <a:r>
              <a:rPr lang="en-GB" sz="2200" dirty="0">
                <a:latin typeface="Cambria" pitchFamily="18" charset="0"/>
              </a:rPr>
              <a:t>40x(1-e</a:t>
            </a:r>
            <a:r>
              <a:rPr lang="en-GB" sz="2200" baseline="30000" dirty="0">
                <a:latin typeface="Cambria" pitchFamily="18" charset="0"/>
              </a:rPr>
              <a:t>-2</a:t>
            </a:r>
            <a:r>
              <a:rPr lang="en-GB" sz="2200" dirty="0">
                <a:latin typeface="Cambria" pitchFamily="18" charset="0"/>
              </a:rPr>
              <a:t>)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     =</a:t>
            </a:r>
            <a:r>
              <a:rPr lang="en-GB" sz="2200" dirty="0">
                <a:latin typeface="Cambria" pitchFamily="18" charset="0"/>
              </a:rPr>
              <a:t>40x(1-0.1353)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Cambria" pitchFamily="18" charset="0"/>
              </a:rPr>
              <a:t>  =</a:t>
            </a:r>
            <a:r>
              <a:rPr lang="en-GB" sz="2200" dirty="0">
                <a:latin typeface="Cambria" pitchFamily="18" charset="0"/>
              </a:rPr>
              <a:t>40x0.8647=34.6V</a:t>
            </a:r>
            <a:endParaRPr lang="en-GB" sz="2200" dirty="0">
              <a:latin typeface="Cambria" pitchFamily="18" charset="0"/>
            </a:endParaRPr>
          </a:p>
          <a:p>
            <a:pPr marL="0" indent="0">
              <a:buNone/>
            </a:pPr>
            <a:endParaRPr lang="en-GB" sz="22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26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762001"/>
            <a:ext cx="70008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29740"/>
            <a:ext cx="5341620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76325"/>
            <a:ext cx="50958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3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27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57200"/>
            <a:ext cx="71913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1"/>
            <a:ext cx="87820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90" y="4953001"/>
            <a:ext cx="56388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31" y="5686425"/>
            <a:ext cx="3609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0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Cambria" pitchFamily="18" charset="0"/>
              </a:rPr>
              <a:t>Thank You</a:t>
            </a:r>
            <a:endParaRPr lang="en-GB" sz="3600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8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ambria" pitchFamily="18" charset="0"/>
              </a:rPr>
              <a:t>Types of Capacitors</a:t>
            </a:r>
            <a:endParaRPr lang="en-GB" sz="36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219200"/>
            <a:ext cx="48768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In </a:t>
            </a:r>
            <a:r>
              <a:rPr lang="en-US" sz="2400" dirty="0">
                <a:latin typeface="Cambria" pitchFamily="18" charset="0"/>
              </a:rPr>
              <a:t>general, for the same type of construction and dielectric, the </a:t>
            </a:r>
            <a:r>
              <a:rPr lang="en-US" sz="2400" dirty="0">
                <a:latin typeface="Cambria" pitchFamily="18" charset="0"/>
              </a:rPr>
              <a:t>larger the </a:t>
            </a:r>
            <a:r>
              <a:rPr lang="en-US" sz="2400" dirty="0">
                <a:latin typeface="Cambria" pitchFamily="18" charset="0"/>
              </a:rPr>
              <a:t>required capacitance, the larger the physical size of the capacitor</a:t>
            </a:r>
            <a:r>
              <a:rPr lang="en-US" sz="2400" dirty="0">
                <a:latin typeface="Cambria" pitchFamily="18" charset="0"/>
              </a:rPr>
              <a:t>.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Generally there are 3 types:</a:t>
            </a:r>
          </a:p>
          <a:p>
            <a:pPr lvl="1"/>
            <a:r>
              <a:rPr lang="en-US" sz="2200" dirty="0">
                <a:latin typeface="Cambria" pitchFamily="18" charset="0"/>
              </a:rPr>
              <a:t>Electrolytic capacitors</a:t>
            </a:r>
          </a:p>
          <a:p>
            <a:pPr lvl="1"/>
            <a:r>
              <a:rPr lang="en-US" sz="2200" dirty="0">
                <a:latin typeface="Cambria" pitchFamily="18" charset="0"/>
              </a:rPr>
              <a:t>Film, polyester, foil, </a:t>
            </a:r>
            <a:r>
              <a:rPr lang="en-US" sz="2200" dirty="0">
                <a:latin typeface="Cambria" pitchFamily="18" charset="0"/>
              </a:rPr>
              <a:t>or Teflon </a:t>
            </a:r>
            <a:r>
              <a:rPr lang="en-US" sz="2200" dirty="0">
                <a:latin typeface="Cambria" pitchFamily="18" charset="0"/>
              </a:rPr>
              <a:t>capacitors </a:t>
            </a:r>
            <a:endParaRPr lang="en-US" sz="2200" dirty="0">
              <a:latin typeface="Cambria" pitchFamily="18" charset="0"/>
            </a:endParaRPr>
          </a:p>
          <a:p>
            <a:pPr lvl="1"/>
            <a:r>
              <a:rPr lang="en-US" sz="2200" dirty="0">
                <a:latin typeface="Cambria" pitchFamily="18" charset="0"/>
              </a:rPr>
              <a:t>Ceramic capacitors (often called disc capacitors</a:t>
            </a:r>
            <a:endParaRPr lang="en-US" sz="2200" dirty="0">
              <a:latin typeface="Cambria" pitchFamily="18" charset="0"/>
            </a:endParaRPr>
          </a:p>
          <a:p>
            <a:pPr algn="just"/>
            <a:endParaRPr lang="en-US" sz="2400" dirty="0">
              <a:latin typeface="Cambri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883229"/>
            <a:ext cx="3940629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1" y="6019800"/>
            <a:ext cx="381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8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latin typeface="Cambria" pitchFamily="18" charset="0"/>
              </a:rPr>
              <a:t>Electrolytic capacitors</a:t>
            </a:r>
            <a:endParaRPr lang="en-GB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mbria" pitchFamily="18" charset="0"/>
              </a:rPr>
              <a:t>The electrolytic capacitors are usually easy to identify by their </a:t>
            </a:r>
            <a:r>
              <a:rPr lang="en-US" sz="2400" dirty="0">
                <a:latin typeface="Cambria" pitchFamily="18" charset="0"/>
              </a:rPr>
              <a:t>shape.</a:t>
            </a:r>
          </a:p>
          <a:p>
            <a:pPr algn="just"/>
            <a:r>
              <a:rPr lang="en-US" sz="2400" dirty="0">
                <a:latin typeface="Cambria" pitchFamily="18" charset="0"/>
              </a:rPr>
              <a:t>Offer </a:t>
            </a:r>
            <a:r>
              <a:rPr lang="en-US" sz="2400" dirty="0">
                <a:latin typeface="Cambria" pitchFamily="18" charset="0"/>
              </a:rPr>
              <a:t>some of the highest capacitance values available, although their working voltage levels are limited. </a:t>
            </a:r>
            <a:endParaRPr lang="en-US" sz="2400" dirty="0">
              <a:latin typeface="Cambria" pitchFamily="18" charset="0"/>
            </a:endParaRPr>
          </a:p>
          <a:p>
            <a:pPr algn="just"/>
            <a:r>
              <a:rPr lang="en-US" sz="2400" dirty="0">
                <a:latin typeface="Cambria" pitchFamily="18" charset="0"/>
              </a:rPr>
              <a:t>Typical </a:t>
            </a:r>
            <a:r>
              <a:rPr lang="en-US" sz="2400" dirty="0">
                <a:latin typeface="Cambria" pitchFamily="18" charset="0"/>
              </a:rPr>
              <a:t>values range from 0.1 mF to 15,000 mF, with working voltages from 5 V to 450 V. </a:t>
            </a:r>
            <a:endParaRPr lang="en-GB" sz="2400" dirty="0">
              <a:latin typeface="Cambria" pitchFamily="18" charset="0"/>
            </a:endParaRPr>
          </a:p>
          <a:p>
            <a:pPr algn="just"/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4191000"/>
            <a:ext cx="46005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1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Cambria" pitchFamily="18" charset="0"/>
              </a:rPr>
              <a:t>Film, polyester, </a:t>
            </a:r>
            <a:r>
              <a:rPr lang="en-US" sz="2500" b="1" dirty="0">
                <a:latin typeface="Cambria" pitchFamily="18" charset="0"/>
              </a:rPr>
              <a:t>foil or Teflon </a:t>
            </a:r>
            <a:r>
              <a:rPr lang="en-US" sz="2500" b="1" dirty="0">
                <a:latin typeface="Cambria" pitchFamily="18" charset="0"/>
              </a:rPr>
              <a:t>capacitors</a:t>
            </a:r>
            <a:endParaRPr lang="en-GB" sz="25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Film, polyester, foil, polypropylene </a:t>
            </a:r>
            <a:r>
              <a:rPr lang="en-US" sz="2400" dirty="0">
                <a:latin typeface="Cambria" pitchFamily="18" charset="0"/>
              </a:rPr>
              <a:t>or </a:t>
            </a:r>
            <a:r>
              <a:rPr lang="en-US" sz="2400" b="1" dirty="0">
                <a:latin typeface="Cambria" pitchFamily="18" charset="0"/>
              </a:rPr>
              <a:t>Teflon </a:t>
            </a:r>
            <a:r>
              <a:rPr lang="en-US" sz="2400" b="1" dirty="0">
                <a:latin typeface="Cambria" pitchFamily="18" charset="0"/>
              </a:rPr>
              <a:t>capacitors 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packaged in a rolling </a:t>
            </a:r>
            <a:r>
              <a:rPr lang="en-US" sz="2400" dirty="0">
                <a:latin typeface="Cambria" pitchFamily="18" charset="0"/>
              </a:rPr>
              <a:t>or stacking </a:t>
            </a:r>
            <a:r>
              <a:rPr lang="en-US" sz="2400" dirty="0">
                <a:latin typeface="Cambria" pitchFamily="18" charset="0"/>
              </a:rPr>
              <a:t>process.</a:t>
            </a:r>
          </a:p>
          <a:p>
            <a:r>
              <a:rPr lang="en-US" sz="2400" dirty="0">
                <a:latin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</a:rPr>
              <a:t>resulting shape can be either round or rectangular</a:t>
            </a:r>
            <a:r>
              <a:rPr lang="en-US" sz="2400" dirty="0">
                <a:latin typeface="Cambria" pitchFamily="18" charset="0"/>
              </a:rPr>
              <a:t>, with two </a:t>
            </a:r>
            <a:r>
              <a:rPr lang="en-US" sz="2400" dirty="0">
                <a:latin typeface="Cambria" pitchFamily="18" charset="0"/>
              </a:rPr>
              <a:t>leads. 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The </a:t>
            </a:r>
            <a:r>
              <a:rPr lang="en-US" sz="2400" dirty="0">
                <a:latin typeface="Cambria" pitchFamily="18" charset="0"/>
              </a:rPr>
              <a:t>typical range for such capacitors is </a:t>
            </a:r>
            <a:r>
              <a:rPr lang="en-US" sz="2400" dirty="0">
                <a:latin typeface="Cambria" pitchFamily="18" charset="0"/>
              </a:rPr>
              <a:t>100pF </a:t>
            </a:r>
            <a:r>
              <a:rPr lang="en-US" sz="2400" dirty="0">
                <a:latin typeface="Cambria" pitchFamily="18" charset="0"/>
              </a:rPr>
              <a:t>to 10 </a:t>
            </a:r>
            <a:r>
              <a:rPr lang="en-US" sz="2400" dirty="0">
                <a:latin typeface="Cambria" pitchFamily="18" charset="0"/>
              </a:rPr>
              <a:t>mF </a:t>
            </a:r>
          </a:p>
          <a:p>
            <a:r>
              <a:rPr lang="en-US" sz="2400" dirty="0">
                <a:latin typeface="Cambria" pitchFamily="18" charset="0"/>
              </a:rPr>
              <a:t>Working </a:t>
            </a:r>
            <a:r>
              <a:rPr lang="en-US" sz="2400" dirty="0">
                <a:latin typeface="Cambria" pitchFamily="18" charset="0"/>
              </a:rPr>
              <a:t>voltages can extend from a few volts </a:t>
            </a:r>
            <a:r>
              <a:rPr lang="en-US" sz="2400" dirty="0">
                <a:latin typeface="Cambria" pitchFamily="18" charset="0"/>
              </a:rPr>
              <a:t>to 2000 V, depending </a:t>
            </a:r>
            <a:r>
              <a:rPr lang="en-US" sz="2400" dirty="0">
                <a:latin typeface="Cambria" pitchFamily="18" charset="0"/>
              </a:rPr>
              <a:t>on the type of </a:t>
            </a:r>
            <a:r>
              <a:rPr lang="en-US" sz="2400" dirty="0">
                <a:latin typeface="Cambria" pitchFamily="18" charset="0"/>
              </a:rPr>
              <a:t>dielectric. 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endParaRPr lang="en-GB" sz="24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5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4419601"/>
            <a:ext cx="4743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3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itchFamily="18" charset="0"/>
              </a:rPr>
              <a:t>Ceramic capacitors</a:t>
            </a:r>
            <a:endParaRPr lang="en-GB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itchFamily="18" charset="0"/>
              </a:rPr>
              <a:t>Ceramic capacitors </a:t>
            </a:r>
            <a:r>
              <a:rPr lang="en-US" sz="2400" dirty="0">
                <a:latin typeface="Cambria" pitchFamily="18" charset="0"/>
              </a:rPr>
              <a:t>(often called </a:t>
            </a:r>
            <a:r>
              <a:rPr lang="en-US" sz="2400" b="1" dirty="0">
                <a:latin typeface="Cambria" pitchFamily="18" charset="0"/>
              </a:rPr>
              <a:t>disc capacitors</a:t>
            </a:r>
            <a:r>
              <a:rPr lang="en-US" sz="2400" dirty="0">
                <a:latin typeface="Cambria" pitchFamily="18" charset="0"/>
              </a:rPr>
              <a:t>) use a ceramic </a:t>
            </a:r>
            <a:r>
              <a:rPr lang="en-US" sz="2400" dirty="0">
                <a:latin typeface="Cambria" pitchFamily="18" charset="0"/>
              </a:rPr>
              <a:t>dielectric </a:t>
            </a:r>
            <a:r>
              <a:rPr lang="en-US" sz="2400" dirty="0">
                <a:latin typeface="Cambria" pitchFamily="18" charset="0"/>
              </a:rPr>
              <a:t>to utilize the excellent </a:t>
            </a:r>
            <a:r>
              <a:rPr lang="en-US" sz="2400" dirty="0">
                <a:latin typeface="Cambria" pitchFamily="18" charset="0"/>
              </a:rPr>
              <a:t>permittivity</a:t>
            </a:r>
            <a:r>
              <a:rPr lang="en-US" sz="2400" i="1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values </a:t>
            </a:r>
            <a:r>
              <a:rPr lang="en-US" sz="2400" dirty="0">
                <a:latin typeface="Cambria" pitchFamily="18" charset="0"/>
              </a:rPr>
              <a:t>and high </a:t>
            </a:r>
            <a:r>
              <a:rPr lang="en-US" sz="2400" dirty="0">
                <a:latin typeface="Cambria" pitchFamily="18" charset="0"/>
              </a:rPr>
              <a:t>working </a:t>
            </a:r>
            <a:r>
              <a:rPr lang="en-US" sz="2400" dirty="0">
                <a:latin typeface="Cambria" pitchFamily="18" charset="0"/>
              </a:rPr>
              <a:t>voltages associated </a:t>
            </a:r>
            <a:r>
              <a:rPr lang="en-US" sz="2400" dirty="0">
                <a:latin typeface="Cambria" pitchFamily="18" charset="0"/>
              </a:rPr>
              <a:t>with a number of ceramic materials. 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Stacking can also be </a:t>
            </a:r>
            <a:r>
              <a:rPr lang="en-US" sz="2400" dirty="0">
                <a:latin typeface="Cambria" pitchFamily="18" charset="0"/>
              </a:rPr>
              <a:t>applied for packaging. 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endParaRPr lang="en-GB" sz="24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6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819400"/>
            <a:ext cx="26003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7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962F5B-1C63-460D-9801-6DF01ADA63E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latin typeface="Cambria" pitchFamily="18" charset="0"/>
              </a:rPr>
              <a:t>10.4 Capacitors Leakage Current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Up to this point, we have assumed that the flow of electrons will occur in a dielectric only when the breakdown voltage is reached. This is the ideal case.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In reality, however, dielectrics are not perfect insulators, and they do carry a few free electrons in their atomic structure.</a:t>
            </a:r>
            <a:endParaRPr lang="en-US" sz="2200" dirty="0">
              <a:latin typeface="Cambria" pitchFamily="18" charset="0"/>
            </a:endParaRPr>
          </a:p>
          <a:p>
            <a:pPr algn="just"/>
            <a:r>
              <a:rPr lang="en-US" sz="2200" dirty="0">
                <a:latin typeface="Cambria" pitchFamily="18" charset="0"/>
              </a:rPr>
              <a:t>There are free electrons in every dielectric due to the existence of impurities in the dielectric.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When a voltage is applied across the plates of a capacitor, a </a:t>
            </a:r>
            <a:r>
              <a:rPr lang="en-US" sz="2200" b="1" dirty="0">
                <a:latin typeface="Cambria" pitchFamily="18" charset="0"/>
              </a:rPr>
              <a:t>leakage current </a:t>
            </a:r>
            <a:r>
              <a:rPr lang="en-US" sz="2200" dirty="0">
                <a:latin typeface="Cambria" pitchFamily="18" charset="0"/>
              </a:rPr>
              <a:t>due to the those free electrons flows from one plate to the other.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The </a:t>
            </a:r>
            <a:r>
              <a:rPr lang="en-US" sz="2200" dirty="0">
                <a:latin typeface="Cambria" pitchFamily="18" charset="0"/>
              </a:rPr>
              <a:t>current is usually so small, however, that it can be neglected for most practical applications. 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mbria" pitchFamily="18" charset="0"/>
              </a:rPr>
              <a:t>10.4 Capacitors Leakage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mbria" pitchFamily="18" charset="0"/>
              </a:rPr>
              <a:t>The availability </a:t>
            </a:r>
            <a:r>
              <a:rPr lang="en-US" sz="2200" dirty="0">
                <a:latin typeface="Cambria" pitchFamily="18" charset="0"/>
              </a:rPr>
              <a:t>of free </a:t>
            </a:r>
            <a:r>
              <a:rPr lang="en-US" sz="2200" dirty="0">
                <a:latin typeface="Cambria" pitchFamily="18" charset="0"/>
              </a:rPr>
              <a:t>electrons </a:t>
            </a:r>
            <a:r>
              <a:rPr lang="en-US" sz="2200" dirty="0">
                <a:latin typeface="Cambria" pitchFamily="18" charset="0"/>
              </a:rPr>
              <a:t>which causes leakage </a:t>
            </a:r>
            <a:r>
              <a:rPr lang="en-US" sz="2200" dirty="0">
                <a:latin typeface="Cambria" pitchFamily="18" charset="0"/>
              </a:rPr>
              <a:t>current flow is represented by a large </a:t>
            </a:r>
            <a:r>
              <a:rPr lang="en-US" sz="2200" dirty="0">
                <a:latin typeface="Cambria" pitchFamily="18" charset="0"/>
              </a:rPr>
              <a:t>internal resistor </a:t>
            </a:r>
            <a:r>
              <a:rPr lang="en-US" sz="2200" dirty="0">
                <a:latin typeface="Cambria" pitchFamily="18" charset="0"/>
              </a:rPr>
              <a:t>in </a:t>
            </a:r>
            <a:r>
              <a:rPr lang="en-US" sz="2200" dirty="0">
                <a:latin typeface="Cambria" pitchFamily="18" charset="0"/>
              </a:rPr>
              <a:t>parallel with the capacitor as shown in the following </a:t>
            </a:r>
            <a:r>
              <a:rPr lang="en-US" sz="2200" dirty="0">
                <a:latin typeface="Cambria" pitchFamily="18" charset="0"/>
              </a:rPr>
              <a:t>Fig. 10.21(a).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If we apply 10 V across a capacitor with an internal resistance of </a:t>
            </a:r>
            <a:r>
              <a:rPr lang="en-US" sz="2200" dirty="0">
                <a:latin typeface="Cambria" pitchFamily="18" charset="0"/>
              </a:rPr>
              <a:t>1000M</a:t>
            </a:r>
            <a:r>
              <a:rPr lang="el-GR" sz="2200" dirty="0">
                <a:latin typeface="Cambria" pitchFamily="18" charset="0"/>
              </a:rPr>
              <a:t>Ω</a:t>
            </a:r>
            <a:r>
              <a:rPr lang="en-US" sz="2200" dirty="0">
                <a:latin typeface="Cambria" pitchFamily="18" charset="0"/>
              </a:rPr>
              <a:t>, </a:t>
            </a:r>
            <a:r>
              <a:rPr lang="en-US" sz="2200" dirty="0">
                <a:latin typeface="Cambria" pitchFamily="18" charset="0"/>
              </a:rPr>
              <a:t>the </a:t>
            </a:r>
            <a:r>
              <a:rPr lang="en-US" sz="2200" dirty="0">
                <a:latin typeface="Cambria" pitchFamily="18" charset="0"/>
              </a:rPr>
              <a:t>leakage current </a:t>
            </a:r>
            <a:r>
              <a:rPr lang="en-US" sz="2200" dirty="0">
                <a:latin typeface="Cambria" pitchFamily="18" charset="0"/>
              </a:rPr>
              <a:t>will be 0.01 mA—a level that can be ignored for </a:t>
            </a:r>
            <a:r>
              <a:rPr lang="en-US" sz="2200" dirty="0">
                <a:latin typeface="Cambria" pitchFamily="18" charset="0"/>
              </a:rPr>
              <a:t>most applications.</a:t>
            </a:r>
          </a:p>
          <a:p>
            <a:pPr algn="just"/>
            <a:endParaRPr lang="en-GB" sz="22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3D73-CF42-4EC7-85D6-45111B3F224D}" type="slidenum">
              <a:rPr lang="en-GB" smtClean="0"/>
              <a:t>8</a:t>
            </a:fld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03" y="3645132"/>
            <a:ext cx="29146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8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56356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mbria" pitchFamily="18" charset="0"/>
              </a:rPr>
              <a:t>10.4 Capacitors Leakage Current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4029"/>
            <a:ext cx="8229600" cy="5062135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Cambria" pitchFamily="18" charset="0"/>
              </a:rPr>
              <a:t>If </a:t>
            </a:r>
            <a:r>
              <a:rPr lang="en-US" sz="2200" dirty="0">
                <a:latin typeface="Cambria" pitchFamily="18" charset="0"/>
              </a:rPr>
              <a:t>the </a:t>
            </a:r>
            <a:r>
              <a:rPr lang="en-US" sz="2200" dirty="0">
                <a:latin typeface="Cambria" pitchFamily="18" charset="0"/>
              </a:rPr>
              <a:t>capacitors to sit in a charged state for long periods of </a:t>
            </a:r>
            <a:r>
              <a:rPr lang="en-US" sz="2200" dirty="0">
                <a:latin typeface="Cambria" pitchFamily="18" charset="0"/>
              </a:rPr>
              <a:t>time, the </a:t>
            </a:r>
            <a:r>
              <a:rPr lang="en-US" sz="2200" dirty="0">
                <a:latin typeface="Cambria" pitchFamily="18" charset="0"/>
              </a:rPr>
              <a:t>capacitor </a:t>
            </a:r>
            <a:r>
              <a:rPr lang="en-US" sz="2200" dirty="0">
                <a:latin typeface="Cambria" pitchFamily="18" charset="0"/>
              </a:rPr>
              <a:t>is totally discharged gradually.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Capacitors </a:t>
            </a:r>
            <a:r>
              <a:rPr lang="en-US" sz="2200" dirty="0">
                <a:latin typeface="Cambria" pitchFamily="18" charset="0"/>
              </a:rPr>
              <a:t>such as the electrolytic that have </a:t>
            </a:r>
            <a:r>
              <a:rPr lang="en-US" sz="2200" dirty="0">
                <a:latin typeface="Cambria" pitchFamily="18" charset="0"/>
              </a:rPr>
              <a:t>high leakage </a:t>
            </a:r>
            <a:r>
              <a:rPr lang="en-US" sz="2200" dirty="0">
                <a:latin typeface="Cambria" pitchFamily="18" charset="0"/>
              </a:rPr>
              <a:t>currents (a leakage resistance of 0.5 M is typical</a:t>
            </a:r>
            <a:r>
              <a:rPr lang="en-US" sz="2200" dirty="0">
                <a:latin typeface="Cambria" pitchFamily="18" charset="0"/>
              </a:rPr>
              <a:t>).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Ceramic, tantalum</a:t>
            </a:r>
            <a:r>
              <a:rPr lang="en-US" sz="2200" dirty="0">
                <a:latin typeface="Cambria" pitchFamily="18" charset="0"/>
              </a:rPr>
              <a:t>, and mica capacitors typically have unlimited </a:t>
            </a:r>
            <a:r>
              <a:rPr lang="en-US" sz="2200" dirty="0">
                <a:latin typeface="Cambria" pitchFamily="18" charset="0"/>
              </a:rPr>
              <a:t>life expectancy </a:t>
            </a:r>
            <a:r>
              <a:rPr lang="en-US" sz="2200" dirty="0">
                <a:latin typeface="Cambria" pitchFamily="18" charset="0"/>
              </a:rPr>
              <a:t>due </a:t>
            </a:r>
            <a:r>
              <a:rPr lang="en-US" sz="2200" dirty="0">
                <a:latin typeface="Cambria" pitchFamily="18" charset="0"/>
              </a:rPr>
              <a:t>to leakage </a:t>
            </a:r>
            <a:r>
              <a:rPr lang="en-US" sz="2200" dirty="0">
                <a:latin typeface="Cambria" pitchFamily="18" charset="0"/>
              </a:rPr>
              <a:t>resistances in excess of 1000 </a:t>
            </a:r>
            <a:r>
              <a:rPr lang="en-US" sz="2200" dirty="0">
                <a:latin typeface="Cambria" pitchFamily="18" charset="0"/>
              </a:rPr>
              <a:t>M</a:t>
            </a:r>
            <a:r>
              <a:rPr lang="el-GR" sz="2200" dirty="0">
                <a:latin typeface="Cambria" pitchFamily="18" charset="0"/>
              </a:rPr>
              <a:t>Ω</a:t>
            </a:r>
            <a:r>
              <a:rPr lang="en-US" sz="2200" dirty="0">
                <a:latin typeface="Cambria" pitchFamily="18" charset="0"/>
              </a:rPr>
              <a:t>. </a:t>
            </a:r>
          </a:p>
          <a:p>
            <a:pPr algn="just"/>
            <a:r>
              <a:rPr lang="en-US" sz="2200" dirty="0">
                <a:latin typeface="Cambria" pitchFamily="18" charset="0"/>
              </a:rPr>
              <a:t>Thin-film </a:t>
            </a:r>
            <a:r>
              <a:rPr lang="en-US" sz="2200" dirty="0">
                <a:latin typeface="Cambria" pitchFamily="18" charset="0"/>
              </a:rPr>
              <a:t>capacitors </a:t>
            </a:r>
            <a:r>
              <a:rPr lang="en-US" sz="2200" dirty="0">
                <a:latin typeface="Cambria" pitchFamily="18" charset="0"/>
              </a:rPr>
              <a:t>have lower </a:t>
            </a:r>
            <a:r>
              <a:rPr lang="en-US" sz="2200" dirty="0">
                <a:latin typeface="Cambria" pitchFamily="18" charset="0"/>
              </a:rPr>
              <a:t>levels of leakage </a:t>
            </a:r>
            <a:r>
              <a:rPr lang="en-US" sz="2200" dirty="0">
                <a:latin typeface="Cambria" pitchFamily="18" charset="0"/>
              </a:rPr>
              <a:t>resistances.</a:t>
            </a:r>
            <a:endParaRPr lang="en-GB" sz="22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98873D73-CF42-4EC7-85D6-45111B3F224D}" type="slidenum">
              <a:rPr lang="en-GB" smtClean="0"/>
              <a:pPr algn="just"/>
              <a:t>9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95800"/>
            <a:ext cx="49911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1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1424</Words>
  <Application>Microsoft Office PowerPoint</Application>
  <PresentationFormat>Widescreen</PresentationFormat>
  <Paragraphs>130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Verdana</vt:lpstr>
      <vt:lpstr>Office Theme</vt:lpstr>
      <vt:lpstr>EEE Lecture-17</vt:lpstr>
      <vt:lpstr>What factors influence which dielectric is used?</vt:lpstr>
      <vt:lpstr>Types of Capacitors</vt:lpstr>
      <vt:lpstr>Electrolytic capacitors</vt:lpstr>
      <vt:lpstr>Film, polyester, foil or Teflon capacitors</vt:lpstr>
      <vt:lpstr>Ceramic capacitors</vt:lpstr>
      <vt:lpstr>10.4 Capacitors Leakage Current</vt:lpstr>
      <vt:lpstr>10.4 Capacitors Leakage Current</vt:lpstr>
      <vt:lpstr>10.4 Capacitors Leakage Current</vt:lpstr>
      <vt:lpstr>10.7 Transients in Capacitive network: Charging Phase</vt:lpstr>
      <vt:lpstr>10.7 Transients in Capacitive network: Charging Phase</vt:lpstr>
      <vt:lpstr>Transients in Capacitive network: Charging Phase</vt:lpstr>
      <vt:lpstr>10.7 Transients in Capacitive network: Charging Phase</vt:lpstr>
      <vt:lpstr>10.7 Transients in Capacitive network: Charging Phase</vt:lpstr>
      <vt:lpstr>10.7 Transients in Capacitive network: Charging Phase</vt:lpstr>
      <vt:lpstr>10.7 Transients in Capacitive network: Charging Phase</vt:lpstr>
      <vt:lpstr>10.7 Charging Phase</vt:lpstr>
      <vt:lpstr>PowerPoint Presentation</vt:lpstr>
      <vt:lpstr>10.7 Charging Phase</vt:lpstr>
      <vt:lpstr>The voltage across the capacitor during charging phase, vc is calculated as follows:</vt:lpstr>
      <vt:lpstr>PowerPoint Presentation</vt:lpstr>
      <vt:lpstr>10.7 Transients in Capacitive network: Charging Phase</vt:lpstr>
      <vt:lpstr>10.7 Transients in Capacitive network: Charging Phase</vt:lpstr>
      <vt:lpstr>10.7 Transients in Capacitive network: Charging Phase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2023-11-24T15:53:36Z</dcterms:created>
  <dcterms:modified xsi:type="dcterms:W3CDTF">2023-11-25T07:09:41Z</dcterms:modified>
</cp:coreProperties>
</file>