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d6CpQ5ieyXfpWdqMfMATisax+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2" name="Google Shape;172;p10: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1" name="Google Shape;181;p11: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3" name="Google Shape;193;p1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2" name="Google Shape;202;p1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2" name="Google Shape;212;p14: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1" name="Google Shape;221;p15: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1" name="Google Shape;231;p16: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9" name="Google Shape;239;p17: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9" name="Google Shape;249;p18: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8" name="Google Shape;258;p19: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2" name="Google Shape;92;p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7" name="Google Shape;267;p20: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5" name="Google Shape;275;p21: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84" name="Google Shape;284;p2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93" name="Google Shape;293;p2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4" name="Google Shape;304;p24: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0" name="Google Shape;310;p25: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8" name="Google Shape;318;p26: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6" name="Google Shape;326;p27: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5" name="Google Shape;335;p28: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5" name="Google Shape;345;p29: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2" name="Google Shape;102;p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4" name="Google Shape;354;p30: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3" name="Google Shape;363;p31: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1" name="Google Shape;371;p3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9" name="Google Shape;379;p3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7" name="Google Shape;387;p34: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94" name="Google Shape;394;p35: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02" name="Google Shape;402;p36: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1" name="Google Shape;111;p4: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0" name="Google Shape;120;p5: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1" name="Google Shape;131;p6: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3" name="Google Shape;143;p7: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1" name="Google Shape;151;p8: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73100" y="4686300"/>
            <a:ext cx="5389563" cy="44402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3" name="Google Shape;163;p9: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p:nvPr>
            <p:ph idx="2" type="pic"/>
          </p:nvPr>
        </p:nvSpPr>
        <p:spPr>
          <a:xfrm>
            <a:off x="5183188" y="987425"/>
            <a:ext cx="6172200" cy="4873625"/>
          </a:xfrm>
          <a:prstGeom prst="rect">
            <a:avLst/>
          </a:prstGeom>
          <a:noFill/>
          <a:ln>
            <a:noFill/>
          </a:ln>
        </p:spPr>
      </p:sp>
      <p:sp>
        <p:nvSpPr>
          <p:cNvPr id="68" name="Google Shape;68;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1.png"/><Relationship Id="rId4" Type="http://schemas.openxmlformats.org/officeDocument/2006/relationships/image" Target="../media/image36.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 Id="rId4" Type="http://schemas.openxmlformats.org/officeDocument/2006/relationships/image" Target="../media/image34.png"/><Relationship Id="rId5"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8.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0.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EEE Lecture-18</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1981200" y="0"/>
            <a:ext cx="8229600" cy="7159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10.9 Initial Value</a:t>
            </a:r>
            <a:endParaRPr/>
          </a:p>
        </p:txBody>
      </p:sp>
      <p:sp>
        <p:nvSpPr>
          <p:cNvPr id="175" name="Google Shape;175;p10"/>
          <p:cNvSpPr txBox="1"/>
          <p:nvPr>
            <p:ph idx="1" type="body"/>
          </p:nvPr>
        </p:nvSpPr>
        <p:spPr>
          <a:xfrm>
            <a:off x="1524000" y="762000"/>
            <a:ext cx="90678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 voltage across the capacitor at the initial instant is called the </a:t>
            </a:r>
            <a:r>
              <a:rPr b="1" i="1" lang="en-US" sz="2000">
                <a:latin typeface="Cambria"/>
                <a:ea typeface="Cambria"/>
                <a:cs typeface="Cambria"/>
                <a:sym typeface="Cambria"/>
              </a:rPr>
              <a:t>initial value</a:t>
            </a:r>
            <a:r>
              <a:rPr i="1" lang="en-US" sz="2000">
                <a:latin typeface="Cambria"/>
                <a:ea typeface="Cambria"/>
                <a:cs typeface="Cambria"/>
                <a:sym typeface="Cambria"/>
              </a:rPr>
              <a:t>, </a:t>
            </a:r>
            <a:r>
              <a:rPr lang="en-US" sz="2000">
                <a:latin typeface="Cambria"/>
                <a:ea typeface="Cambria"/>
                <a:cs typeface="Cambria"/>
                <a:sym typeface="Cambria"/>
              </a:rPr>
              <a:t>as shown for the general</a:t>
            </a:r>
            <a:r>
              <a:rPr i="1" lang="en-US" sz="2000">
                <a:latin typeface="Cambria"/>
                <a:ea typeface="Cambria"/>
                <a:cs typeface="Cambria"/>
                <a:sym typeface="Cambria"/>
              </a:rPr>
              <a:t> </a:t>
            </a:r>
            <a:r>
              <a:rPr lang="en-US" sz="2000">
                <a:latin typeface="Cambria"/>
                <a:ea typeface="Cambria"/>
                <a:cs typeface="Cambria"/>
                <a:sym typeface="Cambria"/>
              </a:rPr>
              <a:t>waveform of Fig. 10.48. </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Once the switch is thrown, the </a:t>
            </a:r>
            <a:r>
              <a:rPr b="1" lang="en-US" sz="2000">
                <a:latin typeface="Cambria"/>
                <a:ea typeface="Cambria"/>
                <a:cs typeface="Cambria"/>
                <a:sym typeface="Cambria"/>
              </a:rPr>
              <a:t>transient phase </a:t>
            </a:r>
            <a:r>
              <a:rPr lang="en-US" sz="2000">
                <a:latin typeface="Cambria"/>
                <a:ea typeface="Cambria"/>
                <a:cs typeface="Cambria"/>
                <a:sym typeface="Cambria"/>
              </a:rPr>
              <a:t>will commence until a leveling off occurs after five time constants.</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After that, the region of relatively fixed value that follows the transient response is called the </a:t>
            </a:r>
            <a:r>
              <a:rPr b="1" lang="en-US" sz="2000">
                <a:latin typeface="Cambria"/>
                <a:ea typeface="Cambria"/>
                <a:cs typeface="Cambria"/>
                <a:sym typeface="Cambria"/>
              </a:rPr>
              <a:t>steady-state region</a:t>
            </a:r>
            <a:r>
              <a:rPr lang="en-US" sz="2000">
                <a:latin typeface="Cambria"/>
                <a:ea typeface="Cambria"/>
                <a:cs typeface="Cambria"/>
                <a:sym typeface="Cambria"/>
              </a:rPr>
              <a:t>, and the resulting value is called the steady-state or final value V</a:t>
            </a:r>
            <a:r>
              <a:rPr baseline="-25000" lang="en-US" sz="2000">
                <a:latin typeface="Cambria"/>
                <a:ea typeface="Cambria"/>
                <a:cs typeface="Cambria"/>
                <a:sym typeface="Cambria"/>
              </a:rPr>
              <a:t>f</a:t>
            </a:r>
            <a:r>
              <a:rPr lang="en-US" sz="2000">
                <a:latin typeface="Cambria"/>
                <a:ea typeface="Cambria"/>
                <a:cs typeface="Cambria"/>
                <a:sym typeface="Cambria"/>
              </a:rPr>
              <a:t>.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None/>
            </a:pPr>
            <a:r>
              <a:rPr lang="en-US" sz="2000">
                <a:latin typeface="Cambria"/>
                <a:ea typeface="Cambria"/>
                <a:cs typeface="Cambria"/>
                <a:sym typeface="Cambria"/>
              </a:rPr>
              <a:t>	</a:t>
            </a:r>
            <a:endParaRPr/>
          </a:p>
        </p:txBody>
      </p:sp>
      <p:sp>
        <p:nvSpPr>
          <p:cNvPr id="176" name="Google Shape;176;p10"/>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177" name="Google Shape;177;p10"/>
          <p:cNvPicPr preferRelativeResize="0"/>
          <p:nvPr/>
        </p:nvPicPr>
        <p:blipFill rotWithShape="1">
          <a:blip r:embed="rId3">
            <a:alphaModFix/>
          </a:blip>
          <a:srcRect b="0" l="0" r="0" t="0"/>
          <a:stretch/>
        </p:blipFill>
        <p:spPr>
          <a:xfrm>
            <a:off x="3267075" y="3962400"/>
            <a:ext cx="5657850" cy="2910840"/>
          </a:xfrm>
          <a:prstGeom prst="rect">
            <a:avLst/>
          </a:prstGeom>
          <a:noFill/>
          <a:ln>
            <a:noFill/>
          </a:ln>
        </p:spPr>
      </p:pic>
      <p:sp>
        <p:nvSpPr>
          <p:cNvPr id="178" name="Google Shape;178;p10"/>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981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10.9 Initial Value</a:t>
            </a:r>
            <a:endParaRPr/>
          </a:p>
        </p:txBody>
      </p:sp>
      <p:sp>
        <p:nvSpPr>
          <p:cNvPr id="184" name="Google Shape;184;p11"/>
          <p:cNvSpPr txBox="1"/>
          <p:nvPr>
            <p:ph idx="1" type="body"/>
          </p:nvPr>
        </p:nvSpPr>
        <p:spPr>
          <a:xfrm>
            <a:off x="1981200" y="1066801"/>
            <a:ext cx="8229600" cy="50593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 steady-state value is found by substituting the open-circuit equivalent for the capacitor and finding the voltage across the plates. </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For the transient period, the voltage rises from </a:t>
            </a:r>
            <a:r>
              <a:rPr i="1" lang="en-US" sz="2000">
                <a:latin typeface="Cambria"/>
                <a:ea typeface="Cambria"/>
                <a:cs typeface="Cambria"/>
                <a:sym typeface="Cambria"/>
              </a:rPr>
              <a:t>Vi </a:t>
            </a:r>
            <a:r>
              <a:rPr lang="en-US" sz="2000">
                <a:latin typeface="Cambria"/>
                <a:ea typeface="Cambria"/>
                <a:cs typeface="Cambria"/>
                <a:sym typeface="Cambria"/>
              </a:rPr>
              <a:t>(previously 0 V) to a final value of </a:t>
            </a:r>
            <a:r>
              <a:rPr i="1" lang="en-US" sz="2000">
                <a:latin typeface="Cambria"/>
                <a:ea typeface="Cambria"/>
                <a:cs typeface="Cambria"/>
                <a:sym typeface="Cambria"/>
              </a:rPr>
              <a:t>V</a:t>
            </a:r>
            <a:r>
              <a:rPr baseline="-25000" i="1" lang="en-US" sz="2000">
                <a:latin typeface="Cambria"/>
                <a:ea typeface="Cambria"/>
                <a:cs typeface="Cambria"/>
                <a:sym typeface="Cambria"/>
              </a:rPr>
              <a:t>f</a:t>
            </a:r>
            <a:r>
              <a:rPr i="1" lang="en-US" sz="2000">
                <a:latin typeface="Cambria"/>
                <a:ea typeface="Cambria"/>
                <a:cs typeface="Cambria"/>
                <a:sym typeface="Cambria"/>
              </a:rPr>
              <a:t> . </a:t>
            </a:r>
            <a:r>
              <a:rPr lang="en-US" sz="2000">
                <a:latin typeface="Cambria"/>
                <a:ea typeface="Cambria"/>
                <a:cs typeface="Cambria"/>
                <a:sym typeface="Cambria"/>
              </a:rPr>
              <a:t>Therefore </a:t>
            </a:r>
            <a:br>
              <a:rPr lang="en-US" sz="2000">
                <a:latin typeface="Cambria"/>
                <a:ea typeface="Cambria"/>
                <a:cs typeface="Cambria"/>
                <a:sym typeface="Cambria"/>
              </a:rPr>
            </a:b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185" name="Google Shape;185;p11"/>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6" name="Google Shape;186;p11"/>
          <p:cNvPicPr preferRelativeResize="0"/>
          <p:nvPr/>
        </p:nvPicPr>
        <p:blipFill rotWithShape="1">
          <a:blip r:embed="rId3">
            <a:alphaModFix/>
          </a:blip>
          <a:srcRect b="0" l="0" r="0" t="0"/>
          <a:stretch/>
        </p:blipFill>
        <p:spPr>
          <a:xfrm>
            <a:off x="2828925" y="2438400"/>
            <a:ext cx="6534150" cy="1447800"/>
          </a:xfrm>
          <a:prstGeom prst="rect">
            <a:avLst/>
          </a:prstGeom>
          <a:noFill/>
          <a:ln>
            <a:noFill/>
          </a:ln>
        </p:spPr>
      </p:pic>
      <p:pic>
        <p:nvPicPr>
          <p:cNvPr id="187" name="Google Shape;187;p11"/>
          <p:cNvPicPr preferRelativeResize="0"/>
          <p:nvPr/>
        </p:nvPicPr>
        <p:blipFill rotWithShape="1">
          <a:blip r:embed="rId4">
            <a:alphaModFix/>
          </a:blip>
          <a:srcRect b="0" l="0" r="0" t="0"/>
          <a:stretch/>
        </p:blipFill>
        <p:spPr>
          <a:xfrm>
            <a:off x="2895600" y="3886200"/>
            <a:ext cx="6400800" cy="1238250"/>
          </a:xfrm>
          <a:prstGeom prst="rect">
            <a:avLst/>
          </a:prstGeom>
          <a:noFill/>
          <a:ln>
            <a:noFill/>
          </a:ln>
        </p:spPr>
      </p:pic>
      <p:pic>
        <p:nvPicPr>
          <p:cNvPr id="188" name="Google Shape;188;p11"/>
          <p:cNvPicPr preferRelativeResize="0"/>
          <p:nvPr/>
        </p:nvPicPr>
        <p:blipFill rotWithShape="1">
          <a:blip r:embed="rId5">
            <a:alphaModFix/>
          </a:blip>
          <a:srcRect b="0" l="0" r="0" t="0"/>
          <a:stretch/>
        </p:blipFill>
        <p:spPr>
          <a:xfrm>
            <a:off x="4480560" y="5124450"/>
            <a:ext cx="3162300" cy="914400"/>
          </a:xfrm>
          <a:prstGeom prst="rect">
            <a:avLst/>
          </a:prstGeom>
          <a:noFill/>
          <a:ln>
            <a:noFill/>
          </a:ln>
        </p:spPr>
      </p:pic>
      <p:pic>
        <p:nvPicPr>
          <p:cNvPr id="189" name="Google Shape;189;p11"/>
          <p:cNvPicPr preferRelativeResize="0"/>
          <p:nvPr/>
        </p:nvPicPr>
        <p:blipFill rotWithShape="1">
          <a:blip r:embed="rId6">
            <a:alphaModFix/>
          </a:blip>
          <a:srcRect b="0" l="0" r="0" t="0"/>
          <a:stretch/>
        </p:blipFill>
        <p:spPr>
          <a:xfrm>
            <a:off x="2576514" y="5867401"/>
            <a:ext cx="7038975" cy="695325"/>
          </a:xfrm>
          <a:prstGeom prst="rect">
            <a:avLst/>
          </a:prstGeom>
          <a:noFill/>
          <a:ln>
            <a:noFill/>
          </a:ln>
        </p:spPr>
      </p:pic>
      <p:sp>
        <p:nvSpPr>
          <p:cNvPr id="190" name="Google Shape;190;p11"/>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10.10 Instantaneous Value</a:t>
            </a:r>
            <a:endParaRPr/>
          </a:p>
        </p:txBody>
      </p:sp>
      <p:sp>
        <p:nvSpPr>
          <p:cNvPr id="196" name="Google Shape;196;p12"/>
          <p:cNvSpPr txBox="1"/>
          <p:nvPr>
            <p:ph idx="1" type="body"/>
          </p:nvPr>
        </p:nvSpPr>
        <p:spPr>
          <a:xfrm>
            <a:off x="2090738" y="1447800"/>
            <a:ext cx="8120062" cy="4572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On occasion it will be necessary to determine the voltage or current at a particular instant of time that is not an integral multiple of τ. For example, if</a:t>
            </a:r>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None/>
            </a:pPr>
            <a:r>
              <a:rPr lang="en-US" sz="2000">
                <a:latin typeface="Cambria"/>
                <a:ea typeface="Cambria"/>
                <a:cs typeface="Cambria"/>
                <a:sym typeface="Cambria"/>
              </a:rPr>
              <a:t>	</a:t>
            </a:r>
            <a:endParaRPr/>
          </a:p>
        </p:txBody>
      </p:sp>
      <p:sp>
        <p:nvSpPr>
          <p:cNvPr id="197" name="Google Shape;197;p12"/>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198" name="Google Shape;198;p12"/>
          <p:cNvPicPr preferRelativeResize="0"/>
          <p:nvPr/>
        </p:nvPicPr>
        <p:blipFill rotWithShape="1">
          <a:blip r:embed="rId3">
            <a:alphaModFix/>
          </a:blip>
          <a:srcRect b="0" l="0" r="0" t="0"/>
          <a:stretch/>
        </p:blipFill>
        <p:spPr>
          <a:xfrm>
            <a:off x="2438401" y="2438400"/>
            <a:ext cx="7847013" cy="4191000"/>
          </a:xfrm>
          <a:prstGeom prst="rect">
            <a:avLst/>
          </a:prstGeom>
          <a:noFill/>
          <a:ln>
            <a:noFill/>
          </a:ln>
        </p:spPr>
      </p:pic>
      <p:sp>
        <p:nvSpPr>
          <p:cNvPr id="199" name="Google Shape;199;p12"/>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1981200" y="152400"/>
            <a:ext cx="8229600" cy="7159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10.10 Instantaneous Value</a:t>
            </a:r>
            <a:endParaRPr/>
          </a:p>
        </p:txBody>
      </p:sp>
      <p:sp>
        <p:nvSpPr>
          <p:cNvPr id="205" name="Google Shape;205;p13"/>
          <p:cNvSpPr txBox="1"/>
          <p:nvPr>
            <p:ph idx="1" type="body"/>
          </p:nvPr>
        </p:nvSpPr>
        <p:spPr>
          <a:xfrm>
            <a:off x="2090738" y="1066800"/>
            <a:ext cx="8120062"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There are also occasions when </a:t>
            </a:r>
            <a:r>
              <a:rPr b="1" lang="en-US" sz="2000">
                <a:latin typeface="Cambria"/>
                <a:ea typeface="Cambria"/>
                <a:cs typeface="Cambria"/>
                <a:sym typeface="Cambria"/>
              </a:rPr>
              <a:t>the time to reach a particular voltage or current</a:t>
            </a:r>
            <a:r>
              <a:rPr lang="en-US" sz="2000">
                <a:latin typeface="Cambria"/>
                <a:ea typeface="Cambria"/>
                <a:cs typeface="Cambria"/>
                <a:sym typeface="Cambria"/>
              </a:rPr>
              <a:t> is required. </a:t>
            </a:r>
            <a:endParaRPr/>
          </a:p>
        </p:txBody>
      </p:sp>
      <p:sp>
        <p:nvSpPr>
          <p:cNvPr id="206" name="Google Shape;206;p13"/>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207" name="Google Shape;207;p13"/>
          <p:cNvPicPr preferRelativeResize="0"/>
          <p:nvPr/>
        </p:nvPicPr>
        <p:blipFill rotWithShape="1">
          <a:blip r:embed="rId3">
            <a:alphaModFix/>
          </a:blip>
          <a:srcRect b="0" l="0" r="0" t="0"/>
          <a:stretch/>
        </p:blipFill>
        <p:spPr>
          <a:xfrm>
            <a:off x="2438400" y="1733550"/>
            <a:ext cx="4724400" cy="476250"/>
          </a:xfrm>
          <a:prstGeom prst="rect">
            <a:avLst/>
          </a:prstGeom>
          <a:noFill/>
          <a:ln>
            <a:noFill/>
          </a:ln>
        </p:spPr>
      </p:pic>
      <p:pic>
        <p:nvPicPr>
          <p:cNvPr id="208" name="Google Shape;208;p13"/>
          <p:cNvPicPr preferRelativeResize="0"/>
          <p:nvPr/>
        </p:nvPicPr>
        <p:blipFill rotWithShape="1">
          <a:blip r:embed="rId4">
            <a:alphaModFix/>
          </a:blip>
          <a:srcRect b="0" l="0" r="0" t="0"/>
          <a:stretch/>
        </p:blipFill>
        <p:spPr>
          <a:xfrm>
            <a:off x="4648201" y="2182178"/>
            <a:ext cx="3895725" cy="4543425"/>
          </a:xfrm>
          <a:prstGeom prst="rect">
            <a:avLst/>
          </a:prstGeom>
          <a:noFill/>
          <a:ln>
            <a:noFill/>
          </a:ln>
        </p:spPr>
      </p:pic>
      <p:sp>
        <p:nvSpPr>
          <p:cNvPr id="209" name="Google Shape;209;p13"/>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10.10 Instantaneous Value</a:t>
            </a:r>
            <a:endParaRPr sz="3600"/>
          </a:p>
        </p:txBody>
      </p:sp>
      <p:sp>
        <p:nvSpPr>
          <p:cNvPr id="215" name="Google Shape;215;p14"/>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a:p>
        </p:txBody>
      </p:sp>
      <p:sp>
        <p:nvSpPr>
          <p:cNvPr id="216" name="Google Shape;216;p14"/>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7" name="Google Shape;217;p14"/>
          <p:cNvPicPr preferRelativeResize="0"/>
          <p:nvPr/>
        </p:nvPicPr>
        <p:blipFill rotWithShape="1">
          <a:blip r:embed="rId3">
            <a:alphaModFix/>
          </a:blip>
          <a:srcRect b="0" l="0" r="0" t="0"/>
          <a:stretch/>
        </p:blipFill>
        <p:spPr>
          <a:xfrm>
            <a:off x="2362200" y="1752600"/>
            <a:ext cx="7562850" cy="3848100"/>
          </a:xfrm>
          <a:prstGeom prst="rect">
            <a:avLst/>
          </a:prstGeom>
          <a:noFill/>
          <a:ln>
            <a:noFill/>
          </a:ln>
        </p:spPr>
      </p:pic>
      <p:sp>
        <p:nvSpPr>
          <p:cNvPr id="218" name="Google Shape;218;p14"/>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t/>
            </a:r>
            <a:endParaRPr/>
          </a:p>
        </p:txBody>
      </p:sp>
      <p:sp>
        <p:nvSpPr>
          <p:cNvPr id="224" name="Google Shape;224;p15"/>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a:p>
        </p:txBody>
      </p:sp>
      <p:sp>
        <p:nvSpPr>
          <p:cNvPr id="225" name="Google Shape;225;p15"/>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6" name="Google Shape;226;p15"/>
          <p:cNvPicPr preferRelativeResize="0"/>
          <p:nvPr/>
        </p:nvPicPr>
        <p:blipFill rotWithShape="1">
          <a:blip r:embed="rId3">
            <a:alphaModFix/>
          </a:blip>
          <a:srcRect b="0" l="0" r="0" t="0"/>
          <a:stretch/>
        </p:blipFill>
        <p:spPr>
          <a:xfrm>
            <a:off x="1600201" y="838200"/>
            <a:ext cx="6324600" cy="5886450"/>
          </a:xfrm>
          <a:prstGeom prst="rect">
            <a:avLst/>
          </a:prstGeom>
          <a:noFill/>
          <a:ln>
            <a:noFill/>
          </a:ln>
        </p:spPr>
      </p:pic>
      <p:pic>
        <p:nvPicPr>
          <p:cNvPr id="227" name="Google Shape;227;p15"/>
          <p:cNvPicPr preferRelativeResize="0"/>
          <p:nvPr/>
        </p:nvPicPr>
        <p:blipFill rotWithShape="1">
          <a:blip r:embed="rId4">
            <a:alphaModFix/>
          </a:blip>
          <a:srcRect b="0" l="0" r="0" t="0"/>
          <a:stretch/>
        </p:blipFill>
        <p:spPr>
          <a:xfrm>
            <a:off x="7086601" y="1447801"/>
            <a:ext cx="3019425" cy="3343275"/>
          </a:xfrm>
          <a:prstGeom prst="rect">
            <a:avLst/>
          </a:prstGeom>
          <a:noFill/>
          <a:ln>
            <a:noFill/>
          </a:ln>
        </p:spPr>
      </p:pic>
      <p:sp>
        <p:nvSpPr>
          <p:cNvPr id="228" name="Google Shape;228;p15"/>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10.11 Thevenin Equivalent: </a:t>
            </a:r>
            <a:r>
              <a:rPr b="1" lang="en-US">
                <a:latin typeface="Cambria"/>
                <a:ea typeface="Cambria"/>
                <a:cs typeface="Cambria"/>
                <a:sym typeface="Cambria"/>
              </a:rPr>
              <a:t>τ</a:t>
            </a:r>
            <a:r>
              <a:rPr i="1" lang="en-US">
                <a:latin typeface="Cambria"/>
                <a:ea typeface="Cambria"/>
                <a:cs typeface="Cambria"/>
                <a:sym typeface="Cambria"/>
              </a:rPr>
              <a:t> = R</a:t>
            </a:r>
            <a:r>
              <a:rPr baseline="-25000" i="1" lang="en-US">
                <a:latin typeface="Cambria"/>
                <a:ea typeface="Cambria"/>
                <a:cs typeface="Cambria"/>
                <a:sym typeface="Cambria"/>
              </a:rPr>
              <a:t>Th</a:t>
            </a:r>
            <a:r>
              <a:rPr i="1" lang="en-US">
                <a:latin typeface="Cambria"/>
                <a:ea typeface="Cambria"/>
                <a:cs typeface="Cambria"/>
                <a:sym typeface="Cambria"/>
              </a:rPr>
              <a:t>C</a:t>
            </a:r>
            <a:endParaRPr/>
          </a:p>
        </p:txBody>
      </p:sp>
      <p:sp>
        <p:nvSpPr>
          <p:cNvPr id="234" name="Google Shape;234;p16"/>
          <p:cNvSpPr txBox="1"/>
          <p:nvPr>
            <p:ph idx="1" type="body"/>
          </p:nvPr>
        </p:nvSpPr>
        <p:spPr>
          <a:xfrm>
            <a:off x="2090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Occasions will arise in which the network does not have the simple series form. It will then be necessary first to find the Thévenin equivalent circuit for the network external to the capacitive element. </a:t>
            </a:r>
            <a:endParaRPr/>
          </a:p>
          <a:p>
            <a:pPr indent="-342900" lvl="0" marL="342900" rtl="0" algn="l">
              <a:lnSpc>
                <a:spcPct val="90000"/>
              </a:lnSpc>
              <a:spcBef>
                <a:spcPts val="400"/>
              </a:spcBef>
              <a:spcAft>
                <a:spcPts val="0"/>
              </a:spcAft>
              <a:buClr>
                <a:schemeClr val="dk1"/>
              </a:buClr>
              <a:buSzPts val="2000"/>
              <a:buChar char="•"/>
            </a:pPr>
            <a:r>
              <a:rPr i="1" lang="en-US" sz="2000">
                <a:latin typeface="Cambria"/>
                <a:ea typeface="Cambria"/>
                <a:cs typeface="Cambria"/>
                <a:sym typeface="Cambria"/>
              </a:rPr>
              <a:t>E</a:t>
            </a:r>
            <a:r>
              <a:rPr baseline="-25000" i="1" lang="en-US" sz="2000">
                <a:latin typeface="Cambria"/>
                <a:ea typeface="Cambria"/>
                <a:cs typeface="Cambria"/>
                <a:sym typeface="Cambria"/>
              </a:rPr>
              <a:t>Th</a:t>
            </a:r>
            <a:r>
              <a:rPr i="1" lang="en-US" sz="2000">
                <a:latin typeface="Cambria"/>
                <a:ea typeface="Cambria"/>
                <a:cs typeface="Cambria"/>
                <a:sym typeface="Cambria"/>
              </a:rPr>
              <a:t> </a:t>
            </a:r>
            <a:r>
              <a:rPr lang="en-US" sz="2000">
                <a:latin typeface="Cambria"/>
                <a:ea typeface="Cambria"/>
                <a:cs typeface="Cambria"/>
                <a:sym typeface="Cambria"/>
              </a:rPr>
              <a:t>will then be the source voltage E, and </a:t>
            </a:r>
            <a:r>
              <a:rPr i="1" lang="en-US" sz="2000">
                <a:latin typeface="Cambria"/>
                <a:ea typeface="Cambria"/>
                <a:cs typeface="Cambria"/>
                <a:sym typeface="Cambria"/>
              </a:rPr>
              <a:t>R</a:t>
            </a:r>
            <a:r>
              <a:rPr baseline="-25000" i="1" lang="en-US" sz="2000">
                <a:latin typeface="Cambria"/>
                <a:ea typeface="Cambria"/>
                <a:cs typeface="Cambria"/>
                <a:sym typeface="Cambria"/>
              </a:rPr>
              <a:t>Th</a:t>
            </a:r>
            <a:r>
              <a:rPr i="1" lang="en-US" sz="2000">
                <a:latin typeface="Cambria"/>
                <a:ea typeface="Cambria"/>
                <a:cs typeface="Cambria"/>
                <a:sym typeface="Cambria"/>
              </a:rPr>
              <a:t> </a:t>
            </a:r>
            <a:r>
              <a:rPr lang="en-US" sz="2000">
                <a:latin typeface="Cambria"/>
                <a:ea typeface="Cambria"/>
                <a:cs typeface="Cambria"/>
                <a:sym typeface="Cambria"/>
              </a:rPr>
              <a:t>will be the resistance R. The time constant is then </a:t>
            </a:r>
            <a:r>
              <a:rPr b="1" lang="en-US" sz="2000">
                <a:latin typeface="Cambria"/>
                <a:ea typeface="Cambria"/>
                <a:cs typeface="Cambria"/>
                <a:sym typeface="Cambria"/>
              </a:rPr>
              <a:t>τ </a:t>
            </a:r>
            <a:r>
              <a:rPr i="1" lang="en-US" sz="2000">
                <a:latin typeface="Cambria"/>
                <a:ea typeface="Cambria"/>
                <a:cs typeface="Cambria"/>
                <a:sym typeface="Cambria"/>
              </a:rPr>
              <a:t>= R</a:t>
            </a:r>
            <a:r>
              <a:rPr baseline="-25000" i="1" lang="en-US" sz="2000">
                <a:latin typeface="Cambria"/>
                <a:ea typeface="Cambria"/>
                <a:cs typeface="Cambria"/>
                <a:sym typeface="Cambria"/>
              </a:rPr>
              <a:t>Th</a:t>
            </a:r>
            <a:r>
              <a:rPr i="1" lang="en-US" sz="2000">
                <a:latin typeface="Cambria"/>
                <a:ea typeface="Cambria"/>
                <a:cs typeface="Cambria"/>
                <a:sym typeface="Cambria"/>
              </a:rPr>
              <a:t>C.</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10.10</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10.11</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10.12</a:t>
            </a:r>
            <a:endParaRPr/>
          </a:p>
        </p:txBody>
      </p:sp>
      <p:sp>
        <p:nvSpPr>
          <p:cNvPr id="235" name="Google Shape;235;p16"/>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sp>
        <p:nvSpPr>
          <p:cNvPr id="236" name="Google Shape;236;p16"/>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50"/>
              <a:buFont typeface="Cambria"/>
              <a:buNone/>
            </a:pPr>
            <a:r>
              <a:rPr lang="en-US" sz="3150">
                <a:latin typeface="Cambria"/>
                <a:ea typeface="Cambria"/>
                <a:cs typeface="Cambria"/>
                <a:sym typeface="Cambria"/>
              </a:rPr>
              <a:t>10.13 Capacitors in Series and Parallel</a:t>
            </a:r>
            <a:endParaRPr i="1" sz="3150">
              <a:latin typeface="Cambria"/>
              <a:ea typeface="Cambria"/>
              <a:cs typeface="Cambria"/>
              <a:sym typeface="Cambria"/>
            </a:endParaRPr>
          </a:p>
        </p:txBody>
      </p:sp>
      <p:sp>
        <p:nvSpPr>
          <p:cNvPr id="242" name="Google Shape;242;p17"/>
          <p:cNvSpPr txBox="1"/>
          <p:nvPr>
            <p:ph idx="1" type="body"/>
          </p:nvPr>
        </p:nvSpPr>
        <p:spPr>
          <a:xfrm>
            <a:off x="1981200" y="1600201"/>
            <a:ext cx="8534400" cy="4525963"/>
          </a:xfrm>
          <a:prstGeom prst="rect">
            <a:avLst/>
          </a:prstGeom>
          <a:noFill/>
          <a:ln>
            <a:noFill/>
          </a:ln>
        </p:spPr>
        <p:txBody>
          <a:bodyPr anchorCtr="0" anchor="t" bIns="45700" lIns="91425" spcFirstLastPara="1" rIns="91425" wrap="square" tIns="45700">
            <a:normAutofit/>
          </a:bodyPr>
          <a:lstStyle/>
          <a:p>
            <a:pPr indent="-215900" lvl="0" marL="342900" rtl="0" algn="l">
              <a:lnSpc>
                <a:spcPct val="90000"/>
              </a:lnSpc>
              <a:spcBef>
                <a:spcPts val="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Then, </a:t>
            </a:r>
            <a:r>
              <a:rPr b="1" lang="en-US" sz="2000">
                <a:latin typeface="Cambria"/>
                <a:ea typeface="Cambria"/>
                <a:cs typeface="Cambria"/>
                <a:sym typeface="Cambria"/>
              </a:rPr>
              <a:t>Capacitors in Series</a:t>
            </a:r>
            <a:r>
              <a:rPr lang="en-US" sz="2000">
                <a:latin typeface="Cambria"/>
                <a:ea typeface="Cambria"/>
                <a:cs typeface="Cambria"/>
                <a:sym typeface="Cambria"/>
              </a:rPr>
              <a:t> all have the same current flowing through them as i</a:t>
            </a:r>
            <a:r>
              <a:rPr baseline="-25000" lang="en-US" sz="2000">
                <a:latin typeface="Cambria"/>
                <a:ea typeface="Cambria"/>
                <a:cs typeface="Cambria"/>
                <a:sym typeface="Cambria"/>
              </a:rPr>
              <a:t>c</a:t>
            </a:r>
            <a:r>
              <a:rPr lang="en-US" sz="2000">
                <a:latin typeface="Cambria"/>
                <a:ea typeface="Cambria"/>
                <a:cs typeface="Cambria"/>
                <a:sym typeface="Cambria"/>
              </a:rPr>
              <a:t> = i</a:t>
            </a:r>
            <a:r>
              <a:rPr baseline="-25000" lang="en-US" sz="2000">
                <a:latin typeface="Cambria"/>
                <a:ea typeface="Cambria"/>
                <a:cs typeface="Cambria"/>
                <a:sym typeface="Cambria"/>
              </a:rPr>
              <a:t>1</a:t>
            </a:r>
            <a:r>
              <a:rPr lang="en-US" sz="2000">
                <a:latin typeface="Cambria"/>
                <a:ea typeface="Cambria"/>
                <a:cs typeface="Cambria"/>
                <a:sym typeface="Cambria"/>
              </a:rPr>
              <a:t> = i</a:t>
            </a:r>
            <a:r>
              <a:rPr baseline="-25000" lang="en-US" sz="2000">
                <a:latin typeface="Cambria"/>
                <a:ea typeface="Cambria"/>
                <a:cs typeface="Cambria"/>
                <a:sym typeface="Cambria"/>
              </a:rPr>
              <a:t>2</a:t>
            </a:r>
            <a:r>
              <a:rPr lang="en-US" sz="2000">
                <a:latin typeface="Cambria"/>
                <a:ea typeface="Cambria"/>
                <a:cs typeface="Cambria"/>
                <a:sym typeface="Cambria"/>
              </a:rPr>
              <a:t> = i</a:t>
            </a:r>
            <a:r>
              <a:rPr baseline="-25000" lang="en-US" sz="2000">
                <a:latin typeface="Cambria"/>
                <a:ea typeface="Cambria"/>
                <a:cs typeface="Cambria"/>
                <a:sym typeface="Cambria"/>
              </a:rPr>
              <a:t>3</a:t>
            </a:r>
            <a:r>
              <a:rPr lang="en-US" sz="2000">
                <a:latin typeface="Cambria"/>
                <a:ea typeface="Cambria"/>
                <a:cs typeface="Cambria"/>
                <a:sym typeface="Cambria"/>
              </a:rPr>
              <a:t> etc. Therefore each capacitor will store the same amount of electrical charge, Q on its plates regardless of its capacitance. </a:t>
            </a:r>
            <a:endParaRPr sz="2000">
              <a:latin typeface="Cambria"/>
              <a:ea typeface="Cambria"/>
              <a:cs typeface="Cambria"/>
              <a:sym typeface="Cambria"/>
            </a:endParaRPr>
          </a:p>
        </p:txBody>
      </p:sp>
      <p:sp>
        <p:nvSpPr>
          <p:cNvPr id="243" name="Google Shape;243;p17"/>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244" name="Google Shape;244;p17"/>
          <p:cNvPicPr preferRelativeResize="0"/>
          <p:nvPr/>
        </p:nvPicPr>
        <p:blipFill rotWithShape="1">
          <a:blip r:embed="rId3">
            <a:alphaModFix/>
          </a:blip>
          <a:srcRect b="0" l="0" r="0" t="0"/>
          <a:stretch/>
        </p:blipFill>
        <p:spPr>
          <a:xfrm>
            <a:off x="2288488" y="1107233"/>
            <a:ext cx="7162800" cy="2446338"/>
          </a:xfrm>
          <a:prstGeom prst="rect">
            <a:avLst/>
          </a:prstGeom>
          <a:noFill/>
          <a:ln>
            <a:noFill/>
          </a:ln>
        </p:spPr>
      </p:pic>
      <p:pic>
        <p:nvPicPr>
          <p:cNvPr id="245" name="Google Shape;245;p17"/>
          <p:cNvPicPr preferRelativeResize="0"/>
          <p:nvPr/>
        </p:nvPicPr>
        <p:blipFill rotWithShape="1">
          <a:blip r:embed="rId4">
            <a:alphaModFix/>
          </a:blip>
          <a:srcRect b="0" l="0" r="0" t="0"/>
          <a:stretch/>
        </p:blipFill>
        <p:spPr>
          <a:xfrm>
            <a:off x="4831080" y="4772026"/>
            <a:ext cx="2952750" cy="2085975"/>
          </a:xfrm>
          <a:prstGeom prst="rect">
            <a:avLst/>
          </a:prstGeom>
          <a:noFill/>
          <a:ln>
            <a:noFill/>
          </a:ln>
        </p:spPr>
      </p:pic>
      <p:sp>
        <p:nvSpPr>
          <p:cNvPr id="246" name="Google Shape;246;p17"/>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50"/>
              <a:buFont typeface="Cambria"/>
              <a:buNone/>
            </a:pPr>
            <a:r>
              <a:rPr lang="en-US" sz="3150">
                <a:latin typeface="Cambria"/>
                <a:ea typeface="Cambria"/>
                <a:cs typeface="Cambria"/>
                <a:sym typeface="Cambria"/>
              </a:rPr>
              <a:t>10.13 Capacitors in Series and Parallel</a:t>
            </a:r>
            <a:endParaRPr i="1" sz="3150">
              <a:latin typeface="Cambria"/>
              <a:ea typeface="Cambria"/>
              <a:cs typeface="Cambria"/>
              <a:sym typeface="Cambria"/>
            </a:endParaRPr>
          </a:p>
        </p:txBody>
      </p:sp>
      <p:sp>
        <p:nvSpPr>
          <p:cNvPr id="252" name="Google Shape;252;p18"/>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253" name="Google Shape;253;p18"/>
          <p:cNvPicPr preferRelativeResize="0"/>
          <p:nvPr/>
        </p:nvPicPr>
        <p:blipFill rotWithShape="1">
          <a:blip r:embed="rId3">
            <a:alphaModFix/>
          </a:blip>
          <a:srcRect b="0" l="0" r="0" t="0"/>
          <a:stretch/>
        </p:blipFill>
        <p:spPr>
          <a:xfrm>
            <a:off x="2057401" y="1752600"/>
            <a:ext cx="6651625" cy="4419600"/>
          </a:xfrm>
          <a:prstGeom prst="rect">
            <a:avLst/>
          </a:prstGeom>
          <a:noFill/>
          <a:ln>
            <a:noFill/>
          </a:ln>
        </p:spPr>
      </p:pic>
      <p:pic>
        <p:nvPicPr>
          <p:cNvPr id="254" name="Google Shape;254;p18"/>
          <p:cNvPicPr preferRelativeResize="0"/>
          <p:nvPr/>
        </p:nvPicPr>
        <p:blipFill rotWithShape="1">
          <a:blip r:embed="rId4">
            <a:alphaModFix/>
          </a:blip>
          <a:srcRect b="0" l="0" r="0" t="0"/>
          <a:stretch/>
        </p:blipFill>
        <p:spPr>
          <a:xfrm>
            <a:off x="7232650" y="2057401"/>
            <a:ext cx="2952750" cy="2085975"/>
          </a:xfrm>
          <a:prstGeom prst="rect">
            <a:avLst/>
          </a:prstGeom>
          <a:noFill/>
          <a:ln>
            <a:noFill/>
          </a:ln>
        </p:spPr>
      </p:pic>
      <p:sp>
        <p:nvSpPr>
          <p:cNvPr id="255" name="Google Shape;255;p18"/>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50"/>
              <a:buFont typeface="Cambria"/>
              <a:buNone/>
            </a:pPr>
            <a:r>
              <a:rPr lang="en-US" sz="3150">
                <a:latin typeface="Cambria"/>
                <a:ea typeface="Cambria"/>
                <a:cs typeface="Cambria"/>
                <a:sym typeface="Cambria"/>
              </a:rPr>
              <a:t>10.13 Capacitors in Series and Parallel</a:t>
            </a:r>
            <a:endParaRPr i="1" sz="3150">
              <a:latin typeface="Cambria"/>
              <a:ea typeface="Cambria"/>
              <a:cs typeface="Cambria"/>
              <a:sym typeface="Cambria"/>
            </a:endParaRPr>
          </a:p>
        </p:txBody>
      </p:sp>
      <p:sp>
        <p:nvSpPr>
          <p:cNvPr id="261" name="Google Shape;261;p19"/>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262" name="Google Shape;262;p19"/>
          <p:cNvPicPr preferRelativeResize="0"/>
          <p:nvPr/>
        </p:nvPicPr>
        <p:blipFill rotWithShape="1">
          <a:blip r:embed="rId3">
            <a:alphaModFix/>
          </a:blip>
          <a:srcRect b="0" l="0" r="0" t="0"/>
          <a:stretch/>
        </p:blipFill>
        <p:spPr>
          <a:xfrm>
            <a:off x="1524001" y="1752600"/>
            <a:ext cx="6437313" cy="4343400"/>
          </a:xfrm>
          <a:prstGeom prst="rect">
            <a:avLst/>
          </a:prstGeom>
          <a:noFill/>
          <a:ln>
            <a:noFill/>
          </a:ln>
        </p:spPr>
      </p:pic>
      <p:pic>
        <p:nvPicPr>
          <p:cNvPr id="263" name="Google Shape;263;p19"/>
          <p:cNvPicPr preferRelativeResize="0"/>
          <p:nvPr/>
        </p:nvPicPr>
        <p:blipFill rotWithShape="1">
          <a:blip r:embed="rId4">
            <a:alphaModFix/>
          </a:blip>
          <a:srcRect b="0" l="0" r="0" t="0"/>
          <a:stretch/>
        </p:blipFill>
        <p:spPr>
          <a:xfrm>
            <a:off x="7848600" y="1752600"/>
            <a:ext cx="2819400" cy="1608138"/>
          </a:xfrm>
          <a:prstGeom prst="rect">
            <a:avLst/>
          </a:prstGeom>
          <a:noFill/>
          <a:ln>
            <a:noFill/>
          </a:ln>
        </p:spPr>
      </p:pic>
      <p:sp>
        <p:nvSpPr>
          <p:cNvPr id="264" name="Google Shape;264;p19"/>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981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10.8 Discharge Phase</a:t>
            </a:r>
            <a:endParaRPr/>
          </a:p>
        </p:txBody>
      </p:sp>
      <p:sp>
        <p:nvSpPr>
          <p:cNvPr id="95" name="Google Shape;95;p2"/>
          <p:cNvSpPr txBox="1"/>
          <p:nvPr>
            <p:ph idx="1" type="body"/>
          </p:nvPr>
        </p:nvSpPr>
        <p:spPr>
          <a:xfrm>
            <a:off x="1981200" y="990601"/>
            <a:ext cx="8229600" cy="51355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In Fig. 10.39(a), a second contact for the switch was added to the circuit to permit a controlled discharge of the capacitor. </a:t>
            </a:r>
            <a:endParaRPr sz="2400">
              <a:latin typeface="Cambria"/>
              <a:ea typeface="Cambria"/>
              <a:cs typeface="Cambria"/>
              <a:sym typeface="Cambria"/>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With the switch in position 1, we have the charging network. </a:t>
            </a:r>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Following the full charging phase, if we move the switch to</a:t>
            </a:r>
            <a:br>
              <a:rPr lang="en-US" sz="2400">
                <a:latin typeface="Cambria"/>
                <a:ea typeface="Cambria"/>
                <a:cs typeface="Cambria"/>
                <a:sym typeface="Cambria"/>
              </a:rPr>
            </a:br>
            <a:r>
              <a:rPr lang="en-US" sz="2400">
                <a:latin typeface="Cambria"/>
                <a:ea typeface="Cambria"/>
                <a:cs typeface="Cambria"/>
                <a:sym typeface="Cambria"/>
              </a:rPr>
              <a:t>position </a:t>
            </a:r>
            <a:r>
              <a:rPr lang="en-US" sz="2400">
                <a:solidFill>
                  <a:srgbClr val="FF0000"/>
                </a:solidFill>
                <a:latin typeface="Cambria"/>
                <a:ea typeface="Cambria"/>
                <a:cs typeface="Cambria"/>
                <a:sym typeface="Cambria"/>
              </a:rPr>
              <a:t>2</a:t>
            </a:r>
            <a:r>
              <a:rPr lang="en-US" sz="2400">
                <a:latin typeface="Cambria"/>
                <a:ea typeface="Cambria"/>
                <a:cs typeface="Cambria"/>
                <a:sym typeface="Cambria"/>
              </a:rPr>
              <a:t>, the capacitor can be discharged through the resulting circuit in Fig. 10.39(b). </a:t>
            </a:r>
            <a:br>
              <a:rPr lang="en-US" sz="2400">
                <a:latin typeface="Cambria"/>
                <a:ea typeface="Cambria"/>
                <a:cs typeface="Cambria"/>
                <a:sym typeface="Cambria"/>
              </a:rPr>
            </a:br>
            <a:endParaRPr sz="2400">
              <a:latin typeface="Cambria"/>
              <a:ea typeface="Cambria"/>
              <a:cs typeface="Cambria"/>
              <a:sym typeface="Cambria"/>
            </a:endParaRPr>
          </a:p>
        </p:txBody>
      </p:sp>
      <p:sp>
        <p:nvSpPr>
          <p:cNvPr id="96" name="Google Shape;96;p2"/>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7" name="Google Shape;97;p2"/>
          <p:cNvPicPr preferRelativeResize="0"/>
          <p:nvPr/>
        </p:nvPicPr>
        <p:blipFill rotWithShape="1">
          <a:blip r:embed="rId3">
            <a:alphaModFix/>
          </a:blip>
          <a:srcRect b="0" l="0" r="0" t="0"/>
          <a:stretch/>
        </p:blipFill>
        <p:spPr>
          <a:xfrm>
            <a:off x="2362200" y="4229100"/>
            <a:ext cx="3189286" cy="2400300"/>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6781800" y="4321969"/>
            <a:ext cx="3143250" cy="2214562"/>
          </a:xfrm>
          <a:prstGeom prst="rect">
            <a:avLst/>
          </a:prstGeom>
          <a:noFill/>
          <a:ln>
            <a:noFill/>
          </a:ln>
        </p:spPr>
      </p:pic>
      <p:sp>
        <p:nvSpPr>
          <p:cNvPr id="99" name="Google Shape;99;p2"/>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50"/>
              <a:buFont typeface="Cambria"/>
              <a:buNone/>
            </a:pPr>
            <a:r>
              <a:rPr lang="en-US" sz="3150">
                <a:latin typeface="Cambria"/>
                <a:ea typeface="Cambria"/>
                <a:cs typeface="Cambria"/>
                <a:sym typeface="Cambria"/>
              </a:rPr>
              <a:t>10.13 Capacitors in Series and Parallel</a:t>
            </a:r>
            <a:endParaRPr i="1" sz="3150">
              <a:latin typeface="Cambria"/>
              <a:ea typeface="Cambria"/>
              <a:cs typeface="Cambria"/>
              <a:sym typeface="Cambria"/>
            </a:endParaRPr>
          </a:p>
        </p:txBody>
      </p:sp>
      <p:sp>
        <p:nvSpPr>
          <p:cNvPr id="270" name="Google Shape;270;p20"/>
          <p:cNvSpPr txBox="1"/>
          <p:nvPr>
            <p:ph idx="1" type="body"/>
          </p:nvPr>
        </p:nvSpPr>
        <p:spPr>
          <a:xfrm>
            <a:off x="2090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Example: 10.14</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10.15</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10.16</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10.17</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 10.18</a:t>
            </a:r>
            <a:endParaRPr/>
          </a:p>
          <a:p>
            <a:pPr indent="-342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271" name="Google Shape;271;p20"/>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sp>
        <p:nvSpPr>
          <p:cNvPr id="272" name="Google Shape;272;p20"/>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1981200" y="19050"/>
            <a:ext cx="8229600" cy="7159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mbria"/>
              <a:buNone/>
            </a:pPr>
            <a:r>
              <a:rPr lang="en-US" sz="2800">
                <a:latin typeface="Cambria"/>
                <a:ea typeface="Cambria"/>
                <a:cs typeface="Cambria"/>
                <a:sym typeface="Cambria"/>
              </a:rPr>
              <a:t>10.14 Energy Stored by a Capacitor</a:t>
            </a:r>
            <a:endParaRPr i="1" sz="2800">
              <a:latin typeface="Cambria"/>
              <a:ea typeface="Cambria"/>
              <a:cs typeface="Cambria"/>
              <a:sym typeface="Cambria"/>
            </a:endParaRPr>
          </a:p>
        </p:txBody>
      </p:sp>
      <p:sp>
        <p:nvSpPr>
          <p:cNvPr id="278" name="Google Shape;278;p21"/>
          <p:cNvSpPr txBox="1"/>
          <p:nvPr>
            <p:ph idx="1" type="body"/>
          </p:nvPr>
        </p:nvSpPr>
        <p:spPr>
          <a:xfrm>
            <a:off x="1524000" y="685800"/>
            <a:ext cx="9144000" cy="5334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The ideal capacitor does not dissipate any of the energy supplied to it.</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It stores the energy in the form of an electric field between the conducting surfaces.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A plot of the voltage, current, and power to a capacitor during the charging phase is shown in Fig. 10.70.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The power curve can be obtained by finding the product of the voltage and current at selected instants of time and connecting the points obtained.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The energy stored is represented by the shaded area under the power curve.</a:t>
            </a:r>
            <a:endParaRPr/>
          </a:p>
        </p:txBody>
      </p:sp>
      <p:sp>
        <p:nvSpPr>
          <p:cNvPr id="279" name="Google Shape;279;p21"/>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280" name="Google Shape;280;p21"/>
          <p:cNvPicPr preferRelativeResize="0"/>
          <p:nvPr/>
        </p:nvPicPr>
        <p:blipFill rotWithShape="1">
          <a:blip r:embed="rId3">
            <a:alphaModFix/>
          </a:blip>
          <a:srcRect b="0" l="0" r="0" t="0"/>
          <a:stretch/>
        </p:blipFill>
        <p:spPr>
          <a:xfrm>
            <a:off x="4343401" y="4015741"/>
            <a:ext cx="3059113" cy="2595563"/>
          </a:xfrm>
          <a:prstGeom prst="rect">
            <a:avLst/>
          </a:prstGeom>
          <a:noFill/>
          <a:ln>
            <a:noFill/>
          </a:ln>
        </p:spPr>
      </p:pic>
      <p:sp>
        <p:nvSpPr>
          <p:cNvPr id="281" name="Google Shape;281;p21"/>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10.14 Energy Stored by a Capacitor</a:t>
            </a:r>
            <a:endParaRPr sz="3200"/>
          </a:p>
        </p:txBody>
      </p:sp>
      <p:sp>
        <p:nvSpPr>
          <p:cNvPr id="287" name="Google Shape;287;p22"/>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 energy stored is represented by the shaded area under the power curve and using calculus, we can determine the area under the curve:</a:t>
            </a:r>
            <a:endParaRPr/>
          </a:p>
          <a:p>
            <a:pPr indent="-215900" lvl="0" marL="342900" rtl="0" algn="l">
              <a:lnSpc>
                <a:spcPct val="90000"/>
              </a:lnSpc>
              <a:spcBef>
                <a:spcPts val="400"/>
              </a:spcBef>
              <a:spcAft>
                <a:spcPts val="0"/>
              </a:spcAft>
              <a:buClr>
                <a:schemeClr val="dk1"/>
              </a:buClr>
              <a:buSzPts val="2000"/>
              <a:buNone/>
            </a:pPr>
            <a:r>
              <a:t/>
            </a:r>
            <a:endParaRPr sz="2000"/>
          </a:p>
        </p:txBody>
      </p:sp>
      <p:sp>
        <p:nvSpPr>
          <p:cNvPr id="288" name="Google Shape;288;p22"/>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9" name="Google Shape;289;p22"/>
          <p:cNvPicPr preferRelativeResize="0"/>
          <p:nvPr/>
        </p:nvPicPr>
        <p:blipFill rotWithShape="1">
          <a:blip r:embed="rId3">
            <a:alphaModFix/>
          </a:blip>
          <a:srcRect b="0" l="0" r="0" t="0"/>
          <a:stretch/>
        </p:blipFill>
        <p:spPr>
          <a:xfrm>
            <a:off x="3124200" y="2438400"/>
            <a:ext cx="6191250" cy="4019550"/>
          </a:xfrm>
          <a:prstGeom prst="rect">
            <a:avLst/>
          </a:prstGeom>
          <a:noFill/>
          <a:ln>
            <a:noFill/>
          </a:ln>
        </p:spPr>
      </p:pic>
      <p:sp>
        <p:nvSpPr>
          <p:cNvPr id="290" name="Google Shape;290;p22"/>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Verdana"/>
                <a:ea typeface="Verdana"/>
                <a:cs typeface="Verdana"/>
                <a:sym typeface="Verdana"/>
              </a:rPr>
              <a:t>16-Apr-22</a:t>
            </a:r>
            <a:endParaRPr>
              <a:solidFill>
                <a:schemeClr val="dk1"/>
              </a:solidFill>
              <a:latin typeface="Verdana"/>
              <a:ea typeface="Verdana"/>
              <a:cs typeface="Verdana"/>
              <a:sym typeface="Verdana"/>
            </a:endParaRPr>
          </a:p>
        </p:txBody>
      </p:sp>
      <p:sp>
        <p:nvSpPr>
          <p:cNvPr id="296" name="Google Shape;296;p23"/>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sp>
        <p:nvSpPr>
          <p:cNvPr id="297" name="Google Shape;297;p23"/>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10.15 Stray Capacitance</a:t>
            </a:r>
            <a:endParaRPr i="1">
              <a:latin typeface="Cambria"/>
              <a:ea typeface="Cambria"/>
              <a:cs typeface="Cambria"/>
              <a:sym typeface="Cambria"/>
            </a:endParaRPr>
          </a:p>
        </p:txBody>
      </p:sp>
      <p:sp>
        <p:nvSpPr>
          <p:cNvPr id="298" name="Google Shape;298;p23"/>
          <p:cNvSpPr txBox="1"/>
          <p:nvPr>
            <p:ph idx="1" type="body"/>
          </p:nvPr>
        </p:nvSpPr>
        <p:spPr>
          <a:xfrm>
            <a:off x="2090738" y="1417638"/>
            <a:ext cx="8196262" cy="460216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There are </a:t>
            </a:r>
            <a:r>
              <a:rPr b="1" lang="en-US" sz="2000">
                <a:latin typeface="Cambria"/>
                <a:ea typeface="Cambria"/>
                <a:cs typeface="Cambria"/>
                <a:sym typeface="Cambria"/>
              </a:rPr>
              <a:t>stray capacitances </a:t>
            </a:r>
            <a:r>
              <a:rPr lang="en-US" sz="2000">
                <a:latin typeface="Cambria"/>
                <a:ea typeface="Cambria"/>
                <a:cs typeface="Cambria"/>
                <a:sym typeface="Cambria"/>
              </a:rPr>
              <a:t>that exist not through design but simply because two conducting surfaces are relatively close to each other. </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Two conducting wires in the same network will have a capacitive effect between them, as shown in Fig. 10.71(a). </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In electronic circuits, capacitance levels exist between conducting surfaces of the transistor, as shown in Fig. 10.71(b). </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Further, we will discuss another element called the </a:t>
            </a:r>
            <a:r>
              <a:rPr i="1" lang="en-US" sz="2000">
                <a:latin typeface="Cambria"/>
                <a:ea typeface="Cambria"/>
                <a:cs typeface="Cambria"/>
                <a:sym typeface="Cambria"/>
              </a:rPr>
              <a:t>inductor</a:t>
            </a:r>
            <a:r>
              <a:rPr lang="en-US" sz="2000">
                <a:latin typeface="Cambria"/>
                <a:ea typeface="Cambria"/>
                <a:cs typeface="Cambria"/>
                <a:sym typeface="Cambria"/>
              </a:rPr>
              <a:t>, which will have capacitive effects between</a:t>
            </a:r>
            <a:r>
              <a:rPr i="1" lang="en-US" sz="2000">
                <a:latin typeface="Cambria"/>
                <a:ea typeface="Cambria"/>
                <a:cs typeface="Cambria"/>
                <a:sym typeface="Cambria"/>
              </a:rPr>
              <a:t> </a:t>
            </a:r>
            <a:r>
              <a:rPr lang="en-US" sz="2000">
                <a:latin typeface="Cambria"/>
                <a:ea typeface="Cambria"/>
                <a:cs typeface="Cambria"/>
                <a:sym typeface="Cambria"/>
              </a:rPr>
              <a:t>the windings [Fig. 10.71(c)].</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 Stray capacitances can often lead to serious errors in system design if they are not considered carefully.</a:t>
            </a:r>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p:txBody>
      </p:sp>
      <p:pic>
        <p:nvPicPr>
          <p:cNvPr id="299" name="Google Shape;299;p23"/>
          <p:cNvPicPr preferRelativeResize="0"/>
          <p:nvPr/>
        </p:nvPicPr>
        <p:blipFill rotWithShape="1">
          <a:blip r:embed="rId3">
            <a:alphaModFix/>
          </a:blip>
          <a:srcRect b="0" l="0" r="0" t="0"/>
          <a:stretch/>
        </p:blipFill>
        <p:spPr>
          <a:xfrm>
            <a:off x="1981201" y="5095876"/>
            <a:ext cx="2595563" cy="1693863"/>
          </a:xfrm>
          <a:prstGeom prst="rect">
            <a:avLst/>
          </a:prstGeom>
          <a:noFill/>
          <a:ln>
            <a:noFill/>
          </a:ln>
        </p:spPr>
      </p:pic>
      <p:pic>
        <p:nvPicPr>
          <p:cNvPr id="300" name="Google Shape;300;p23"/>
          <p:cNvPicPr preferRelativeResize="0"/>
          <p:nvPr/>
        </p:nvPicPr>
        <p:blipFill rotWithShape="1">
          <a:blip r:embed="rId4">
            <a:alphaModFix/>
          </a:blip>
          <a:srcRect b="0" l="0" r="0" t="0"/>
          <a:stretch/>
        </p:blipFill>
        <p:spPr>
          <a:xfrm>
            <a:off x="5021750" y="4926073"/>
            <a:ext cx="2065338" cy="1962150"/>
          </a:xfrm>
          <a:prstGeom prst="rect">
            <a:avLst/>
          </a:prstGeom>
          <a:noFill/>
          <a:ln>
            <a:noFill/>
          </a:ln>
        </p:spPr>
      </p:pic>
      <p:pic>
        <p:nvPicPr>
          <p:cNvPr id="301" name="Google Shape;301;p23"/>
          <p:cNvPicPr preferRelativeResize="0"/>
          <p:nvPr/>
        </p:nvPicPr>
        <p:blipFill rotWithShape="1">
          <a:blip r:embed="rId5">
            <a:alphaModFix/>
          </a:blip>
          <a:srcRect b="0" l="0" r="0" t="0"/>
          <a:stretch/>
        </p:blipFill>
        <p:spPr>
          <a:xfrm>
            <a:off x="7803662" y="5113339"/>
            <a:ext cx="2724150" cy="15573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idx="1" type="subTitle"/>
          </p:nvPr>
        </p:nvSpPr>
        <p:spPr>
          <a:xfrm>
            <a:off x="2133600" y="2514600"/>
            <a:ext cx="8077200" cy="1600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600"/>
              <a:buNone/>
            </a:pPr>
            <a:r>
              <a:rPr lang="en-US" sz="3600">
                <a:latin typeface="Cambria"/>
                <a:ea typeface="Cambria"/>
                <a:cs typeface="Cambria"/>
                <a:sym typeface="Cambria"/>
              </a:rPr>
              <a:t>Chapter 11: Inductors</a:t>
            </a:r>
            <a:endParaRPr/>
          </a:p>
          <a:p>
            <a:pPr indent="0" lvl="0" marL="0" rtl="0" algn="ctr">
              <a:lnSpc>
                <a:spcPct val="90000"/>
              </a:lnSpc>
              <a:spcBef>
                <a:spcPts val="750"/>
              </a:spcBef>
              <a:spcAft>
                <a:spcPts val="0"/>
              </a:spcAft>
              <a:buSzPts val="3600"/>
              <a:buNone/>
            </a:pPr>
            <a:r>
              <a:t/>
            </a:r>
            <a:endParaRPr/>
          </a:p>
        </p:txBody>
      </p:sp>
      <p:sp>
        <p:nvSpPr>
          <p:cNvPr id="307" name="Google Shape;307;p24"/>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type="title"/>
          </p:nvPr>
        </p:nvSpPr>
        <p:spPr>
          <a:xfrm>
            <a:off x="2152650" y="365127"/>
            <a:ext cx="7886700" cy="6254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83333"/>
              <a:buNone/>
            </a:pPr>
            <a:r>
              <a:rPr lang="en-US">
                <a:latin typeface="Cambria"/>
                <a:ea typeface="Cambria"/>
                <a:cs typeface="Cambria"/>
                <a:sym typeface="Cambria"/>
              </a:rPr>
              <a:t>11.2 Magnetic Fields</a:t>
            </a:r>
            <a:endParaRPr/>
          </a:p>
        </p:txBody>
      </p:sp>
      <p:sp>
        <p:nvSpPr>
          <p:cNvPr id="313" name="Google Shape;313;p25"/>
          <p:cNvSpPr txBox="1"/>
          <p:nvPr>
            <p:ph idx="1" type="body"/>
          </p:nvPr>
        </p:nvSpPr>
        <p:spPr>
          <a:xfrm>
            <a:off x="2152650" y="1066801"/>
            <a:ext cx="8286750" cy="5110163"/>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SzPts val="2000"/>
              <a:buChar char="•"/>
            </a:pPr>
            <a:r>
              <a:rPr lang="en-US" sz="2000">
                <a:latin typeface="Cambria"/>
                <a:ea typeface="Cambria"/>
                <a:cs typeface="Cambria"/>
                <a:sym typeface="Cambria"/>
              </a:rPr>
              <a:t>The </a:t>
            </a:r>
            <a:r>
              <a:rPr b="1" lang="en-US" sz="2000">
                <a:latin typeface="Cambria"/>
                <a:ea typeface="Cambria"/>
                <a:cs typeface="Cambria"/>
                <a:sym typeface="Cambria"/>
              </a:rPr>
              <a:t>permanent magnet</a:t>
            </a:r>
            <a:r>
              <a:rPr lang="en-US" sz="2000">
                <a:latin typeface="Cambria"/>
                <a:ea typeface="Cambria"/>
                <a:cs typeface="Cambria"/>
                <a:sym typeface="Cambria"/>
              </a:rPr>
              <a:t> is made of a material, such as steel or iron, that will remain magnetized for long periods of time without the need for an source of energy.</a:t>
            </a:r>
            <a:endParaRPr/>
          </a:p>
          <a:p>
            <a:pPr indent="-171450" lvl="0" marL="171450" rtl="0" algn="l">
              <a:lnSpc>
                <a:spcPct val="90000"/>
              </a:lnSpc>
              <a:spcBef>
                <a:spcPts val="750"/>
              </a:spcBef>
              <a:spcAft>
                <a:spcPts val="0"/>
              </a:spcAft>
              <a:buSzPts val="2000"/>
              <a:buChar char="•"/>
            </a:pPr>
            <a:r>
              <a:rPr lang="en-US" sz="2000">
                <a:latin typeface="Cambria"/>
                <a:ea typeface="Cambria"/>
                <a:cs typeface="Cambria"/>
                <a:sym typeface="Cambria"/>
              </a:rPr>
              <a:t>In the region surrounding a permanent magnet, there exists a magnetic field, which can be represented by </a:t>
            </a:r>
            <a:r>
              <a:rPr b="1" lang="en-US" sz="2000">
                <a:latin typeface="Cambria"/>
                <a:ea typeface="Cambria"/>
                <a:cs typeface="Cambria"/>
                <a:sym typeface="Cambria"/>
              </a:rPr>
              <a:t>magnetic flux lines </a:t>
            </a:r>
            <a:r>
              <a:rPr lang="en-US" sz="2000">
                <a:latin typeface="Cambria"/>
                <a:ea typeface="Cambria"/>
                <a:cs typeface="Cambria"/>
                <a:sym typeface="Cambria"/>
              </a:rPr>
              <a:t>similar to electric flux lines.</a:t>
            </a:r>
            <a:endParaRPr/>
          </a:p>
          <a:p>
            <a:pPr indent="-171450" lvl="0" marL="171450" rtl="0" algn="l">
              <a:lnSpc>
                <a:spcPct val="90000"/>
              </a:lnSpc>
              <a:spcBef>
                <a:spcPts val="750"/>
              </a:spcBef>
              <a:spcAft>
                <a:spcPts val="0"/>
              </a:spcAft>
              <a:buSzPts val="2000"/>
              <a:buChar char="•"/>
            </a:pPr>
            <a:r>
              <a:rPr lang="en-US" sz="2000">
                <a:latin typeface="Cambria"/>
                <a:ea typeface="Cambria"/>
                <a:cs typeface="Cambria"/>
                <a:sym typeface="Cambria"/>
              </a:rPr>
              <a:t>Magnetic flux lines, however, do not have origins or terminating points as do electric flux lines but exist in continuous loops, as shown in Fig. 11.1. </a:t>
            </a:r>
            <a:endParaRPr/>
          </a:p>
          <a:p>
            <a:pPr indent="-171450" lvl="0" marL="171450" rtl="0" algn="l">
              <a:lnSpc>
                <a:spcPct val="90000"/>
              </a:lnSpc>
              <a:spcBef>
                <a:spcPts val="750"/>
              </a:spcBef>
              <a:spcAft>
                <a:spcPts val="0"/>
              </a:spcAft>
              <a:buSzPts val="2000"/>
              <a:buChar char="•"/>
            </a:pPr>
            <a:r>
              <a:rPr lang="en-US" sz="2000">
                <a:latin typeface="Cambria"/>
                <a:ea typeface="Cambria"/>
                <a:cs typeface="Cambria"/>
                <a:sym typeface="Cambria"/>
              </a:rPr>
              <a:t>The symbol for magnetic flux is the Greek letter Φ(phi).</a:t>
            </a:r>
            <a:endParaRPr/>
          </a:p>
          <a:p>
            <a:pPr indent="-171450" lvl="0" marL="171450" rtl="0" algn="l">
              <a:lnSpc>
                <a:spcPct val="90000"/>
              </a:lnSpc>
              <a:spcBef>
                <a:spcPts val="750"/>
              </a:spcBef>
              <a:spcAft>
                <a:spcPts val="0"/>
              </a:spcAft>
              <a:buSzPts val="2000"/>
              <a:buChar char="•"/>
            </a:pPr>
            <a:r>
              <a:rPr lang="en-US" sz="2000">
                <a:latin typeface="Cambria"/>
                <a:ea typeface="Cambria"/>
                <a:cs typeface="Cambria"/>
                <a:sym typeface="Cambria"/>
              </a:rPr>
              <a:t>The magnetic flux lines radiate from the north pole to the south pole, returning to the north pole through the metallic bar. </a:t>
            </a:r>
            <a:endParaRPr/>
          </a:p>
        </p:txBody>
      </p:sp>
      <p:sp>
        <p:nvSpPr>
          <p:cNvPr id="314" name="Google Shape;314;p25"/>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15" name="Google Shape;315;p25"/>
          <p:cNvPicPr preferRelativeResize="0"/>
          <p:nvPr/>
        </p:nvPicPr>
        <p:blipFill rotWithShape="1">
          <a:blip r:embed="rId3">
            <a:alphaModFix/>
          </a:blip>
          <a:srcRect b="0" l="0" r="0" t="0"/>
          <a:stretch/>
        </p:blipFill>
        <p:spPr>
          <a:xfrm>
            <a:off x="4343400" y="4648200"/>
            <a:ext cx="4248150" cy="2209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2057400" y="25894"/>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11.2 Magnetic Fields</a:t>
            </a:r>
            <a:endParaRPr/>
          </a:p>
        </p:txBody>
      </p:sp>
      <p:sp>
        <p:nvSpPr>
          <p:cNvPr id="321" name="Google Shape;321;p26"/>
          <p:cNvSpPr txBox="1"/>
          <p:nvPr>
            <p:ph idx="1" type="body"/>
          </p:nvPr>
        </p:nvSpPr>
        <p:spPr>
          <a:xfrm>
            <a:off x="2152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SzPts val="2000"/>
              <a:buNone/>
            </a:pPr>
            <a:r>
              <a:t/>
            </a:r>
            <a:endParaRPr sz="2000">
              <a:latin typeface="Cambria"/>
              <a:ea typeface="Cambria"/>
              <a:cs typeface="Cambria"/>
              <a:sym typeface="Cambria"/>
            </a:endParaRPr>
          </a:p>
          <a:p>
            <a:pPr indent="-171450" lvl="0" marL="171450" rtl="0" algn="just">
              <a:lnSpc>
                <a:spcPct val="90000"/>
              </a:lnSpc>
              <a:spcBef>
                <a:spcPts val="750"/>
              </a:spcBef>
              <a:spcAft>
                <a:spcPts val="0"/>
              </a:spcAft>
              <a:buSzPts val="2000"/>
              <a:buNone/>
            </a:pPr>
            <a:r>
              <a:t/>
            </a:r>
            <a:endParaRPr sz="2000">
              <a:latin typeface="Cambria"/>
              <a:ea typeface="Cambria"/>
              <a:cs typeface="Cambria"/>
              <a:sym typeface="Cambria"/>
            </a:endParaRPr>
          </a:p>
          <a:p>
            <a:pPr indent="-171450" lvl="0" marL="171450" rtl="0" algn="just">
              <a:lnSpc>
                <a:spcPct val="90000"/>
              </a:lnSpc>
              <a:spcBef>
                <a:spcPts val="750"/>
              </a:spcBef>
              <a:spcAft>
                <a:spcPts val="0"/>
              </a:spcAft>
              <a:buSzPts val="2000"/>
              <a:buNone/>
            </a:pPr>
            <a:r>
              <a:t/>
            </a:r>
            <a:endParaRPr sz="2000">
              <a:latin typeface="Cambria"/>
              <a:ea typeface="Cambria"/>
              <a:cs typeface="Cambria"/>
              <a:sym typeface="Cambria"/>
            </a:endParaRPr>
          </a:p>
          <a:p>
            <a:pPr indent="-171450" lvl="0" marL="171450" rtl="0" algn="just">
              <a:lnSpc>
                <a:spcPct val="90000"/>
              </a:lnSpc>
              <a:spcBef>
                <a:spcPts val="750"/>
              </a:spcBef>
              <a:spcAft>
                <a:spcPts val="0"/>
              </a:spcAft>
              <a:buSzPts val="2000"/>
              <a:buNone/>
            </a:pPr>
            <a:r>
              <a:t/>
            </a:r>
            <a:endParaRPr sz="2000">
              <a:latin typeface="Cambria"/>
              <a:ea typeface="Cambria"/>
              <a:cs typeface="Cambria"/>
              <a:sym typeface="Cambria"/>
            </a:endParaRPr>
          </a:p>
          <a:p>
            <a:pPr indent="-171450" lvl="0" marL="171450" rtl="0" algn="just">
              <a:lnSpc>
                <a:spcPct val="90000"/>
              </a:lnSpc>
              <a:spcBef>
                <a:spcPts val="750"/>
              </a:spcBef>
              <a:spcAft>
                <a:spcPts val="0"/>
              </a:spcAft>
              <a:buSzPts val="2000"/>
              <a:buNone/>
            </a:pPr>
            <a:r>
              <a:rPr lang="en-US" sz="2000">
                <a:latin typeface="Cambria"/>
                <a:ea typeface="Cambria"/>
                <a:cs typeface="Cambria"/>
                <a:sym typeface="Cambria"/>
              </a:rPr>
              <a:t>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Note the </a:t>
            </a:r>
            <a:r>
              <a:rPr b="1" lang="en-US" sz="2000">
                <a:latin typeface="Cambria"/>
                <a:ea typeface="Cambria"/>
                <a:cs typeface="Cambria"/>
                <a:sym typeface="Cambria"/>
              </a:rPr>
              <a:t>equal spacing</a:t>
            </a:r>
            <a:r>
              <a:rPr lang="en-US" sz="2000">
                <a:latin typeface="Cambria"/>
                <a:ea typeface="Cambria"/>
                <a:cs typeface="Cambria"/>
                <a:sym typeface="Cambria"/>
              </a:rPr>
              <a:t> between the flux lines within the core and the </a:t>
            </a:r>
            <a:r>
              <a:rPr b="1" lang="en-US" sz="2000">
                <a:latin typeface="Cambria"/>
                <a:ea typeface="Cambria"/>
                <a:cs typeface="Cambria"/>
                <a:sym typeface="Cambria"/>
              </a:rPr>
              <a:t>symmetric distribution</a:t>
            </a:r>
            <a:r>
              <a:rPr lang="en-US" sz="2000">
                <a:latin typeface="Cambria"/>
                <a:ea typeface="Cambria"/>
                <a:cs typeface="Cambria"/>
                <a:sym typeface="Cambria"/>
              </a:rPr>
              <a:t> outside the magnetic material.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The strength of a magnetic field in a particular region is directly related to the density of flux lines in that region.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In Fig. 11.1, for example, the magnetic field strength at </a:t>
            </a:r>
            <a:r>
              <a:rPr i="1" lang="en-US" sz="2000">
                <a:latin typeface="Cambria"/>
                <a:ea typeface="Cambria"/>
                <a:cs typeface="Cambria"/>
                <a:sym typeface="Cambria"/>
              </a:rPr>
              <a:t>a </a:t>
            </a:r>
            <a:r>
              <a:rPr lang="en-US" sz="2000">
                <a:latin typeface="Cambria"/>
                <a:ea typeface="Cambria"/>
                <a:cs typeface="Cambria"/>
                <a:sym typeface="Cambria"/>
              </a:rPr>
              <a:t>is twice that at</a:t>
            </a:r>
            <a:r>
              <a:rPr i="1" lang="en-US" sz="2000">
                <a:latin typeface="Cambria"/>
                <a:ea typeface="Cambria"/>
                <a:cs typeface="Cambria"/>
                <a:sym typeface="Cambria"/>
              </a:rPr>
              <a:t> b </a:t>
            </a:r>
            <a:r>
              <a:rPr lang="en-US" sz="2000">
                <a:latin typeface="Cambria"/>
                <a:ea typeface="Cambria"/>
                <a:cs typeface="Cambria"/>
                <a:sym typeface="Cambria"/>
              </a:rPr>
              <a:t>since twice as many magnetic flux</a:t>
            </a:r>
            <a:r>
              <a:rPr i="1" lang="en-US" sz="2000">
                <a:latin typeface="Cambria"/>
                <a:ea typeface="Cambria"/>
                <a:cs typeface="Cambria"/>
                <a:sym typeface="Cambria"/>
              </a:rPr>
              <a:t> </a:t>
            </a:r>
            <a:r>
              <a:rPr lang="en-US" sz="2000">
                <a:latin typeface="Cambria"/>
                <a:ea typeface="Cambria"/>
                <a:cs typeface="Cambria"/>
                <a:sym typeface="Cambria"/>
              </a:rPr>
              <a:t>lines are associated with the perpendicular plane at </a:t>
            </a:r>
            <a:r>
              <a:rPr i="1" lang="en-US" sz="2000">
                <a:latin typeface="Cambria"/>
                <a:ea typeface="Cambria"/>
                <a:cs typeface="Cambria"/>
                <a:sym typeface="Cambria"/>
              </a:rPr>
              <a:t>a </a:t>
            </a:r>
            <a:r>
              <a:rPr lang="en-US" sz="2000">
                <a:latin typeface="Cambria"/>
                <a:ea typeface="Cambria"/>
                <a:cs typeface="Cambria"/>
                <a:sym typeface="Cambria"/>
              </a:rPr>
              <a:t>than at</a:t>
            </a:r>
            <a:r>
              <a:rPr i="1" lang="en-US" sz="2000">
                <a:latin typeface="Cambria"/>
                <a:ea typeface="Cambria"/>
                <a:cs typeface="Cambria"/>
                <a:sym typeface="Cambria"/>
              </a:rPr>
              <a:t> b.</a:t>
            </a:r>
            <a:endParaRPr sz="2000">
              <a:latin typeface="Cambria"/>
              <a:ea typeface="Cambria"/>
              <a:cs typeface="Cambria"/>
              <a:sym typeface="Cambria"/>
            </a:endParaRPr>
          </a:p>
          <a:p>
            <a:pPr indent="-44450" lvl="0" marL="171450" rtl="0" algn="just">
              <a:lnSpc>
                <a:spcPct val="90000"/>
              </a:lnSpc>
              <a:spcBef>
                <a:spcPts val="750"/>
              </a:spcBef>
              <a:spcAft>
                <a:spcPts val="0"/>
              </a:spcAft>
              <a:buSzPts val="2000"/>
              <a:buNone/>
            </a:pPr>
            <a:r>
              <a:t/>
            </a:r>
            <a:endParaRPr sz="2000">
              <a:latin typeface="Cambria"/>
              <a:ea typeface="Cambria"/>
              <a:cs typeface="Cambria"/>
              <a:sym typeface="Cambria"/>
            </a:endParaRPr>
          </a:p>
        </p:txBody>
      </p:sp>
      <p:sp>
        <p:nvSpPr>
          <p:cNvPr id="322" name="Google Shape;322;p26"/>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23" name="Google Shape;323;p26"/>
          <p:cNvPicPr preferRelativeResize="0"/>
          <p:nvPr/>
        </p:nvPicPr>
        <p:blipFill rotWithShape="1">
          <a:blip r:embed="rId3">
            <a:alphaModFix/>
          </a:blip>
          <a:srcRect b="0" l="0" r="0" t="0"/>
          <a:stretch/>
        </p:blipFill>
        <p:spPr>
          <a:xfrm>
            <a:off x="3810000" y="1195526"/>
            <a:ext cx="4248150" cy="2209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2152650" y="365127"/>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11.2 Magnetic Fields</a:t>
            </a:r>
            <a:endParaRPr/>
          </a:p>
        </p:txBody>
      </p:sp>
      <p:sp>
        <p:nvSpPr>
          <p:cNvPr id="329" name="Google Shape;329;p27"/>
          <p:cNvSpPr txBox="1"/>
          <p:nvPr>
            <p:ph idx="1" type="body"/>
          </p:nvPr>
        </p:nvSpPr>
        <p:spPr>
          <a:xfrm>
            <a:off x="2152650" y="1825625"/>
            <a:ext cx="7886700" cy="4351338"/>
          </a:xfrm>
          <a:prstGeom prst="rect">
            <a:avLst/>
          </a:prstGeom>
          <a:noFill/>
          <a:ln>
            <a:noFill/>
          </a:ln>
        </p:spPr>
        <p:txBody>
          <a:bodyPr anchorCtr="0" anchor="t" bIns="45700" lIns="91425" spcFirstLastPara="1" rIns="91425" wrap="square" tIns="45700">
            <a:normAutofit/>
          </a:bodyPr>
          <a:lstStyle/>
          <a:p>
            <a:pPr indent="-44450" lvl="0" marL="171450" rtl="0" algn="l">
              <a:lnSpc>
                <a:spcPct val="90000"/>
              </a:lnSpc>
              <a:spcBef>
                <a:spcPts val="0"/>
              </a:spcBef>
              <a:spcAft>
                <a:spcPts val="0"/>
              </a:spcAft>
              <a:buSzPts val="2000"/>
              <a:buNone/>
            </a:pPr>
            <a:r>
              <a:t/>
            </a:r>
            <a:endParaRPr sz="2000"/>
          </a:p>
          <a:p>
            <a:pPr indent="-44450" lvl="0" marL="171450" rtl="0" algn="l">
              <a:lnSpc>
                <a:spcPct val="90000"/>
              </a:lnSpc>
              <a:spcBef>
                <a:spcPts val="750"/>
              </a:spcBef>
              <a:spcAft>
                <a:spcPts val="0"/>
              </a:spcAft>
              <a:buSzPts val="2000"/>
              <a:buNone/>
            </a:pPr>
            <a:r>
              <a:t/>
            </a:r>
            <a:endParaRPr sz="2000"/>
          </a:p>
          <a:p>
            <a:pPr indent="-44450" lvl="0" marL="171450" rtl="0" algn="l">
              <a:lnSpc>
                <a:spcPct val="90000"/>
              </a:lnSpc>
              <a:spcBef>
                <a:spcPts val="750"/>
              </a:spcBef>
              <a:spcAft>
                <a:spcPts val="0"/>
              </a:spcAft>
              <a:buSzPts val="2000"/>
              <a:buNone/>
            </a:pPr>
            <a:r>
              <a:t/>
            </a:r>
            <a:endParaRPr sz="2000"/>
          </a:p>
          <a:p>
            <a:pPr indent="-44450" lvl="0" marL="171450" rtl="0" algn="l">
              <a:lnSpc>
                <a:spcPct val="90000"/>
              </a:lnSpc>
              <a:spcBef>
                <a:spcPts val="750"/>
              </a:spcBef>
              <a:spcAft>
                <a:spcPts val="0"/>
              </a:spcAft>
              <a:buSzPts val="2000"/>
              <a:buNone/>
            </a:pPr>
            <a:r>
              <a:t/>
            </a:r>
            <a:endParaRPr sz="2000"/>
          </a:p>
          <a:p>
            <a:pPr indent="-44450" lvl="0" marL="171450" rtl="0" algn="l">
              <a:lnSpc>
                <a:spcPct val="90000"/>
              </a:lnSpc>
              <a:spcBef>
                <a:spcPts val="750"/>
              </a:spcBef>
              <a:spcAft>
                <a:spcPts val="0"/>
              </a:spcAft>
              <a:buSzPts val="2000"/>
              <a:buNone/>
            </a:pPr>
            <a:r>
              <a:t/>
            </a:r>
            <a:endParaRPr sz="2000"/>
          </a:p>
          <a:p>
            <a:pPr indent="-171450" lvl="0" marL="171450" rtl="0" algn="l">
              <a:lnSpc>
                <a:spcPct val="90000"/>
              </a:lnSpc>
              <a:spcBef>
                <a:spcPts val="750"/>
              </a:spcBef>
              <a:spcAft>
                <a:spcPts val="0"/>
              </a:spcAft>
              <a:buSzPts val="2000"/>
              <a:buChar char="•"/>
            </a:pPr>
            <a:r>
              <a:rPr lang="en-US" sz="2000">
                <a:latin typeface="Cambria"/>
                <a:ea typeface="Cambria"/>
                <a:cs typeface="Cambria"/>
                <a:sym typeface="Cambria"/>
              </a:rPr>
              <a:t>If unlike/different poles of two permanent magnets are brought together, the magnets attract, and the flux distribution is as shown in Fig. 11.2. </a:t>
            </a:r>
            <a:endParaRPr/>
          </a:p>
          <a:p>
            <a:pPr indent="-171450" lvl="0" marL="171450" rtl="0" algn="l">
              <a:lnSpc>
                <a:spcPct val="90000"/>
              </a:lnSpc>
              <a:spcBef>
                <a:spcPts val="750"/>
              </a:spcBef>
              <a:spcAft>
                <a:spcPts val="0"/>
              </a:spcAft>
              <a:buSzPts val="2000"/>
              <a:buChar char="•"/>
            </a:pPr>
            <a:r>
              <a:rPr lang="en-US" sz="2000">
                <a:latin typeface="Cambria"/>
                <a:ea typeface="Cambria"/>
                <a:cs typeface="Cambria"/>
                <a:sym typeface="Cambria"/>
              </a:rPr>
              <a:t>If like poles are brought together, the magnets repel, and the flux distribution is as shown in Fig. 11.3.</a:t>
            </a:r>
            <a:endParaRPr/>
          </a:p>
          <a:p>
            <a:pPr indent="-44450" lvl="0" marL="171450" rtl="0" algn="l">
              <a:lnSpc>
                <a:spcPct val="90000"/>
              </a:lnSpc>
              <a:spcBef>
                <a:spcPts val="750"/>
              </a:spcBef>
              <a:spcAft>
                <a:spcPts val="0"/>
              </a:spcAft>
              <a:buSzPts val="2000"/>
              <a:buNone/>
            </a:pPr>
            <a:r>
              <a:t/>
            </a:r>
            <a:endParaRPr sz="2000"/>
          </a:p>
        </p:txBody>
      </p:sp>
      <p:sp>
        <p:nvSpPr>
          <p:cNvPr id="330" name="Google Shape;330;p27"/>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31" name="Google Shape;331;p27"/>
          <p:cNvPicPr preferRelativeResize="0"/>
          <p:nvPr/>
        </p:nvPicPr>
        <p:blipFill rotWithShape="1">
          <a:blip r:embed="rId3">
            <a:alphaModFix/>
          </a:blip>
          <a:srcRect b="0" l="0" r="0" t="0"/>
          <a:stretch/>
        </p:blipFill>
        <p:spPr>
          <a:xfrm>
            <a:off x="3124200" y="1447801"/>
            <a:ext cx="2590800" cy="1920875"/>
          </a:xfrm>
          <a:prstGeom prst="rect">
            <a:avLst/>
          </a:prstGeom>
          <a:noFill/>
          <a:ln>
            <a:noFill/>
          </a:ln>
        </p:spPr>
      </p:pic>
      <p:pic>
        <p:nvPicPr>
          <p:cNvPr id="332" name="Google Shape;332;p27"/>
          <p:cNvPicPr preferRelativeResize="0"/>
          <p:nvPr/>
        </p:nvPicPr>
        <p:blipFill rotWithShape="1">
          <a:blip r:embed="rId4">
            <a:alphaModFix/>
          </a:blip>
          <a:srcRect b="0" l="0" r="0" t="0"/>
          <a:stretch/>
        </p:blipFill>
        <p:spPr>
          <a:xfrm>
            <a:off x="6781800" y="1447801"/>
            <a:ext cx="2514600" cy="1876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8"/>
          <p:cNvSpPr txBox="1"/>
          <p:nvPr>
            <p:ph type="title"/>
          </p:nvPr>
        </p:nvSpPr>
        <p:spPr>
          <a:xfrm>
            <a:off x="2152650" y="144662"/>
            <a:ext cx="7886700" cy="6445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83333"/>
              <a:buNone/>
            </a:pPr>
            <a:r>
              <a:rPr lang="en-US">
                <a:latin typeface="Cambria"/>
                <a:ea typeface="Cambria"/>
                <a:cs typeface="Cambria"/>
                <a:sym typeface="Cambria"/>
              </a:rPr>
              <a:t>11.2 Magnetic Fields</a:t>
            </a:r>
            <a:endParaRPr/>
          </a:p>
        </p:txBody>
      </p:sp>
      <p:sp>
        <p:nvSpPr>
          <p:cNvPr id="338" name="Google Shape;338;p28"/>
          <p:cNvSpPr txBox="1"/>
          <p:nvPr>
            <p:ph idx="1" type="body"/>
          </p:nvPr>
        </p:nvSpPr>
        <p:spPr>
          <a:xfrm>
            <a:off x="2152650" y="789189"/>
            <a:ext cx="7886700" cy="5387775"/>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SzPts val="2000"/>
              <a:buChar char="•"/>
            </a:pPr>
            <a:r>
              <a:rPr lang="en-US" sz="2000">
                <a:latin typeface="Cambria"/>
                <a:ea typeface="Cambria"/>
                <a:cs typeface="Cambria"/>
                <a:sym typeface="Cambria"/>
              </a:rPr>
              <a:t>A magnetic field (represented by concentric(circular) magnetic flux lines) is present around every wire that carries an electric current.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If the conductor is twisted into a single-turn coil (Fig. 11.7), the resulting flux will flow in a common direction through the center of the coil.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A coil of more than one turn would produce a magnetic field that would exist in a continuous path through and around the coil (Fig. 11.8).</a:t>
            </a:r>
            <a:endParaRPr/>
          </a:p>
          <a:p>
            <a:pPr indent="-44450" lvl="0" marL="171450" rtl="0" algn="just">
              <a:lnSpc>
                <a:spcPct val="90000"/>
              </a:lnSpc>
              <a:spcBef>
                <a:spcPts val="750"/>
              </a:spcBef>
              <a:spcAft>
                <a:spcPts val="0"/>
              </a:spcAft>
              <a:buSzPts val="2000"/>
              <a:buNone/>
            </a:pPr>
            <a:r>
              <a:t/>
            </a:r>
            <a:endParaRPr sz="2000">
              <a:latin typeface="Cambria"/>
              <a:ea typeface="Cambria"/>
              <a:cs typeface="Cambria"/>
              <a:sym typeface="Cambria"/>
            </a:endParaRPr>
          </a:p>
        </p:txBody>
      </p:sp>
      <p:sp>
        <p:nvSpPr>
          <p:cNvPr id="339" name="Google Shape;339;p28"/>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40" name="Google Shape;340;p28"/>
          <p:cNvPicPr preferRelativeResize="0"/>
          <p:nvPr/>
        </p:nvPicPr>
        <p:blipFill rotWithShape="1">
          <a:blip r:embed="rId3">
            <a:alphaModFix/>
          </a:blip>
          <a:srcRect b="0" l="0" r="0" t="0"/>
          <a:stretch/>
        </p:blipFill>
        <p:spPr>
          <a:xfrm>
            <a:off x="1447800" y="3797363"/>
            <a:ext cx="2813342" cy="2558988"/>
          </a:xfrm>
          <a:prstGeom prst="rect">
            <a:avLst/>
          </a:prstGeom>
          <a:noFill/>
          <a:ln>
            <a:noFill/>
          </a:ln>
        </p:spPr>
      </p:pic>
      <p:pic>
        <p:nvPicPr>
          <p:cNvPr id="341" name="Google Shape;341;p28"/>
          <p:cNvPicPr preferRelativeResize="0"/>
          <p:nvPr/>
        </p:nvPicPr>
        <p:blipFill rotWithShape="1">
          <a:blip r:embed="rId4">
            <a:alphaModFix/>
          </a:blip>
          <a:srcRect b="0" l="0" r="0" t="0"/>
          <a:stretch/>
        </p:blipFill>
        <p:spPr>
          <a:xfrm>
            <a:off x="4574051" y="3917951"/>
            <a:ext cx="2711158" cy="2438400"/>
          </a:xfrm>
          <a:prstGeom prst="rect">
            <a:avLst/>
          </a:prstGeom>
          <a:noFill/>
          <a:ln>
            <a:noFill/>
          </a:ln>
        </p:spPr>
      </p:pic>
      <p:pic>
        <p:nvPicPr>
          <p:cNvPr id="342" name="Google Shape;342;p28"/>
          <p:cNvPicPr preferRelativeResize="0"/>
          <p:nvPr/>
        </p:nvPicPr>
        <p:blipFill rotWithShape="1">
          <a:blip r:embed="rId5">
            <a:alphaModFix/>
          </a:blip>
          <a:srcRect b="0" l="0" r="0" t="0"/>
          <a:stretch/>
        </p:blipFill>
        <p:spPr>
          <a:xfrm>
            <a:off x="7592256" y="3929674"/>
            <a:ext cx="2711158"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2152650" y="365127"/>
            <a:ext cx="7886700" cy="7778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11.2 Magnetic Fields</a:t>
            </a:r>
            <a:endParaRPr/>
          </a:p>
        </p:txBody>
      </p:sp>
      <p:sp>
        <p:nvSpPr>
          <p:cNvPr id="348" name="Google Shape;348;p29"/>
          <p:cNvSpPr txBox="1"/>
          <p:nvPr>
            <p:ph idx="1" type="body"/>
          </p:nvPr>
        </p:nvSpPr>
        <p:spPr>
          <a:xfrm>
            <a:off x="2090738" y="1219200"/>
            <a:ext cx="8120062" cy="48006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SzPts val="2000"/>
              <a:buChar char="•"/>
            </a:pPr>
            <a:r>
              <a:rPr lang="en-US" sz="2000">
                <a:latin typeface="Cambria"/>
                <a:ea typeface="Cambria"/>
                <a:cs typeface="Cambria"/>
                <a:sym typeface="Cambria"/>
              </a:rPr>
              <a:t>The flux distribution of the coil is quite similar to that of the permanent magnet.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The principal difference between the two flux distributions is that the flux lines are more concentrated for the permanent magnet than for the coil.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Also, since the strength of a magnetic field is determined by the density of the flux lines, the coil has a weaker field strength.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The field strength of the coil can be effectively increased by placing certain materials called a core, such as iron, steel, or cobalt, within the coil to increase the flux density within the coil.</a:t>
            </a:r>
            <a:endParaRPr/>
          </a:p>
        </p:txBody>
      </p:sp>
      <p:sp>
        <p:nvSpPr>
          <p:cNvPr id="349" name="Google Shape;349;p29"/>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50" name="Google Shape;350;p29"/>
          <p:cNvPicPr preferRelativeResize="0"/>
          <p:nvPr/>
        </p:nvPicPr>
        <p:blipFill rotWithShape="1">
          <a:blip r:embed="rId3">
            <a:alphaModFix/>
          </a:blip>
          <a:srcRect b="0" l="0" r="0" t="0"/>
          <a:stretch/>
        </p:blipFill>
        <p:spPr>
          <a:xfrm>
            <a:off x="2209800" y="4495800"/>
            <a:ext cx="4248150" cy="2209800"/>
          </a:xfrm>
          <a:prstGeom prst="rect">
            <a:avLst/>
          </a:prstGeom>
          <a:noFill/>
          <a:ln>
            <a:noFill/>
          </a:ln>
        </p:spPr>
      </p:pic>
      <p:pic>
        <p:nvPicPr>
          <p:cNvPr id="351" name="Google Shape;351;p29"/>
          <p:cNvPicPr preferRelativeResize="0"/>
          <p:nvPr/>
        </p:nvPicPr>
        <p:blipFill rotWithShape="1">
          <a:blip r:embed="rId4">
            <a:alphaModFix/>
          </a:blip>
          <a:srcRect b="0" l="0" r="0" t="0"/>
          <a:stretch/>
        </p:blipFill>
        <p:spPr>
          <a:xfrm>
            <a:off x="7467600" y="4495800"/>
            <a:ext cx="2711158" cy="24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1981200" y="274638"/>
            <a:ext cx="8229600" cy="7159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10.8 Discharge Phase</a:t>
            </a:r>
            <a:endParaRPr/>
          </a:p>
        </p:txBody>
      </p:sp>
      <p:sp>
        <p:nvSpPr>
          <p:cNvPr id="105" name="Google Shape;105;p3"/>
          <p:cNvSpPr txBox="1"/>
          <p:nvPr>
            <p:ph idx="1" type="body"/>
          </p:nvPr>
        </p:nvSpPr>
        <p:spPr>
          <a:xfrm>
            <a:off x="1981200" y="1143001"/>
            <a:ext cx="8229600" cy="49831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400"/>
              <a:buChar char="•"/>
            </a:pPr>
            <a:r>
              <a:rPr lang="en-US" sz="2400">
                <a:latin typeface="Cambria"/>
                <a:ea typeface="Cambria"/>
                <a:cs typeface="Cambria"/>
                <a:sym typeface="Cambria"/>
              </a:rPr>
              <a:t>Initially, the discharge current jumps to a relatively high value; then it begins to drop.</a:t>
            </a:r>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It drops with time because charge is leaving the plates of the capacitor, which in turn reduces the voltage across the capacitor (v</a:t>
            </a:r>
            <a:r>
              <a:rPr baseline="-25000" lang="en-US" sz="2400">
                <a:latin typeface="Cambria"/>
                <a:ea typeface="Cambria"/>
                <a:cs typeface="Cambria"/>
                <a:sym typeface="Cambria"/>
              </a:rPr>
              <a:t>c</a:t>
            </a:r>
            <a:r>
              <a:rPr lang="en-US" sz="2400">
                <a:latin typeface="Cambria"/>
                <a:ea typeface="Cambria"/>
                <a:cs typeface="Cambria"/>
                <a:sym typeface="Cambria"/>
              </a:rPr>
              <a:t>) and also the voltage across the resistor (v</a:t>
            </a:r>
            <a:r>
              <a:rPr baseline="-25000" lang="en-US" sz="2400">
                <a:latin typeface="Cambria"/>
                <a:ea typeface="Cambria"/>
                <a:cs typeface="Cambria"/>
                <a:sym typeface="Cambria"/>
              </a:rPr>
              <a:t>R</a:t>
            </a:r>
            <a:r>
              <a:rPr lang="en-US" sz="2400">
                <a:latin typeface="Cambria"/>
                <a:ea typeface="Cambria"/>
                <a:cs typeface="Cambria"/>
                <a:sym typeface="Cambria"/>
              </a:rPr>
              <a:t>) and the resulting current.</a:t>
            </a:r>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The equation for the decaying voltage(v</a:t>
            </a:r>
            <a:r>
              <a:rPr baseline="-25000" lang="en-US" sz="2400">
                <a:latin typeface="Cambria"/>
                <a:ea typeface="Cambria"/>
                <a:cs typeface="Cambria"/>
                <a:sym typeface="Cambria"/>
              </a:rPr>
              <a:t>c</a:t>
            </a:r>
            <a:r>
              <a:rPr lang="en-US" sz="2400">
                <a:latin typeface="Cambria"/>
                <a:ea typeface="Cambria"/>
                <a:cs typeface="Cambria"/>
                <a:sym typeface="Cambria"/>
              </a:rPr>
              <a:t>) across the capacitor would be the following:</a:t>
            </a:r>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which employs the function </a:t>
            </a:r>
            <a:r>
              <a:rPr i="1" lang="en-US" sz="2400">
                <a:latin typeface="Cambria"/>
                <a:ea typeface="Cambria"/>
                <a:cs typeface="Cambria"/>
                <a:sym typeface="Cambria"/>
              </a:rPr>
              <a:t>e</a:t>
            </a:r>
            <a:r>
              <a:rPr baseline="30000" i="1" lang="en-US" sz="2400">
                <a:latin typeface="Cambria"/>
                <a:ea typeface="Cambria"/>
                <a:cs typeface="Cambria"/>
                <a:sym typeface="Cambria"/>
              </a:rPr>
              <a:t>-x</a:t>
            </a:r>
            <a:r>
              <a:rPr i="1" lang="en-US" sz="2400">
                <a:latin typeface="Cambria"/>
                <a:ea typeface="Cambria"/>
                <a:cs typeface="Cambria"/>
                <a:sym typeface="Cambria"/>
              </a:rPr>
              <a:t> </a:t>
            </a:r>
            <a:r>
              <a:rPr lang="en-US" sz="2400">
                <a:latin typeface="Cambria"/>
                <a:ea typeface="Cambria"/>
                <a:cs typeface="Cambria"/>
                <a:sym typeface="Cambria"/>
              </a:rPr>
              <a:t>and the same time constant used in the charging phase.</a:t>
            </a:r>
            <a:endParaRPr sz="2400">
              <a:latin typeface="Cambria"/>
              <a:ea typeface="Cambria"/>
              <a:cs typeface="Cambria"/>
              <a:sym typeface="Cambria"/>
            </a:endParaRPr>
          </a:p>
          <a:p>
            <a:pPr indent="0" lvl="0" marL="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p:txBody>
      </p:sp>
      <p:sp>
        <p:nvSpPr>
          <p:cNvPr id="106" name="Google Shape;106;p3"/>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7" name="Google Shape;107;p3"/>
          <p:cNvPicPr preferRelativeResize="0"/>
          <p:nvPr/>
        </p:nvPicPr>
        <p:blipFill rotWithShape="1">
          <a:blip r:embed="rId3">
            <a:alphaModFix/>
          </a:blip>
          <a:srcRect b="0" l="0" r="0" t="0"/>
          <a:stretch/>
        </p:blipFill>
        <p:spPr>
          <a:xfrm>
            <a:off x="4643535" y="3886201"/>
            <a:ext cx="2743200" cy="885825"/>
          </a:xfrm>
          <a:prstGeom prst="rect">
            <a:avLst/>
          </a:prstGeom>
          <a:noFill/>
          <a:ln>
            <a:noFill/>
          </a:ln>
        </p:spPr>
      </p:pic>
      <p:sp>
        <p:nvSpPr>
          <p:cNvPr id="108" name="Google Shape;108;p3"/>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2152650" y="365127"/>
            <a:ext cx="7886700" cy="3794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None/>
            </a:pPr>
            <a:r>
              <a:rPr lang="en-US">
                <a:latin typeface="Cambria"/>
                <a:ea typeface="Cambria"/>
                <a:cs typeface="Cambria"/>
                <a:sym typeface="Cambria"/>
              </a:rPr>
              <a:t>11.2 Magnetic Fields</a:t>
            </a:r>
            <a:endParaRPr/>
          </a:p>
        </p:txBody>
      </p:sp>
      <p:sp>
        <p:nvSpPr>
          <p:cNvPr id="357" name="Google Shape;357;p30"/>
          <p:cNvSpPr txBox="1"/>
          <p:nvPr>
            <p:ph idx="1" type="body"/>
          </p:nvPr>
        </p:nvSpPr>
        <p:spPr>
          <a:xfrm>
            <a:off x="2090738" y="914400"/>
            <a:ext cx="8120062" cy="51054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SzPts val="2000"/>
              <a:buChar char="•"/>
            </a:pPr>
            <a:r>
              <a:rPr lang="en-US" sz="2000">
                <a:latin typeface="Cambria"/>
                <a:ea typeface="Cambria"/>
                <a:cs typeface="Cambria"/>
                <a:sym typeface="Cambria"/>
              </a:rPr>
              <a:t>By increasing the field strength with the addition of the core, we have developed an </a:t>
            </a:r>
            <a:r>
              <a:rPr b="1" i="1" lang="en-US" sz="2000">
                <a:latin typeface="Cambria"/>
                <a:ea typeface="Cambria"/>
                <a:cs typeface="Cambria"/>
                <a:sym typeface="Cambria"/>
              </a:rPr>
              <a:t>electromagnet</a:t>
            </a:r>
            <a:r>
              <a:rPr i="1" lang="en-US" sz="2000">
                <a:latin typeface="Cambria"/>
                <a:ea typeface="Cambria"/>
                <a:cs typeface="Cambria"/>
                <a:sym typeface="Cambria"/>
              </a:rPr>
              <a:t> </a:t>
            </a:r>
            <a:r>
              <a:rPr lang="en-US" sz="2000">
                <a:latin typeface="Cambria"/>
                <a:ea typeface="Cambria"/>
                <a:cs typeface="Cambria"/>
                <a:sym typeface="Cambria"/>
              </a:rPr>
              <a:t>(Fig. 11.9)</a:t>
            </a:r>
            <a:r>
              <a:rPr i="1" lang="en-US" sz="2000">
                <a:latin typeface="Cambria"/>
                <a:ea typeface="Cambria"/>
                <a:cs typeface="Cambria"/>
                <a:sym typeface="Cambria"/>
              </a:rPr>
              <a:t> </a:t>
            </a:r>
            <a:r>
              <a:rPr lang="en-US" sz="2000">
                <a:latin typeface="Cambria"/>
                <a:ea typeface="Cambria"/>
                <a:cs typeface="Cambria"/>
                <a:sym typeface="Cambria"/>
              </a:rPr>
              <a:t>that, has a field strength that can be varied by changing one of the component values (current, turns, and so on).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Of course, current must pass through the coil of the electromagnet in order for magnetic flux to be developed, whereas there is no need for the coil or current in the permanent magnet. </a:t>
            </a:r>
            <a:endParaRPr/>
          </a:p>
          <a:p>
            <a:pPr indent="-171450" lvl="0" marL="171450" rtl="0" algn="just">
              <a:lnSpc>
                <a:spcPct val="90000"/>
              </a:lnSpc>
              <a:spcBef>
                <a:spcPts val="750"/>
              </a:spcBef>
              <a:spcAft>
                <a:spcPts val="0"/>
              </a:spcAft>
              <a:buSzPts val="2000"/>
              <a:buChar char="•"/>
            </a:pPr>
            <a:r>
              <a:rPr lang="en-US" sz="2000">
                <a:latin typeface="Cambria"/>
                <a:ea typeface="Cambria"/>
                <a:cs typeface="Cambria"/>
                <a:sym typeface="Cambria"/>
              </a:rPr>
              <a:t>The direction of flux lines can be determined for the electromagnet by placing the fingers of the right hand in the direction of current flow around the core. The thumb will then point in the direction of the north pole of the induced magnetic flux, as demonstrated in Fig. 11.10(a). </a:t>
            </a:r>
            <a:endParaRPr/>
          </a:p>
          <a:p>
            <a:pPr indent="-44450" lvl="0" marL="171450" rtl="0" algn="just">
              <a:lnSpc>
                <a:spcPct val="90000"/>
              </a:lnSpc>
              <a:spcBef>
                <a:spcPts val="750"/>
              </a:spcBef>
              <a:spcAft>
                <a:spcPts val="0"/>
              </a:spcAft>
              <a:buSzPts val="2000"/>
              <a:buNone/>
            </a:pPr>
            <a:r>
              <a:t/>
            </a:r>
            <a:endParaRPr sz="2000">
              <a:latin typeface="Cambria"/>
              <a:ea typeface="Cambria"/>
              <a:cs typeface="Cambria"/>
              <a:sym typeface="Cambria"/>
            </a:endParaRPr>
          </a:p>
        </p:txBody>
      </p:sp>
      <p:sp>
        <p:nvSpPr>
          <p:cNvPr id="358" name="Google Shape;358;p30"/>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59" name="Google Shape;359;p30"/>
          <p:cNvPicPr preferRelativeResize="0"/>
          <p:nvPr/>
        </p:nvPicPr>
        <p:blipFill rotWithShape="1">
          <a:blip r:embed="rId3">
            <a:alphaModFix/>
          </a:blip>
          <a:srcRect b="0" l="0" r="0" t="0"/>
          <a:stretch/>
        </p:blipFill>
        <p:spPr>
          <a:xfrm>
            <a:off x="2590801" y="4435030"/>
            <a:ext cx="3124200" cy="2303463"/>
          </a:xfrm>
          <a:prstGeom prst="rect">
            <a:avLst/>
          </a:prstGeom>
          <a:noFill/>
          <a:ln>
            <a:noFill/>
          </a:ln>
        </p:spPr>
      </p:pic>
      <p:pic>
        <p:nvPicPr>
          <p:cNvPr id="360" name="Google Shape;360;p30"/>
          <p:cNvPicPr preferRelativeResize="0"/>
          <p:nvPr/>
        </p:nvPicPr>
        <p:blipFill rotWithShape="1">
          <a:blip r:embed="rId4">
            <a:alphaModFix/>
          </a:blip>
          <a:srcRect b="0" l="0" r="0" t="0"/>
          <a:stretch/>
        </p:blipFill>
        <p:spPr>
          <a:xfrm>
            <a:off x="6918017" y="4741863"/>
            <a:ext cx="2946400" cy="1447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2152650" y="365127"/>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11.3 Flux Density</a:t>
            </a:r>
            <a:endParaRPr/>
          </a:p>
        </p:txBody>
      </p:sp>
      <p:sp>
        <p:nvSpPr>
          <p:cNvPr id="366" name="Google Shape;366;p31"/>
          <p:cNvSpPr txBox="1"/>
          <p:nvPr>
            <p:ph idx="1" type="body"/>
          </p:nvPr>
        </p:nvSpPr>
        <p:spPr>
          <a:xfrm>
            <a:off x="2090738" y="1752600"/>
            <a:ext cx="8120062" cy="4267200"/>
          </a:xfrm>
          <a:prstGeom prst="rect">
            <a:avLst/>
          </a:prstGeom>
          <a:noFill/>
          <a:ln>
            <a:noFill/>
          </a:ln>
        </p:spPr>
        <p:txBody>
          <a:bodyPr anchorCtr="0" anchor="t" bIns="45700" lIns="91425" spcFirstLastPara="1" rIns="91425" wrap="square" tIns="45700">
            <a:normAutofit/>
          </a:bodyPr>
          <a:lstStyle/>
          <a:p>
            <a:pPr indent="-44450" lvl="0" marL="171450" rtl="0" algn="l">
              <a:lnSpc>
                <a:spcPct val="90000"/>
              </a:lnSpc>
              <a:spcBef>
                <a:spcPts val="0"/>
              </a:spcBef>
              <a:spcAft>
                <a:spcPts val="0"/>
              </a:spcAft>
              <a:buSzPts val="2000"/>
              <a:buNone/>
            </a:pPr>
            <a:r>
              <a:t/>
            </a:r>
            <a:endParaRPr sz="2000"/>
          </a:p>
        </p:txBody>
      </p:sp>
      <p:sp>
        <p:nvSpPr>
          <p:cNvPr id="367" name="Google Shape;367;p31"/>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68" name="Google Shape;368;p31"/>
          <p:cNvPicPr preferRelativeResize="0"/>
          <p:nvPr/>
        </p:nvPicPr>
        <p:blipFill rotWithShape="1">
          <a:blip r:embed="rId3">
            <a:alphaModFix/>
          </a:blip>
          <a:srcRect b="0" l="0" r="0" t="0"/>
          <a:stretch/>
        </p:blipFill>
        <p:spPr>
          <a:xfrm>
            <a:off x="2355057" y="1905000"/>
            <a:ext cx="7591425" cy="3867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2152650" y="365127"/>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11.3 Flux Density</a:t>
            </a:r>
            <a:endParaRPr/>
          </a:p>
        </p:txBody>
      </p:sp>
      <p:sp>
        <p:nvSpPr>
          <p:cNvPr id="374" name="Google Shape;374;p32"/>
          <p:cNvSpPr txBox="1"/>
          <p:nvPr>
            <p:ph idx="1" type="body"/>
          </p:nvPr>
        </p:nvSpPr>
        <p:spPr>
          <a:xfrm>
            <a:off x="2152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SzPts val="2100"/>
              <a:buNone/>
            </a:pPr>
            <a:r>
              <a:t/>
            </a:r>
            <a:endParaRPr/>
          </a:p>
        </p:txBody>
      </p:sp>
      <p:sp>
        <p:nvSpPr>
          <p:cNvPr id="375" name="Google Shape;375;p32"/>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6" name="Google Shape;376;p32"/>
          <p:cNvPicPr preferRelativeResize="0"/>
          <p:nvPr/>
        </p:nvPicPr>
        <p:blipFill rotWithShape="1">
          <a:blip r:embed="rId3">
            <a:alphaModFix/>
          </a:blip>
          <a:srcRect b="0" l="0" r="0" t="0"/>
          <a:stretch/>
        </p:blipFill>
        <p:spPr>
          <a:xfrm>
            <a:off x="1752600" y="1683291"/>
            <a:ext cx="8915400" cy="39066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ph type="title"/>
          </p:nvPr>
        </p:nvSpPr>
        <p:spPr>
          <a:xfrm>
            <a:off x="2152650" y="365127"/>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11.4 Permeability</a:t>
            </a:r>
            <a:endParaRPr/>
          </a:p>
        </p:txBody>
      </p:sp>
      <p:sp>
        <p:nvSpPr>
          <p:cNvPr id="382" name="Google Shape;382;p33"/>
          <p:cNvSpPr txBox="1"/>
          <p:nvPr>
            <p:ph idx="1" type="body"/>
          </p:nvPr>
        </p:nvSpPr>
        <p:spPr>
          <a:xfrm>
            <a:off x="2090738" y="1371600"/>
            <a:ext cx="8120062" cy="46482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SzPts val="2200"/>
              <a:buChar char="•"/>
            </a:pPr>
            <a:r>
              <a:rPr lang="en-US" sz="2200">
                <a:latin typeface="Cambria"/>
                <a:ea typeface="Cambria"/>
                <a:cs typeface="Cambria"/>
                <a:sym typeface="Cambria"/>
              </a:rPr>
              <a:t>If cores of different materials with the same physical dimensions are used in the electromagnet, the strength of the magnet will vary in accordance with the core used. </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This variation in strength is due to the greater or lesser number of flux lines passing through the core. </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The</a:t>
            </a:r>
            <a:r>
              <a:rPr i="1" lang="en-US" sz="2200">
                <a:latin typeface="Cambria"/>
                <a:ea typeface="Cambria"/>
                <a:cs typeface="Cambria"/>
                <a:sym typeface="Cambria"/>
              </a:rPr>
              <a:t> </a:t>
            </a:r>
            <a:r>
              <a:rPr b="1" i="1" lang="en-US" sz="2200">
                <a:latin typeface="Cambria"/>
                <a:ea typeface="Cambria"/>
                <a:cs typeface="Cambria"/>
                <a:sym typeface="Cambria"/>
              </a:rPr>
              <a:t>permeability </a:t>
            </a:r>
            <a:r>
              <a:rPr lang="en-US" sz="2200">
                <a:latin typeface="Cambria"/>
                <a:ea typeface="Cambria"/>
                <a:cs typeface="Cambria"/>
                <a:sym typeface="Cambria"/>
              </a:rPr>
              <a:t>(μ) of a material, therefore, is a measure of the ease with which magnetic flux lines can be established in the material. </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Materials in which flux lines can readily be set up are said to be </a:t>
            </a:r>
            <a:r>
              <a:rPr i="1" lang="en-US" sz="2200">
                <a:latin typeface="Cambria"/>
                <a:ea typeface="Cambria"/>
                <a:cs typeface="Cambria"/>
                <a:sym typeface="Cambria"/>
              </a:rPr>
              <a:t>magnetic </a:t>
            </a:r>
            <a:r>
              <a:rPr lang="en-US" sz="2200">
                <a:latin typeface="Cambria"/>
                <a:ea typeface="Cambria"/>
                <a:cs typeface="Cambria"/>
                <a:sym typeface="Cambria"/>
              </a:rPr>
              <a:t>and to have high permeability</a:t>
            </a:r>
            <a:r>
              <a:rPr i="1" lang="en-US" sz="2200">
                <a:latin typeface="Cambria"/>
                <a:ea typeface="Cambria"/>
                <a:cs typeface="Cambria"/>
                <a:sym typeface="Cambria"/>
              </a:rPr>
              <a:t>. </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It is similar in many respects to conductivity in electric circuits. The permeability of free space μ</a:t>
            </a:r>
            <a:r>
              <a:rPr baseline="-25000" i="1" lang="en-US" sz="2200">
                <a:latin typeface="Cambria"/>
                <a:ea typeface="Cambria"/>
                <a:cs typeface="Cambria"/>
                <a:sym typeface="Cambria"/>
              </a:rPr>
              <a:t>o</a:t>
            </a:r>
            <a:r>
              <a:rPr i="1" lang="en-US" sz="2200">
                <a:latin typeface="Cambria"/>
                <a:ea typeface="Cambria"/>
                <a:cs typeface="Cambria"/>
                <a:sym typeface="Cambria"/>
              </a:rPr>
              <a:t> </a:t>
            </a:r>
            <a:r>
              <a:rPr lang="en-US" sz="2200">
                <a:latin typeface="Cambria"/>
                <a:ea typeface="Cambria"/>
                <a:cs typeface="Cambria"/>
                <a:sym typeface="Cambria"/>
              </a:rPr>
              <a:t>(vacuum) is</a:t>
            </a:r>
            <a:endParaRPr/>
          </a:p>
        </p:txBody>
      </p:sp>
      <p:sp>
        <p:nvSpPr>
          <p:cNvPr id="383" name="Google Shape;383;p33"/>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pic>
        <p:nvPicPr>
          <p:cNvPr id="384" name="Google Shape;384;p33"/>
          <p:cNvPicPr preferRelativeResize="0"/>
          <p:nvPr/>
        </p:nvPicPr>
        <p:blipFill rotWithShape="1">
          <a:blip r:embed="rId3">
            <a:alphaModFix/>
          </a:blip>
          <a:srcRect b="0" l="0" r="0" t="0"/>
          <a:stretch/>
        </p:blipFill>
        <p:spPr>
          <a:xfrm>
            <a:off x="5257800" y="5510211"/>
            <a:ext cx="2959100" cy="114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2152650" y="365127"/>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11.4 Permeability</a:t>
            </a:r>
            <a:endParaRPr/>
          </a:p>
        </p:txBody>
      </p:sp>
      <p:sp>
        <p:nvSpPr>
          <p:cNvPr id="390" name="Google Shape;390;p34"/>
          <p:cNvSpPr txBox="1"/>
          <p:nvPr>
            <p:ph idx="1" type="body"/>
          </p:nvPr>
        </p:nvSpPr>
        <p:spPr>
          <a:xfrm>
            <a:off x="2090738" y="1752600"/>
            <a:ext cx="8120062" cy="42672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SzPts val="2200"/>
              <a:buChar char="•"/>
            </a:pPr>
            <a:r>
              <a:rPr lang="en-US" sz="2200">
                <a:latin typeface="Cambria"/>
                <a:ea typeface="Cambria"/>
                <a:cs typeface="Cambria"/>
                <a:sym typeface="Cambria"/>
              </a:rPr>
              <a:t>The permeability of all </a:t>
            </a:r>
            <a:r>
              <a:rPr b="1" lang="en-US" sz="2200">
                <a:latin typeface="Cambria"/>
                <a:ea typeface="Cambria"/>
                <a:cs typeface="Cambria"/>
                <a:sym typeface="Cambria"/>
              </a:rPr>
              <a:t>nonmagnetic</a:t>
            </a:r>
            <a:r>
              <a:rPr lang="en-US" sz="2200">
                <a:latin typeface="Cambria"/>
                <a:ea typeface="Cambria"/>
                <a:cs typeface="Cambria"/>
                <a:sym typeface="Cambria"/>
              </a:rPr>
              <a:t> materials, such as copper, aluminum, wood, glass, and air, is the same as that for free space (vacuum). </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Materials that have permeability slightly less than that of free space are said to be </a:t>
            </a:r>
            <a:r>
              <a:rPr b="1" lang="en-US" sz="2200">
                <a:latin typeface="Cambria"/>
                <a:ea typeface="Cambria"/>
                <a:cs typeface="Cambria"/>
                <a:sym typeface="Cambria"/>
              </a:rPr>
              <a:t>diamagnetic</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Those with permeability slightly greater than that of free space are said to be </a:t>
            </a:r>
            <a:r>
              <a:rPr b="1" lang="en-US" sz="2200">
                <a:latin typeface="Cambria"/>
                <a:ea typeface="Cambria"/>
                <a:cs typeface="Cambria"/>
                <a:sym typeface="Cambria"/>
              </a:rPr>
              <a:t>paramagnetic. </a:t>
            </a:r>
            <a:endParaRPr/>
          </a:p>
          <a:p>
            <a:pPr indent="-171450" lvl="0" marL="171450" rtl="0" algn="just">
              <a:lnSpc>
                <a:spcPct val="90000"/>
              </a:lnSpc>
              <a:spcBef>
                <a:spcPts val="750"/>
              </a:spcBef>
              <a:spcAft>
                <a:spcPts val="0"/>
              </a:spcAft>
              <a:buSzPts val="2200"/>
              <a:buChar char="•"/>
            </a:pPr>
            <a:r>
              <a:rPr lang="en-US" sz="2200">
                <a:latin typeface="Cambria"/>
                <a:ea typeface="Cambria"/>
                <a:cs typeface="Cambria"/>
                <a:sym typeface="Cambria"/>
              </a:rPr>
              <a:t>Magnetic materials, such as iron, nickel, steel, cobalt, and alloys of these metals, have permeability hundreds and even thousands of times that of free space. Materials with these very high permeability are referred to as </a:t>
            </a:r>
            <a:r>
              <a:rPr b="1" lang="en-US" sz="2200">
                <a:latin typeface="Cambria"/>
                <a:ea typeface="Cambria"/>
                <a:cs typeface="Cambria"/>
                <a:sym typeface="Cambria"/>
              </a:rPr>
              <a:t>ferromagnetic.</a:t>
            </a:r>
            <a:endParaRPr sz="2200">
              <a:latin typeface="Cambria"/>
              <a:ea typeface="Cambria"/>
              <a:cs typeface="Cambria"/>
              <a:sym typeface="Cambria"/>
            </a:endParaRPr>
          </a:p>
        </p:txBody>
      </p:sp>
      <p:sp>
        <p:nvSpPr>
          <p:cNvPr id="391" name="Google Shape;391;p34"/>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Verdana"/>
                <a:ea typeface="Verdana"/>
                <a:cs typeface="Verdana"/>
                <a:sym typeface="Verdana"/>
              </a:rPr>
              <a:t>‹#›</a:t>
            </a:fld>
            <a:endParaRPr sz="900">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type="title"/>
          </p:nvPr>
        </p:nvSpPr>
        <p:spPr>
          <a:xfrm>
            <a:off x="2152650" y="365127"/>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300"/>
              <a:buNone/>
            </a:pPr>
            <a:r>
              <a:rPr lang="en-US">
                <a:latin typeface="Cambria"/>
                <a:ea typeface="Cambria"/>
                <a:cs typeface="Cambria"/>
                <a:sym typeface="Cambria"/>
              </a:rPr>
              <a:t>Relative Permeability</a:t>
            </a:r>
            <a:endParaRPr/>
          </a:p>
        </p:txBody>
      </p:sp>
      <p:sp>
        <p:nvSpPr>
          <p:cNvPr id="397" name="Google Shape;397;p35"/>
          <p:cNvSpPr txBox="1"/>
          <p:nvPr>
            <p:ph idx="12" type="sldNum"/>
          </p:nvPr>
        </p:nvSpPr>
        <p:spPr>
          <a:xfrm>
            <a:off x="7981950" y="635635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8" name="Google Shape;398;p35"/>
          <p:cNvPicPr preferRelativeResize="0"/>
          <p:nvPr/>
        </p:nvPicPr>
        <p:blipFill rotWithShape="1">
          <a:blip r:embed="rId3">
            <a:alphaModFix/>
          </a:blip>
          <a:srcRect b="0" l="0" r="0" t="0"/>
          <a:stretch/>
        </p:blipFill>
        <p:spPr>
          <a:xfrm>
            <a:off x="1524000" y="1864468"/>
            <a:ext cx="9144000" cy="3129064"/>
          </a:xfrm>
          <a:prstGeom prst="rect">
            <a:avLst/>
          </a:prstGeom>
          <a:noFill/>
          <a:ln>
            <a:noFill/>
          </a:ln>
        </p:spPr>
      </p:pic>
      <p:pic>
        <p:nvPicPr>
          <p:cNvPr id="399" name="Google Shape;399;p35"/>
          <p:cNvPicPr preferRelativeResize="0"/>
          <p:nvPr/>
        </p:nvPicPr>
        <p:blipFill rotWithShape="1">
          <a:blip r:embed="rId4">
            <a:alphaModFix/>
          </a:blip>
          <a:srcRect b="0" l="0" r="0" t="0"/>
          <a:stretch/>
        </p:blipFill>
        <p:spPr>
          <a:xfrm>
            <a:off x="5167314" y="2809875"/>
            <a:ext cx="1857375" cy="1238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2286000" y="28956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Thank You</a:t>
            </a:r>
            <a:endParaRPr sz="3600">
              <a:latin typeface="Cambria"/>
              <a:ea typeface="Cambria"/>
              <a:cs typeface="Cambria"/>
              <a:sym typeface="Cambria"/>
            </a:endParaRPr>
          </a:p>
        </p:txBody>
      </p:sp>
      <p:sp>
        <p:nvSpPr>
          <p:cNvPr id="405" name="Google Shape;405;p36"/>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6" name="Google Shape;406;p36"/>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905000" y="1524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10.8 Discharge Phase</a:t>
            </a:r>
            <a:endParaRPr/>
          </a:p>
        </p:txBody>
      </p:sp>
      <p:sp>
        <p:nvSpPr>
          <p:cNvPr id="114" name="Google Shape;114;p4"/>
          <p:cNvSpPr txBox="1"/>
          <p:nvPr>
            <p:ph idx="1" type="body"/>
          </p:nvPr>
        </p:nvSpPr>
        <p:spPr>
          <a:xfrm>
            <a:off x="2090738" y="914400"/>
            <a:ext cx="8120062"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400"/>
              <a:buChar char="•"/>
            </a:pPr>
            <a:r>
              <a:rPr lang="en-US" sz="2400">
                <a:latin typeface="Cambria"/>
                <a:ea typeface="Cambria"/>
                <a:cs typeface="Cambria"/>
                <a:sym typeface="Cambria"/>
              </a:rPr>
              <a:t>During the discharge phase, the current </a:t>
            </a:r>
            <a:r>
              <a:rPr i="1" lang="en-US" sz="2400">
                <a:latin typeface="Cambria"/>
                <a:ea typeface="Cambria"/>
                <a:cs typeface="Cambria"/>
                <a:sym typeface="Cambria"/>
              </a:rPr>
              <a:t>i</a:t>
            </a:r>
            <a:r>
              <a:rPr baseline="-25000" i="1" lang="en-US" sz="2400">
                <a:latin typeface="Cambria"/>
                <a:ea typeface="Cambria"/>
                <a:cs typeface="Cambria"/>
                <a:sym typeface="Cambria"/>
              </a:rPr>
              <a:t>C</a:t>
            </a:r>
            <a:r>
              <a:rPr i="1" lang="en-US" sz="2400">
                <a:latin typeface="Cambria"/>
                <a:ea typeface="Cambria"/>
                <a:cs typeface="Cambria"/>
                <a:sym typeface="Cambria"/>
              </a:rPr>
              <a:t> </a:t>
            </a:r>
            <a:r>
              <a:rPr lang="en-US" sz="2400">
                <a:latin typeface="Cambria"/>
                <a:ea typeface="Cambria"/>
                <a:cs typeface="Cambria"/>
                <a:sym typeface="Cambria"/>
              </a:rPr>
              <a:t>will also</a:t>
            </a:r>
            <a:r>
              <a:rPr i="1" lang="en-US" sz="2400">
                <a:latin typeface="Cambria"/>
                <a:ea typeface="Cambria"/>
                <a:cs typeface="Cambria"/>
                <a:sym typeface="Cambria"/>
              </a:rPr>
              <a:t> </a:t>
            </a:r>
            <a:r>
              <a:rPr lang="en-US" sz="2400">
                <a:latin typeface="Cambria"/>
                <a:ea typeface="Cambria"/>
                <a:cs typeface="Cambria"/>
                <a:sym typeface="Cambria"/>
              </a:rPr>
              <a:t>decrease with time, as defined by the following equation:</a:t>
            </a:r>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0" lvl="0" marL="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The complete discharge will occur, for all practical purposes, in five time constants. </a:t>
            </a:r>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None/>
            </a:pPr>
            <a:r>
              <a:rPr lang="en-US" sz="2400">
                <a:latin typeface="Cambria"/>
                <a:ea typeface="Cambria"/>
                <a:cs typeface="Cambria"/>
                <a:sym typeface="Cambria"/>
              </a:rPr>
              <a:t>	</a:t>
            </a:r>
            <a:endParaRPr/>
          </a:p>
        </p:txBody>
      </p:sp>
      <p:sp>
        <p:nvSpPr>
          <p:cNvPr id="115" name="Google Shape;115;p4"/>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pic>
        <p:nvPicPr>
          <p:cNvPr id="116" name="Google Shape;116;p4"/>
          <p:cNvPicPr preferRelativeResize="0"/>
          <p:nvPr/>
        </p:nvPicPr>
        <p:blipFill rotWithShape="1">
          <a:blip r:embed="rId3">
            <a:alphaModFix/>
          </a:blip>
          <a:srcRect b="0" l="0" r="0" t="0"/>
          <a:stretch/>
        </p:blipFill>
        <p:spPr>
          <a:xfrm>
            <a:off x="4876800" y="2954032"/>
            <a:ext cx="2743200" cy="1152525"/>
          </a:xfrm>
          <a:prstGeom prst="rect">
            <a:avLst/>
          </a:prstGeom>
          <a:noFill/>
          <a:ln>
            <a:noFill/>
          </a:ln>
        </p:spPr>
      </p:pic>
      <p:sp>
        <p:nvSpPr>
          <p:cNvPr id="117" name="Google Shape;117;p4"/>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t/>
            </a:r>
            <a:endParaRPr/>
          </a:p>
        </p:txBody>
      </p:sp>
      <p:sp>
        <p:nvSpPr>
          <p:cNvPr id="123" name="Google Shape;123;p5"/>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a:latin typeface="Cambria"/>
              <a:ea typeface="Cambria"/>
              <a:cs typeface="Cambria"/>
              <a:sym typeface="Cambria"/>
            </a:endParaRPr>
          </a:p>
          <a:p>
            <a:pPr indent="-190500" lvl="0" marL="342900" rtl="0" algn="l">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Since the polarity of </a:t>
            </a:r>
            <a:r>
              <a:rPr i="1" lang="en-US" sz="2400">
                <a:latin typeface="Cambria"/>
                <a:ea typeface="Cambria"/>
                <a:cs typeface="Cambria"/>
                <a:sym typeface="Cambria"/>
              </a:rPr>
              <a:t>v</a:t>
            </a:r>
            <a:r>
              <a:rPr baseline="-25000" i="1" lang="en-US" sz="2400">
                <a:latin typeface="Cambria"/>
                <a:ea typeface="Cambria"/>
                <a:cs typeface="Cambria"/>
                <a:sym typeface="Cambria"/>
              </a:rPr>
              <a:t>C</a:t>
            </a:r>
            <a:r>
              <a:rPr i="1" lang="en-US" sz="2400">
                <a:latin typeface="Cambria"/>
                <a:ea typeface="Cambria"/>
                <a:cs typeface="Cambria"/>
                <a:sym typeface="Cambria"/>
              </a:rPr>
              <a:t> </a:t>
            </a:r>
            <a:r>
              <a:rPr lang="en-US" sz="2400">
                <a:latin typeface="Cambria"/>
                <a:ea typeface="Cambria"/>
                <a:cs typeface="Cambria"/>
                <a:sym typeface="Cambria"/>
              </a:rPr>
              <a:t>is the same for both the charging and the discharging phases, the entire curve lies above the axis. </a:t>
            </a:r>
            <a:endParaRPr/>
          </a:p>
          <a:p>
            <a:pPr indent="-139700" lvl="0" marL="342900" rtl="0" algn="l">
              <a:lnSpc>
                <a:spcPct val="90000"/>
              </a:lnSpc>
              <a:spcBef>
                <a:spcPts val="640"/>
              </a:spcBef>
              <a:spcAft>
                <a:spcPts val="0"/>
              </a:spcAft>
              <a:buClr>
                <a:schemeClr val="dk1"/>
              </a:buClr>
              <a:buSzPts val="3200"/>
              <a:buNone/>
            </a:pPr>
            <a:r>
              <a:t/>
            </a:r>
            <a:endParaRPr/>
          </a:p>
        </p:txBody>
      </p:sp>
      <p:sp>
        <p:nvSpPr>
          <p:cNvPr id="124" name="Google Shape;124;p5"/>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5" name="Google Shape;125;p5"/>
          <p:cNvPicPr preferRelativeResize="0"/>
          <p:nvPr/>
        </p:nvPicPr>
        <p:blipFill rotWithShape="1">
          <a:blip r:embed="rId3">
            <a:alphaModFix/>
          </a:blip>
          <a:srcRect b="0" l="0" r="0" t="0"/>
          <a:stretch/>
        </p:blipFill>
        <p:spPr>
          <a:xfrm>
            <a:off x="3429000" y="3886200"/>
            <a:ext cx="5181600" cy="2667000"/>
          </a:xfrm>
          <a:prstGeom prst="rect">
            <a:avLst/>
          </a:prstGeom>
          <a:noFill/>
          <a:ln>
            <a:noFill/>
          </a:ln>
        </p:spPr>
      </p:pic>
      <p:pic>
        <p:nvPicPr>
          <p:cNvPr id="126" name="Google Shape;126;p5"/>
          <p:cNvPicPr preferRelativeResize="0"/>
          <p:nvPr/>
        </p:nvPicPr>
        <p:blipFill rotWithShape="1">
          <a:blip r:embed="rId4">
            <a:alphaModFix/>
          </a:blip>
          <a:srcRect b="0" l="0" r="0" t="0"/>
          <a:stretch/>
        </p:blipFill>
        <p:spPr>
          <a:xfrm>
            <a:off x="2362200" y="8"/>
            <a:ext cx="3189287" cy="2400300"/>
          </a:xfrm>
          <a:prstGeom prst="rect">
            <a:avLst/>
          </a:prstGeom>
          <a:noFill/>
          <a:ln>
            <a:noFill/>
          </a:ln>
        </p:spPr>
      </p:pic>
      <p:pic>
        <p:nvPicPr>
          <p:cNvPr id="127" name="Google Shape;127;p5"/>
          <p:cNvPicPr preferRelativeResize="0"/>
          <p:nvPr/>
        </p:nvPicPr>
        <p:blipFill rotWithShape="1">
          <a:blip r:embed="rId5">
            <a:alphaModFix/>
          </a:blip>
          <a:srcRect b="0" l="0" r="0" t="0"/>
          <a:stretch/>
        </p:blipFill>
        <p:spPr>
          <a:xfrm>
            <a:off x="6781800" y="92869"/>
            <a:ext cx="3143250" cy="2214562"/>
          </a:xfrm>
          <a:prstGeom prst="rect">
            <a:avLst/>
          </a:prstGeom>
          <a:noFill/>
          <a:ln>
            <a:noFill/>
          </a:ln>
        </p:spPr>
      </p:pic>
      <p:sp>
        <p:nvSpPr>
          <p:cNvPr id="128" name="Google Shape;128;p5"/>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t/>
            </a:r>
            <a:endParaRPr/>
          </a:p>
        </p:txBody>
      </p:sp>
      <p:sp>
        <p:nvSpPr>
          <p:cNvPr id="134" name="Google Shape;134;p6"/>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a:latin typeface="Cambria"/>
              <a:ea typeface="Cambria"/>
              <a:cs typeface="Cambria"/>
              <a:sym typeface="Cambria"/>
            </a:endParaRPr>
          </a:p>
          <a:p>
            <a:pPr indent="-190500" lvl="0" marL="342900" rtl="0" algn="l">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The current </a:t>
            </a:r>
            <a:r>
              <a:rPr i="1" lang="en-US" sz="2400">
                <a:latin typeface="Cambria"/>
                <a:ea typeface="Cambria"/>
                <a:cs typeface="Cambria"/>
                <a:sym typeface="Cambria"/>
              </a:rPr>
              <a:t>i</a:t>
            </a:r>
            <a:r>
              <a:rPr baseline="-25000" i="1" lang="en-US" sz="2400">
                <a:latin typeface="Cambria"/>
                <a:ea typeface="Cambria"/>
                <a:cs typeface="Cambria"/>
                <a:sym typeface="Cambria"/>
              </a:rPr>
              <a:t>C</a:t>
            </a:r>
            <a:r>
              <a:rPr i="1" lang="en-US" sz="2400">
                <a:latin typeface="Cambria"/>
                <a:ea typeface="Cambria"/>
                <a:cs typeface="Cambria"/>
                <a:sym typeface="Cambria"/>
              </a:rPr>
              <a:t> </a:t>
            </a:r>
            <a:r>
              <a:rPr lang="en-US" sz="2400">
                <a:latin typeface="Cambria"/>
                <a:ea typeface="Cambria"/>
                <a:cs typeface="Cambria"/>
                <a:sym typeface="Cambria"/>
              </a:rPr>
              <a:t>reverses direction during the charging and discharging</a:t>
            </a:r>
            <a:r>
              <a:rPr i="1" lang="en-US" sz="2400">
                <a:latin typeface="Cambria"/>
                <a:ea typeface="Cambria"/>
                <a:cs typeface="Cambria"/>
                <a:sym typeface="Cambria"/>
              </a:rPr>
              <a:t> </a:t>
            </a:r>
            <a:r>
              <a:rPr lang="en-US" sz="2400">
                <a:latin typeface="Cambria"/>
                <a:ea typeface="Cambria"/>
                <a:cs typeface="Cambria"/>
                <a:sym typeface="Cambria"/>
              </a:rPr>
              <a:t>phases, producing a negative pulse for both the current and the voltage </a:t>
            </a:r>
            <a:r>
              <a:rPr i="1" lang="en-US" sz="2400">
                <a:latin typeface="Cambria"/>
                <a:ea typeface="Cambria"/>
                <a:cs typeface="Cambria"/>
                <a:sym typeface="Cambria"/>
              </a:rPr>
              <a:t>v</a:t>
            </a:r>
            <a:r>
              <a:rPr baseline="-25000" i="1" lang="en-US" sz="2400">
                <a:latin typeface="Cambria"/>
                <a:ea typeface="Cambria"/>
                <a:cs typeface="Cambria"/>
                <a:sym typeface="Cambria"/>
              </a:rPr>
              <a:t>R</a:t>
            </a:r>
            <a:r>
              <a:rPr i="1" lang="en-US" sz="2400">
                <a:latin typeface="Cambria"/>
                <a:ea typeface="Cambria"/>
                <a:cs typeface="Cambria"/>
                <a:sym typeface="Cambria"/>
              </a:rPr>
              <a:t>. </a:t>
            </a:r>
            <a:endParaRPr/>
          </a:p>
          <a:p>
            <a:pPr indent="-139700" lvl="0" marL="342900" rtl="0" algn="l">
              <a:lnSpc>
                <a:spcPct val="90000"/>
              </a:lnSpc>
              <a:spcBef>
                <a:spcPts val="640"/>
              </a:spcBef>
              <a:spcAft>
                <a:spcPts val="0"/>
              </a:spcAft>
              <a:buClr>
                <a:schemeClr val="dk1"/>
              </a:buClr>
              <a:buSzPts val="3200"/>
              <a:buNone/>
            </a:pPr>
            <a:r>
              <a:t/>
            </a:r>
            <a:endParaRPr/>
          </a:p>
        </p:txBody>
      </p:sp>
      <p:sp>
        <p:nvSpPr>
          <p:cNvPr id="135" name="Google Shape;135;p6"/>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6" name="Google Shape;136;p6"/>
          <p:cNvPicPr preferRelativeResize="0"/>
          <p:nvPr/>
        </p:nvPicPr>
        <p:blipFill rotWithShape="1">
          <a:blip r:embed="rId3">
            <a:alphaModFix/>
          </a:blip>
          <a:srcRect b="0" l="0" r="0" t="0"/>
          <a:stretch/>
        </p:blipFill>
        <p:spPr>
          <a:xfrm>
            <a:off x="6172202" y="157746"/>
            <a:ext cx="3143250" cy="2214562"/>
          </a:xfrm>
          <a:prstGeom prst="rect">
            <a:avLst/>
          </a:prstGeom>
          <a:noFill/>
          <a:ln>
            <a:noFill/>
          </a:ln>
        </p:spPr>
      </p:pic>
      <p:pic>
        <p:nvPicPr>
          <p:cNvPr id="137" name="Google Shape;137;p6"/>
          <p:cNvPicPr preferRelativeResize="0"/>
          <p:nvPr/>
        </p:nvPicPr>
        <p:blipFill rotWithShape="1">
          <a:blip r:embed="rId4">
            <a:alphaModFix/>
          </a:blip>
          <a:srcRect b="0" l="0" r="0" t="0"/>
          <a:stretch/>
        </p:blipFill>
        <p:spPr>
          <a:xfrm>
            <a:off x="1981201" y="4267200"/>
            <a:ext cx="4191001" cy="2057400"/>
          </a:xfrm>
          <a:prstGeom prst="rect">
            <a:avLst/>
          </a:prstGeom>
          <a:noFill/>
          <a:ln>
            <a:noFill/>
          </a:ln>
        </p:spPr>
      </p:pic>
      <p:pic>
        <p:nvPicPr>
          <p:cNvPr id="138" name="Google Shape;138;p6"/>
          <p:cNvPicPr preferRelativeResize="0"/>
          <p:nvPr/>
        </p:nvPicPr>
        <p:blipFill rotWithShape="1">
          <a:blip r:embed="rId5">
            <a:alphaModFix/>
          </a:blip>
          <a:srcRect b="0" l="0" r="0" t="0"/>
          <a:stretch/>
        </p:blipFill>
        <p:spPr>
          <a:xfrm>
            <a:off x="6400801" y="4561523"/>
            <a:ext cx="4114801" cy="1881187"/>
          </a:xfrm>
          <a:prstGeom prst="rect">
            <a:avLst/>
          </a:prstGeom>
          <a:noFill/>
          <a:ln>
            <a:noFill/>
          </a:ln>
        </p:spPr>
      </p:pic>
      <p:sp>
        <p:nvSpPr>
          <p:cNvPr id="139" name="Google Shape;139;p6"/>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pic>
        <p:nvPicPr>
          <p:cNvPr id="140" name="Google Shape;140;p6"/>
          <p:cNvPicPr preferRelativeResize="0"/>
          <p:nvPr/>
        </p:nvPicPr>
        <p:blipFill rotWithShape="1">
          <a:blip r:embed="rId6">
            <a:alphaModFix/>
          </a:blip>
          <a:srcRect b="0" l="0" r="0" t="0"/>
          <a:stretch/>
        </p:blipFill>
        <p:spPr>
          <a:xfrm>
            <a:off x="2362200" y="-27992"/>
            <a:ext cx="3189286" cy="240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10.8 Discharge Phase</a:t>
            </a:r>
            <a:endParaRPr/>
          </a:p>
        </p:txBody>
      </p:sp>
      <p:sp>
        <p:nvSpPr>
          <p:cNvPr id="146" name="Google Shape;146;p7"/>
          <p:cNvSpPr txBox="1"/>
          <p:nvPr>
            <p:ph idx="1" type="body"/>
          </p:nvPr>
        </p:nvSpPr>
        <p:spPr>
          <a:xfrm>
            <a:off x="2090738" y="1600200"/>
            <a:ext cx="8120062"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Example: 10.6</a:t>
            </a:r>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Example: 10.7</a:t>
            </a:r>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Example: 10.8</a:t>
            </a:r>
            <a:endParaRPr/>
          </a:p>
          <a:p>
            <a:pPr indent="-190500" lvl="0" marL="342900" rtl="0" algn="just">
              <a:lnSpc>
                <a:spcPct val="90000"/>
              </a:lnSpc>
              <a:spcBef>
                <a:spcPts val="480"/>
              </a:spcBef>
              <a:spcAft>
                <a:spcPts val="0"/>
              </a:spcAft>
              <a:buClr>
                <a:schemeClr val="dk1"/>
              </a:buClr>
              <a:buSzPts val="2400"/>
              <a:buNone/>
            </a:pPr>
            <a:r>
              <a:t/>
            </a:r>
            <a:endParaRPr i="1"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just">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None/>
            </a:pPr>
            <a:r>
              <a:rPr lang="en-US" sz="2400">
                <a:latin typeface="Cambria"/>
                <a:ea typeface="Cambria"/>
                <a:cs typeface="Cambria"/>
                <a:sym typeface="Cambria"/>
              </a:rPr>
              <a:t>	</a:t>
            </a:r>
            <a:endParaRPr/>
          </a:p>
        </p:txBody>
      </p:sp>
      <p:sp>
        <p:nvSpPr>
          <p:cNvPr id="147" name="Google Shape;147;p7"/>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latin typeface="Verdana"/>
                <a:ea typeface="Verdana"/>
                <a:cs typeface="Verdana"/>
                <a:sym typeface="Verdana"/>
              </a:rPr>
              <a:t>‹#›</a:t>
            </a:fld>
            <a:endParaRPr>
              <a:solidFill>
                <a:schemeClr val="dk1"/>
              </a:solidFill>
              <a:latin typeface="Verdana"/>
              <a:ea typeface="Verdana"/>
              <a:cs typeface="Verdana"/>
              <a:sym typeface="Verdana"/>
            </a:endParaRPr>
          </a:p>
        </p:txBody>
      </p:sp>
      <p:sp>
        <p:nvSpPr>
          <p:cNvPr id="148" name="Google Shape;148;p7"/>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905000" y="3810"/>
            <a:ext cx="8229600" cy="53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The Effect of τ on the Response</a:t>
            </a:r>
            <a:endParaRPr sz="3200">
              <a:latin typeface="Cambria"/>
              <a:ea typeface="Cambria"/>
              <a:cs typeface="Cambria"/>
              <a:sym typeface="Cambria"/>
            </a:endParaRPr>
          </a:p>
        </p:txBody>
      </p:sp>
      <p:sp>
        <p:nvSpPr>
          <p:cNvPr id="154" name="Google Shape;154;p8"/>
          <p:cNvSpPr txBox="1"/>
          <p:nvPr>
            <p:ph idx="1" type="body"/>
          </p:nvPr>
        </p:nvSpPr>
        <p:spPr>
          <a:xfrm>
            <a:off x="1981200" y="457201"/>
            <a:ext cx="8229600" cy="5527675"/>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If the value of τ (=RC) were changed by changing the resistance(R), or the capacitance(C), or both, the resulting waveforms would appear the same because they were plotted against the time constant of the network.</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If they were plotted against time (t), there could be a dramatic change in the appearance of the resulting plots. </a:t>
            </a:r>
            <a:endParaRPr sz="2000">
              <a:latin typeface="Cambria"/>
              <a:ea typeface="Cambria"/>
              <a:cs typeface="Cambria"/>
              <a:sym typeface="Cambria"/>
            </a:endParaRPr>
          </a:p>
        </p:txBody>
      </p:sp>
      <p:sp>
        <p:nvSpPr>
          <p:cNvPr id="155" name="Google Shape;155;p8"/>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6" name="Google Shape;156;p8"/>
          <p:cNvPicPr preferRelativeResize="0"/>
          <p:nvPr/>
        </p:nvPicPr>
        <p:blipFill rotWithShape="1">
          <a:blip r:embed="rId3">
            <a:alphaModFix/>
          </a:blip>
          <a:srcRect b="0" l="0" r="0" t="0"/>
          <a:stretch/>
        </p:blipFill>
        <p:spPr>
          <a:xfrm>
            <a:off x="1501140" y="2438401"/>
            <a:ext cx="4648200" cy="2238375"/>
          </a:xfrm>
          <a:prstGeom prst="rect">
            <a:avLst/>
          </a:prstGeom>
          <a:noFill/>
          <a:ln>
            <a:noFill/>
          </a:ln>
        </p:spPr>
      </p:pic>
      <p:pic>
        <p:nvPicPr>
          <p:cNvPr id="157" name="Google Shape;157;p8"/>
          <p:cNvPicPr preferRelativeResize="0"/>
          <p:nvPr/>
        </p:nvPicPr>
        <p:blipFill rotWithShape="1">
          <a:blip r:embed="rId4">
            <a:alphaModFix/>
          </a:blip>
          <a:srcRect b="0" l="0" r="0" t="0"/>
          <a:stretch/>
        </p:blipFill>
        <p:spPr>
          <a:xfrm>
            <a:off x="6400800" y="2438400"/>
            <a:ext cx="4267200" cy="1881188"/>
          </a:xfrm>
          <a:prstGeom prst="rect">
            <a:avLst/>
          </a:prstGeom>
          <a:noFill/>
          <a:ln>
            <a:noFill/>
          </a:ln>
        </p:spPr>
      </p:pic>
      <p:pic>
        <p:nvPicPr>
          <p:cNvPr id="158" name="Google Shape;158;p8"/>
          <p:cNvPicPr preferRelativeResize="0"/>
          <p:nvPr/>
        </p:nvPicPr>
        <p:blipFill rotWithShape="1">
          <a:blip r:embed="rId5">
            <a:alphaModFix/>
          </a:blip>
          <a:srcRect b="0" l="0" r="0" t="0"/>
          <a:stretch/>
        </p:blipFill>
        <p:spPr>
          <a:xfrm>
            <a:off x="1524000" y="4792028"/>
            <a:ext cx="4972050" cy="1990725"/>
          </a:xfrm>
          <a:prstGeom prst="rect">
            <a:avLst/>
          </a:prstGeom>
          <a:noFill/>
          <a:ln>
            <a:noFill/>
          </a:ln>
        </p:spPr>
      </p:pic>
      <p:pic>
        <p:nvPicPr>
          <p:cNvPr id="159" name="Google Shape;159;p8"/>
          <p:cNvPicPr preferRelativeResize="0"/>
          <p:nvPr/>
        </p:nvPicPr>
        <p:blipFill rotWithShape="1">
          <a:blip r:embed="rId6">
            <a:alphaModFix/>
          </a:blip>
          <a:srcRect b="0" l="0" r="0" t="0"/>
          <a:stretch/>
        </p:blipFill>
        <p:spPr>
          <a:xfrm>
            <a:off x="6629400" y="4534852"/>
            <a:ext cx="3962400" cy="2247900"/>
          </a:xfrm>
          <a:prstGeom prst="rect">
            <a:avLst/>
          </a:prstGeom>
          <a:noFill/>
          <a:ln>
            <a:noFill/>
          </a:ln>
        </p:spPr>
      </p:pic>
      <p:sp>
        <p:nvSpPr>
          <p:cNvPr id="160" name="Google Shape;160;p8"/>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1981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The Effect of τ on the Response</a:t>
            </a:r>
            <a:endParaRPr/>
          </a:p>
        </p:txBody>
      </p:sp>
      <p:sp>
        <p:nvSpPr>
          <p:cNvPr id="166" name="Google Shape;166;p9"/>
          <p:cNvSpPr txBox="1"/>
          <p:nvPr>
            <p:ph idx="1" type="body"/>
          </p:nvPr>
        </p:nvSpPr>
        <p:spPr>
          <a:xfrm>
            <a:off x="1981200" y="1143001"/>
            <a:ext cx="8229600" cy="49831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400"/>
              <a:buChar char="•"/>
            </a:pPr>
            <a:r>
              <a:rPr lang="en-US" sz="2400">
                <a:latin typeface="Cambria"/>
                <a:ea typeface="Cambria"/>
                <a:cs typeface="Cambria"/>
                <a:sym typeface="Cambria"/>
              </a:rPr>
              <a:t>For a fixed-resistance network, the effect of increasing the capacitance is clearly demonstrated in Fig. 10.43.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The larger the capacitance, and hence the time constant, the longer it takes the capacitor to charge up (as it requires 5τ)—there is more charge to be stored.</a:t>
            </a:r>
            <a:endParaRPr sz="2400">
              <a:latin typeface="Cambria"/>
              <a:ea typeface="Cambria"/>
              <a:cs typeface="Cambria"/>
              <a:sym typeface="Cambria"/>
            </a:endParaRPr>
          </a:p>
        </p:txBody>
      </p:sp>
      <p:sp>
        <p:nvSpPr>
          <p:cNvPr id="167" name="Google Shape;167;p9"/>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8" name="Google Shape;168;p9"/>
          <p:cNvPicPr preferRelativeResize="0"/>
          <p:nvPr/>
        </p:nvPicPr>
        <p:blipFill rotWithShape="1">
          <a:blip r:embed="rId3">
            <a:alphaModFix/>
          </a:blip>
          <a:srcRect b="0" l="0" r="0" t="0"/>
          <a:stretch/>
        </p:blipFill>
        <p:spPr>
          <a:xfrm>
            <a:off x="4419600" y="3352800"/>
            <a:ext cx="4076700" cy="3352800"/>
          </a:xfrm>
          <a:prstGeom prst="rect">
            <a:avLst/>
          </a:prstGeom>
          <a:noFill/>
          <a:ln>
            <a:noFill/>
          </a:ln>
        </p:spPr>
      </p:pic>
      <p:sp>
        <p:nvSpPr>
          <p:cNvPr id="169" name="Google Shape;169;p9"/>
          <p:cNvSpPr txBox="1"/>
          <p:nvPr>
            <p:ph idx="10" type="dt"/>
          </p:nvPr>
        </p:nvSpPr>
        <p:spPr>
          <a:xfrm>
            <a:off x="1981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16-Apr-22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