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Lst>
  <p:sldSz cy="6858000" cx="9144000"/>
  <p:notesSz cx="6735750" cy="98663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49" roundtripDataSignature="AMtx7mgKqu7eTodYHI9f5FbqV9RiMk6mY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18831" cy="493316"/>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15373" y="0"/>
            <a:ext cx="2918831" cy="493316"/>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371285"/>
            <a:ext cx="2918831" cy="493316"/>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15373" y="9371285"/>
            <a:ext cx="2918831" cy="493316"/>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1:notes"/>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80" name="Google Shape;80;p1: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0:notes"/>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2" name="Google Shape;152;p10: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1:notes"/>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9" name="Google Shape;159;p11: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2:notes"/>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7" name="Google Shape;167;p12: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3:notes"/>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4" name="Google Shape;174;p13: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4:notes"/>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1" name="Google Shape;181;p14: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5:notes"/>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9" name="Google Shape;189;p15: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6:notes"/>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8" name="Google Shape;198;p16: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7:notes"/>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5" name="Google Shape;205;p17: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8:notes"/>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2" name="Google Shape;212;p18: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9:notes"/>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0" name="Google Shape;220;p19: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2:notes"/>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87" name="Google Shape;87;p2: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0:notes"/>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7" name="Google Shape;227;p20: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21:notes"/>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6" name="Google Shape;236;p21: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2:notes"/>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4" name="Google Shape;244;p22: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3:notes"/>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2" name="Google Shape;252;p23: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24:notes"/>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1" name="Google Shape;261;p24: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25:notes"/>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9" name="Google Shape;269;p25: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6:notes"/>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8" name="Google Shape;278;p26: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27:notes"/>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5" name="Google Shape;285;p27: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28:notes"/>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3" name="Google Shape;293;p28: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29:notes"/>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1" name="Google Shape;301;p29: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3:notes"/>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95" name="Google Shape;95;p3: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30:notes"/>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9" name="Google Shape;309;p30: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31:notes"/>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7" name="Google Shape;317;p31: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32:notes"/>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4" name="Google Shape;324;p32: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33:notes"/>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8" name="Google Shape;338;p33: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34:notes"/>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7" name="Google Shape;347;p34: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35:notes"/>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5" name="Google Shape;355;p35: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36:notes"/>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6" name="Google Shape;366;p36: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37:notes"/>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5" name="Google Shape;375;p37: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38:notes"/>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2" name="Google Shape;382;p38: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39:notes"/>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9" name="Google Shape;389;p39: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4:notes"/>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02" name="Google Shape;102;p4: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40:notes"/>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9" name="Google Shape;399;p40: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41:notes"/>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7" name="Google Shape;407;p41: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42:notes"/>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7" name="Google Shape;417;p42: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43:notes"/>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427" name="Google Shape;427;p43: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5:notes"/>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10" name="Google Shape;110;p5: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6:notes"/>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18" name="Google Shape;118;p6: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7:notes"/>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25" name="Google Shape;125;p7: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8:notes"/>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35" name="Google Shape;135;p8: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9:notes"/>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43" name="Google Shape;143;p9: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45"/>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45"/>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rgbClr val="888888"/>
              </a:buClr>
              <a:buSzPts val="1800"/>
              <a:buNone/>
              <a:defRPr sz="1800">
                <a:solidFill>
                  <a:srgbClr val="888888"/>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18" name="Google Shape;18;p4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4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4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2" name="Shape 72"/>
        <p:cNvGrpSpPr/>
        <p:nvPr/>
      </p:nvGrpSpPr>
      <p:grpSpPr>
        <a:xfrm>
          <a:off x="0" y="0"/>
          <a:ext cx="0" cy="0"/>
          <a:chOff x="0" y="0"/>
          <a:chExt cx="0" cy="0"/>
        </a:xfrm>
      </p:grpSpPr>
      <p:sp>
        <p:nvSpPr>
          <p:cNvPr id="73" name="Google Shape;73;p54"/>
          <p:cNvSpPr txBox="1"/>
          <p:nvPr>
            <p:ph type="title"/>
          </p:nvPr>
        </p:nvSpPr>
        <p:spPr>
          <a:xfrm rot="5400000">
            <a:off x="4623594" y="2285207"/>
            <a:ext cx="581183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54"/>
          <p:cNvSpPr txBox="1"/>
          <p:nvPr>
            <p:ph idx="1" type="body"/>
          </p:nvPr>
        </p:nvSpPr>
        <p:spPr>
          <a:xfrm rot="5400000">
            <a:off x="623094" y="370681"/>
            <a:ext cx="5811838"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5" name="Google Shape;75;p5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5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5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46"/>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4" name="Google Shape;24;p4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4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2" name="Shape 32"/>
        <p:cNvGrpSpPr/>
        <p:nvPr/>
      </p:nvGrpSpPr>
      <p:grpSpPr>
        <a:xfrm>
          <a:off x="0" y="0"/>
          <a:ext cx="0" cy="0"/>
          <a:chOff x="0" y="0"/>
          <a:chExt cx="0" cy="0"/>
        </a:xfrm>
      </p:grpSpPr>
      <p:sp>
        <p:nvSpPr>
          <p:cNvPr id="33" name="Google Shape;33;p48"/>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48"/>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5" name="Google Shape;35;p48"/>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6" name="Google Shape;36;p4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4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4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9" name="Shape 39"/>
        <p:cNvGrpSpPr/>
        <p:nvPr/>
      </p:nvGrpSpPr>
      <p:grpSpPr>
        <a:xfrm>
          <a:off x="0" y="0"/>
          <a:ext cx="0" cy="0"/>
          <a:chOff x="0" y="0"/>
          <a:chExt cx="0" cy="0"/>
        </a:xfrm>
      </p:grpSpPr>
      <p:sp>
        <p:nvSpPr>
          <p:cNvPr id="40" name="Google Shape;40;p49"/>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49"/>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42" name="Google Shape;42;p49"/>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3" name="Google Shape;43;p49"/>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44" name="Google Shape;44;p49"/>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5" name="Google Shape;45;p4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4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4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5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5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5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2" name="Shape 52"/>
        <p:cNvGrpSpPr/>
        <p:nvPr/>
      </p:nvGrpSpPr>
      <p:grpSpPr>
        <a:xfrm>
          <a:off x="0" y="0"/>
          <a:ext cx="0" cy="0"/>
          <a:chOff x="0" y="0"/>
          <a:chExt cx="0" cy="0"/>
        </a:xfrm>
      </p:grpSpPr>
      <p:sp>
        <p:nvSpPr>
          <p:cNvPr id="53" name="Google Shape;53;p51"/>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51"/>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750"/>
              </a:spcBef>
              <a:spcAft>
                <a:spcPts val="0"/>
              </a:spcAft>
              <a:buClr>
                <a:schemeClr val="dk1"/>
              </a:buClr>
              <a:buSzPts val="2400"/>
              <a:buChar char="•"/>
              <a:defRPr sz="2400"/>
            </a:lvl1pPr>
            <a:lvl2pPr indent="-361950" lvl="1" marL="914400" algn="l">
              <a:lnSpc>
                <a:spcPct val="90000"/>
              </a:lnSpc>
              <a:spcBef>
                <a:spcPts val="375"/>
              </a:spcBef>
              <a:spcAft>
                <a:spcPts val="0"/>
              </a:spcAft>
              <a:buClr>
                <a:schemeClr val="dk1"/>
              </a:buClr>
              <a:buSzPts val="2100"/>
              <a:buChar char="•"/>
              <a:defRPr sz="2100"/>
            </a:lvl2pPr>
            <a:lvl3pPr indent="-342900" lvl="2" marL="1371600" algn="l">
              <a:lnSpc>
                <a:spcPct val="90000"/>
              </a:lnSpc>
              <a:spcBef>
                <a:spcPts val="375"/>
              </a:spcBef>
              <a:spcAft>
                <a:spcPts val="0"/>
              </a:spcAft>
              <a:buClr>
                <a:schemeClr val="dk1"/>
              </a:buClr>
              <a:buSzPts val="1800"/>
              <a:buChar char="•"/>
              <a:defRPr sz="1800"/>
            </a:lvl3pPr>
            <a:lvl4pPr indent="-323850" lvl="3" marL="1828800" algn="l">
              <a:lnSpc>
                <a:spcPct val="90000"/>
              </a:lnSpc>
              <a:spcBef>
                <a:spcPts val="375"/>
              </a:spcBef>
              <a:spcAft>
                <a:spcPts val="0"/>
              </a:spcAft>
              <a:buClr>
                <a:schemeClr val="dk1"/>
              </a:buClr>
              <a:buSzPts val="1500"/>
              <a:buChar char="•"/>
              <a:defRPr sz="1500"/>
            </a:lvl4pPr>
            <a:lvl5pPr indent="-323850" lvl="4" marL="2286000" algn="l">
              <a:lnSpc>
                <a:spcPct val="90000"/>
              </a:lnSpc>
              <a:spcBef>
                <a:spcPts val="375"/>
              </a:spcBef>
              <a:spcAft>
                <a:spcPts val="0"/>
              </a:spcAft>
              <a:buClr>
                <a:schemeClr val="dk1"/>
              </a:buClr>
              <a:buSzPts val="1500"/>
              <a:buChar char="•"/>
              <a:defRPr sz="1500"/>
            </a:lvl5pPr>
            <a:lvl6pPr indent="-323850" lvl="5" marL="2743200" algn="l">
              <a:lnSpc>
                <a:spcPct val="90000"/>
              </a:lnSpc>
              <a:spcBef>
                <a:spcPts val="375"/>
              </a:spcBef>
              <a:spcAft>
                <a:spcPts val="0"/>
              </a:spcAft>
              <a:buClr>
                <a:schemeClr val="dk1"/>
              </a:buClr>
              <a:buSzPts val="1500"/>
              <a:buChar char="•"/>
              <a:defRPr sz="1500"/>
            </a:lvl6pPr>
            <a:lvl7pPr indent="-323850" lvl="6" marL="3200400" algn="l">
              <a:lnSpc>
                <a:spcPct val="90000"/>
              </a:lnSpc>
              <a:spcBef>
                <a:spcPts val="375"/>
              </a:spcBef>
              <a:spcAft>
                <a:spcPts val="0"/>
              </a:spcAft>
              <a:buClr>
                <a:schemeClr val="dk1"/>
              </a:buClr>
              <a:buSzPts val="1500"/>
              <a:buChar char="•"/>
              <a:defRPr sz="1500"/>
            </a:lvl7pPr>
            <a:lvl8pPr indent="-323850" lvl="7" marL="3657600" algn="l">
              <a:lnSpc>
                <a:spcPct val="90000"/>
              </a:lnSpc>
              <a:spcBef>
                <a:spcPts val="375"/>
              </a:spcBef>
              <a:spcAft>
                <a:spcPts val="0"/>
              </a:spcAft>
              <a:buClr>
                <a:schemeClr val="dk1"/>
              </a:buClr>
              <a:buSzPts val="1500"/>
              <a:buChar char="•"/>
              <a:defRPr sz="1500"/>
            </a:lvl8pPr>
            <a:lvl9pPr indent="-323850" lvl="8" marL="4114800" algn="l">
              <a:lnSpc>
                <a:spcPct val="90000"/>
              </a:lnSpc>
              <a:spcBef>
                <a:spcPts val="375"/>
              </a:spcBef>
              <a:spcAft>
                <a:spcPts val="0"/>
              </a:spcAft>
              <a:buClr>
                <a:schemeClr val="dk1"/>
              </a:buClr>
              <a:buSzPts val="1500"/>
              <a:buChar char="•"/>
              <a:defRPr sz="1500"/>
            </a:lvl9pPr>
          </a:lstStyle>
          <a:p/>
        </p:txBody>
      </p:sp>
      <p:sp>
        <p:nvSpPr>
          <p:cNvPr id="55" name="Google Shape;55;p51"/>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56" name="Google Shape;56;p5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5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5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9" name="Shape 59"/>
        <p:cNvGrpSpPr/>
        <p:nvPr/>
      </p:nvGrpSpPr>
      <p:grpSpPr>
        <a:xfrm>
          <a:off x="0" y="0"/>
          <a:ext cx="0" cy="0"/>
          <a:chOff x="0" y="0"/>
          <a:chExt cx="0" cy="0"/>
        </a:xfrm>
      </p:grpSpPr>
      <p:sp>
        <p:nvSpPr>
          <p:cNvPr id="60" name="Google Shape;60;p52"/>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52"/>
          <p:cNvSpPr/>
          <p:nvPr>
            <p:ph idx="2" type="pic"/>
          </p:nvPr>
        </p:nvSpPr>
        <p:spPr>
          <a:xfrm>
            <a:off x="3887391" y="987426"/>
            <a:ext cx="4629150" cy="4873625"/>
          </a:xfrm>
          <a:prstGeom prst="rect">
            <a:avLst/>
          </a:prstGeom>
          <a:noFill/>
          <a:ln>
            <a:noFill/>
          </a:ln>
        </p:spPr>
      </p:sp>
      <p:sp>
        <p:nvSpPr>
          <p:cNvPr id="62" name="Google Shape;62;p52"/>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63" name="Google Shape;63;p5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5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5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6" name="Shape 66"/>
        <p:cNvGrpSpPr/>
        <p:nvPr/>
      </p:nvGrpSpPr>
      <p:grpSpPr>
        <a:xfrm>
          <a:off x="0" y="0"/>
          <a:ext cx="0" cy="0"/>
          <a:chOff x="0" y="0"/>
          <a:chExt cx="0" cy="0"/>
        </a:xfrm>
      </p:grpSpPr>
      <p:sp>
        <p:nvSpPr>
          <p:cNvPr id="67" name="Google Shape;67;p5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53"/>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69" name="Google Shape;69;p5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5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5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44"/>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2" name="Google Shape;12;p4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4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4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6.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8.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1.png"/><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1.png"/><Relationship Id="rId4" Type="http://schemas.openxmlformats.org/officeDocument/2006/relationships/image" Target="../media/image3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47.png"/><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7.png"/><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3.png"/><Relationship Id="rId4" Type="http://schemas.openxmlformats.org/officeDocument/2006/relationships/image" Target="../media/image34.png"/><Relationship Id="rId9" Type="http://schemas.openxmlformats.org/officeDocument/2006/relationships/image" Target="../media/image37.png"/><Relationship Id="rId5" Type="http://schemas.openxmlformats.org/officeDocument/2006/relationships/image" Target="../media/image41.png"/><Relationship Id="rId6" Type="http://schemas.openxmlformats.org/officeDocument/2006/relationships/image" Target="../media/image28.png"/><Relationship Id="rId7" Type="http://schemas.openxmlformats.org/officeDocument/2006/relationships/image" Target="../media/image22.png"/><Relationship Id="rId8" Type="http://schemas.openxmlformats.org/officeDocument/2006/relationships/image" Target="../media/image4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30.png"/><Relationship Id="rId4" Type="http://schemas.openxmlformats.org/officeDocument/2006/relationships/image" Target="../media/image3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48.png"/><Relationship Id="rId4" Type="http://schemas.openxmlformats.org/officeDocument/2006/relationships/image" Target="../media/image39.png"/><Relationship Id="rId5" Type="http://schemas.openxmlformats.org/officeDocument/2006/relationships/image" Target="../media/image3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43.png"/><Relationship Id="rId4" Type="http://schemas.openxmlformats.org/officeDocument/2006/relationships/image" Target="../media/image3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4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45.png"/><Relationship Id="rId4" Type="http://schemas.openxmlformats.org/officeDocument/2006/relationships/image" Target="../media/image50.png"/><Relationship Id="rId5" Type="http://schemas.openxmlformats.org/officeDocument/2006/relationships/image" Target="../media/image5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0.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4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44.png"/><Relationship Id="rId4" Type="http://schemas.openxmlformats.org/officeDocument/2006/relationships/image" Target="../media/image49.png"/><Relationship Id="rId5" Type="http://schemas.openxmlformats.org/officeDocument/2006/relationships/image" Target="../media/image5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51.png"/><Relationship Id="rId4" Type="http://schemas.openxmlformats.org/officeDocument/2006/relationships/image" Target="../media/image5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4500"/>
              <a:buFont typeface="Calibri"/>
              <a:buNone/>
            </a:pPr>
            <a:r>
              <a:rPr lang="en-US">
                <a:latin typeface="Cambria"/>
                <a:ea typeface="Cambria"/>
                <a:cs typeface="Cambria"/>
                <a:sym typeface="Cambria"/>
              </a:rPr>
              <a:t>EEE Lecture-19</a:t>
            </a:r>
            <a:br>
              <a:rPr lang="en-US">
                <a:latin typeface="Cambria"/>
                <a:ea typeface="Cambria"/>
                <a:cs typeface="Cambria"/>
                <a:sym typeface="Cambria"/>
              </a:rPr>
            </a:br>
            <a:r>
              <a:rPr lang="en-US">
                <a:latin typeface="Cambria"/>
                <a:ea typeface="Cambria"/>
                <a:cs typeface="Cambria"/>
                <a:sym typeface="Cambria"/>
              </a:rPr>
              <a:t>Chapter -11 Inductor</a:t>
            </a:r>
            <a:br>
              <a:rPr lang="en-US">
                <a:latin typeface="Cambria"/>
                <a:ea typeface="Cambria"/>
                <a:cs typeface="Cambria"/>
                <a:sym typeface="Cambria"/>
              </a:rPr>
            </a:br>
            <a:endParaRPr>
              <a:latin typeface="Cambria"/>
              <a:ea typeface="Cambria"/>
              <a:cs typeface="Cambria"/>
              <a:sym typeface="Cambria"/>
            </a:endParaRPr>
          </a:p>
        </p:txBody>
      </p:sp>
      <p:sp>
        <p:nvSpPr>
          <p:cNvPr id="83" name="Google Shape;83;p1"/>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750"/>
              </a:spcBef>
              <a:spcAft>
                <a:spcPts val="0"/>
              </a:spcAft>
              <a:buClr>
                <a:srgbClr val="888888"/>
              </a:buClr>
              <a:buSzPts val="1800"/>
              <a:buNone/>
            </a:pPr>
            <a:r>
              <a:t/>
            </a:r>
            <a:endParaRPr/>
          </a:p>
        </p:txBody>
      </p:sp>
      <p:sp>
        <p:nvSpPr>
          <p:cNvPr id="84" name="Google Shape;84;p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mbria"/>
              <a:buNone/>
            </a:pPr>
            <a:r>
              <a:rPr lang="en-US">
                <a:latin typeface="Cambria"/>
                <a:ea typeface="Cambria"/>
                <a:cs typeface="Cambria"/>
                <a:sym typeface="Cambria"/>
              </a:rPr>
              <a:t>Electromagnetic Induction</a:t>
            </a:r>
            <a:endParaRPr/>
          </a:p>
        </p:txBody>
      </p:sp>
      <p:sp>
        <p:nvSpPr>
          <p:cNvPr id="155" name="Google Shape;155;p1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just">
              <a:lnSpc>
                <a:spcPct val="90000"/>
              </a:lnSpc>
              <a:spcBef>
                <a:spcPts val="0"/>
              </a:spcBef>
              <a:spcAft>
                <a:spcPts val="0"/>
              </a:spcAft>
              <a:buClr>
                <a:schemeClr val="dk1"/>
              </a:buClr>
              <a:buSzPts val="2400"/>
              <a:buChar char="•"/>
            </a:pPr>
            <a:r>
              <a:rPr lang="en-US" sz="2400">
                <a:latin typeface="Cambria"/>
                <a:ea typeface="Cambria"/>
                <a:cs typeface="Cambria"/>
                <a:sym typeface="Cambria"/>
              </a:rPr>
              <a:t>Electromagnetic Induction was first discovered way back in the 1830’s by Michael Faraday. </a:t>
            </a:r>
            <a:endParaRPr sz="2400">
              <a:latin typeface="Cambria"/>
              <a:ea typeface="Cambria"/>
              <a:cs typeface="Cambria"/>
              <a:sym typeface="Cambria"/>
            </a:endParaRPr>
          </a:p>
          <a:p>
            <a:pPr indent="-342900" lvl="0" marL="342900" rtl="0" algn="just">
              <a:lnSpc>
                <a:spcPct val="90000"/>
              </a:lnSpc>
              <a:spcBef>
                <a:spcPts val="480"/>
              </a:spcBef>
              <a:spcAft>
                <a:spcPts val="0"/>
              </a:spcAft>
              <a:buClr>
                <a:schemeClr val="dk1"/>
              </a:buClr>
              <a:buSzPts val="2400"/>
              <a:buChar char="•"/>
            </a:pPr>
            <a:r>
              <a:rPr lang="en-US" sz="2400">
                <a:latin typeface="Cambria"/>
                <a:ea typeface="Cambria"/>
                <a:cs typeface="Cambria"/>
                <a:sym typeface="Cambria"/>
              </a:rPr>
              <a:t>Faraday noticed that when he moved a permanent magnet in and out of a coil or a single loop of wire, it induced an ElectroMotive Force or emf, in other words a Voltage, and therefore a current was produced.</a:t>
            </a:r>
            <a:endParaRPr sz="2400">
              <a:latin typeface="Cambria"/>
              <a:ea typeface="Cambria"/>
              <a:cs typeface="Cambria"/>
              <a:sym typeface="Cambria"/>
            </a:endParaRPr>
          </a:p>
        </p:txBody>
      </p:sp>
      <p:sp>
        <p:nvSpPr>
          <p:cNvPr id="156" name="Google Shape;156;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mbria"/>
              <a:buNone/>
            </a:pPr>
            <a:r>
              <a:rPr lang="en-US">
                <a:latin typeface="Cambria"/>
                <a:ea typeface="Cambria"/>
                <a:cs typeface="Cambria"/>
                <a:sym typeface="Cambria"/>
              </a:rPr>
              <a:t>Electromagnetic Induction</a:t>
            </a:r>
            <a:endParaRPr/>
          </a:p>
        </p:txBody>
      </p:sp>
      <p:sp>
        <p:nvSpPr>
          <p:cNvPr id="162" name="Google Shape;162;p11"/>
          <p:cNvSpPr txBox="1"/>
          <p:nvPr>
            <p:ph idx="1" type="body"/>
          </p:nvPr>
        </p:nvSpPr>
        <p:spPr>
          <a:xfrm>
            <a:off x="457201" y="1600200"/>
            <a:ext cx="5791200" cy="4525963"/>
          </a:xfrm>
          <a:prstGeom prst="rect">
            <a:avLst/>
          </a:prstGeom>
          <a:noFill/>
          <a:ln>
            <a:noFill/>
          </a:ln>
        </p:spPr>
        <p:txBody>
          <a:bodyPr anchorCtr="0" anchor="t" bIns="45700" lIns="91425" spcFirstLastPara="1" rIns="91425" wrap="square" tIns="45700">
            <a:normAutofit lnSpcReduction="10000"/>
          </a:bodyPr>
          <a:lstStyle/>
          <a:p>
            <a:pPr indent="-342900" lvl="0" marL="342900" rtl="0" algn="just">
              <a:lnSpc>
                <a:spcPct val="90000"/>
              </a:lnSpc>
              <a:spcBef>
                <a:spcPts val="0"/>
              </a:spcBef>
              <a:spcAft>
                <a:spcPts val="0"/>
              </a:spcAft>
              <a:buClr>
                <a:schemeClr val="dk1"/>
              </a:buClr>
              <a:buSzPts val="2100"/>
              <a:buChar char="•"/>
            </a:pPr>
            <a:r>
              <a:rPr lang="en-US">
                <a:latin typeface="Cambria"/>
                <a:ea typeface="Cambria"/>
                <a:cs typeface="Cambria"/>
                <a:sym typeface="Cambria"/>
              </a:rPr>
              <a:t>When the magnet is moved </a:t>
            </a:r>
            <a:r>
              <a:rPr b="1" lang="en-US">
                <a:latin typeface="Cambria"/>
                <a:ea typeface="Cambria"/>
                <a:cs typeface="Cambria"/>
                <a:sym typeface="Cambria"/>
              </a:rPr>
              <a:t>“towards” </a:t>
            </a:r>
            <a:r>
              <a:rPr lang="en-US">
                <a:latin typeface="Cambria"/>
                <a:ea typeface="Cambria"/>
                <a:cs typeface="Cambria"/>
                <a:sym typeface="Cambria"/>
              </a:rPr>
              <a:t>the coil, the pointer of the Galvanometer, will deflect away from its center position in one direction only. </a:t>
            </a:r>
            <a:endParaRPr>
              <a:latin typeface="Cambria"/>
              <a:ea typeface="Cambria"/>
              <a:cs typeface="Cambria"/>
              <a:sym typeface="Cambria"/>
            </a:endParaRPr>
          </a:p>
          <a:p>
            <a:pPr indent="-342900" lvl="0" marL="342900" rtl="0" algn="just">
              <a:lnSpc>
                <a:spcPct val="90000"/>
              </a:lnSpc>
              <a:spcBef>
                <a:spcPts val="400"/>
              </a:spcBef>
              <a:spcAft>
                <a:spcPts val="0"/>
              </a:spcAft>
              <a:buClr>
                <a:schemeClr val="dk1"/>
              </a:buClr>
              <a:buSzPts val="2100"/>
              <a:buChar char="•"/>
            </a:pPr>
            <a:r>
              <a:rPr lang="en-US">
                <a:latin typeface="Cambria"/>
                <a:ea typeface="Cambria"/>
                <a:cs typeface="Cambria"/>
                <a:sym typeface="Cambria"/>
              </a:rPr>
              <a:t>When the magnet stops moving and is held </a:t>
            </a:r>
            <a:r>
              <a:rPr b="1" lang="en-US">
                <a:latin typeface="Cambria"/>
                <a:ea typeface="Cambria"/>
                <a:cs typeface="Cambria"/>
                <a:sym typeface="Cambria"/>
              </a:rPr>
              <a:t>stationary</a:t>
            </a:r>
            <a:r>
              <a:rPr lang="en-US">
                <a:latin typeface="Cambria"/>
                <a:ea typeface="Cambria"/>
                <a:cs typeface="Cambria"/>
                <a:sym typeface="Cambria"/>
              </a:rPr>
              <a:t> with regards to the coil the needle of the galvanometer returns back to zero.</a:t>
            </a:r>
            <a:endParaRPr>
              <a:latin typeface="Cambria"/>
              <a:ea typeface="Cambria"/>
              <a:cs typeface="Cambria"/>
              <a:sym typeface="Cambria"/>
            </a:endParaRPr>
          </a:p>
          <a:p>
            <a:pPr indent="-342900" lvl="0" marL="342900" rtl="0" algn="just">
              <a:lnSpc>
                <a:spcPct val="90000"/>
              </a:lnSpc>
              <a:spcBef>
                <a:spcPts val="400"/>
              </a:spcBef>
              <a:spcAft>
                <a:spcPts val="0"/>
              </a:spcAft>
              <a:buClr>
                <a:schemeClr val="dk1"/>
              </a:buClr>
              <a:buSzPts val="2100"/>
              <a:buChar char="•"/>
            </a:pPr>
            <a:r>
              <a:rPr lang="en-US">
                <a:latin typeface="Cambria"/>
                <a:ea typeface="Cambria"/>
                <a:cs typeface="Cambria"/>
                <a:sym typeface="Cambria"/>
              </a:rPr>
              <a:t>Likewise, when the magnet is moved </a:t>
            </a:r>
            <a:r>
              <a:rPr b="1" lang="en-US">
                <a:latin typeface="Cambria"/>
                <a:ea typeface="Cambria"/>
                <a:cs typeface="Cambria"/>
                <a:sym typeface="Cambria"/>
              </a:rPr>
              <a:t>“away” </a:t>
            </a:r>
            <a:r>
              <a:rPr lang="en-US">
                <a:latin typeface="Cambria"/>
                <a:ea typeface="Cambria"/>
                <a:cs typeface="Cambria"/>
                <a:sym typeface="Cambria"/>
              </a:rPr>
              <a:t>from the coil in the other direction, the needle of the galvanometer deflects in the opposite direction.</a:t>
            </a:r>
            <a:endParaRPr/>
          </a:p>
          <a:p>
            <a:pPr indent="-342900" lvl="0" marL="342900" rtl="0" algn="just">
              <a:lnSpc>
                <a:spcPct val="90000"/>
              </a:lnSpc>
              <a:spcBef>
                <a:spcPts val="400"/>
              </a:spcBef>
              <a:spcAft>
                <a:spcPts val="0"/>
              </a:spcAft>
              <a:buClr>
                <a:schemeClr val="dk1"/>
              </a:buClr>
              <a:buSzPts val="2100"/>
              <a:buChar char="•"/>
            </a:pPr>
            <a:r>
              <a:rPr lang="en-US">
                <a:latin typeface="Cambria"/>
                <a:ea typeface="Cambria"/>
                <a:cs typeface="Cambria"/>
                <a:sym typeface="Cambria"/>
              </a:rPr>
              <a:t> Then by moving the magnet back and forth towards the coil the needle of the galvanometer will deflect left or right, positive or negative, relative to the directional motion of the magnet.</a:t>
            </a:r>
            <a:endParaRPr>
              <a:latin typeface="Cambria"/>
              <a:ea typeface="Cambria"/>
              <a:cs typeface="Cambria"/>
              <a:sym typeface="Cambria"/>
            </a:endParaRPr>
          </a:p>
        </p:txBody>
      </p:sp>
      <p:pic>
        <p:nvPicPr>
          <p:cNvPr id="163" name="Google Shape;163;p11"/>
          <p:cNvPicPr preferRelativeResize="0"/>
          <p:nvPr/>
        </p:nvPicPr>
        <p:blipFill rotWithShape="1">
          <a:blip r:embed="rId3">
            <a:alphaModFix/>
          </a:blip>
          <a:srcRect b="0" l="0" r="0" t="0"/>
          <a:stretch/>
        </p:blipFill>
        <p:spPr>
          <a:xfrm>
            <a:off x="6324601" y="2362200"/>
            <a:ext cx="2819400" cy="2362200"/>
          </a:xfrm>
          <a:prstGeom prst="rect">
            <a:avLst/>
          </a:prstGeom>
          <a:noFill/>
          <a:ln>
            <a:noFill/>
          </a:ln>
        </p:spPr>
      </p:pic>
      <p:sp>
        <p:nvSpPr>
          <p:cNvPr id="164" name="Google Shape;164;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mbria"/>
              <a:buNone/>
            </a:pPr>
            <a:r>
              <a:rPr lang="en-US">
                <a:latin typeface="Cambria"/>
                <a:ea typeface="Cambria"/>
                <a:cs typeface="Cambria"/>
                <a:sym typeface="Cambria"/>
              </a:rPr>
              <a:t>Electromagnetic Induction</a:t>
            </a:r>
            <a:endParaRPr/>
          </a:p>
        </p:txBody>
      </p:sp>
      <p:sp>
        <p:nvSpPr>
          <p:cNvPr id="170" name="Google Shape;170;p1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just">
              <a:lnSpc>
                <a:spcPct val="90000"/>
              </a:lnSpc>
              <a:spcBef>
                <a:spcPts val="0"/>
              </a:spcBef>
              <a:spcAft>
                <a:spcPts val="0"/>
              </a:spcAft>
              <a:buClr>
                <a:schemeClr val="dk1"/>
              </a:buClr>
              <a:buSzPts val="2400"/>
              <a:buChar char="•"/>
            </a:pPr>
            <a:r>
              <a:rPr lang="en-US" sz="2400">
                <a:latin typeface="Cambria"/>
                <a:ea typeface="Cambria"/>
                <a:cs typeface="Cambria"/>
                <a:sym typeface="Cambria"/>
              </a:rPr>
              <a:t>If the magnet is now held stationary and only the coil is moved towards or away from the magnet the needle of the galvanometer will also deflect in either direction. </a:t>
            </a:r>
            <a:endParaRPr sz="2400">
              <a:latin typeface="Cambria"/>
              <a:ea typeface="Cambria"/>
              <a:cs typeface="Cambria"/>
              <a:sym typeface="Cambria"/>
            </a:endParaRPr>
          </a:p>
          <a:p>
            <a:pPr indent="-342900" lvl="0" marL="342900" rtl="0" algn="just">
              <a:lnSpc>
                <a:spcPct val="90000"/>
              </a:lnSpc>
              <a:spcBef>
                <a:spcPts val="480"/>
              </a:spcBef>
              <a:spcAft>
                <a:spcPts val="0"/>
              </a:spcAft>
              <a:buClr>
                <a:schemeClr val="dk1"/>
              </a:buClr>
              <a:buSzPts val="2400"/>
              <a:buChar char="•"/>
            </a:pPr>
            <a:r>
              <a:rPr lang="en-US" sz="2400">
                <a:latin typeface="Cambria"/>
                <a:ea typeface="Cambria"/>
                <a:cs typeface="Cambria"/>
                <a:sym typeface="Cambria"/>
              </a:rPr>
              <a:t>Then we can see that the faster the movement of the magnetic field the greater will be the induced emf or voltage in the coil. </a:t>
            </a:r>
            <a:endParaRPr sz="2400">
              <a:latin typeface="Cambria"/>
              <a:ea typeface="Cambria"/>
              <a:cs typeface="Cambria"/>
              <a:sym typeface="Cambria"/>
            </a:endParaRPr>
          </a:p>
        </p:txBody>
      </p:sp>
      <p:sp>
        <p:nvSpPr>
          <p:cNvPr id="171" name="Google Shape;171;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2800"/>
              <a:buFont typeface="Cambria"/>
              <a:buNone/>
            </a:pPr>
            <a:r>
              <a:rPr b="1" lang="en-US" sz="2800">
                <a:latin typeface="Cambria"/>
                <a:ea typeface="Cambria"/>
                <a:cs typeface="Cambria"/>
                <a:sym typeface="Cambria"/>
              </a:rPr>
              <a:t>Faraday’s Law of Electromagnetic Induction:</a:t>
            </a:r>
            <a:br>
              <a:rPr b="1" lang="en-US" sz="2800">
                <a:latin typeface="Cambria"/>
                <a:ea typeface="Cambria"/>
                <a:cs typeface="Cambria"/>
                <a:sym typeface="Cambria"/>
              </a:rPr>
            </a:br>
            <a:endParaRPr sz="2800">
              <a:latin typeface="Cambria"/>
              <a:ea typeface="Cambria"/>
              <a:cs typeface="Cambria"/>
              <a:sym typeface="Cambria"/>
            </a:endParaRPr>
          </a:p>
        </p:txBody>
      </p:sp>
      <p:sp>
        <p:nvSpPr>
          <p:cNvPr id="177" name="Google Shape;177;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2400"/>
              <a:buChar char="•"/>
            </a:pPr>
            <a:r>
              <a:rPr lang="en-US" sz="2400">
                <a:latin typeface="Cambria"/>
                <a:ea typeface="Cambria"/>
                <a:cs typeface="Cambria"/>
                <a:sym typeface="Cambria"/>
              </a:rPr>
              <a:t>Michael Faraday’s famous law of electromagnetic induction states: </a:t>
            </a:r>
            <a:endParaRPr sz="2400">
              <a:latin typeface="Cambria"/>
              <a:ea typeface="Cambria"/>
              <a:cs typeface="Cambria"/>
              <a:sym typeface="Cambria"/>
            </a:endParaRPr>
          </a:p>
          <a:p>
            <a:pPr indent="-342900" lvl="0" marL="342900" rtl="0" algn="l">
              <a:lnSpc>
                <a:spcPct val="90000"/>
              </a:lnSpc>
              <a:spcBef>
                <a:spcPts val="480"/>
              </a:spcBef>
              <a:spcAft>
                <a:spcPts val="0"/>
              </a:spcAft>
              <a:buClr>
                <a:schemeClr val="dk1"/>
              </a:buClr>
              <a:buSzPts val="2400"/>
              <a:buChar char="•"/>
            </a:pPr>
            <a:r>
              <a:rPr lang="en-US" sz="2400">
                <a:latin typeface="Cambria"/>
                <a:ea typeface="Cambria"/>
                <a:cs typeface="Cambria"/>
                <a:sym typeface="Cambria"/>
              </a:rPr>
              <a:t>“that a voltage is induced in a circuit whenever relative motion exists between a conductor and a magnetic field and that the magnitude of this voltage is proportional to the rate of change of the flux”.</a:t>
            </a:r>
            <a:endParaRPr/>
          </a:p>
        </p:txBody>
      </p:sp>
      <p:sp>
        <p:nvSpPr>
          <p:cNvPr id="178" name="Google Shape;178;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mbria"/>
              <a:buNone/>
            </a:pPr>
            <a:r>
              <a:rPr lang="en-US">
                <a:latin typeface="Cambria"/>
                <a:ea typeface="Cambria"/>
                <a:cs typeface="Cambria"/>
                <a:sym typeface="Cambria"/>
              </a:rPr>
              <a:t>11.4 Induced Voltage v</a:t>
            </a:r>
            <a:r>
              <a:rPr baseline="-25000" lang="en-US">
                <a:latin typeface="Cambria"/>
                <a:ea typeface="Cambria"/>
                <a:cs typeface="Cambria"/>
                <a:sym typeface="Cambria"/>
              </a:rPr>
              <a:t>L</a:t>
            </a:r>
            <a:endParaRPr/>
          </a:p>
        </p:txBody>
      </p:sp>
      <p:sp>
        <p:nvSpPr>
          <p:cNvPr id="184" name="Google Shape;184;p14"/>
          <p:cNvSpPr txBox="1"/>
          <p:nvPr>
            <p:ph idx="1" type="body"/>
          </p:nvPr>
        </p:nvSpPr>
        <p:spPr>
          <a:xfrm>
            <a:off x="628650" y="1524000"/>
            <a:ext cx="5772150" cy="4652963"/>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lnSpc>
                <a:spcPct val="90000"/>
              </a:lnSpc>
              <a:spcBef>
                <a:spcPts val="0"/>
              </a:spcBef>
              <a:spcAft>
                <a:spcPts val="0"/>
              </a:spcAft>
              <a:buClr>
                <a:schemeClr val="dk1"/>
              </a:buClr>
              <a:buSzPct val="100000"/>
              <a:buChar char="•"/>
            </a:pPr>
            <a:r>
              <a:rPr b="1" lang="en-US" sz="2400">
                <a:latin typeface="Cambria"/>
                <a:ea typeface="Cambria"/>
                <a:cs typeface="Cambria"/>
                <a:sym typeface="Cambria"/>
              </a:rPr>
              <a:t>Faraday’s Law of Electromagnetic Induction:</a:t>
            </a:r>
            <a:endParaRPr/>
          </a:p>
          <a:p>
            <a:pPr indent="-342900" lvl="0" marL="342900" rtl="0" algn="just">
              <a:lnSpc>
                <a:spcPct val="90000"/>
              </a:lnSpc>
              <a:spcBef>
                <a:spcPts val="444"/>
              </a:spcBef>
              <a:spcAft>
                <a:spcPts val="0"/>
              </a:spcAft>
              <a:buClr>
                <a:schemeClr val="dk1"/>
              </a:buClr>
              <a:buSzPct val="100000"/>
              <a:buChar char="•"/>
            </a:pPr>
            <a:r>
              <a:rPr lang="en-US" sz="2400">
                <a:latin typeface="Cambria"/>
                <a:ea typeface="Cambria"/>
                <a:cs typeface="Cambria"/>
                <a:sym typeface="Cambria"/>
              </a:rPr>
              <a:t>If a conductor is moved through a magnetic field so that it cuts magnetic flux lines, a voltage will be induced across the conductor, as shown in Fig. </a:t>
            </a:r>
            <a:endParaRPr/>
          </a:p>
          <a:p>
            <a:pPr indent="-342900" lvl="0" marL="342900" rtl="0" algn="just">
              <a:lnSpc>
                <a:spcPct val="90000"/>
              </a:lnSpc>
              <a:spcBef>
                <a:spcPts val="444"/>
              </a:spcBef>
              <a:spcAft>
                <a:spcPts val="0"/>
              </a:spcAft>
              <a:buClr>
                <a:schemeClr val="dk1"/>
              </a:buClr>
              <a:buSzPct val="100000"/>
              <a:buChar char="•"/>
            </a:pPr>
            <a:r>
              <a:rPr lang="en-US" sz="2400">
                <a:latin typeface="Cambria"/>
                <a:ea typeface="Cambria"/>
                <a:cs typeface="Cambria"/>
                <a:sym typeface="Cambria"/>
              </a:rPr>
              <a:t>The greater the number of flux lines cut per unit time (by increasing the speed with which the conductor passes through the field), or the stronger the magnetic field strength, the greater will be the induced voltage across the conductor.</a:t>
            </a:r>
            <a:endParaRPr/>
          </a:p>
          <a:p>
            <a:pPr indent="-342900" lvl="0" marL="342900" rtl="0" algn="just">
              <a:lnSpc>
                <a:spcPct val="90000"/>
              </a:lnSpc>
              <a:spcBef>
                <a:spcPts val="444"/>
              </a:spcBef>
              <a:spcAft>
                <a:spcPts val="0"/>
              </a:spcAft>
              <a:buClr>
                <a:schemeClr val="dk1"/>
              </a:buClr>
              <a:buSzPct val="100000"/>
              <a:buChar char="•"/>
            </a:pPr>
            <a:r>
              <a:rPr lang="en-US" sz="2400">
                <a:latin typeface="Cambria"/>
                <a:ea typeface="Cambria"/>
                <a:cs typeface="Cambria"/>
                <a:sym typeface="Cambria"/>
              </a:rPr>
              <a:t>If the conductor is held fixed and the magnetic field is moved so that its flux lines cut the conductor, the same effect will be produced.</a:t>
            </a:r>
            <a:endParaRPr sz="2400">
              <a:latin typeface="Cambria"/>
              <a:ea typeface="Cambria"/>
              <a:cs typeface="Cambria"/>
              <a:sym typeface="Cambria"/>
            </a:endParaRPr>
          </a:p>
        </p:txBody>
      </p:sp>
      <p:sp>
        <p:nvSpPr>
          <p:cNvPr id="185" name="Google Shape;185;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Verdana"/>
                <a:ea typeface="Verdana"/>
                <a:cs typeface="Verdana"/>
                <a:sym typeface="Verdana"/>
              </a:rPr>
              <a:t>‹#›</a:t>
            </a:fld>
            <a:endParaRPr b="0" i="0" sz="1200" u="none" cap="none" strike="noStrike">
              <a:solidFill>
                <a:schemeClr val="dk1"/>
              </a:solidFill>
              <a:latin typeface="Verdana"/>
              <a:ea typeface="Verdana"/>
              <a:cs typeface="Verdana"/>
              <a:sym typeface="Verdana"/>
            </a:endParaRPr>
          </a:p>
        </p:txBody>
      </p:sp>
      <p:pic>
        <p:nvPicPr>
          <p:cNvPr id="186" name="Google Shape;186;p14"/>
          <p:cNvPicPr preferRelativeResize="0"/>
          <p:nvPr/>
        </p:nvPicPr>
        <p:blipFill rotWithShape="1">
          <a:blip r:embed="rId3">
            <a:alphaModFix/>
          </a:blip>
          <a:srcRect b="0" l="0" r="0" t="0"/>
          <a:stretch/>
        </p:blipFill>
        <p:spPr>
          <a:xfrm>
            <a:off x="6553200" y="1905000"/>
            <a:ext cx="2590800" cy="3124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5"/>
          <p:cNvSpPr txBox="1"/>
          <p:nvPr>
            <p:ph type="title"/>
          </p:nvPr>
        </p:nvSpPr>
        <p:spPr>
          <a:xfrm>
            <a:off x="533400" y="27187"/>
            <a:ext cx="78867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mbria"/>
              <a:buNone/>
            </a:pPr>
            <a:r>
              <a:rPr lang="en-US">
                <a:latin typeface="Cambria"/>
                <a:ea typeface="Cambria"/>
                <a:cs typeface="Cambria"/>
                <a:sym typeface="Cambria"/>
              </a:rPr>
              <a:t>11.4 Induced Voltage v</a:t>
            </a:r>
            <a:r>
              <a:rPr baseline="-25000" lang="en-US">
                <a:latin typeface="Cambria"/>
                <a:ea typeface="Cambria"/>
                <a:cs typeface="Cambria"/>
                <a:sym typeface="Cambria"/>
              </a:rPr>
              <a:t>L</a:t>
            </a:r>
            <a:endParaRPr>
              <a:latin typeface="Cambria"/>
              <a:ea typeface="Cambria"/>
              <a:cs typeface="Cambria"/>
              <a:sym typeface="Cambria"/>
            </a:endParaRPr>
          </a:p>
        </p:txBody>
      </p:sp>
      <p:sp>
        <p:nvSpPr>
          <p:cNvPr id="192" name="Google Shape;192;p15"/>
          <p:cNvSpPr txBox="1"/>
          <p:nvPr>
            <p:ph idx="1" type="body"/>
          </p:nvPr>
        </p:nvSpPr>
        <p:spPr>
          <a:xfrm>
            <a:off x="628650" y="1295400"/>
            <a:ext cx="7886700" cy="4881563"/>
          </a:xfrm>
          <a:prstGeom prst="rect">
            <a:avLst/>
          </a:prstGeom>
          <a:noFill/>
          <a:ln>
            <a:noFill/>
          </a:ln>
        </p:spPr>
        <p:txBody>
          <a:bodyPr anchorCtr="0" anchor="t" bIns="45700" lIns="91425" spcFirstLastPara="1" rIns="91425" wrap="square" tIns="45700">
            <a:noAutofit/>
          </a:bodyPr>
          <a:lstStyle/>
          <a:p>
            <a:pPr indent="-342900" lvl="0" marL="342900" rtl="0" algn="just">
              <a:lnSpc>
                <a:spcPct val="90000"/>
              </a:lnSpc>
              <a:spcBef>
                <a:spcPts val="0"/>
              </a:spcBef>
              <a:spcAft>
                <a:spcPts val="0"/>
              </a:spcAft>
              <a:buClr>
                <a:schemeClr val="dk1"/>
              </a:buClr>
              <a:buSzPts val="2000"/>
              <a:buChar char="•"/>
            </a:pPr>
            <a:r>
              <a:rPr lang="en-US" sz="2000">
                <a:latin typeface="Cambria"/>
                <a:ea typeface="Cambria"/>
                <a:cs typeface="Cambria"/>
                <a:sym typeface="Cambria"/>
              </a:rPr>
              <a:t>If a coil of </a:t>
            </a:r>
            <a:r>
              <a:rPr i="1" lang="en-US" sz="2000">
                <a:latin typeface="Cambria"/>
                <a:ea typeface="Cambria"/>
                <a:cs typeface="Cambria"/>
                <a:sym typeface="Cambria"/>
              </a:rPr>
              <a:t>N </a:t>
            </a:r>
            <a:r>
              <a:rPr lang="en-US" sz="2000">
                <a:latin typeface="Cambria"/>
                <a:ea typeface="Cambria"/>
                <a:cs typeface="Cambria"/>
                <a:sym typeface="Cambria"/>
              </a:rPr>
              <a:t>turns is placed in the region of a changing flux, as in the following Fig., a voltage will be induced across the coil as determined by </a:t>
            </a:r>
            <a:r>
              <a:rPr b="1" lang="en-US" sz="2000">
                <a:latin typeface="Cambria"/>
                <a:ea typeface="Cambria"/>
                <a:cs typeface="Cambria"/>
                <a:sym typeface="Cambria"/>
              </a:rPr>
              <a:t>Faraday’s law:</a:t>
            </a:r>
            <a:endParaRPr/>
          </a:p>
          <a:p>
            <a:pPr indent="-215900" lvl="0" marL="342900" rtl="0" algn="just">
              <a:lnSpc>
                <a:spcPct val="90000"/>
              </a:lnSpc>
              <a:spcBef>
                <a:spcPts val="400"/>
              </a:spcBef>
              <a:spcAft>
                <a:spcPts val="0"/>
              </a:spcAft>
              <a:buClr>
                <a:schemeClr val="dk1"/>
              </a:buClr>
              <a:buSzPts val="2000"/>
              <a:buNone/>
            </a:pPr>
            <a:r>
              <a:t/>
            </a:r>
            <a:endParaRPr b="1" sz="2000">
              <a:latin typeface="Cambria"/>
              <a:ea typeface="Cambria"/>
              <a:cs typeface="Cambria"/>
              <a:sym typeface="Cambria"/>
            </a:endParaRPr>
          </a:p>
          <a:p>
            <a:pPr indent="-215900" lvl="0" marL="342900" rtl="0" algn="just">
              <a:lnSpc>
                <a:spcPct val="90000"/>
              </a:lnSpc>
              <a:spcBef>
                <a:spcPts val="400"/>
              </a:spcBef>
              <a:spcAft>
                <a:spcPts val="0"/>
              </a:spcAft>
              <a:buClr>
                <a:schemeClr val="dk1"/>
              </a:buClr>
              <a:buSzPts val="2000"/>
              <a:buNone/>
            </a:pPr>
            <a:r>
              <a:t/>
            </a:r>
            <a:endParaRPr b="1" sz="2000">
              <a:latin typeface="Cambria"/>
              <a:ea typeface="Cambria"/>
              <a:cs typeface="Cambria"/>
              <a:sym typeface="Cambria"/>
            </a:endParaRPr>
          </a:p>
          <a:p>
            <a:pPr indent="0" lvl="0" marL="0" rtl="0" algn="just">
              <a:lnSpc>
                <a:spcPct val="90000"/>
              </a:lnSpc>
              <a:spcBef>
                <a:spcPts val="400"/>
              </a:spcBef>
              <a:spcAft>
                <a:spcPts val="0"/>
              </a:spcAft>
              <a:buClr>
                <a:schemeClr val="dk1"/>
              </a:buClr>
              <a:buSzPts val="2000"/>
              <a:buNone/>
            </a:pPr>
            <a:r>
              <a:t/>
            </a:r>
            <a:endParaRPr sz="2000">
              <a:latin typeface="Cambria"/>
              <a:ea typeface="Cambria"/>
              <a:cs typeface="Cambria"/>
              <a:sym typeface="Cambria"/>
            </a:endParaRPr>
          </a:p>
          <a:p>
            <a:pPr indent="0" lvl="0" marL="0" rtl="0" algn="just">
              <a:lnSpc>
                <a:spcPct val="90000"/>
              </a:lnSpc>
              <a:spcBef>
                <a:spcPts val="400"/>
              </a:spcBef>
              <a:spcAft>
                <a:spcPts val="0"/>
              </a:spcAft>
              <a:buClr>
                <a:schemeClr val="dk1"/>
              </a:buClr>
              <a:buSzPts val="2000"/>
              <a:buNone/>
            </a:pPr>
            <a:r>
              <a:rPr lang="en-US" sz="2000">
                <a:latin typeface="Cambria"/>
                <a:ea typeface="Cambria"/>
                <a:cs typeface="Cambria"/>
                <a:sym typeface="Cambria"/>
              </a:rPr>
              <a:t>where </a:t>
            </a:r>
            <a:r>
              <a:rPr i="1" lang="en-US" sz="2000">
                <a:latin typeface="Cambria"/>
                <a:ea typeface="Cambria"/>
                <a:cs typeface="Cambria"/>
                <a:sym typeface="Cambria"/>
              </a:rPr>
              <a:t>N </a:t>
            </a:r>
            <a:r>
              <a:rPr lang="en-US" sz="2000">
                <a:latin typeface="Cambria"/>
                <a:ea typeface="Cambria"/>
                <a:cs typeface="Cambria"/>
                <a:sym typeface="Cambria"/>
              </a:rPr>
              <a:t>represents the number of turns of the coil </a:t>
            </a:r>
            <a:endParaRPr sz="2000">
              <a:latin typeface="Cambria"/>
              <a:ea typeface="Cambria"/>
              <a:cs typeface="Cambria"/>
              <a:sym typeface="Cambria"/>
            </a:endParaRPr>
          </a:p>
          <a:p>
            <a:pPr indent="0" lvl="0" marL="0" rtl="0" algn="just">
              <a:lnSpc>
                <a:spcPct val="90000"/>
              </a:lnSpc>
              <a:spcBef>
                <a:spcPts val="400"/>
              </a:spcBef>
              <a:spcAft>
                <a:spcPts val="0"/>
              </a:spcAft>
              <a:buClr>
                <a:schemeClr val="dk1"/>
              </a:buClr>
              <a:buSzPts val="2000"/>
              <a:buNone/>
            </a:pPr>
            <a:r>
              <a:rPr lang="en-US" sz="2000">
                <a:latin typeface="Cambria"/>
                <a:ea typeface="Cambria"/>
                <a:cs typeface="Cambria"/>
                <a:sym typeface="Cambria"/>
              </a:rPr>
              <a:t>The term </a:t>
            </a:r>
            <a:r>
              <a:rPr i="1" lang="en-US" sz="2000">
                <a:latin typeface="Cambria"/>
                <a:ea typeface="Cambria"/>
                <a:cs typeface="Cambria"/>
                <a:sym typeface="Cambria"/>
              </a:rPr>
              <a:t>dΦ/dt </a:t>
            </a:r>
            <a:r>
              <a:rPr lang="en-US" sz="2000">
                <a:latin typeface="Cambria"/>
                <a:ea typeface="Cambria"/>
                <a:cs typeface="Cambria"/>
                <a:sym typeface="Cambria"/>
              </a:rPr>
              <a:t>is the change in flux (in webers) linking the coil with time. </a:t>
            </a:r>
            <a:endParaRPr sz="2000">
              <a:latin typeface="Cambria"/>
              <a:ea typeface="Cambria"/>
              <a:cs typeface="Cambria"/>
              <a:sym typeface="Cambria"/>
            </a:endParaRPr>
          </a:p>
          <a:p>
            <a:pPr indent="0" lvl="0" marL="0" rtl="0" algn="just">
              <a:lnSpc>
                <a:spcPct val="90000"/>
              </a:lnSpc>
              <a:spcBef>
                <a:spcPts val="400"/>
              </a:spcBef>
              <a:spcAft>
                <a:spcPts val="0"/>
              </a:spcAft>
              <a:buClr>
                <a:schemeClr val="dk1"/>
              </a:buClr>
              <a:buSzPts val="2000"/>
              <a:buNone/>
            </a:pPr>
            <a:r>
              <a:t/>
            </a:r>
            <a:endParaRPr sz="2000">
              <a:latin typeface="Cambria"/>
              <a:ea typeface="Cambria"/>
              <a:cs typeface="Cambria"/>
              <a:sym typeface="Cambria"/>
            </a:endParaRPr>
          </a:p>
          <a:p>
            <a:pPr indent="-215900" lvl="0" marL="342900" rtl="0" algn="just">
              <a:lnSpc>
                <a:spcPct val="90000"/>
              </a:lnSpc>
              <a:spcBef>
                <a:spcPts val="400"/>
              </a:spcBef>
              <a:spcAft>
                <a:spcPts val="0"/>
              </a:spcAft>
              <a:buClr>
                <a:schemeClr val="dk1"/>
              </a:buClr>
              <a:buSzPts val="2000"/>
              <a:buNone/>
            </a:pPr>
            <a:r>
              <a:t/>
            </a:r>
            <a:endParaRPr sz="2000">
              <a:latin typeface="Cambria"/>
              <a:ea typeface="Cambria"/>
              <a:cs typeface="Cambria"/>
              <a:sym typeface="Cambria"/>
            </a:endParaRPr>
          </a:p>
        </p:txBody>
      </p:sp>
      <p:sp>
        <p:nvSpPr>
          <p:cNvPr id="193" name="Google Shape;193;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Verdana"/>
                <a:ea typeface="Verdana"/>
                <a:cs typeface="Verdana"/>
                <a:sym typeface="Verdana"/>
              </a:rPr>
              <a:t>‹#›</a:t>
            </a:fld>
            <a:endParaRPr b="0" i="0" sz="1200" u="none" cap="none" strike="noStrike">
              <a:solidFill>
                <a:schemeClr val="dk1"/>
              </a:solidFill>
              <a:latin typeface="Verdana"/>
              <a:ea typeface="Verdana"/>
              <a:cs typeface="Verdana"/>
              <a:sym typeface="Verdana"/>
            </a:endParaRPr>
          </a:p>
        </p:txBody>
      </p:sp>
      <p:pic>
        <p:nvPicPr>
          <p:cNvPr id="194" name="Google Shape;194;p15"/>
          <p:cNvPicPr preferRelativeResize="0"/>
          <p:nvPr/>
        </p:nvPicPr>
        <p:blipFill rotWithShape="1">
          <a:blip r:embed="rId3">
            <a:alphaModFix/>
          </a:blip>
          <a:srcRect b="0" l="0" r="0" t="0"/>
          <a:stretch/>
        </p:blipFill>
        <p:spPr>
          <a:xfrm>
            <a:off x="2590800" y="4267200"/>
            <a:ext cx="3809092" cy="2476500"/>
          </a:xfrm>
          <a:prstGeom prst="rect">
            <a:avLst/>
          </a:prstGeom>
          <a:noFill/>
          <a:ln>
            <a:noFill/>
          </a:ln>
        </p:spPr>
      </p:pic>
      <p:pic>
        <p:nvPicPr>
          <p:cNvPr id="195" name="Google Shape;195;p15"/>
          <p:cNvPicPr preferRelativeResize="0"/>
          <p:nvPr/>
        </p:nvPicPr>
        <p:blipFill rotWithShape="1">
          <a:blip r:embed="rId4">
            <a:alphaModFix/>
          </a:blip>
          <a:srcRect b="0" l="0" r="0" t="0"/>
          <a:stretch/>
        </p:blipFill>
        <p:spPr>
          <a:xfrm>
            <a:off x="3523342" y="2107506"/>
            <a:ext cx="2876550" cy="1104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2800"/>
              <a:buFont typeface="Cambria"/>
              <a:buNone/>
            </a:pPr>
            <a:r>
              <a:rPr b="1" lang="en-US" sz="2800">
                <a:latin typeface="Cambria"/>
                <a:ea typeface="Cambria"/>
                <a:cs typeface="Cambria"/>
                <a:sym typeface="Cambria"/>
              </a:rPr>
              <a:t>Faraday’s Law of Electromagnetic Induction:</a:t>
            </a:r>
            <a:br>
              <a:rPr b="1" lang="en-US" sz="2800">
                <a:latin typeface="Cambria"/>
                <a:ea typeface="Cambria"/>
                <a:cs typeface="Cambria"/>
                <a:sym typeface="Cambria"/>
              </a:rPr>
            </a:br>
            <a:endParaRPr sz="2800">
              <a:latin typeface="Cambria"/>
              <a:ea typeface="Cambria"/>
              <a:cs typeface="Cambria"/>
              <a:sym typeface="Cambria"/>
            </a:endParaRPr>
          </a:p>
        </p:txBody>
      </p:sp>
      <p:sp>
        <p:nvSpPr>
          <p:cNvPr id="201" name="Google Shape;201;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just">
              <a:lnSpc>
                <a:spcPct val="90000"/>
              </a:lnSpc>
              <a:spcBef>
                <a:spcPts val="0"/>
              </a:spcBef>
              <a:spcAft>
                <a:spcPts val="0"/>
              </a:spcAft>
              <a:buClr>
                <a:schemeClr val="dk1"/>
              </a:buClr>
              <a:buSzPts val="2100"/>
              <a:buChar char="•"/>
            </a:pPr>
            <a:r>
              <a:rPr lang="en-US">
                <a:latin typeface="Cambria"/>
                <a:ea typeface="Cambria"/>
                <a:cs typeface="Cambria"/>
                <a:sym typeface="Cambria"/>
              </a:rPr>
              <a:t>So how much voltage (emf) can be induced into the coil using just magnetism is determined by the following 3 different factors.</a:t>
            </a:r>
            <a:endParaRPr/>
          </a:p>
          <a:p>
            <a:pPr indent="-514350" lvl="0" marL="514350" rtl="0" algn="just">
              <a:lnSpc>
                <a:spcPct val="90000"/>
              </a:lnSpc>
              <a:spcBef>
                <a:spcPts val="448"/>
              </a:spcBef>
              <a:spcAft>
                <a:spcPts val="0"/>
              </a:spcAft>
              <a:buClr>
                <a:schemeClr val="dk1"/>
              </a:buClr>
              <a:buSzPts val="2100"/>
              <a:buFont typeface="Calibri"/>
              <a:buAutoNum type="arabicPeriod"/>
            </a:pPr>
            <a:r>
              <a:rPr b="1" lang="en-US">
                <a:latin typeface="Cambria"/>
                <a:ea typeface="Cambria"/>
                <a:cs typeface="Cambria"/>
                <a:sym typeface="Cambria"/>
              </a:rPr>
              <a:t>Increasing the number of turns of wire in the coil (N) </a:t>
            </a:r>
            <a:r>
              <a:rPr lang="en-US">
                <a:latin typeface="Cambria"/>
                <a:ea typeface="Cambria"/>
                <a:cs typeface="Cambria"/>
                <a:sym typeface="Cambria"/>
              </a:rPr>
              <a:t>– if there are 20 turns in the coil there will be 20 times more induced emf than in one piece of wire.</a:t>
            </a:r>
            <a:endParaRPr/>
          </a:p>
          <a:p>
            <a:pPr indent="-514350" lvl="0" marL="514350" rtl="0" algn="just">
              <a:lnSpc>
                <a:spcPct val="90000"/>
              </a:lnSpc>
              <a:spcBef>
                <a:spcPts val="448"/>
              </a:spcBef>
              <a:spcAft>
                <a:spcPts val="0"/>
              </a:spcAft>
              <a:buClr>
                <a:schemeClr val="dk1"/>
              </a:buClr>
              <a:buSzPts val="2100"/>
              <a:buFont typeface="Calibri"/>
              <a:buAutoNum type="arabicPeriod"/>
            </a:pPr>
            <a:r>
              <a:rPr b="1" lang="en-US">
                <a:latin typeface="Cambria"/>
                <a:ea typeface="Cambria"/>
                <a:cs typeface="Cambria"/>
                <a:sym typeface="Cambria"/>
              </a:rPr>
              <a:t>Increasing the speed of the relative motion between the coil and the magnet </a:t>
            </a:r>
            <a:r>
              <a:rPr lang="en-US">
                <a:latin typeface="Cambria"/>
                <a:ea typeface="Cambria"/>
                <a:cs typeface="Cambria"/>
                <a:sym typeface="Cambria"/>
              </a:rPr>
              <a:t>– If the same coil of wire passed through the same magnetic field but its speed or velocity is increased, the wire will cut the lines of flux at a faster rate so more induced emf would be produced.</a:t>
            </a:r>
            <a:endParaRPr/>
          </a:p>
          <a:p>
            <a:pPr indent="-514350" lvl="0" marL="514350" rtl="0" algn="just">
              <a:lnSpc>
                <a:spcPct val="90000"/>
              </a:lnSpc>
              <a:spcBef>
                <a:spcPts val="448"/>
              </a:spcBef>
              <a:spcAft>
                <a:spcPts val="0"/>
              </a:spcAft>
              <a:buClr>
                <a:schemeClr val="dk1"/>
              </a:buClr>
              <a:buSzPts val="2100"/>
              <a:buFont typeface="Calibri"/>
              <a:buAutoNum type="arabicPeriod"/>
            </a:pPr>
            <a:r>
              <a:rPr b="1" lang="en-US">
                <a:latin typeface="Cambria"/>
                <a:ea typeface="Cambria"/>
                <a:cs typeface="Cambria"/>
                <a:sym typeface="Cambria"/>
              </a:rPr>
              <a:t>Increasing the strength of the magnetic field</a:t>
            </a:r>
            <a:r>
              <a:rPr lang="en-US">
                <a:latin typeface="Cambria"/>
                <a:ea typeface="Cambria"/>
                <a:cs typeface="Cambria"/>
                <a:sym typeface="Cambria"/>
              </a:rPr>
              <a:t> – If the same coil of wire is moved at the same speed through a stronger magnetic field, there will be more emf produced because there are more lines of force to cut.</a:t>
            </a:r>
            <a:endParaRPr>
              <a:latin typeface="Cambria"/>
              <a:ea typeface="Cambria"/>
              <a:cs typeface="Cambria"/>
              <a:sym typeface="Cambria"/>
            </a:endParaRPr>
          </a:p>
        </p:txBody>
      </p:sp>
      <p:sp>
        <p:nvSpPr>
          <p:cNvPr id="202" name="Google Shape;202;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mbria"/>
              <a:buNone/>
            </a:pPr>
            <a:r>
              <a:rPr lang="en-US">
                <a:latin typeface="Cambria"/>
                <a:ea typeface="Cambria"/>
                <a:cs typeface="Cambria"/>
                <a:sym typeface="Cambria"/>
              </a:rPr>
              <a:t>11.4 Induced Voltage v</a:t>
            </a:r>
            <a:r>
              <a:rPr baseline="-25000" lang="en-US">
                <a:latin typeface="Cambria"/>
                <a:ea typeface="Cambria"/>
                <a:cs typeface="Cambria"/>
                <a:sym typeface="Cambria"/>
              </a:rPr>
              <a:t>L</a:t>
            </a:r>
            <a:endParaRPr>
              <a:latin typeface="Cambria"/>
              <a:ea typeface="Cambria"/>
              <a:cs typeface="Cambria"/>
              <a:sym typeface="Cambria"/>
            </a:endParaRPr>
          </a:p>
        </p:txBody>
      </p:sp>
      <p:sp>
        <p:nvSpPr>
          <p:cNvPr id="208" name="Google Shape;208;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just">
              <a:lnSpc>
                <a:spcPct val="90000"/>
              </a:lnSpc>
              <a:spcBef>
                <a:spcPts val="0"/>
              </a:spcBef>
              <a:spcAft>
                <a:spcPts val="0"/>
              </a:spcAft>
              <a:buClr>
                <a:schemeClr val="dk1"/>
              </a:buClr>
              <a:buSzPts val="2400"/>
              <a:buChar char="•"/>
            </a:pPr>
            <a:r>
              <a:rPr lang="en-US" sz="2400">
                <a:latin typeface="Cambria"/>
                <a:ea typeface="Cambria"/>
                <a:cs typeface="Cambria"/>
                <a:sym typeface="Cambria"/>
              </a:rPr>
              <a:t>The greater the N or the faster the coil is moved through the magnetic flux pattern, the greater the induced voltage. </a:t>
            </a:r>
            <a:endParaRPr/>
          </a:p>
          <a:p>
            <a:pPr indent="-342900" lvl="0" marL="342900" rtl="0" algn="just">
              <a:lnSpc>
                <a:spcPct val="90000"/>
              </a:lnSpc>
              <a:spcBef>
                <a:spcPts val="480"/>
              </a:spcBef>
              <a:spcAft>
                <a:spcPts val="0"/>
              </a:spcAft>
              <a:buClr>
                <a:schemeClr val="dk1"/>
              </a:buClr>
              <a:buSzPts val="2400"/>
              <a:buChar char="•"/>
            </a:pPr>
            <a:r>
              <a:rPr lang="en-US" sz="2400">
                <a:latin typeface="Cambria"/>
                <a:ea typeface="Cambria"/>
                <a:cs typeface="Cambria"/>
                <a:sym typeface="Cambria"/>
              </a:rPr>
              <a:t>If the magnetic flux passing through a coil remains constant—no matter how strong the magnetic field—the term will be zero, and the induced voltage zero volts.</a:t>
            </a:r>
            <a:endParaRPr/>
          </a:p>
          <a:p>
            <a:pPr indent="-342900" lvl="0" marL="342900" rtl="0" algn="just">
              <a:lnSpc>
                <a:spcPct val="90000"/>
              </a:lnSpc>
              <a:spcBef>
                <a:spcPts val="480"/>
              </a:spcBef>
              <a:spcAft>
                <a:spcPts val="0"/>
              </a:spcAft>
              <a:buClr>
                <a:schemeClr val="dk1"/>
              </a:buClr>
              <a:buSzPts val="2400"/>
              <a:buChar char="•"/>
            </a:pPr>
            <a:r>
              <a:rPr lang="en-US" sz="2400">
                <a:latin typeface="Cambria"/>
                <a:ea typeface="Cambria"/>
                <a:cs typeface="Cambria"/>
                <a:sym typeface="Cambria"/>
              </a:rPr>
              <a:t>The only requirement is that the flux linking (passing through) the coil changes with time.</a:t>
            </a:r>
            <a:endParaRPr/>
          </a:p>
          <a:p>
            <a:pPr indent="-139700" lvl="0" marL="342900" rtl="0" algn="l">
              <a:lnSpc>
                <a:spcPct val="90000"/>
              </a:lnSpc>
              <a:spcBef>
                <a:spcPts val="640"/>
              </a:spcBef>
              <a:spcAft>
                <a:spcPts val="0"/>
              </a:spcAft>
              <a:buClr>
                <a:schemeClr val="dk1"/>
              </a:buClr>
              <a:buSzPts val="3200"/>
              <a:buNone/>
            </a:pPr>
            <a:r>
              <a:t/>
            </a:r>
            <a:endParaRPr>
              <a:latin typeface="Cambria"/>
              <a:ea typeface="Cambria"/>
              <a:cs typeface="Cambria"/>
              <a:sym typeface="Cambria"/>
            </a:endParaRPr>
          </a:p>
        </p:txBody>
      </p:sp>
      <p:sp>
        <p:nvSpPr>
          <p:cNvPr id="209" name="Google Shape;209;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8"/>
          <p:cNvSpPr txBox="1"/>
          <p:nvPr>
            <p:ph type="title"/>
          </p:nvPr>
        </p:nvSpPr>
        <p:spPr>
          <a:xfrm>
            <a:off x="457200" y="274638"/>
            <a:ext cx="8229600" cy="487362"/>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mbria"/>
              <a:buNone/>
            </a:pPr>
            <a:r>
              <a:rPr lang="en-US" sz="3600">
                <a:latin typeface="Cambria"/>
                <a:ea typeface="Cambria"/>
                <a:cs typeface="Cambria"/>
                <a:sym typeface="Cambria"/>
              </a:rPr>
              <a:t>11.4 Induced Voltage v</a:t>
            </a:r>
            <a:r>
              <a:rPr baseline="-25000" lang="en-US" sz="3600">
                <a:latin typeface="Cambria"/>
                <a:ea typeface="Cambria"/>
                <a:cs typeface="Cambria"/>
                <a:sym typeface="Cambria"/>
              </a:rPr>
              <a:t>L</a:t>
            </a:r>
            <a:endParaRPr sz="3600">
              <a:latin typeface="Cambria"/>
              <a:ea typeface="Cambria"/>
              <a:cs typeface="Cambria"/>
              <a:sym typeface="Cambria"/>
            </a:endParaRPr>
          </a:p>
        </p:txBody>
      </p:sp>
      <p:sp>
        <p:nvSpPr>
          <p:cNvPr id="215" name="Google Shape;215;p18"/>
          <p:cNvSpPr txBox="1"/>
          <p:nvPr>
            <p:ph idx="1" type="body"/>
          </p:nvPr>
        </p:nvSpPr>
        <p:spPr>
          <a:xfrm>
            <a:off x="628650" y="914400"/>
            <a:ext cx="7886700" cy="5262563"/>
          </a:xfrm>
          <a:prstGeom prst="rect">
            <a:avLst/>
          </a:prstGeom>
          <a:noFill/>
          <a:ln>
            <a:noFill/>
          </a:ln>
        </p:spPr>
        <p:txBody>
          <a:bodyPr anchorCtr="0" anchor="t" bIns="45700" lIns="91425" spcFirstLastPara="1" rIns="91425" wrap="square" tIns="45700">
            <a:normAutofit/>
          </a:bodyPr>
          <a:lstStyle/>
          <a:p>
            <a:pPr indent="-342900" lvl="0" marL="342900" rtl="0" algn="just">
              <a:lnSpc>
                <a:spcPct val="90000"/>
              </a:lnSpc>
              <a:spcBef>
                <a:spcPts val="0"/>
              </a:spcBef>
              <a:spcAft>
                <a:spcPts val="0"/>
              </a:spcAft>
              <a:buClr>
                <a:schemeClr val="dk1"/>
              </a:buClr>
              <a:buSzPts val="2200"/>
              <a:buChar char="•"/>
            </a:pPr>
            <a:r>
              <a:rPr lang="en-US" sz="2200">
                <a:latin typeface="Cambria"/>
                <a:ea typeface="Cambria"/>
                <a:cs typeface="Cambria"/>
                <a:sym typeface="Cambria"/>
              </a:rPr>
              <a:t>It is very important to that the polarity of the induced voltage across the coil is such that it opposes the increasing level of current in the coil. </a:t>
            </a:r>
            <a:endParaRPr/>
          </a:p>
          <a:p>
            <a:pPr indent="-342900" lvl="0" marL="342900" rtl="0" algn="just">
              <a:lnSpc>
                <a:spcPct val="90000"/>
              </a:lnSpc>
              <a:spcBef>
                <a:spcPts val="440"/>
              </a:spcBef>
              <a:spcAft>
                <a:spcPts val="0"/>
              </a:spcAft>
              <a:buClr>
                <a:schemeClr val="dk1"/>
              </a:buClr>
              <a:buSzPts val="2200"/>
              <a:buChar char="•"/>
            </a:pPr>
            <a:r>
              <a:rPr lang="en-US" sz="2200">
                <a:latin typeface="Cambria"/>
                <a:ea typeface="Cambria"/>
                <a:cs typeface="Cambria"/>
                <a:sym typeface="Cambria"/>
              </a:rPr>
              <a:t>In other words, the changing current through the coil induces a voltage across the coil that is opposing the applied voltage. </a:t>
            </a:r>
            <a:endParaRPr sz="2200">
              <a:latin typeface="Cambria"/>
              <a:ea typeface="Cambria"/>
              <a:cs typeface="Cambria"/>
              <a:sym typeface="Cambria"/>
            </a:endParaRPr>
          </a:p>
          <a:p>
            <a:pPr indent="-342900" lvl="0" marL="342900" rtl="0" algn="just">
              <a:lnSpc>
                <a:spcPct val="90000"/>
              </a:lnSpc>
              <a:spcBef>
                <a:spcPts val="440"/>
              </a:spcBef>
              <a:spcAft>
                <a:spcPts val="0"/>
              </a:spcAft>
              <a:buClr>
                <a:schemeClr val="dk1"/>
              </a:buClr>
              <a:buSzPts val="2200"/>
              <a:buChar char="•"/>
            </a:pPr>
            <a:r>
              <a:rPr lang="en-US" sz="2200">
                <a:latin typeface="Cambria"/>
                <a:ea typeface="Cambria"/>
                <a:cs typeface="Cambria"/>
                <a:sym typeface="Cambria"/>
              </a:rPr>
              <a:t>The quicker the change in current through the coil, the greater the opposing induced voltage to suppress the attempt of the current to increase in magnitude. </a:t>
            </a:r>
            <a:endParaRPr/>
          </a:p>
          <a:p>
            <a:pPr indent="-342900" lvl="0" marL="342900" rtl="0" algn="just">
              <a:lnSpc>
                <a:spcPct val="90000"/>
              </a:lnSpc>
              <a:spcBef>
                <a:spcPts val="440"/>
              </a:spcBef>
              <a:spcAft>
                <a:spcPts val="0"/>
              </a:spcAft>
              <a:buClr>
                <a:schemeClr val="dk1"/>
              </a:buClr>
              <a:buSzPts val="2200"/>
              <a:buChar char="•"/>
            </a:pPr>
            <a:r>
              <a:rPr lang="en-US" sz="2200">
                <a:latin typeface="Cambria"/>
                <a:ea typeface="Cambria"/>
                <a:cs typeface="Cambria"/>
                <a:sym typeface="Cambria"/>
              </a:rPr>
              <a:t>This “choking” action of the coil is the reason inductors or coils are often referred to as chokes. </a:t>
            </a:r>
            <a:endParaRPr/>
          </a:p>
        </p:txBody>
      </p:sp>
      <p:sp>
        <p:nvSpPr>
          <p:cNvPr id="216" name="Google Shape;216;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pic>
        <p:nvPicPr>
          <p:cNvPr id="217" name="Google Shape;217;p18"/>
          <p:cNvPicPr preferRelativeResize="0"/>
          <p:nvPr/>
        </p:nvPicPr>
        <p:blipFill rotWithShape="1">
          <a:blip r:embed="rId3">
            <a:alphaModFix/>
          </a:blip>
          <a:srcRect b="0" l="0" r="0" t="0"/>
          <a:stretch/>
        </p:blipFill>
        <p:spPr>
          <a:xfrm>
            <a:off x="3200400" y="4572000"/>
            <a:ext cx="2790825" cy="18383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mbria"/>
              <a:buNone/>
            </a:pPr>
            <a:r>
              <a:rPr lang="en-US">
                <a:latin typeface="Cambria"/>
                <a:ea typeface="Cambria"/>
                <a:cs typeface="Cambria"/>
                <a:sym typeface="Cambria"/>
              </a:rPr>
              <a:t>11.4 Lenz’s Law</a:t>
            </a:r>
            <a:endParaRPr/>
          </a:p>
        </p:txBody>
      </p:sp>
      <p:sp>
        <p:nvSpPr>
          <p:cNvPr id="223" name="Google Shape;223;p19"/>
          <p:cNvSpPr txBox="1"/>
          <p:nvPr>
            <p:ph idx="1" type="body"/>
          </p:nvPr>
        </p:nvSpPr>
        <p:spPr>
          <a:xfrm>
            <a:off x="566738" y="1752600"/>
            <a:ext cx="8120062" cy="4267200"/>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2000"/>
              <a:buChar char="•"/>
            </a:pPr>
            <a:r>
              <a:rPr lang="en-US" sz="2000">
                <a:latin typeface="Cambria"/>
                <a:ea typeface="Cambria"/>
                <a:cs typeface="Cambria"/>
                <a:sym typeface="Cambria"/>
              </a:rPr>
              <a:t>The choking reaction above is true for increasing or decreasing levels of current through the coil. This effect is an example of a general principle known as </a:t>
            </a:r>
            <a:r>
              <a:rPr b="1" lang="en-US" sz="2000">
                <a:latin typeface="Cambria"/>
                <a:ea typeface="Cambria"/>
                <a:cs typeface="Cambria"/>
                <a:sym typeface="Cambria"/>
              </a:rPr>
              <a:t>Lenz’s law, </a:t>
            </a:r>
            <a:r>
              <a:rPr lang="en-US" sz="2000">
                <a:latin typeface="Cambria"/>
                <a:ea typeface="Cambria"/>
                <a:cs typeface="Cambria"/>
                <a:sym typeface="Cambria"/>
              </a:rPr>
              <a:t>which states that</a:t>
            </a:r>
            <a:endParaRPr/>
          </a:p>
          <a:p>
            <a:pPr indent="-342900" lvl="0" marL="342900" rtl="0" algn="l">
              <a:lnSpc>
                <a:spcPct val="90000"/>
              </a:lnSpc>
              <a:spcBef>
                <a:spcPts val="400"/>
              </a:spcBef>
              <a:spcAft>
                <a:spcPts val="0"/>
              </a:spcAft>
              <a:buClr>
                <a:schemeClr val="dk1"/>
              </a:buClr>
              <a:buSzPts val="2000"/>
              <a:buFont typeface="Noto Sans Symbols"/>
              <a:buNone/>
            </a:pPr>
            <a:r>
              <a:rPr b="1" i="1" lang="en-US" sz="2000">
                <a:latin typeface="Cambria"/>
                <a:ea typeface="Cambria"/>
                <a:cs typeface="Cambria"/>
                <a:sym typeface="Cambria"/>
              </a:rPr>
              <a:t>	an induced effect is always such as to oppose the cause that produced it.</a:t>
            </a:r>
            <a:endParaRPr sz="2000">
              <a:latin typeface="Cambria"/>
              <a:ea typeface="Cambria"/>
              <a:cs typeface="Cambria"/>
              <a:sym typeface="Cambria"/>
            </a:endParaRPr>
          </a:p>
        </p:txBody>
      </p:sp>
      <p:sp>
        <p:nvSpPr>
          <p:cNvPr id="224" name="Google Shape;224;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Verdana"/>
                <a:ea typeface="Verdana"/>
                <a:cs typeface="Verdana"/>
                <a:sym typeface="Verdana"/>
              </a:rPr>
              <a:t>‹#›</a:t>
            </a:fld>
            <a:endParaRPr b="0" i="0" sz="1200" u="none" cap="none" strike="noStrike">
              <a:solidFill>
                <a:schemeClr val="dk1"/>
              </a:solidFill>
              <a:latin typeface="Verdana"/>
              <a:ea typeface="Verdana"/>
              <a:cs typeface="Verdana"/>
              <a:sym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mbria"/>
              <a:buNone/>
            </a:pPr>
            <a:r>
              <a:rPr lang="en-US">
                <a:latin typeface="Cambria"/>
                <a:ea typeface="Cambria"/>
                <a:cs typeface="Cambria"/>
                <a:sym typeface="Cambria"/>
              </a:rPr>
              <a:t>11.4 Permeability</a:t>
            </a:r>
            <a:endParaRPr/>
          </a:p>
        </p:txBody>
      </p:sp>
      <p:sp>
        <p:nvSpPr>
          <p:cNvPr id="90" name="Google Shape;90;p2"/>
          <p:cNvSpPr txBox="1"/>
          <p:nvPr>
            <p:ph idx="1" type="body"/>
          </p:nvPr>
        </p:nvSpPr>
        <p:spPr>
          <a:xfrm>
            <a:off x="566738" y="1371600"/>
            <a:ext cx="8120062" cy="4648200"/>
          </a:xfrm>
          <a:prstGeom prst="rect">
            <a:avLst/>
          </a:prstGeom>
          <a:noFill/>
          <a:ln>
            <a:noFill/>
          </a:ln>
        </p:spPr>
        <p:txBody>
          <a:bodyPr anchorCtr="0" anchor="t" bIns="45700" lIns="91425" spcFirstLastPara="1" rIns="91425" wrap="square" tIns="45700">
            <a:normAutofit/>
          </a:bodyPr>
          <a:lstStyle/>
          <a:p>
            <a:pPr indent="-171450" lvl="0" marL="171450" rtl="0" algn="just">
              <a:lnSpc>
                <a:spcPct val="90000"/>
              </a:lnSpc>
              <a:spcBef>
                <a:spcPts val="0"/>
              </a:spcBef>
              <a:spcAft>
                <a:spcPts val="0"/>
              </a:spcAft>
              <a:buClr>
                <a:schemeClr val="dk1"/>
              </a:buClr>
              <a:buSzPts val="2200"/>
              <a:buChar char="•"/>
            </a:pPr>
            <a:r>
              <a:rPr lang="en-US" sz="2200">
                <a:latin typeface="Cambria"/>
                <a:ea typeface="Cambria"/>
                <a:cs typeface="Cambria"/>
                <a:sym typeface="Cambria"/>
              </a:rPr>
              <a:t>If cores of different materials with the same physical dimensions are used in the electromagnet, the strength of the magnet will vary in accordance with the core used. </a:t>
            </a:r>
            <a:endParaRPr/>
          </a:p>
          <a:p>
            <a:pPr indent="-171450" lvl="0" marL="171450" rtl="0" algn="just">
              <a:lnSpc>
                <a:spcPct val="90000"/>
              </a:lnSpc>
              <a:spcBef>
                <a:spcPts val="750"/>
              </a:spcBef>
              <a:spcAft>
                <a:spcPts val="0"/>
              </a:spcAft>
              <a:buClr>
                <a:schemeClr val="dk1"/>
              </a:buClr>
              <a:buSzPts val="2200"/>
              <a:buChar char="•"/>
            </a:pPr>
            <a:r>
              <a:rPr lang="en-US" sz="2200">
                <a:latin typeface="Cambria"/>
                <a:ea typeface="Cambria"/>
                <a:cs typeface="Cambria"/>
                <a:sym typeface="Cambria"/>
              </a:rPr>
              <a:t>This variation in strength is due to the greater or lesser number of flux lines passing through the core. </a:t>
            </a:r>
            <a:endParaRPr/>
          </a:p>
          <a:p>
            <a:pPr indent="-171450" lvl="0" marL="171450" rtl="0" algn="just">
              <a:lnSpc>
                <a:spcPct val="90000"/>
              </a:lnSpc>
              <a:spcBef>
                <a:spcPts val="750"/>
              </a:spcBef>
              <a:spcAft>
                <a:spcPts val="0"/>
              </a:spcAft>
              <a:buClr>
                <a:schemeClr val="dk1"/>
              </a:buClr>
              <a:buSzPts val="2200"/>
              <a:buChar char="•"/>
            </a:pPr>
            <a:r>
              <a:rPr lang="en-US" sz="2200">
                <a:latin typeface="Cambria"/>
                <a:ea typeface="Cambria"/>
                <a:cs typeface="Cambria"/>
                <a:sym typeface="Cambria"/>
              </a:rPr>
              <a:t>The</a:t>
            </a:r>
            <a:r>
              <a:rPr i="1" lang="en-US" sz="2200">
                <a:latin typeface="Cambria"/>
                <a:ea typeface="Cambria"/>
                <a:cs typeface="Cambria"/>
                <a:sym typeface="Cambria"/>
              </a:rPr>
              <a:t> </a:t>
            </a:r>
            <a:r>
              <a:rPr b="1" i="1" lang="en-US" sz="2200">
                <a:latin typeface="Cambria"/>
                <a:ea typeface="Cambria"/>
                <a:cs typeface="Cambria"/>
                <a:sym typeface="Cambria"/>
              </a:rPr>
              <a:t>permeability </a:t>
            </a:r>
            <a:r>
              <a:rPr lang="en-US" sz="2200">
                <a:latin typeface="Cambria"/>
                <a:ea typeface="Cambria"/>
                <a:cs typeface="Cambria"/>
                <a:sym typeface="Cambria"/>
              </a:rPr>
              <a:t>(μ) of a material, therefore, is a measure of the ease with which magnetic flux lines can be established in the material. </a:t>
            </a:r>
            <a:endParaRPr/>
          </a:p>
          <a:p>
            <a:pPr indent="-171450" lvl="0" marL="171450" rtl="0" algn="just">
              <a:lnSpc>
                <a:spcPct val="90000"/>
              </a:lnSpc>
              <a:spcBef>
                <a:spcPts val="750"/>
              </a:spcBef>
              <a:spcAft>
                <a:spcPts val="0"/>
              </a:spcAft>
              <a:buClr>
                <a:schemeClr val="dk1"/>
              </a:buClr>
              <a:buSzPts val="2200"/>
              <a:buChar char="•"/>
            </a:pPr>
            <a:r>
              <a:rPr lang="en-US" sz="2200">
                <a:latin typeface="Cambria"/>
                <a:ea typeface="Cambria"/>
                <a:cs typeface="Cambria"/>
                <a:sym typeface="Cambria"/>
              </a:rPr>
              <a:t>Materials in which flux lines can readily be set up are said to be </a:t>
            </a:r>
            <a:r>
              <a:rPr i="1" lang="en-US" sz="2200">
                <a:latin typeface="Cambria"/>
                <a:ea typeface="Cambria"/>
                <a:cs typeface="Cambria"/>
                <a:sym typeface="Cambria"/>
              </a:rPr>
              <a:t>magnetic </a:t>
            </a:r>
            <a:r>
              <a:rPr lang="en-US" sz="2200">
                <a:latin typeface="Cambria"/>
                <a:ea typeface="Cambria"/>
                <a:cs typeface="Cambria"/>
                <a:sym typeface="Cambria"/>
              </a:rPr>
              <a:t>and to have high permeability</a:t>
            </a:r>
            <a:r>
              <a:rPr i="1" lang="en-US" sz="2200">
                <a:latin typeface="Cambria"/>
                <a:ea typeface="Cambria"/>
                <a:cs typeface="Cambria"/>
                <a:sym typeface="Cambria"/>
              </a:rPr>
              <a:t>. </a:t>
            </a:r>
            <a:endParaRPr/>
          </a:p>
          <a:p>
            <a:pPr indent="-171450" lvl="0" marL="171450" rtl="0" algn="just">
              <a:lnSpc>
                <a:spcPct val="90000"/>
              </a:lnSpc>
              <a:spcBef>
                <a:spcPts val="750"/>
              </a:spcBef>
              <a:spcAft>
                <a:spcPts val="0"/>
              </a:spcAft>
              <a:buClr>
                <a:schemeClr val="dk1"/>
              </a:buClr>
              <a:buSzPts val="2200"/>
              <a:buChar char="•"/>
            </a:pPr>
            <a:r>
              <a:rPr lang="en-US" sz="2200">
                <a:latin typeface="Cambria"/>
                <a:ea typeface="Cambria"/>
                <a:cs typeface="Cambria"/>
                <a:sym typeface="Cambria"/>
              </a:rPr>
              <a:t>It is similar in many respects to conductivity in electric circuits. The permeability of free space μ</a:t>
            </a:r>
            <a:r>
              <a:rPr baseline="-25000" i="1" lang="en-US" sz="2200">
                <a:latin typeface="Cambria"/>
                <a:ea typeface="Cambria"/>
                <a:cs typeface="Cambria"/>
                <a:sym typeface="Cambria"/>
              </a:rPr>
              <a:t>o</a:t>
            </a:r>
            <a:r>
              <a:rPr i="1" lang="en-US" sz="2200">
                <a:latin typeface="Cambria"/>
                <a:ea typeface="Cambria"/>
                <a:cs typeface="Cambria"/>
                <a:sym typeface="Cambria"/>
              </a:rPr>
              <a:t> </a:t>
            </a:r>
            <a:r>
              <a:rPr lang="en-US" sz="2200">
                <a:latin typeface="Cambria"/>
                <a:ea typeface="Cambria"/>
                <a:cs typeface="Cambria"/>
                <a:sym typeface="Cambria"/>
              </a:rPr>
              <a:t>(vacuum) is</a:t>
            </a:r>
            <a:endParaRPr/>
          </a:p>
        </p:txBody>
      </p:sp>
      <p:sp>
        <p:nvSpPr>
          <p:cNvPr id="91" name="Google Shape;91;p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b="0" i="0" lang="en-US" sz="900" u="none" cap="none" strike="noStrike">
                <a:solidFill>
                  <a:schemeClr val="dk1"/>
                </a:solidFill>
                <a:latin typeface="Verdana"/>
                <a:ea typeface="Verdana"/>
                <a:cs typeface="Verdana"/>
                <a:sym typeface="Verdana"/>
              </a:rPr>
              <a:t>‹#›</a:t>
            </a:fld>
            <a:endParaRPr b="0" i="0" sz="900" u="none" cap="none" strike="noStrike">
              <a:solidFill>
                <a:schemeClr val="dk1"/>
              </a:solidFill>
              <a:latin typeface="Verdana"/>
              <a:ea typeface="Verdana"/>
              <a:cs typeface="Verdana"/>
              <a:sym typeface="Verdana"/>
            </a:endParaRPr>
          </a:p>
        </p:txBody>
      </p:sp>
      <p:pic>
        <p:nvPicPr>
          <p:cNvPr id="92" name="Google Shape;92;p2"/>
          <p:cNvPicPr preferRelativeResize="0"/>
          <p:nvPr/>
        </p:nvPicPr>
        <p:blipFill rotWithShape="1">
          <a:blip r:embed="rId3">
            <a:alphaModFix/>
          </a:blip>
          <a:srcRect b="0" l="0" r="0" t="0"/>
          <a:stretch/>
        </p:blipFill>
        <p:spPr>
          <a:xfrm>
            <a:off x="3733800" y="5510211"/>
            <a:ext cx="2959100" cy="11430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0"/>
          <p:cNvSpPr txBox="1"/>
          <p:nvPr>
            <p:ph type="title"/>
          </p:nvPr>
        </p:nvSpPr>
        <p:spPr>
          <a:xfrm>
            <a:off x="586713" y="283716"/>
            <a:ext cx="7886700" cy="225424"/>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mbria"/>
              <a:buNone/>
            </a:pPr>
            <a:r>
              <a:rPr lang="en-US">
                <a:latin typeface="Cambria"/>
                <a:ea typeface="Cambria"/>
                <a:cs typeface="Cambria"/>
                <a:sym typeface="Cambria"/>
              </a:rPr>
              <a:t>11.4 Induced Voltage v</a:t>
            </a:r>
            <a:r>
              <a:rPr baseline="-25000" lang="en-US">
                <a:latin typeface="Cambria"/>
                <a:ea typeface="Cambria"/>
                <a:cs typeface="Cambria"/>
                <a:sym typeface="Cambria"/>
              </a:rPr>
              <a:t>L</a:t>
            </a:r>
            <a:endParaRPr>
              <a:latin typeface="Cambria"/>
              <a:ea typeface="Cambria"/>
              <a:cs typeface="Cambria"/>
              <a:sym typeface="Cambria"/>
            </a:endParaRPr>
          </a:p>
        </p:txBody>
      </p:sp>
      <p:sp>
        <p:nvSpPr>
          <p:cNvPr id="230" name="Google Shape;230;p20"/>
          <p:cNvSpPr txBox="1"/>
          <p:nvPr>
            <p:ph idx="1" type="body"/>
          </p:nvPr>
        </p:nvSpPr>
        <p:spPr>
          <a:xfrm>
            <a:off x="566738" y="685800"/>
            <a:ext cx="8120062" cy="5334000"/>
          </a:xfrm>
          <a:prstGeom prst="rect">
            <a:avLst/>
          </a:prstGeom>
          <a:noFill/>
          <a:ln>
            <a:noFill/>
          </a:ln>
        </p:spPr>
        <p:txBody>
          <a:bodyPr anchorCtr="0" anchor="t" bIns="45700" lIns="91425" spcFirstLastPara="1" rIns="91425" wrap="square" tIns="45700">
            <a:noAutofit/>
          </a:bodyPr>
          <a:lstStyle/>
          <a:p>
            <a:pPr indent="-342900" lvl="0" marL="342900" rtl="0" algn="just">
              <a:lnSpc>
                <a:spcPct val="90000"/>
              </a:lnSpc>
              <a:spcBef>
                <a:spcPts val="0"/>
              </a:spcBef>
              <a:spcAft>
                <a:spcPts val="0"/>
              </a:spcAft>
              <a:buClr>
                <a:schemeClr val="dk1"/>
              </a:buClr>
              <a:buSzPts val="2000"/>
              <a:buChar char="•"/>
            </a:pPr>
            <a:r>
              <a:rPr lang="en-US" sz="2000">
                <a:latin typeface="Cambria"/>
                <a:ea typeface="Cambria"/>
                <a:cs typeface="Cambria"/>
                <a:sym typeface="Cambria"/>
              </a:rPr>
              <a:t>The inductance of a coil is a measure of the change in flux linking a coil due to a change in current through the coil; that is,</a:t>
            </a:r>
            <a:endParaRPr/>
          </a:p>
          <a:p>
            <a:pPr indent="-215900" lvl="0" marL="342900" rtl="0" algn="just">
              <a:lnSpc>
                <a:spcPct val="90000"/>
              </a:lnSpc>
              <a:spcBef>
                <a:spcPts val="400"/>
              </a:spcBef>
              <a:spcAft>
                <a:spcPts val="0"/>
              </a:spcAft>
              <a:buClr>
                <a:schemeClr val="dk1"/>
              </a:buClr>
              <a:buSzPts val="2000"/>
              <a:buNone/>
            </a:pPr>
            <a:r>
              <a:t/>
            </a:r>
            <a:endParaRPr sz="2000">
              <a:latin typeface="Cambria"/>
              <a:ea typeface="Cambria"/>
              <a:cs typeface="Cambria"/>
              <a:sym typeface="Cambria"/>
            </a:endParaRPr>
          </a:p>
          <a:p>
            <a:pPr indent="-215900" lvl="0" marL="342900" rtl="0" algn="just">
              <a:lnSpc>
                <a:spcPct val="90000"/>
              </a:lnSpc>
              <a:spcBef>
                <a:spcPts val="400"/>
              </a:spcBef>
              <a:spcAft>
                <a:spcPts val="0"/>
              </a:spcAft>
              <a:buClr>
                <a:schemeClr val="dk1"/>
              </a:buClr>
              <a:buSzPts val="2000"/>
              <a:buNone/>
            </a:pPr>
            <a:r>
              <a:t/>
            </a:r>
            <a:endParaRPr sz="2000">
              <a:latin typeface="Cambria"/>
              <a:ea typeface="Cambria"/>
              <a:cs typeface="Cambria"/>
              <a:sym typeface="Cambria"/>
            </a:endParaRPr>
          </a:p>
          <a:p>
            <a:pPr indent="-342900" lvl="0" marL="342900" rtl="0" algn="just">
              <a:lnSpc>
                <a:spcPct val="90000"/>
              </a:lnSpc>
              <a:spcBef>
                <a:spcPts val="400"/>
              </a:spcBef>
              <a:spcAft>
                <a:spcPts val="0"/>
              </a:spcAft>
              <a:buClr>
                <a:schemeClr val="dk1"/>
              </a:buClr>
              <a:buSzPts val="2000"/>
              <a:buFont typeface="Noto Sans Symbols"/>
              <a:buNone/>
            </a:pPr>
            <a:r>
              <a:t/>
            </a:r>
            <a:endParaRPr sz="2000">
              <a:latin typeface="Cambria"/>
              <a:ea typeface="Cambria"/>
              <a:cs typeface="Cambria"/>
              <a:sym typeface="Cambria"/>
            </a:endParaRPr>
          </a:p>
          <a:p>
            <a:pPr indent="-342900" lvl="0" marL="342900" rtl="0" algn="just">
              <a:lnSpc>
                <a:spcPct val="90000"/>
              </a:lnSpc>
              <a:spcBef>
                <a:spcPts val="400"/>
              </a:spcBef>
              <a:spcAft>
                <a:spcPts val="0"/>
              </a:spcAft>
              <a:buClr>
                <a:schemeClr val="dk1"/>
              </a:buClr>
              <a:buSzPts val="2000"/>
              <a:buFont typeface="Noto Sans Symbols"/>
              <a:buNone/>
            </a:pPr>
            <a:r>
              <a:rPr lang="en-US" sz="2000">
                <a:latin typeface="Cambria"/>
                <a:ea typeface="Cambria"/>
                <a:cs typeface="Cambria"/>
                <a:sym typeface="Cambria"/>
              </a:rPr>
              <a:t>	where </a:t>
            </a:r>
            <a:r>
              <a:rPr i="1" lang="en-US" sz="2000">
                <a:latin typeface="Cambria"/>
                <a:ea typeface="Cambria"/>
                <a:cs typeface="Cambria"/>
                <a:sym typeface="Cambria"/>
              </a:rPr>
              <a:t>N </a:t>
            </a:r>
            <a:r>
              <a:rPr lang="en-US" sz="2000">
                <a:latin typeface="Cambria"/>
                <a:ea typeface="Cambria"/>
                <a:cs typeface="Cambria"/>
                <a:sym typeface="Cambria"/>
              </a:rPr>
              <a:t>is the number of turns,</a:t>
            </a:r>
            <a:r>
              <a:rPr i="1" lang="en-US" sz="2000">
                <a:latin typeface="Cambria"/>
                <a:ea typeface="Cambria"/>
                <a:cs typeface="Cambria"/>
                <a:sym typeface="Cambria"/>
              </a:rPr>
              <a:t> Φ </a:t>
            </a:r>
            <a:r>
              <a:rPr lang="en-US" sz="2000">
                <a:latin typeface="Cambria"/>
                <a:ea typeface="Cambria"/>
                <a:cs typeface="Cambria"/>
                <a:sym typeface="Cambria"/>
              </a:rPr>
              <a:t>is the flux in webers, and</a:t>
            </a:r>
            <a:r>
              <a:rPr i="1" lang="en-US" sz="2000">
                <a:latin typeface="Cambria"/>
                <a:ea typeface="Cambria"/>
                <a:cs typeface="Cambria"/>
                <a:sym typeface="Cambria"/>
              </a:rPr>
              <a:t> i </a:t>
            </a:r>
            <a:r>
              <a:rPr lang="en-US" sz="2000">
                <a:latin typeface="Cambria"/>
                <a:ea typeface="Cambria"/>
                <a:cs typeface="Cambria"/>
                <a:sym typeface="Cambria"/>
              </a:rPr>
              <a:t>is the current through the coil. </a:t>
            </a:r>
            <a:endParaRPr/>
          </a:p>
          <a:p>
            <a:pPr indent="-342900" lvl="0" marL="342900" rtl="0" algn="just">
              <a:lnSpc>
                <a:spcPct val="90000"/>
              </a:lnSpc>
              <a:spcBef>
                <a:spcPts val="400"/>
              </a:spcBef>
              <a:spcAft>
                <a:spcPts val="0"/>
              </a:spcAft>
              <a:buClr>
                <a:schemeClr val="dk1"/>
              </a:buClr>
              <a:buSzPts val="2000"/>
              <a:buChar char="•"/>
            </a:pPr>
            <a:r>
              <a:rPr lang="en-US" sz="2000">
                <a:latin typeface="Cambria"/>
                <a:ea typeface="Cambria"/>
                <a:cs typeface="Cambria"/>
                <a:sym typeface="Cambria"/>
              </a:rPr>
              <a:t>Larger the inductance of a coil (with </a:t>
            </a:r>
            <a:r>
              <a:rPr i="1" lang="en-US" sz="2000">
                <a:latin typeface="Cambria"/>
                <a:ea typeface="Cambria"/>
                <a:cs typeface="Cambria"/>
                <a:sym typeface="Cambria"/>
              </a:rPr>
              <a:t>N </a:t>
            </a:r>
            <a:r>
              <a:rPr lang="en-US" sz="2000">
                <a:latin typeface="Cambria"/>
                <a:ea typeface="Cambria"/>
                <a:cs typeface="Cambria"/>
                <a:sym typeface="Cambria"/>
              </a:rPr>
              <a:t>fixed), the larger will be the change in flux linking the coil due to an instantaneous change in current through the coil.</a:t>
            </a:r>
            <a:endParaRPr/>
          </a:p>
          <a:p>
            <a:pPr indent="0" lvl="0" marL="0" rtl="0" algn="just">
              <a:lnSpc>
                <a:spcPct val="90000"/>
              </a:lnSpc>
              <a:spcBef>
                <a:spcPts val="400"/>
              </a:spcBef>
              <a:spcAft>
                <a:spcPts val="0"/>
              </a:spcAft>
              <a:buClr>
                <a:schemeClr val="dk1"/>
              </a:buClr>
              <a:buSzPts val="2000"/>
              <a:buNone/>
            </a:pPr>
            <a:r>
              <a:t/>
            </a:r>
            <a:endParaRPr sz="2000">
              <a:latin typeface="Cambria"/>
              <a:ea typeface="Cambria"/>
              <a:cs typeface="Cambria"/>
              <a:sym typeface="Cambria"/>
            </a:endParaRPr>
          </a:p>
          <a:p>
            <a:pPr indent="0" lvl="0" marL="0" rtl="0" algn="just">
              <a:lnSpc>
                <a:spcPct val="90000"/>
              </a:lnSpc>
              <a:spcBef>
                <a:spcPts val="400"/>
              </a:spcBef>
              <a:spcAft>
                <a:spcPts val="0"/>
              </a:spcAft>
              <a:buClr>
                <a:schemeClr val="dk1"/>
              </a:buClr>
              <a:buSzPts val="2000"/>
              <a:buNone/>
            </a:pPr>
            <a:r>
              <a:t/>
            </a:r>
            <a:endParaRPr sz="2000">
              <a:latin typeface="Cambria"/>
              <a:ea typeface="Cambria"/>
              <a:cs typeface="Cambria"/>
              <a:sym typeface="Cambria"/>
            </a:endParaRPr>
          </a:p>
          <a:p>
            <a:pPr indent="0" lvl="0" marL="0" rtl="0" algn="just">
              <a:lnSpc>
                <a:spcPct val="90000"/>
              </a:lnSpc>
              <a:spcBef>
                <a:spcPts val="400"/>
              </a:spcBef>
              <a:spcAft>
                <a:spcPts val="0"/>
              </a:spcAft>
              <a:buClr>
                <a:schemeClr val="dk1"/>
              </a:buClr>
              <a:buSzPts val="2000"/>
              <a:buNone/>
            </a:pPr>
            <a:r>
              <a:t/>
            </a:r>
            <a:endParaRPr sz="2000">
              <a:latin typeface="Cambria"/>
              <a:ea typeface="Cambria"/>
              <a:cs typeface="Cambria"/>
              <a:sym typeface="Cambria"/>
            </a:endParaRPr>
          </a:p>
          <a:p>
            <a:pPr indent="-215900" lvl="0" marL="342900" rtl="0" algn="just">
              <a:lnSpc>
                <a:spcPct val="90000"/>
              </a:lnSpc>
              <a:spcBef>
                <a:spcPts val="400"/>
              </a:spcBef>
              <a:spcAft>
                <a:spcPts val="0"/>
              </a:spcAft>
              <a:buClr>
                <a:schemeClr val="dk1"/>
              </a:buClr>
              <a:buSzPts val="2000"/>
              <a:buNone/>
            </a:pPr>
            <a:r>
              <a:t/>
            </a:r>
            <a:endParaRPr sz="2000">
              <a:latin typeface="Cambria"/>
              <a:ea typeface="Cambria"/>
              <a:cs typeface="Cambria"/>
              <a:sym typeface="Cambria"/>
            </a:endParaRPr>
          </a:p>
          <a:p>
            <a:pPr indent="-215900" lvl="0" marL="342900" rtl="0" algn="just">
              <a:lnSpc>
                <a:spcPct val="90000"/>
              </a:lnSpc>
              <a:spcBef>
                <a:spcPts val="400"/>
              </a:spcBef>
              <a:spcAft>
                <a:spcPts val="0"/>
              </a:spcAft>
              <a:buClr>
                <a:schemeClr val="dk1"/>
              </a:buClr>
              <a:buSzPts val="2000"/>
              <a:buNone/>
            </a:pPr>
            <a:r>
              <a:t/>
            </a:r>
            <a:endParaRPr sz="2000">
              <a:latin typeface="Cambria"/>
              <a:ea typeface="Cambria"/>
              <a:cs typeface="Cambria"/>
              <a:sym typeface="Cambria"/>
            </a:endParaRPr>
          </a:p>
          <a:p>
            <a:pPr indent="-342900" lvl="0" marL="342900" rtl="0" algn="just">
              <a:lnSpc>
                <a:spcPct val="90000"/>
              </a:lnSpc>
              <a:spcBef>
                <a:spcPts val="400"/>
              </a:spcBef>
              <a:spcAft>
                <a:spcPts val="0"/>
              </a:spcAft>
              <a:buClr>
                <a:schemeClr val="dk1"/>
              </a:buClr>
              <a:buSzPts val="2000"/>
              <a:buChar char="•"/>
            </a:pPr>
            <a:r>
              <a:rPr lang="en-US" sz="2000">
                <a:latin typeface="Cambria"/>
                <a:ea typeface="Cambria"/>
                <a:cs typeface="Cambria"/>
                <a:sym typeface="Cambria"/>
              </a:rPr>
              <a:t>It reveals that the magnitude of the voltage across an inductor is directly related to the inductance </a:t>
            </a:r>
            <a:r>
              <a:rPr i="1" lang="en-US" sz="2000">
                <a:latin typeface="Cambria"/>
                <a:ea typeface="Cambria"/>
                <a:cs typeface="Cambria"/>
                <a:sym typeface="Cambria"/>
              </a:rPr>
              <a:t>L </a:t>
            </a:r>
            <a:r>
              <a:rPr lang="en-US" sz="2000">
                <a:latin typeface="Cambria"/>
                <a:ea typeface="Cambria"/>
                <a:cs typeface="Cambria"/>
                <a:sym typeface="Cambria"/>
              </a:rPr>
              <a:t>and the instantaneous rate of change of current through the coil.</a:t>
            </a:r>
            <a:endParaRPr/>
          </a:p>
          <a:p>
            <a:pPr indent="-215900" lvl="0" marL="342900" rtl="0" algn="just">
              <a:lnSpc>
                <a:spcPct val="90000"/>
              </a:lnSpc>
              <a:spcBef>
                <a:spcPts val="400"/>
              </a:spcBef>
              <a:spcAft>
                <a:spcPts val="0"/>
              </a:spcAft>
              <a:buClr>
                <a:schemeClr val="dk1"/>
              </a:buClr>
              <a:buSzPts val="2000"/>
              <a:buNone/>
            </a:pPr>
            <a:r>
              <a:t/>
            </a:r>
            <a:endParaRPr sz="2000">
              <a:latin typeface="Cambria"/>
              <a:ea typeface="Cambria"/>
              <a:cs typeface="Cambria"/>
              <a:sym typeface="Cambria"/>
            </a:endParaRPr>
          </a:p>
          <a:p>
            <a:pPr indent="-342900" lvl="0" marL="342900" rtl="0" algn="just">
              <a:lnSpc>
                <a:spcPct val="90000"/>
              </a:lnSpc>
              <a:spcBef>
                <a:spcPts val="400"/>
              </a:spcBef>
              <a:spcAft>
                <a:spcPts val="0"/>
              </a:spcAft>
              <a:buClr>
                <a:schemeClr val="dk1"/>
              </a:buClr>
              <a:buSzPts val="2000"/>
              <a:buFont typeface="Noto Sans Symbols"/>
              <a:buNone/>
            </a:pPr>
            <a:r>
              <a:t/>
            </a:r>
            <a:endParaRPr sz="2000">
              <a:latin typeface="Cambria"/>
              <a:ea typeface="Cambria"/>
              <a:cs typeface="Cambria"/>
              <a:sym typeface="Cambria"/>
            </a:endParaRPr>
          </a:p>
          <a:p>
            <a:pPr indent="-342900" lvl="0" marL="342900" rtl="0" algn="just">
              <a:lnSpc>
                <a:spcPct val="90000"/>
              </a:lnSpc>
              <a:spcBef>
                <a:spcPts val="400"/>
              </a:spcBef>
              <a:spcAft>
                <a:spcPts val="0"/>
              </a:spcAft>
              <a:buClr>
                <a:schemeClr val="dk1"/>
              </a:buClr>
              <a:buSzPts val="2000"/>
              <a:buFont typeface="Noto Sans Symbols"/>
              <a:buNone/>
            </a:pPr>
            <a:r>
              <a:rPr lang="en-US" sz="2000">
                <a:latin typeface="Cambria"/>
                <a:ea typeface="Cambria"/>
                <a:cs typeface="Cambria"/>
                <a:sym typeface="Cambria"/>
              </a:rPr>
              <a:t>	</a:t>
            </a:r>
            <a:endParaRPr/>
          </a:p>
        </p:txBody>
      </p:sp>
      <p:sp>
        <p:nvSpPr>
          <p:cNvPr id="231" name="Google Shape;231;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Verdana"/>
                <a:ea typeface="Verdana"/>
                <a:cs typeface="Verdana"/>
                <a:sym typeface="Verdana"/>
              </a:rPr>
              <a:t>‹#›</a:t>
            </a:fld>
            <a:endParaRPr b="0" i="0" sz="1200" u="none" cap="none" strike="noStrike">
              <a:solidFill>
                <a:schemeClr val="dk1"/>
              </a:solidFill>
              <a:latin typeface="Verdana"/>
              <a:ea typeface="Verdana"/>
              <a:cs typeface="Verdana"/>
              <a:sym typeface="Verdana"/>
            </a:endParaRPr>
          </a:p>
        </p:txBody>
      </p:sp>
      <p:pic>
        <p:nvPicPr>
          <p:cNvPr id="232" name="Google Shape;232;p20"/>
          <p:cNvPicPr preferRelativeResize="0"/>
          <p:nvPr/>
        </p:nvPicPr>
        <p:blipFill rotWithShape="1">
          <a:blip r:embed="rId3">
            <a:alphaModFix/>
          </a:blip>
          <a:srcRect b="0" l="0" r="0" t="0"/>
          <a:stretch/>
        </p:blipFill>
        <p:spPr>
          <a:xfrm>
            <a:off x="2209680" y="1213339"/>
            <a:ext cx="3409950" cy="1085850"/>
          </a:xfrm>
          <a:prstGeom prst="rect">
            <a:avLst/>
          </a:prstGeom>
          <a:noFill/>
          <a:ln>
            <a:noFill/>
          </a:ln>
        </p:spPr>
      </p:pic>
      <p:pic>
        <p:nvPicPr>
          <p:cNvPr id="233" name="Google Shape;233;p20"/>
          <p:cNvPicPr preferRelativeResize="0"/>
          <p:nvPr/>
        </p:nvPicPr>
        <p:blipFill rotWithShape="1">
          <a:blip r:embed="rId4">
            <a:alphaModFix/>
          </a:blip>
          <a:srcRect b="0" l="0" r="0" t="0"/>
          <a:stretch/>
        </p:blipFill>
        <p:spPr>
          <a:xfrm>
            <a:off x="3387969" y="3681046"/>
            <a:ext cx="5381625" cy="17526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mbria"/>
              <a:buNone/>
            </a:pPr>
            <a:r>
              <a:rPr lang="en-US">
                <a:latin typeface="Cambria"/>
                <a:ea typeface="Cambria"/>
                <a:cs typeface="Cambria"/>
                <a:sym typeface="Cambria"/>
              </a:rPr>
              <a:t>11.4 Induced Voltage v</a:t>
            </a:r>
            <a:r>
              <a:rPr baseline="-25000" lang="en-US">
                <a:latin typeface="Cambria"/>
                <a:ea typeface="Cambria"/>
                <a:cs typeface="Cambria"/>
                <a:sym typeface="Cambria"/>
              </a:rPr>
              <a:t>L</a:t>
            </a:r>
            <a:endParaRPr>
              <a:latin typeface="Cambria"/>
              <a:ea typeface="Cambria"/>
              <a:cs typeface="Cambria"/>
              <a:sym typeface="Cambria"/>
            </a:endParaRPr>
          </a:p>
        </p:txBody>
      </p:sp>
      <p:sp>
        <p:nvSpPr>
          <p:cNvPr id="239" name="Google Shape;239;p2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215900" lvl="0" marL="342900" rtl="0" algn="just">
              <a:lnSpc>
                <a:spcPct val="90000"/>
              </a:lnSpc>
              <a:spcBef>
                <a:spcPts val="0"/>
              </a:spcBef>
              <a:spcAft>
                <a:spcPts val="0"/>
              </a:spcAft>
              <a:buClr>
                <a:schemeClr val="dk1"/>
              </a:buClr>
              <a:buSzPts val="2000"/>
              <a:buNone/>
            </a:pPr>
            <a:r>
              <a:t/>
            </a:r>
            <a:endParaRPr sz="2000">
              <a:latin typeface="Cambria"/>
              <a:ea typeface="Cambria"/>
              <a:cs typeface="Cambria"/>
              <a:sym typeface="Cambria"/>
            </a:endParaRPr>
          </a:p>
          <a:p>
            <a:pPr indent="-215900" lvl="0" marL="342900" rtl="0" algn="just">
              <a:lnSpc>
                <a:spcPct val="90000"/>
              </a:lnSpc>
              <a:spcBef>
                <a:spcPts val="400"/>
              </a:spcBef>
              <a:spcAft>
                <a:spcPts val="0"/>
              </a:spcAft>
              <a:buClr>
                <a:schemeClr val="dk1"/>
              </a:buClr>
              <a:buSzPts val="2000"/>
              <a:buNone/>
            </a:pPr>
            <a:r>
              <a:t/>
            </a:r>
            <a:endParaRPr sz="2000">
              <a:latin typeface="Cambria"/>
              <a:ea typeface="Cambria"/>
              <a:cs typeface="Cambria"/>
              <a:sym typeface="Cambria"/>
            </a:endParaRPr>
          </a:p>
          <a:p>
            <a:pPr indent="-215900" lvl="0" marL="342900" rtl="0" algn="just">
              <a:lnSpc>
                <a:spcPct val="90000"/>
              </a:lnSpc>
              <a:spcBef>
                <a:spcPts val="400"/>
              </a:spcBef>
              <a:spcAft>
                <a:spcPts val="0"/>
              </a:spcAft>
              <a:buClr>
                <a:schemeClr val="dk1"/>
              </a:buClr>
              <a:buSzPts val="2000"/>
              <a:buNone/>
            </a:pPr>
            <a:r>
              <a:t/>
            </a:r>
            <a:endParaRPr sz="2000">
              <a:latin typeface="Cambria"/>
              <a:ea typeface="Cambria"/>
              <a:cs typeface="Cambria"/>
              <a:sym typeface="Cambria"/>
            </a:endParaRPr>
          </a:p>
          <a:p>
            <a:pPr indent="-215900" lvl="0" marL="342900" rtl="0" algn="just">
              <a:lnSpc>
                <a:spcPct val="90000"/>
              </a:lnSpc>
              <a:spcBef>
                <a:spcPts val="400"/>
              </a:spcBef>
              <a:spcAft>
                <a:spcPts val="0"/>
              </a:spcAft>
              <a:buClr>
                <a:schemeClr val="dk1"/>
              </a:buClr>
              <a:buSzPts val="2000"/>
              <a:buNone/>
            </a:pPr>
            <a:r>
              <a:t/>
            </a:r>
            <a:endParaRPr sz="2000">
              <a:latin typeface="Cambria"/>
              <a:ea typeface="Cambria"/>
              <a:cs typeface="Cambria"/>
              <a:sym typeface="Cambria"/>
            </a:endParaRPr>
          </a:p>
          <a:p>
            <a:pPr indent="-215900" lvl="0" marL="342900" rtl="0" algn="just">
              <a:lnSpc>
                <a:spcPct val="90000"/>
              </a:lnSpc>
              <a:spcBef>
                <a:spcPts val="400"/>
              </a:spcBef>
              <a:spcAft>
                <a:spcPts val="0"/>
              </a:spcAft>
              <a:buClr>
                <a:schemeClr val="dk1"/>
              </a:buClr>
              <a:buSzPts val="2000"/>
              <a:buNone/>
            </a:pPr>
            <a:r>
              <a:t/>
            </a:r>
            <a:endParaRPr sz="2000">
              <a:latin typeface="Cambria"/>
              <a:ea typeface="Cambria"/>
              <a:cs typeface="Cambria"/>
              <a:sym typeface="Cambria"/>
            </a:endParaRPr>
          </a:p>
          <a:p>
            <a:pPr indent="-215900" lvl="0" marL="342900" rtl="0" algn="just">
              <a:lnSpc>
                <a:spcPct val="90000"/>
              </a:lnSpc>
              <a:spcBef>
                <a:spcPts val="400"/>
              </a:spcBef>
              <a:spcAft>
                <a:spcPts val="0"/>
              </a:spcAft>
              <a:buClr>
                <a:schemeClr val="dk1"/>
              </a:buClr>
              <a:buSzPts val="2000"/>
              <a:buNone/>
            </a:pPr>
            <a:r>
              <a:t/>
            </a:r>
            <a:endParaRPr sz="2000">
              <a:latin typeface="Cambria"/>
              <a:ea typeface="Cambria"/>
              <a:cs typeface="Cambria"/>
              <a:sym typeface="Cambria"/>
            </a:endParaRPr>
          </a:p>
          <a:p>
            <a:pPr indent="-215900" lvl="0" marL="342900" rtl="0" algn="just">
              <a:lnSpc>
                <a:spcPct val="90000"/>
              </a:lnSpc>
              <a:spcBef>
                <a:spcPts val="400"/>
              </a:spcBef>
              <a:spcAft>
                <a:spcPts val="0"/>
              </a:spcAft>
              <a:buClr>
                <a:schemeClr val="dk1"/>
              </a:buClr>
              <a:buSzPts val="2000"/>
              <a:buNone/>
            </a:pPr>
            <a:r>
              <a:t/>
            </a:r>
            <a:endParaRPr sz="2000">
              <a:latin typeface="Cambria"/>
              <a:ea typeface="Cambria"/>
              <a:cs typeface="Cambria"/>
              <a:sym typeface="Cambria"/>
            </a:endParaRPr>
          </a:p>
          <a:p>
            <a:pPr indent="-215900" lvl="0" marL="342900" rtl="0" algn="just">
              <a:lnSpc>
                <a:spcPct val="90000"/>
              </a:lnSpc>
              <a:spcBef>
                <a:spcPts val="400"/>
              </a:spcBef>
              <a:spcAft>
                <a:spcPts val="0"/>
              </a:spcAft>
              <a:buClr>
                <a:schemeClr val="dk1"/>
              </a:buClr>
              <a:buSzPts val="2000"/>
              <a:buNone/>
            </a:pPr>
            <a:r>
              <a:t/>
            </a:r>
            <a:endParaRPr sz="2000">
              <a:latin typeface="Cambria"/>
              <a:ea typeface="Cambria"/>
              <a:cs typeface="Cambria"/>
              <a:sym typeface="Cambria"/>
            </a:endParaRPr>
          </a:p>
          <a:p>
            <a:pPr indent="-215900" lvl="0" marL="342900" rtl="0" algn="just">
              <a:lnSpc>
                <a:spcPct val="90000"/>
              </a:lnSpc>
              <a:spcBef>
                <a:spcPts val="400"/>
              </a:spcBef>
              <a:spcAft>
                <a:spcPts val="0"/>
              </a:spcAft>
              <a:buClr>
                <a:schemeClr val="dk1"/>
              </a:buClr>
              <a:buSzPts val="2000"/>
              <a:buNone/>
            </a:pPr>
            <a:r>
              <a:t/>
            </a:r>
            <a:endParaRPr sz="2000">
              <a:latin typeface="Cambria"/>
              <a:ea typeface="Cambria"/>
              <a:cs typeface="Cambria"/>
              <a:sym typeface="Cambria"/>
            </a:endParaRPr>
          </a:p>
          <a:p>
            <a:pPr indent="-215900" lvl="0" marL="342900" rtl="0" algn="just">
              <a:lnSpc>
                <a:spcPct val="90000"/>
              </a:lnSpc>
              <a:spcBef>
                <a:spcPts val="400"/>
              </a:spcBef>
              <a:spcAft>
                <a:spcPts val="0"/>
              </a:spcAft>
              <a:buClr>
                <a:schemeClr val="dk1"/>
              </a:buClr>
              <a:buSzPts val="2000"/>
              <a:buNone/>
            </a:pPr>
            <a:r>
              <a:t/>
            </a:r>
            <a:endParaRPr sz="2000">
              <a:latin typeface="Cambria"/>
              <a:ea typeface="Cambria"/>
              <a:cs typeface="Cambria"/>
              <a:sym typeface="Cambria"/>
            </a:endParaRPr>
          </a:p>
        </p:txBody>
      </p:sp>
      <p:sp>
        <p:nvSpPr>
          <p:cNvPr id="240" name="Google Shape;240;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Verdana"/>
                <a:ea typeface="Verdana"/>
                <a:cs typeface="Verdana"/>
                <a:sym typeface="Verdana"/>
              </a:rPr>
              <a:t>‹#›</a:t>
            </a:fld>
            <a:endParaRPr b="0" i="0" sz="1200" u="none" cap="none" strike="noStrike">
              <a:solidFill>
                <a:schemeClr val="dk1"/>
              </a:solidFill>
              <a:latin typeface="Verdana"/>
              <a:ea typeface="Verdana"/>
              <a:cs typeface="Verdana"/>
              <a:sym typeface="Verdana"/>
            </a:endParaRPr>
          </a:p>
        </p:txBody>
      </p:sp>
      <p:pic>
        <p:nvPicPr>
          <p:cNvPr id="241" name="Google Shape;241;p21"/>
          <p:cNvPicPr preferRelativeResize="0"/>
          <p:nvPr/>
        </p:nvPicPr>
        <p:blipFill rotWithShape="1">
          <a:blip r:embed="rId3">
            <a:alphaModFix/>
          </a:blip>
          <a:srcRect b="0" l="0" r="0" t="0"/>
          <a:stretch/>
        </p:blipFill>
        <p:spPr>
          <a:xfrm>
            <a:off x="867727" y="1295400"/>
            <a:ext cx="7439025" cy="3238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mbria"/>
              <a:buNone/>
            </a:pPr>
            <a:r>
              <a:rPr lang="en-US">
                <a:latin typeface="Cambria"/>
                <a:ea typeface="Cambria"/>
                <a:cs typeface="Cambria"/>
                <a:sym typeface="Cambria"/>
              </a:rPr>
              <a:t>11.4 Induced Voltage v</a:t>
            </a:r>
            <a:r>
              <a:rPr baseline="-25000" lang="en-US">
                <a:latin typeface="Cambria"/>
                <a:ea typeface="Cambria"/>
                <a:cs typeface="Cambria"/>
                <a:sym typeface="Cambria"/>
              </a:rPr>
              <a:t>L</a:t>
            </a:r>
            <a:endParaRPr>
              <a:latin typeface="Cambria"/>
              <a:ea typeface="Cambria"/>
              <a:cs typeface="Cambria"/>
              <a:sym typeface="Cambria"/>
            </a:endParaRPr>
          </a:p>
        </p:txBody>
      </p:sp>
      <p:sp>
        <p:nvSpPr>
          <p:cNvPr id="247" name="Google Shape;247;p2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lnSpc>
                <a:spcPct val="90000"/>
              </a:lnSpc>
              <a:spcBef>
                <a:spcPts val="0"/>
              </a:spcBef>
              <a:spcAft>
                <a:spcPts val="0"/>
              </a:spcAft>
              <a:buClr>
                <a:schemeClr val="dk1"/>
              </a:buClr>
              <a:buSzPts val="3200"/>
              <a:buNone/>
            </a:pPr>
            <a:r>
              <a:t/>
            </a:r>
            <a:endParaRPr>
              <a:latin typeface="Cambria"/>
              <a:ea typeface="Cambria"/>
              <a:cs typeface="Cambria"/>
              <a:sym typeface="Cambria"/>
            </a:endParaRPr>
          </a:p>
        </p:txBody>
      </p:sp>
      <p:sp>
        <p:nvSpPr>
          <p:cNvPr id="248" name="Google Shape;248;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pic>
        <p:nvPicPr>
          <p:cNvPr id="249" name="Google Shape;249;p22"/>
          <p:cNvPicPr preferRelativeResize="0"/>
          <p:nvPr/>
        </p:nvPicPr>
        <p:blipFill rotWithShape="1">
          <a:blip r:embed="rId3">
            <a:alphaModFix/>
          </a:blip>
          <a:srcRect b="0" l="0" r="0" t="0"/>
          <a:stretch/>
        </p:blipFill>
        <p:spPr>
          <a:xfrm>
            <a:off x="838200" y="1676400"/>
            <a:ext cx="7400925" cy="19145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mbria"/>
              <a:buNone/>
            </a:pPr>
            <a:r>
              <a:rPr lang="en-US">
                <a:latin typeface="Cambria"/>
                <a:ea typeface="Cambria"/>
                <a:cs typeface="Cambria"/>
                <a:sym typeface="Cambria"/>
              </a:rPr>
              <a:t>Inductor</a:t>
            </a:r>
            <a:endParaRPr>
              <a:latin typeface="Cambria"/>
              <a:ea typeface="Cambria"/>
              <a:cs typeface="Cambria"/>
              <a:sym typeface="Cambria"/>
            </a:endParaRPr>
          </a:p>
        </p:txBody>
      </p:sp>
      <p:sp>
        <p:nvSpPr>
          <p:cNvPr id="255" name="Google Shape;255;p23"/>
          <p:cNvSpPr txBox="1"/>
          <p:nvPr>
            <p:ph idx="1" type="body"/>
          </p:nvPr>
        </p:nvSpPr>
        <p:spPr>
          <a:xfrm>
            <a:off x="457200" y="1295400"/>
            <a:ext cx="8229600" cy="4830763"/>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2400"/>
              <a:buChar char="•"/>
            </a:pPr>
            <a:r>
              <a:rPr lang="en-US" sz="2400">
                <a:latin typeface="Cambria"/>
                <a:ea typeface="Cambria"/>
                <a:cs typeface="Cambria"/>
                <a:sym typeface="Cambria"/>
              </a:rPr>
              <a:t>Inductors, like capacitors, are not ideal. </a:t>
            </a:r>
            <a:endParaRPr sz="2400">
              <a:latin typeface="Cambria"/>
              <a:ea typeface="Cambria"/>
              <a:cs typeface="Cambria"/>
              <a:sym typeface="Cambria"/>
            </a:endParaRPr>
          </a:p>
          <a:p>
            <a:pPr indent="-342900" lvl="0" marL="342900" rtl="0" algn="l">
              <a:lnSpc>
                <a:spcPct val="90000"/>
              </a:lnSpc>
              <a:spcBef>
                <a:spcPts val="480"/>
              </a:spcBef>
              <a:spcAft>
                <a:spcPts val="0"/>
              </a:spcAft>
              <a:buClr>
                <a:schemeClr val="dk1"/>
              </a:buClr>
              <a:buSzPts val="2400"/>
              <a:buChar char="•"/>
            </a:pPr>
            <a:r>
              <a:rPr lang="en-US" sz="2400">
                <a:latin typeface="Cambria"/>
                <a:ea typeface="Cambria"/>
                <a:cs typeface="Cambria"/>
                <a:sym typeface="Cambria"/>
              </a:rPr>
              <a:t>Associated with every inductor are a resistance equal to the resistance of the turns and a stray capacitance due to the capacitance between the turns of the coil. </a:t>
            </a:r>
            <a:endParaRPr sz="2400">
              <a:latin typeface="Cambria"/>
              <a:ea typeface="Cambria"/>
              <a:cs typeface="Cambria"/>
              <a:sym typeface="Cambria"/>
            </a:endParaRPr>
          </a:p>
          <a:p>
            <a:pPr indent="-342900" lvl="0" marL="342900" rtl="0" algn="l">
              <a:lnSpc>
                <a:spcPct val="90000"/>
              </a:lnSpc>
              <a:spcBef>
                <a:spcPts val="480"/>
              </a:spcBef>
              <a:spcAft>
                <a:spcPts val="0"/>
              </a:spcAft>
              <a:buClr>
                <a:schemeClr val="dk1"/>
              </a:buClr>
              <a:buSzPts val="2400"/>
              <a:buChar char="•"/>
            </a:pPr>
            <a:r>
              <a:rPr lang="en-US" sz="2400">
                <a:latin typeface="Cambria"/>
                <a:ea typeface="Cambria"/>
                <a:cs typeface="Cambria"/>
                <a:sym typeface="Cambria"/>
              </a:rPr>
              <a:t>To include these effects, the equivalent circuit for the inductor is as shown in Fig.</a:t>
            </a:r>
            <a:endParaRPr/>
          </a:p>
          <a:p>
            <a:pPr indent="-190500" lvl="0" marL="342900" rtl="0" algn="l">
              <a:lnSpc>
                <a:spcPct val="90000"/>
              </a:lnSpc>
              <a:spcBef>
                <a:spcPts val="480"/>
              </a:spcBef>
              <a:spcAft>
                <a:spcPts val="0"/>
              </a:spcAft>
              <a:buClr>
                <a:schemeClr val="dk1"/>
              </a:buClr>
              <a:buSzPts val="2400"/>
              <a:buNone/>
            </a:pPr>
            <a:r>
              <a:t/>
            </a:r>
            <a:endParaRPr sz="2400">
              <a:latin typeface="Cambria"/>
              <a:ea typeface="Cambria"/>
              <a:cs typeface="Cambria"/>
              <a:sym typeface="Cambria"/>
            </a:endParaRPr>
          </a:p>
        </p:txBody>
      </p:sp>
      <p:sp>
        <p:nvSpPr>
          <p:cNvPr id="256" name="Google Shape;256;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pic>
        <p:nvPicPr>
          <p:cNvPr id="257" name="Google Shape;257;p23"/>
          <p:cNvPicPr preferRelativeResize="0"/>
          <p:nvPr/>
        </p:nvPicPr>
        <p:blipFill rotWithShape="1">
          <a:blip r:embed="rId3">
            <a:alphaModFix/>
          </a:blip>
          <a:srcRect b="0" l="0" r="0" t="0"/>
          <a:stretch/>
        </p:blipFill>
        <p:spPr>
          <a:xfrm>
            <a:off x="228600" y="3962400"/>
            <a:ext cx="4041775" cy="2667000"/>
          </a:xfrm>
          <a:prstGeom prst="rect">
            <a:avLst/>
          </a:prstGeom>
          <a:noFill/>
          <a:ln>
            <a:noFill/>
          </a:ln>
        </p:spPr>
      </p:pic>
      <p:pic>
        <p:nvPicPr>
          <p:cNvPr id="258" name="Google Shape;258;p23"/>
          <p:cNvPicPr preferRelativeResize="0"/>
          <p:nvPr/>
        </p:nvPicPr>
        <p:blipFill rotWithShape="1">
          <a:blip r:embed="rId4">
            <a:alphaModFix/>
          </a:blip>
          <a:srcRect b="0" l="0" r="0" t="0"/>
          <a:stretch/>
        </p:blipFill>
        <p:spPr>
          <a:xfrm>
            <a:off x="4800600" y="4267200"/>
            <a:ext cx="3998913" cy="15240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Verdana"/>
                <a:ea typeface="Verdana"/>
                <a:cs typeface="Verdana"/>
                <a:sym typeface="Verdana"/>
              </a:rPr>
              <a:t>‹#›</a:t>
            </a:fld>
            <a:endParaRPr b="0" i="0" sz="1200" u="none" cap="none" strike="noStrike">
              <a:solidFill>
                <a:schemeClr val="dk1"/>
              </a:solidFill>
              <a:latin typeface="Verdana"/>
              <a:ea typeface="Verdana"/>
              <a:cs typeface="Verdana"/>
              <a:sym typeface="Verdana"/>
            </a:endParaRPr>
          </a:p>
        </p:txBody>
      </p:sp>
      <p:sp>
        <p:nvSpPr>
          <p:cNvPr id="264" name="Google Shape;264;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mbria"/>
              <a:buNone/>
            </a:pPr>
            <a:r>
              <a:rPr lang="en-US">
                <a:latin typeface="Cambria"/>
                <a:ea typeface="Cambria"/>
                <a:cs typeface="Cambria"/>
                <a:sym typeface="Cambria"/>
              </a:rPr>
              <a:t> R-L Transients: Storage Cycle</a:t>
            </a:r>
            <a:endParaRPr/>
          </a:p>
        </p:txBody>
      </p:sp>
      <p:sp>
        <p:nvSpPr>
          <p:cNvPr id="265" name="Google Shape;265;p24"/>
          <p:cNvSpPr txBox="1"/>
          <p:nvPr>
            <p:ph idx="1" type="body"/>
          </p:nvPr>
        </p:nvSpPr>
        <p:spPr>
          <a:xfrm>
            <a:off x="381000" y="1676400"/>
            <a:ext cx="8120063" cy="4267200"/>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2000"/>
              <a:buChar char="•"/>
            </a:pPr>
            <a:r>
              <a:rPr lang="en-US" sz="2000">
                <a:latin typeface="Cambria"/>
                <a:ea typeface="Cambria"/>
                <a:cs typeface="Cambria"/>
                <a:sym typeface="Cambria"/>
              </a:rPr>
              <a:t>The changing voltages and current that result during the storing of energy in the form of a magnetic field by an inductor in a dc circuit can best be described using the circuit of Fig. </a:t>
            </a:r>
            <a:endParaRPr/>
          </a:p>
          <a:p>
            <a:pPr indent="-215900" lvl="0" marL="342900" rtl="0" algn="l">
              <a:lnSpc>
                <a:spcPct val="90000"/>
              </a:lnSpc>
              <a:spcBef>
                <a:spcPts val="400"/>
              </a:spcBef>
              <a:spcAft>
                <a:spcPts val="0"/>
              </a:spcAft>
              <a:buClr>
                <a:schemeClr val="dk1"/>
              </a:buClr>
              <a:buSzPts val="2000"/>
              <a:buNone/>
            </a:pPr>
            <a:r>
              <a:t/>
            </a:r>
            <a:endParaRPr sz="2000">
              <a:latin typeface="Cambria"/>
              <a:ea typeface="Cambria"/>
              <a:cs typeface="Cambria"/>
              <a:sym typeface="Cambria"/>
            </a:endParaRPr>
          </a:p>
          <a:p>
            <a:pPr indent="-342900" lvl="0" marL="342900" rtl="0" algn="l">
              <a:lnSpc>
                <a:spcPct val="90000"/>
              </a:lnSpc>
              <a:spcBef>
                <a:spcPts val="400"/>
              </a:spcBef>
              <a:spcAft>
                <a:spcPts val="0"/>
              </a:spcAft>
              <a:buClr>
                <a:schemeClr val="dk1"/>
              </a:buClr>
              <a:buSzPts val="2000"/>
              <a:buFont typeface="Noto Sans Symbols"/>
              <a:buNone/>
            </a:pPr>
            <a:r>
              <a:rPr lang="en-US" sz="2000">
                <a:latin typeface="Cambria"/>
                <a:ea typeface="Cambria"/>
                <a:cs typeface="Cambria"/>
                <a:sym typeface="Cambria"/>
              </a:rPr>
              <a:t>	</a:t>
            </a:r>
            <a:endParaRPr/>
          </a:p>
        </p:txBody>
      </p:sp>
      <p:pic>
        <p:nvPicPr>
          <p:cNvPr id="266" name="Google Shape;266;p24"/>
          <p:cNvPicPr preferRelativeResize="0"/>
          <p:nvPr/>
        </p:nvPicPr>
        <p:blipFill rotWithShape="1">
          <a:blip r:embed="rId3">
            <a:alphaModFix/>
          </a:blip>
          <a:srcRect b="0" l="0" r="0" t="0"/>
          <a:stretch/>
        </p:blipFill>
        <p:spPr>
          <a:xfrm>
            <a:off x="2743200" y="3352800"/>
            <a:ext cx="3086100" cy="16764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Verdana"/>
                <a:ea typeface="Verdana"/>
                <a:cs typeface="Verdana"/>
                <a:sym typeface="Verdana"/>
              </a:rPr>
              <a:t>‹#›</a:t>
            </a:fld>
            <a:endParaRPr b="0" i="0" sz="1200" u="none" cap="none" strike="noStrike">
              <a:solidFill>
                <a:schemeClr val="dk1"/>
              </a:solidFill>
              <a:latin typeface="Verdana"/>
              <a:ea typeface="Verdana"/>
              <a:cs typeface="Verdana"/>
              <a:sym typeface="Verdana"/>
            </a:endParaRPr>
          </a:p>
        </p:txBody>
      </p:sp>
      <p:sp>
        <p:nvSpPr>
          <p:cNvPr id="272" name="Google Shape;272;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Cambria"/>
              <a:buNone/>
            </a:pPr>
            <a:r>
              <a:rPr lang="en-US" sz="3600">
                <a:latin typeface="Cambria"/>
                <a:ea typeface="Cambria"/>
                <a:cs typeface="Cambria"/>
                <a:sym typeface="Cambria"/>
              </a:rPr>
              <a:t>R-L Transients: Storage Cycle</a:t>
            </a:r>
            <a:endParaRPr/>
          </a:p>
        </p:txBody>
      </p:sp>
      <p:sp>
        <p:nvSpPr>
          <p:cNvPr id="273" name="Google Shape;273;p25"/>
          <p:cNvSpPr txBox="1"/>
          <p:nvPr>
            <p:ph idx="1" type="body"/>
          </p:nvPr>
        </p:nvSpPr>
        <p:spPr>
          <a:xfrm>
            <a:off x="381000" y="1371600"/>
            <a:ext cx="86106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2200"/>
              <a:buChar char="•"/>
            </a:pPr>
            <a:r>
              <a:rPr lang="en-US" sz="2200">
                <a:latin typeface="Cambria"/>
                <a:ea typeface="Cambria"/>
                <a:cs typeface="Cambria"/>
                <a:sym typeface="Cambria"/>
              </a:rPr>
              <a:t>At the instance the switch is closed, the potential drop across the coil, </a:t>
            </a:r>
            <a:r>
              <a:rPr i="1" lang="en-US" sz="2200">
                <a:latin typeface="Cambria"/>
                <a:ea typeface="Cambria"/>
                <a:cs typeface="Cambria"/>
                <a:sym typeface="Cambria"/>
              </a:rPr>
              <a:t>v</a:t>
            </a:r>
            <a:r>
              <a:rPr baseline="-25000" i="1" lang="en-US" sz="2200">
                <a:latin typeface="Cambria"/>
                <a:ea typeface="Cambria"/>
                <a:cs typeface="Cambria"/>
                <a:sym typeface="Cambria"/>
              </a:rPr>
              <a:t>L</a:t>
            </a:r>
            <a:r>
              <a:rPr i="1" lang="en-US" sz="2200">
                <a:latin typeface="Cambria"/>
                <a:ea typeface="Cambria"/>
                <a:cs typeface="Cambria"/>
                <a:sym typeface="Cambria"/>
              </a:rPr>
              <a:t>, </a:t>
            </a:r>
            <a:r>
              <a:rPr lang="en-US" sz="2200">
                <a:latin typeface="Cambria"/>
                <a:ea typeface="Cambria"/>
                <a:cs typeface="Cambria"/>
                <a:sym typeface="Cambria"/>
              </a:rPr>
              <a:t>will equal the applied voltage</a:t>
            </a:r>
            <a:r>
              <a:rPr i="1" lang="en-US" sz="2200">
                <a:latin typeface="Cambria"/>
                <a:ea typeface="Cambria"/>
                <a:cs typeface="Cambria"/>
                <a:sym typeface="Cambria"/>
              </a:rPr>
              <a:t> E </a:t>
            </a:r>
            <a:r>
              <a:rPr lang="en-US" sz="2200">
                <a:latin typeface="Cambria"/>
                <a:ea typeface="Cambria"/>
                <a:cs typeface="Cambria"/>
                <a:sym typeface="Cambria"/>
              </a:rPr>
              <a:t>as determined by Kirchhoff’s voltage law since </a:t>
            </a:r>
            <a:r>
              <a:rPr i="1" lang="en-US" sz="2200">
                <a:latin typeface="Cambria"/>
                <a:ea typeface="Cambria"/>
                <a:cs typeface="Cambria"/>
                <a:sym typeface="Cambria"/>
              </a:rPr>
              <a:t>v</a:t>
            </a:r>
            <a:r>
              <a:rPr baseline="-25000" i="1" lang="en-US" sz="2200">
                <a:latin typeface="Cambria"/>
                <a:ea typeface="Cambria"/>
                <a:cs typeface="Cambria"/>
                <a:sym typeface="Cambria"/>
              </a:rPr>
              <a:t>R</a:t>
            </a:r>
            <a:r>
              <a:rPr i="1" lang="en-US" sz="2200">
                <a:latin typeface="Cambria"/>
                <a:ea typeface="Cambria"/>
                <a:cs typeface="Cambria"/>
                <a:sym typeface="Cambria"/>
              </a:rPr>
              <a:t> = iR = (0)R = 0 V. </a:t>
            </a:r>
            <a:endParaRPr/>
          </a:p>
          <a:p>
            <a:pPr indent="-342900" lvl="0" marL="342900" rtl="0" algn="l">
              <a:lnSpc>
                <a:spcPct val="90000"/>
              </a:lnSpc>
              <a:spcBef>
                <a:spcPts val="440"/>
              </a:spcBef>
              <a:spcAft>
                <a:spcPts val="0"/>
              </a:spcAft>
              <a:buClr>
                <a:schemeClr val="dk1"/>
              </a:buClr>
              <a:buSzPts val="2200"/>
              <a:buChar char="•"/>
            </a:pPr>
            <a:r>
              <a:rPr lang="en-US" sz="2200">
                <a:latin typeface="Cambria"/>
                <a:ea typeface="Cambria"/>
                <a:cs typeface="Cambria"/>
                <a:sym typeface="Cambria"/>
              </a:rPr>
              <a:t>The current</a:t>
            </a:r>
            <a:r>
              <a:rPr i="1" lang="en-US" sz="2200">
                <a:latin typeface="Cambria"/>
                <a:ea typeface="Cambria"/>
                <a:cs typeface="Cambria"/>
                <a:sym typeface="Cambria"/>
              </a:rPr>
              <a:t> i</a:t>
            </a:r>
            <a:r>
              <a:rPr baseline="-25000" i="1" lang="en-US" sz="2200">
                <a:latin typeface="Cambria"/>
                <a:ea typeface="Cambria"/>
                <a:cs typeface="Cambria"/>
                <a:sym typeface="Cambria"/>
              </a:rPr>
              <a:t>L</a:t>
            </a:r>
            <a:r>
              <a:rPr i="1" lang="en-US" sz="2200">
                <a:latin typeface="Cambria"/>
                <a:ea typeface="Cambria"/>
                <a:cs typeface="Cambria"/>
                <a:sym typeface="Cambria"/>
              </a:rPr>
              <a:t> </a:t>
            </a:r>
            <a:r>
              <a:rPr lang="en-US" sz="2200">
                <a:latin typeface="Cambria"/>
                <a:ea typeface="Cambria"/>
                <a:cs typeface="Cambria"/>
                <a:sym typeface="Cambria"/>
              </a:rPr>
              <a:t>will then build up from zero, establishing a voltage drop across the resistor and a corresponding drop in </a:t>
            </a:r>
            <a:r>
              <a:rPr i="1" lang="en-US" sz="2200">
                <a:latin typeface="Cambria"/>
                <a:ea typeface="Cambria"/>
                <a:cs typeface="Cambria"/>
                <a:sym typeface="Cambria"/>
              </a:rPr>
              <a:t>v</a:t>
            </a:r>
            <a:r>
              <a:rPr baseline="-25000" i="1" lang="en-US" sz="2200">
                <a:latin typeface="Cambria"/>
                <a:ea typeface="Cambria"/>
                <a:cs typeface="Cambria"/>
                <a:sym typeface="Cambria"/>
              </a:rPr>
              <a:t>L</a:t>
            </a:r>
            <a:r>
              <a:rPr i="1" lang="en-US" sz="2200">
                <a:latin typeface="Cambria"/>
                <a:ea typeface="Cambria"/>
                <a:cs typeface="Cambria"/>
                <a:sym typeface="Cambria"/>
              </a:rPr>
              <a:t>. </a:t>
            </a:r>
            <a:endParaRPr/>
          </a:p>
          <a:p>
            <a:pPr indent="-342900" lvl="0" marL="342900" rtl="0" algn="l">
              <a:lnSpc>
                <a:spcPct val="90000"/>
              </a:lnSpc>
              <a:spcBef>
                <a:spcPts val="440"/>
              </a:spcBef>
              <a:spcAft>
                <a:spcPts val="0"/>
              </a:spcAft>
              <a:buClr>
                <a:schemeClr val="dk1"/>
              </a:buClr>
              <a:buSzPts val="2200"/>
              <a:buChar char="•"/>
            </a:pPr>
            <a:r>
              <a:rPr lang="en-US" sz="2200">
                <a:latin typeface="Cambria"/>
                <a:ea typeface="Cambria"/>
                <a:cs typeface="Cambria"/>
                <a:sym typeface="Cambria"/>
              </a:rPr>
              <a:t>The current will continue to increase until the voltage across the inductor drops to zero volts and the full applied voltage appears across the resistor.</a:t>
            </a:r>
            <a:endParaRPr/>
          </a:p>
          <a:p>
            <a:pPr indent="-342900" lvl="0" marL="342900" rtl="0" algn="l">
              <a:lnSpc>
                <a:spcPct val="90000"/>
              </a:lnSpc>
              <a:spcBef>
                <a:spcPts val="440"/>
              </a:spcBef>
              <a:spcAft>
                <a:spcPts val="0"/>
              </a:spcAft>
              <a:buClr>
                <a:schemeClr val="dk1"/>
              </a:buClr>
              <a:buSzPts val="2200"/>
              <a:buFont typeface="Noto Sans Symbols"/>
              <a:buNone/>
            </a:pPr>
            <a:r>
              <a:rPr lang="en-US" sz="2200">
                <a:latin typeface="Cambria"/>
                <a:ea typeface="Cambria"/>
                <a:cs typeface="Cambria"/>
                <a:sym typeface="Cambria"/>
              </a:rPr>
              <a:t>	</a:t>
            </a:r>
            <a:endParaRPr/>
          </a:p>
        </p:txBody>
      </p:sp>
      <p:pic>
        <p:nvPicPr>
          <p:cNvPr id="274" name="Google Shape;274;p25"/>
          <p:cNvPicPr preferRelativeResize="0"/>
          <p:nvPr/>
        </p:nvPicPr>
        <p:blipFill rotWithShape="1">
          <a:blip r:embed="rId3">
            <a:alphaModFix/>
          </a:blip>
          <a:srcRect b="0" l="0" r="0" t="0"/>
          <a:stretch/>
        </p:blipFill>
        <p:spPr>
          <a:xfrm>
            <a:off x="533400" y="4413250"/>
            <a:ext cx="3276600" cy="2444750"/>
          </a:xfrm>
          <a:prstGeom prst="rect">
            <a:avLst/>
          </a:prstGeom>
          <a:noFill/>
          <a:ln>
            <a:noFill/>
          </a:ln>
        </p:spPr>
      </p:pic>
      <p:pic>
        <p:nvPicPr>
          <p:cNvPr id="275" name="Google Shape;275;p25"/>
          <p:cNvPicPr preferRelativeResize="0"/>
          <p:nvPr/>
        </p:nvPicPr>
        <p:blipFill rotWithShape="1">
          <a:blip r:embed="rId4">
            <a:alphaModFix/>
          </a:blip>
          <a:srcRect b="0" l="0" r="0" t="0"/>
          <a:stretch/>
        </p:blipFill>
        <p:spPr>
          <a:xfrm>
            <a:off x="4572000" y="4482306"/>
            <a:ext cx="2743200" cy="2306638"/>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Cambria"/>
              <a:buNone/>
            </a:pPr>
            <a:r>
              <a:rPr lang="en-US" sz="3600">
                <a:latin typeface="Cambria"/>
                <a:ea typeface="Cambria"/>
                <a:cs typeface="Cambria"/>
                <a:sym typeface="Cambria"/>
              </a:rPr>
              <a:t>R-L Transients: Storage Cycle</a:t>
            </a:r>
            <a:endParaRPr sz="3600"/>
          </a:p>
        </p:txBody>
      </p:sp>
      <p:sp>
        <p:nvSpPr>
          <p:cNvPr id="281" name="Google Shape;281;p2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2400"/>
              <a:buChar char="•"/>
            </a:pPr>
            <a:r>
              <a:rPr lang="en-US" sz="2400">
                <a:latin typeface="Cambria"/>
                <a:ea typeface="Cambria"/>
                <a:cs typeface="Cambria"/>
                <a:sym typeface="Cambria"/>
              </a:rPr>
              <a:t>Initially, the current </a:t>
            </a:r>
            <a:r>
              <a:rPr i="1" lang="en-US" sz="2400">
                <a:latin typeface="Cambria"/>
                <a:ea typeface="Cambria"/>
                <a:cs typeface="Cambria"/>
                <a:sym typeface="Cambria"/>
              </a:rPr>
              <a:t>i</a:t>
            </a:r>
            <a:r>
              <a:rPr baseline="-25000" i="1" lang="en-US" sz="2400">
                <a:latin typeface="Cambria"/>
                <a:ea typeface="Cambria"/>
                <a:cs typeface="Cambria"/>
                <a:sym typeface="Cambria"/>
              </a:rPr>
              <a:t>L</a:t>
            </a:r>
            <a:r>
              <a:rPr i="1" lang="en-US" sz="2400">
                <a:latin typeface="Cambria"/>
                <a:ea typeface="Cambria"/>
                <a:cs typeface="Cambria"/>
                <a:sym typeface="Cambria"/>
              </a:rPr>
              <a:t> </a:t>
            </a:r>
            <a:r>
              <a:rPr lang="en-US" sz="2400">
                <a:latin typeface="Cambria"/>
                <a:ea typeface="Cambria"/>
                <a:cs typeface="Cambria"/>
                <a:sym typeface="Cambria"/>
              </a:rPr>
              <a:t>increases</a:t>
            </a:r>
            <a:r>
              <a:rPr i="1" lang="en-US" sz="2400">
                <a:latin typeface="Cambria"/>
                <a:ea typeface="Cambria"/>
                <a:cs typeface="Cambria"/>
                <a:sym typeface="Cambria"/>
              </a:rPr>
              <a:t> </a:t>
            </a:r>
            <a:r>
              <a:rPr lang="en-US" sz="2400">
                <a:latin typeface="Cambria"/>
                <a:ea typeface="Cambria"/>
                <a:cs typeface="Cambria"/>
                <a:sym typeface="Cambria"/>
              </a:rPr>
              <a:t>quite rapidly, followed by a continually decreasing rate until it reaches its maximum value of </a:t>
            </a:r>
            <a:r>
              <a:rPr i="1" lang="en-US" sz="2400">
                <a:latin typeface="Cambria"/>
                <a:ea typeface="Cambria"/>
                <a:cs typeface="Cambria"/>
                <a:sym typeface="Cambria"/>
              </a:rPr>
              <a:t>E/R.</a:t>
            </a:r>
            <a:endParaRPr/>
          </a:p>
          <a:p>
            <a:pPr indent="-342900" lvl="0" marL="342900" rtl="0" algn="l">
              <a:lnSpc>
                <a:spcPct val="90000"/>
              </a:lnSpc>
              <a:spcBef>
                <a:spcPts val="480"/>
              </a:spcBef>
              <a:spcAft>
                <a:spcPts val="0"/>
              </a:spcAft>
              <a:buClr>
                <a:schemeClr val="dk1"/>
              </a:buClr>
              <a:buSzPts val="2400"/>
              <a:buChar char="•"/>
            </a:pPr>
            <a:r>
              <a:rPr lang="en-US" sz="2400">
                <a:latin typeface="Cambria"/>
                <a:ea typeface="Cambria"/>
                <a:cs typeface="Cambria"/>
                <a:sym typeface="Cambria"/>
              </a:rPr>
              <a:t>A capacitor has a short-circuit equivalent when the switch is first closed and an open-circuit equivalent when steady-state conditions are established. </a:t>
            </a:r>
            <a:endParaRPr/>
          </a:p>
          <a:p>
            <a:pPr indent="-342900" lvl="0" marL="342900" rtl="0" algn="l">
              <a:lnSpc>
                <a:spcPct val="90000"/>
              </a:lnSpc>
              <a:spcBef>
                <a:spcPts val="480"/>
              </a:spcBef>
              <a:spcAft>
                <a:spcPts val="0"/>
              </a:spcAft>
              <a:buClr>
                <a:schemeClr val="dk1"/>
              </a:buClr>
              <a:buSzPts val="2400"/>
              <a:buChar char="•"/>
            </a:pPr>
            <a:r>
              <a:rPr lang="en-US" sz="2400">
                <a:latin typeface="Cambria"/>
                <a:ea typeface="Cambria"/>
                <a:cs typeface="Cambria"/>
                <a:sym typeface="Cambria"/>
              </a:rPr>
              <a:t>The inductor has a open-circuit equivalent when the switch is first closed and an short-circuit equivalent when steady-state conditions are established. </a:t>
            </a:r>
            <a:endParaRPr/>
          </a:p>
          <a:p>
            <a:pPr indent="-190500" lvl="0" marL="342900" rtl="0" algn="l">
              <a:lnSpc>
                <a:spcPct val="90000"/>
              </a:lnSpc>
              <a:spcBef>
                <a:spcPts val="480"/>
              </a:spcBef>
              <a:spcAft>
                <a:spcPts val="0"/>
              </a:spcAft>
              <a:buClr>
                <a:schemeClr val="dk1"/>
              </a:buClr>
              <a:buSzPts val="2400"/>
              <a:buNone/>
            </a:pPr>
            <a:r>
              <a:t/>
            </a:r>
            <a:endParaRPr sz="2400">
              <a:latin typeface="Cambria"/>
              <a:ea typeface="Cambria"/>
              <a:cs typeface="Cambria"/>
              <a:sym typeface="Cambria"/>
            </a:endParaRPr>
          </a:p>
          <a:p>
            <a:pPr indent="-190500" lvl="0" marL="342900" rtl="0" algn="l">
              <a:lnSpc>
                <a:spcPct val="90000"/>
              </a:lnSpc>
              <a:spcBef>
                <a:spcPts val="480"/>
              </a:spcBef>
              <a:spcAft>
                <a:spcPts val="0"/>
              </a:spcAft>
              <a:buClr>
                <a:schemeClr val="dk1"/>
              </a:buClr>
              <a:buSzPts val="2400"/>
              <a:buNone/>
            </a:pPr>
            <a:r>
              <a:t/>
            </a:r>
            <a:endParaRPr sz="2400"/>
          </a:p>
        </p:txBody>
      </p:sp>
      <p:sp>
        <p:nvSpPr>
          <p:cNvPr id="282" name="Google Shape;282;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Verdana"/>
                <a:ea typeface="Verdana"/>
                <a:cs typeface="Verdana"/>
                <a:sym typeface="Verdana"/>
              </a:rPr>
              <a:t>‹#›</a:t>
            </a:fld>
            <a:endParaRPr b="0" i="0" sz="1200" u="none" cap="none" strike="noStrike">
              <a:solidFill>
                <a:schemeClr val="dk1"/>
              </a:solidFill>
              <a:latin typeface="Verdana"/>
              <a:ea typeface="Verdana"/>
              <a:cs typeface="Verdana"/>
              <a:sym typeface="Verdana"/>
            </a:endParaRPr>
          </a:p>
        </p:txBody>
      </p:sp>
      <p:sp>
        <p:nvSpPr>
          <p:cNvPr id="288" name="Google Shape;288;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mbria"/>
              <a:buNone/>
            </a:pPr>
            <a:r>
              <a:rPr lang="en-US">
                <a:latin typeface="Cambria"/>
                <a:ea typeface="Cambria"/>
                <a:cs typeface="Cambria"/>
                <a:sym typeface="Cambria"/>
              </a:rPr>
              <a:t>R-L Transients: Storage Cycle</a:t>
            </a:r>
            <a:endParaRPr/>
          </a:p>
        </p:txBody>
      </p:sp>
      <p:sp>
        <p:nvSpPr>
          <p:cNvPr id="289" name="Google Shape;289;p27"/>
          <p:cNvSpPr txBox="1"/>
          <p:nvPr>
            <p:ph idx="1" type="body"/>
          </p:nvPr>
        </p:nvSpPr>
        <p:spPr>
          <a:xfrm>
            <a:off x="381000" y="1676400"/>
            <a:ext cx="8120063" cy="4267200"/>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2000"/>
              <a:buChar char="•"/>
            </a:pPr>
            <a:r>
              <a:rPr lang="en-US" sz="2000">
                <a:latin typeface="Cambria"/>
                <a:ea typeface="Cambria"/>
                <a:cs typeface="Cambria"/>
                <a:sym typeface="Cambria"/>
              </a:rPr>
              <a:t>When steady-state conditions have been established and the storage phase is complete, the “equivalent” network will appear as shown in Fig. 12.16. </a:t>
            </a:r>
            <a:endParaRPr/>
          </a:p>
          <a:p>
            <a:pPr indent="-215900" lvl="0" marL="342900" rtl="0" algn="l">
              <a:lnSpc>
                <a:spcPct val="90000"/>
              </a:lnSpc>
              <a:spcBef>
                <a:spcPts val="400"/>
              </a:spcBef>
              <a:spcAft>
                <a:spcPts val="0"/>
              </a:spcAft>
              <a:buClr>
                <a:schemeClr val="dk1"/>
              </a:buClr>
              <a:buSzPts val="2000"/>
              <a:buNone/>
            </a:pPr>
            <a:r>
              <a:t/>
            </a:r>
            <a:endParaRPr sz="2000">
              <a:latin typeface="Cambria"/>
              <a:ea typeface="Cambria"/>
              <a:cs typeface="Cambria"/>
              <a:sym typeface="Cambria"/>
            </a:endParaRPr>
          </a:p>
          <a:p>
            <a:pPr indent="-215900" lvl="0" marL="342900" rtl="0" algn="l">
              <a:lnSpc>
                <a:spcPct val="90000"/>
              </a:lnSpc>
              <a:spcBef>
                <a:spcPts val="400"/>
              </a:spcBef>
              <a:spcAft>
                <a:spcPts val="0"/>
              </a:spcAft>
              <a:buClr>
                <a:schemeClr val="dk1"/>
              </a:buClr>
              <a:buSzPts val="2000"/>
              <a:buNone/>
            </a:pPr>
            <a:r>
              <a:t/>
            </a:r>
            <a:endParaRPr sz="2000">
              <a:latin typeface="Cambria"/>
              <a:ea typeface="Cambria"/>
              <a:cs typeface="Cambria"/>
              <a:sym typeface="Cambria"/>
            </a:endParaRPr>
          </a:p>
          <a:p>
            <a:pPr indent="-215900" lvl="0" marL="342900" rtl="0" algn="l">
              <a:lnSpc>
                <a:spcPct val="90000"/>
              </a:lnSpc>
              <a:spcBef>
                <a:spcPts val="400"/>
              </a:spcBef>
              <a:spcAft>
                <a:spcPts val="0"/>
              </a:spcAft>
              <a:buClr>
                <a:schemeClr val="dk1"/>
              </a:buClr>
              <a:buSzPts val="2000"/>
              <a:buNone/>
            </a:pPr>
            <a:r>
              <a:t/>
            </a:r>
            <a:endParaRPr sz="2000">
              <a:latin typeface="Cambria"/>
              <a:ea typeface="Cambria"/>
              <a:cs typeface="Cambria"/>
              <a:sym typeface="Cambria"/>
            </a:endParaRPr>
          </a:p>
          <a:p>
            <a:pPr indent="-215900" lvl="0" marL="342900" rtl="0" algn="l">
              <a:lnSpc>
                <a:spcPct val="90000"/>
              </a:lnSpc>
              <a:spcBef>
                <a:spcPts val="400"/>
              </a:spcBef>
              <a:spcAft>
                <a:spcPts val="0"/>
              </a:spcAft>
              <a:buClr>
                <a:schemeClr val="dk1"/>
              </a:buClr>
              <a:buSzPts val="2000"/>
              <a:buNone/>
            </a:pPr>
            <a:r>
              <a:t/>
            </a:r>
            <a:endParaRPr sz="2000">
              <a:latin typeface="Cambria"/>
              <a:ea typeface="Cambria"/>
              <a:cs typeface="Cambria"/>
              <a:sym typeface="Cambria"/>
            </a:endParaRPr>
          </a:p>
          <a:p>
            <a:pPr indent="-215900" lvl="0" marL="342900" rtl="0" algn="l">
              <a:lnSpc>
                <a:spcPct val="90000"/>
              </a:lnSpc>
              <a:spcBef>
                <a:spcPts val="400"/>
              </a:spcBef>
              <a:spcAft>
                <a:spcPts val="0"/>
              </a:spcAft>
              <a:buClr>
                <a:schemeClr val="dk1"/>
              </a:buClr>
              <a:buSzPts val="2000"/>
              <a:buNone/>
            </a:pPr>
            <a:r>
              <a:t/>
            </a:r>
            <a:endParaRPr sz="2000">
              <a:latin typeface="Cambria"/>
              <a:ea typeface="Cambria"/>
              <a:cs typeface="Cambria"/>
              <a:sym typeface="Cambria"/>
            </a:endParaRPr>
          </a:p>
          <a:p>
            <a:pPr indent="-215900" lvl="0" marL="342900" rtl="0" algn="l">
              <a:lnSpc>
                <a:spcPct val="90000"/>
              </a:lnSpc>
              <a:spcBef>
                <a:spcPts val="400"/>
              </a:spcBef>
              <a:spcAft>
                <a:spcPts val="0"/>
              </a:spcAft>
              <a:buClr>
                <a:schemeClr val="dk1"/>
              </a:buClr>
              <a:buSzPts val="2000"/>
              <a:buNone/>
            </a:pPr>
            <a:r>
              <a:t/>
            </a:r>
            <a:endParaRPr sz="2000">
              <a:latin typeface="Cambria"/>
              <a:ea typeface="Cambria"/>
              <a:cs typeface="Cambria"/>
              <a:sym typeface="Cambria"/>
            </a:endParaRPr>
          </a:p>
          <a:p>
            <a:pPr indent="-215900" lvl="0" marL="342900" rtl="0" algn="l">
              <a:lnSpc>
                <a:spcPct val="90000"/>
              </a:lnSpc>
              <a:spcBef>
                <a:spcPts val="400"/>
              </a:spcBef>
              <a:spcAft>
                <a:spcPts val="0"/>
              </a:spcAft>
              <a:buClr>
                <a:schemeClr val="dk1"/>
              </a:buClr>
              <a:buSzPts val="2000"/>
              <a:buNone/>
            </a:pPr>
            <a:r>
              <a:t/>
            </a:r>
            <a:endParaRPr sz="2000">
              <a:latin typeface="Cambria"/>
              <a:ea typeface="Cambria"/>
              <a:cs typeface="Cambria"/>
              <a:sym typeface="Cambria"/>
            </a:endParaRPr>
          </a:p>
          <a:p>
            <a:pPr indent="-342900" lvl="0" marL="342900" rtl="0" algn="l">
              <a:lnSpc>
                <a:spcPct val="90000"/>
              </a:lnSpc>
              <a:spcBef>
                <a:spcPts val="400"/>
              </a:spcBef>
              <a:spcAft>
                <a:spcPts val="0"/>
              </a:spcAft>
              <a:buClr>
                <a:schemeClr val="dk1"/>
              </a:buClr>
              <a:buSzPts val="2000"/>
              <a:buChar char="•"/>
            </a:pPr>
            <a:r>
              <a:rPr lang="en-US" sz="2000">
                <a:latin typeface="Cambria"/>
                <a:ea typeface="Cambria"/>
                <a:cs typeface="Cambria"/>
                <a:sym typeface="Cambria"/>
              </a:rPr>
              <a:t>The network clearly reveals the following:</a:t>
            </a:r>
            <a:endParaRPr/>
          </a:p>
          <a:p>
            <a:pPr indent="-342900" lvl="0" marL="342900" rtl="0" algn="l">
              <a:lnSpc>
                <a:spcPct val="90000"/>
              </a:lnSpc>
              <a:spcBef>
                <a:spcPts val="400"/>
              </a:spcBef>
              <a:spcAft>
                <a:spcPts val="0"/>
              </a:spcAft>
              <a:buClr>
                <a:schemeClr val="dk1"/>
              </a:buClr>
              <a:buSzPts val="2000"/>
              <a:buFont typeface="Noto Sans Symbols"/>
              <a:buNone/>
            </a:pPr>
            <a:r>
              <a:rPr b="1" i="1" lang="en-US" sz="2000">
                <a:latin typeface="Cambria"/>
                <a:ea typeface="Cambria"/>
                <a:cs typeface="Cambria"/>
                <a:sym typeface="Cambria"/>
              </a:rPr>
              <a:t>	An ideal inductor (R</a:t>
            </a:r>
            <a:r>
              <a:rPr b="1" baseline="-25000" i="1" lang="en-US" sz="2000">
                <a:latin typeface="Cambria"/>
                <a:ea typeface="Cambria"/>
                <a:cs typeface="Cambria"/>
                <a:sym typeface="Cambria"/>
              </a:rPr>
              <a:t>l</a:t>
            </a:r>
            <a:r>
              <a:rPr b="1" i="1" lang="en-US" sz="2000">
                <a:latin typeface="Cambria"/>
                <a:ea typeface="Cambria"/>
                <a:cs typeface="Cambria"/>
                <a:sym typeface="Cambria"/>
              </a:rPr>
              <a:t> = 0 ) assumes a short-circuit equivalent in a dc network once steady-state conditions have been established.</a:t>
            </a:r>
            <a:endParaRPr sz="2000">
              <a:latin typeface="Cambria"/>
              <a:ea typeface="Cambria"/>
              <a:cs typeface="Cambria"/>
              <a:sym typeface="Cambria"/>
            </a:endParaRPr>
          </a:p>
        </p:txBody>
      </p:sp>
      <p:pic>
        <p:nvPicPr>
          <p:cNvPr id="290" name="Google Shape;290;p27"/>
          <p:cNvPicPr preferRelativeResize="0"/>
          <p:nvPr/>
        </p:nvPicPr>
        <p:blipFill rotWithShape="1">
          <a:blip r:embed="rId3">
            <a:alphaModFix/>
          </a:blip>
          <a:srcRect b="0" l="0" r="0" t="0"/>
          <a:stretch/>
        </p:blipFill>
        <p:spPr>
          <a:xfrm>
            <a:off x="3040380" y="2438400"/>
            <a:ext cx="2743200" cy="2306638"/>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Verdana"/>
                <a:ea typeface="Verdana"/>
                <a:cs typeface="Verdana"/>
                <a:sym typeface="Verdana"/>
              </a:rPr>
              <a:t>‹#›</a:t>
            </a:fld>
            <a:endParaRPr b="0" i="0" sz="1200" u="none" cap="none" strike="noStrike">
              <a:solidFill>
                <a:schemeClr val="dk1"/>
              </a:solidFill>
              <a:latin typeface="Verdana"/>
              <a:ea typeface="Verdana"/>
              <a:cs typeface="Verdana"/>
              <a:sym typeface="Verdana"/>
            </a:endParaRPr>
          </a:p>
        </p:txBody>
      </p:sp>
      <p:sp>
        <p:nvSpPr>
          <p:cNvPr id="296" name="Google Shape;296;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mbria"/>
              <a:buNone/>
            </a:pPr>
            <a:r>
              <a:rPr lang="en-US">
                <a:latin typeface="Cambria"/>
                <a:ea typeface="Cambria"/>
                <a:cs typeface="Cambria"/>
                <a:sym typeface="Cambria"/>
              </a:rPr>
              <a:t>R-L Transients: Storage Cycle</a:t>
            </a:r>
            <a:endParaRPr/>
          </a:p>
        </p:txBody>
      </p:sp>
      <p:pic>
        <p:nvPicPr>
          <p:cNvPr id="297" name="Google Shape;297;p28"/>
          <p:cNvPicPr preferRelativeResize="0"/>
          <p:nvPr/>
        </p:nvPicPr>
        <p:blipFill rotWithShape="1">
          <a:blip r:embed="rId3">
            <a:alphaModFix/>
          </a:blip>
          <a:srcRect b="0" l="0" r="0" t="0"/>
          <a:stretch/>
        </p:blipFill>
        <p:spPr>
          <a:xfrm>
            <a:off x="533400" y="1143000"/>
            <a:ext cx="7315200" cy="2419350"/>
          </a:xfrm>
          <a:prstGeom prst="rect">
            <a:avLst/>
          </a:prstGeom>
          <a:noFill/>
          <a:ln>
            <a:noFill/>
          </a:ln>
        </p:spPr>
      </p:pic>
      <p:pic>
        <p:nvPicPr>
          <p:cNvPr id="298" name="Google Shape;298;p28"/>
          <p:cNvPicPr preferRelativeResize="0"/>
          <p:nvPr/>
        </p:nvPicPr>
        <p:blipFill rotWithShape="1">
          <a:blip r:embed="rId4">
            <a:alphaModFix/>
          </a:blip>
          <a:srcRect b="0" l="0" r="0" t="0"/>
          <a:stretch/>
        </p:blipFill>
        <p:spPr>
          <a:xfrm>
            <a:off x="2438400" y="3962400"/>
            <a:ext cx="3962400" cy="23558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Verdana"/>
                <a:ea typeface="Verdana"/>
                <a:cs typeface="Verdana"/>
                <a:sym typeface="Verdana"/>
              </a:rPr>
              <a:t>‹#›</a:t>
            </a:fld>
            <a:endParaRPr b="0" i="0" sz="1200" u="none" cap="none" strike="noStrike">
              <a:solidFill>
                <a:schemeClr val="dk1"/>
              </a:solidFill>
              <a:latin typeface="Verdana"/>
              <a:ea typeface="Verdana"/>
              <a:cs typeface="Verdana"/>
              <a:sym typeface="Verdana"/>
            </a:endParaRPr>
          </a:p>
        </p:txBody>
      </p:sp>
      <p:sp>
        <p:nvSpPr>
          <p:cNvPr id="304" name="Google Shape;304;p29"/>
          <p:cNvSpPr txBox="1"/>
          <p:nvPr>
            <p:ph type="title"/>
          </p:nvPr>
        </p:nvSpPr>
        <p:spPr>
          <a:xfrm>
            <a:off x="441960" y="76200"/>
            <a:ext cx="8229600" cy="487362"/>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mbria"/>
              <a:buNone/>
            </a:pPr>
            <a:r>
              <a:rPr lang="en-US">
                <a:latin typeface="Cambria"/>
                <a:ea typeface="Cambria"/>
                <a:cs typeface="Cambria"/>
                <a:sym typeface="Cambria"/>
              </a:rPr>
              <a:t>R-L Transients: Storage Cycle</a:t>
            </a:r>
            <a:endParaRPr/>
          </a:p>
        </p:txBody>
      </p:sp>
      <p:pic>
        <p:nvPicPr>
          <p:cNvPr id="305" name="Google Shape;305;p29"/>
          <p:cNvPicPr preferRelativeResize="0"/>
          <p:nvPr/>
        </p:nvPicPr>
        <p:blipFill rotWithShape="1">
          <a:blip r:embed="rId3">
            <a:alphaModFix/>
          </a:blip>
          <a:srcRect b="0" l="0" r="0" t="0"/>
          <a:stretch/>
        </p:blipFill>
        <p:spPr>
          <a:xfrm>
            <a:off x="685800" y="2838450"/>
            <a:ext cx="7696200" cy="3733800"/>
          </a:xfrm>
          <a:prstGeom prst="rect">
            <a:avLst/>
          </a:prstGeom>
          <a:noFill/>
          <a:ln>
            <a:noFill/>
          </a:ln>
        </p:spPr>
      </p:pic>
      <p:pic>
        <p:nvPicPr>
          <p:cNvPr id="306" name="Google Shape;306;p29"/>
          <p:cNvPicPr preferRelativeResize="0"/>
          <p:nvPr/>
        </p:nvPicPr>
        <p:blipFill rotWithShape="1">
          <a:blip r:embed="rId4">
            <a:alphaModFix/>
          </a:blip>
          <a:srcRect b="0" l="0" r="0" t="0"/>
          <a:stretch/>
        </p:blipFill>
        <p:spPr>
          <a:xfrm>
            <a:off x="990600" y="790575"/>
            <a:ext cx="5181600" cy="20002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mbria"/>
              <a:buNone/>
            </a:pPr>
            <a:r>
              <a:rPr lang="en-US">
                <a:latin typeface="Cambria"/>
                <a:ea typeface="Cambria"/>
                <a:cs typeface="Cambria"/>
                <a:sym typeface="Cambria"/>
              </a:rPr>
              <a:t>11.4 Permeability</a:t>
            </a:r>
            <a:endParaRPr/>
          </a:p>
        </p:txBody>
      </p:sp>
      <p:sp>
        <p:nvSpPr>
          <p:cNvPr id="98" name="Google Shape;98;p3"/>
          <p:cNvSpPr txBox="1"/>
          <p:nvPr>
            <p:ph idx="1" type="body"/>
          </p:nvPr>
        </p:nvSpPr>
        <p:spPr>
          <a:xfrm>
            <a:off x="566738" y="1752600"/>
            <a:ext cx="8120062" cy="4267200"/>
          </a:xfrm>
          <a:prstGeom prst="rect">
            <a:avLst/>
          </a:prstGeom>
          <a:noFill/>
          <a:ln>
            <a:noFill/>
          </a:ln>
        </p:spPr>
        <p:txBody>
          <a:bodyPr anchorCtr="0" anchor="t" bIns="45700" lIns="91425" spcFirstLastPara="1" rIns="91425" wrap="square" tIns="45700">
            <a:normAutofit/>
          </a:bodyPr>
          <a:lstStyle/>
          <a:p>
            <a:pPr indent="-171450" lvl="0" marL="171450" rtl="0" algn="just">
              <a:lnSpc>
                <a:spcPct val="90000"/>
              </a:lnSpc>
              <a:spcBef>
                <a:spcPts val="0"/>
              </a:spcBef>
              <a:spcAft>
                <a:spcPts val="0"/>
              </a:spcAft>
              <a:buClr>
                <a:schemeClr val="dk1"/>
              </a:buClr>
              <a:buSzPts val="2200"/>
              <a:buChar char="•"/>
            </a:pPr>
            <a:r>
              <a:rPr lang="en-US" sz="2200">
                <a:latin typeface="Cambria"/>
                <a:ea typeface="Cambria"/>
                <a:cs typeface="Cambria"/>
                <a:sym typeface="Cambria"/>
              </a:rPr>
              <a:t>The permeability of all nonmagnetic materials, such as copper, aluminum, wood, glass, and air, is the same as that for free space (vacuum). </a:t>
            </a:r>
            <a:endParaRPr/>
          </a:p>
          <a:p>
            <a:pPr indent="-171450" lvl="0" marL="171450" rtl="0" algn="just">
              <a:lnSpc>
                <a:spcPct val="90000"/>
              </a:lnSpc>
              <a:spcBef>
                <a:spcPts val="750"/>
              </a:spcBef>
              <a:spcAft>
                <a:spcPts val="0"/>
              </a:spcAft>
              <a:buClr>
                <a:schemeClr val="dk1"/>
              </a:buClr>
              <a:buSzPts val="2200"/>
              <a:buChar char="•"/>
            </a:pPr>
            <a:r>
              <a:rPr lang="en-US" sz="2200">
                <a:latin typeface="Cambria"/>
                <a:ea typeface="Cambria"/>
                <a:cs typeface="Cambria"/>
                <a:sym typeface="Cambria"/>
              </a:rPr>
              <a:t>Materials that have permeability slightly less than that of free space are said to be </a:t>
            </a:r>
            <a:r>
              <a:rPr b="1" lang="en-US" sz="2200">
                <a:latin typeface="Cambria"/>
                <a:ea typeface="Cambria"/>
                <a:cs typeface="Cambria"/>
                <a:sym typeface="Cambria"/>
              </a:rPr>
              <a:t>diamagnetic</a:t>
            </a:r>
            <a:endParaRPr/>
          </a:p>
          <a:p>
            <a:pPr indent="-171450" lvl="0" marL="171450" rtl="0" algn="just">
              <a:lnSpc>
                <a:spcPct val="90000"/>
              </a:lnSpc>
              <a:spcBef>
                <a:spcPts val="750"/>
              </a:spcBef>
              <a:spcAft>
                <a:spcPts val="0"/>
              </a:spcAft>
              <a:buClr>
                <a:schemeClr val="dk1"/>
              </a:buClr>
              <a:buSzPts val="2200"/>
              <a:buChar char="•"/>
            </a:pPr>
            <a:r>
              <a:rPr lang="en-US" sz="2200">
                <a:latin typeface="Cambria"/>
                <a:ea typeface="Cambria"/>
                <a:cs typeface="Cambria"/>
                <a:sym typeface="Cambria"/>
              </a:rPr>
              <a:t>Those with permeability slightly greater than that of free space are said to be </a:t>
            </a:r>
            <a:r>
              <a:rPr b="1" lang="en-US" sz="2200">
                <a:latin typeface="Cambria"/>
                <a:ea typeface="Cambria"/>
                <a:cs typeface="Cambria"/>
                <a:sym typeface="Cambria"/>
              </a:rPr>
              <a:t>paramagnetic. </a:t>
            </a:r>
            <a:endParaRPr/>
          </a:p>
          <a:p>
            <a:pPr indent="-171450" lvl="0" marL="171450" rtl="0" algn="just">
              <a:lnSpc>
                <a:spcPct val="90000"/>
              </a:lnSpc>
              <a:spcBef>
                <a:spcPts val="750"/>
              </a:spcBef>
              <a:spcAft>
                <a:spcPts val="0"/>
              </a:spcAft>
              <a:buClr>
                <a:schemeClr val="dk1"/>
              </a:buClr>
              <a:buSzPts val="2200"/>
              <a:buChar char="•"/>
            </a:pPr>
            <a:r>
              <a:rPr lang="en-US" sz="2200">
                <a:latin typeface="Cambria"/>
                <a:ea typeface="Cambria"/>
                <a:cs typeface="Cambria"/>
                <a:sym typeface="Cambria"/>
              </a:rPr>
              <a:t>Magnetic materials, such as iron, nickel, steel, cobalt, and alloys of these metals, have permeability hundreds and even thousands of times that of free space. Materials with these very high permeability are referred to as </a:t>
            </a:r>
            <a:r>
              <a:rPr b="1" lang="en-US" sz="2200">
                <a:latin typeface="Cambria"/>
                <a:ea typeface="Cambria"/>
                <a:cs typeface="Cambria"/>
                <a:sym typeface="Cambria"/>
              </a:rPr>
              <a:t>ferromagnetic.</a:t>
            </a:r>
            <a:endParaRPr sz="2200">
              <a:latin typeface="Cambria"/>
              <a:ea typeface="Cambria"/>
              <a:cs typeface="Cambria"/>
              <a:sym typeface="Cambria"/>
            </a:endParaRPr>
          </a:p>
        </p:txBody>
      </p:sp>
      <p:sp>
        <p:nvSpPr>
          <p:cNvPr id="99" name="Google Shape;99;p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b="0" i="0" lang="en-US" sz="900" u="none" cap="none" strike="noStrike">
                <a:solidFill>
                  <a:schemeClr val="dk1"/>
                </a:solidFill>
                <a:latin typeface="Verdana"/>
                <a:ea typeface="Verdana"/>
                <a:cs typeface="Verdana"/>
                <a:sym typeface="Verdana"/>
              </a:rPr>
              <a:t>‹#›</a:t>
            </a:fld>
            <a:endParaRPr b="0" i="0" sz="900" u="none" cap="none" strike="noStrike">
              <a:solidFill>
                <a:schemeClr val="dk1"/>
              </a:solidFill>
              <a:latin typeface="Verdana"/>
              <a:ea typeface="Verdana"/>
              <a:cs typeface="Verdana"/>
              <a:sym typeface="Verdan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Verdana"/>
                <a:ea typeface="Verdana"/>
                <a:cs typeface="Verdana"/>
                <a:sym typeface="Verdana"/>
              </a:rPr>
              <a:t>‹#›</a:t>
            </a:fld>
            <a:endParaRPr b="0" i="0" sz="1200" u="none" cap="none" strike="noStrike">
              <a:solidFill>
                <a:schemeClr val="dk1"/>
              </a:solidFill>
              <a:latin typeface="Verdana"/>
              <a:ea typeface="Verdana"/>
              <a:cs typeface="Verdana"/>
              <a:sym typeface="Verdana"/>
            </a:endParaRPr>
          </a:p>
        </p:txBody>
      </p:sp>
      <p:sp>
        <p:nvSpPr>
          <p:cNvPr id="312" name="Google Shape;312;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mbria"/>
              <a:buNone/>
            </a:pPr>
            <a:r>
              <a:rPr lang="en-US">
                <a:latin typeface="Cambria"/>
                <a:ea typeface="Cambria"/>
                <a:cs typeface="Cambria"/>
                <a:sym typeface="Cambria"/>
              </a:rPr>
              <a:t>R-L Transients: Storage Cycle</a:t>
            </a:r>
            <a:endParaRPr/>
          </a:p>
        </p:txBody>
      </p:sp>
      <p:sp>
        <p:nvSpPr>
          <p:cNvPr id="313" name="Google Shape;313;p30"/>
          <p:cNvSpPr txBox="1"/>
          <p:nvPr>
            <p:ph idx="1" type="body"/>
          </p:nvPr>
        </p:nvSpPr>
        <p:spPr>
          <a:xfrm>
            <a:off x="381000" y="1676400"/>
            <a:ext cx="8120063" cy="4267200"/>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2200"/>
              <a:buChar char="•"/>
            </a:pPr>
            <a:r>
              <a:rPr lang="en-US" sz="2200">
                <a:latin typeface="Cambria"/>
                <a:ea typeface="Cambria"/>
                <a:cs typeface="Cambria"/>
                <a:sym typeface="Cambria"/>
              </a:rPr>
              <a:t>If we keep R constant and increase L, the ratio L/R increases and the rise time increases. The change in transient behavior for the current i</a:t>
            </a:r>
            <a:r>
              <a:rPr baseline="-25000" lang="en-US" sz="2200">
                <a:latin typeface="Cambria"/>
                <a:ea typeface="Cambria"/>
                <a:cs typeface="Cambria"/>
                <a:sym typeface="Cambria"/>
              </a:rPr>
              <a:t>L</a:t>
            </a:r>
            <a:r>
              <a:rPr lang="en-US" sz="2200">
                <a:latin typeface="Cambria"/>
                <a:ea typeface="Cambria"/>
                <a:cs typeface="Cambria"/>
                <a:sym typeface="Cambria"/>
              </a:rPr>
              <a:t> is plotted in Fig. 12.19 for various values of L.</a:t>
            </a:r>
            <a:endParaRPr/>
          </a:p>
        </p:txBody>
      </p:sp>
      <p:pic>
        <p:nvPicPr>
          <p:cNvPr id="314" name="Google Shape;314;p30"/>
          <p:cNvPicPr preferRelativeResize="0"/>
          <p:nvPr/>
        </p:nvPicPr>
        <p:blipFill rotWithShape="1">
          <a:blip r:embed="rId3">
            <a:alphaModFix/>
          </a:blip>
          <a:srcRect b="0" l="0" r="0" t="0"/>
          <a:stretch/>
        </p:blipFill>
        <p:spPr>
          <a:xfrm>
            <a:off x="2667000" y="3352800"/>
            <a:ext cx="3314700" cy="26670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Verdana"/>
                <a:ea typeface="Verdana"/>
                <a:cs typeface="Verdana"/>
                <a:sym typeface="Verdana"/>
              </a:rPr>
              <a:t>‹#›</a:t>
            </a:fld>
            <a:endParaRPr b="0" i="0" sz="1200" u="none" cap="none" strike="noStrike">
              <a:solidFill>
                <a:schemeClr val="dk1"/>
              </a:solidFill>
              <a:latin typeface="Verdana"/>
              <a:ea typeface="Verdana"/>
              <a:cs typeface="Verdana"/>
              <a:sym typeface="Verdana"/>
            </a:endParaRPr>
          </a:p>
        </p:txBody>
      </p:sp>
      <p:sp>
        <p:nvSpPr>
          <p:cNvPr id="320" name="Google Shape;320;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mbria"/>
              <a:buNone/>
            </a:pPr>
            <a:r>
              <a:rPr lang="en-US">
                <a:latin typeface="Cambria"/>
                <a:ea typeface="Cambria"/>
                <a:cs typeface="Cambria"/>
                <a:sym typeface="Cambria"/>
              </a:rPr>
              <a:t>R-L Transients: Storage Cycle</a:t>
            </a:r>
            <a:endParaRPr/>
          </a:p>
        </p:txBody>
      </p:sp>
      <p:sp>
        <p:nvSpPr>
          <p:cNvPr id="321" name="Google Shape;321;p31"/>
          <p:cNvSpPr txBox="1"/>
          <p:nvPr>
            <p:ph idx="1" type="body"/>
          </p:nvPr>
        </p:nvSpPr>
        <p:spPr>
          <a:xfrm>
            <a:off x="381000" y="1676400"/>
            <a:ext cx="8120063" cy="4267200"/>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2000"/>
              <a:buChar char="•"/>
            </a:pPr>
            <a:r>
              <a:rPr lang="en-US" sz="2000">
                <a:latin typeface="Cambria"/>
                <a:ea typeface="Cambria"/>
                <a:cs typeface="Cambria"/>
                <a:sym typeface="Cambria"/>
              </a:rPr>
              <a:t>For most practical applications, we will assume that </a:t>
            </a:r>
            <a:endParaRPr/>
          </a:p>
          <a:p>
            <a:pPr indent="-342900" lvl="0" marL="342900" rtl="0" algn="l">
              <a:lnSpc>
                <a:spcPct val="90000"/>
              </a:lnSpc>
              <a:spcBef>
                <a:spcPts val="400"/>
              </a:spcBef>
              <a:spcAft>
                <a:spcPts val="0"/>
              </a:spcAft>
              <a:buClr>
                <a:schemeClr val="dk1"/>
              </a:buClr>
              <a:buSzPts val="2000"/>
              <a:buFont typeface="Noto Sans Symbols"/>
              <a:buNone/>
            </a:pPr>
            <a:r>
              <a:rPr b="1" i="1" lang="en-US" sz="2000">
                <a:latin typeface="Cambria"/>
                <a:ea typeface="Cambria"/>
                <a:cs typeface="Cambria"/>
                <a:sym typeface="Cambria"/>
              </a:rPr>
              <a:t>	the storage phase has passed and steady-state conditions have been established once a period of time equal to five time constants has occurred.</a:t>
            </a:r>
            <a:endParaRPr/>
          </a:p>
          <a:p>
            <a:pPr indent="-342900" lvl="0" marL="342900" rtl="0" algn="l">
              <a:lnSpc>
                <a:spcPct val="90000"/>
              </a:lnSpc>
              <a:spcBef>
                <a:spcPts val="400"/>
              </a:spcBef>
              <a:spcAft>
                <a:spcPts val="0"/>
              </a:spcAft>
              <a:buClr>
                <a:schemeClr val="dk1"/>
              </a:buClr>
              <a:buSzPts val="2000"/>
              <a:buChar char="•"/>
            </a:pPr>
            <a:r>
              <a:rPr lang="en-US" sz="2000">
                <a:latin typeface="Cambria"/>
                <a:ea typeface="Cambria"/>
                <a:cs typeface="Cambria"/>
                <a:sym typeface="Cambria"/>
              </a:rPr>
              <a:t>In addition, since </a:t>
            </a:r>
            <a:r>
              <a:rPr i="1" lang="en-US" sz="2000">
                <a:latin typeface="Cambria"/>
                <a:ea typeface="Cambria"/>
                <a:cs typeface="Cambria"/>
                <a:sym typeface="Cambria"/>
              </a:rPr>
              <a:t>L/R </a:t>
            </a:r>
            <a:r>
              <a:rPr lang="en-US" sz="2000">
                <a:latin typeface="Cambria"/>
                <a:ea typeface="Cambria"/>
                <a:cs typeface="Cambria"/>
                <a:sym typeface="Cambria"/>
              </a:rPr>
              <a:t>will always have some numerical value, even though it may be very small, the period 5τ will always be greater than zero, confirming the fact that</a:t>
            </a:r>
            <a:endParaRPr/>
          </a:p>
          <a:p>
            <a:pPr indent="-342900" lvl="0" marL="342900" rtl="0" algn="l">
              <a:lnSpc>
                <a:spcPct val="90000"/>
              </a:lnSpc>
              <a:spcBef>
                <a:spcPts val="400"/>
              </a:spcBef>
              <a:spcAft>
                <a:spcPts val="0"/>
              </a:spcAft>
              <a:buClr>
                <a:schemeClr val="dk1"/>
              </a:buClr>
              <a:buSzPts val="2000"/>
              <a:buFont typeface="Noto Sans Symbols"/>
              <a:buNone/>
            </a:pPr>
            <a:r>
              <a:rPr b="1" i="1" lang="en-US" sz="2000">
                <a:latin typeface="Cambria"/>
                <a:ea typeface="Cambria"/>
                <a:cs typeface="Cambria"/>
                <a:sym typeface="Cambria"/>
              </a:rPr>
              <a:t>	the current cannot change instantaneously in an inductive network.</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32"/>
          <p:cNvSpPr txBox="1"/>
          <p:nvPr>
            <p:ph type="title"/>
          </p:nvPr>
        </p:nvSpPr>
        <p:spPr>
          <a:xfrm>
            <a:off x="457994" y="34290"/>
            <a:ext cx="8229600" cy="487362"/>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mbria"/>
              <a:buNone/>
            </a:pPr>
            <a:r>
              <a:rPr lang="en-US">
                <a:latin typeface="Cambria"/>
                <a:ea typeface="Cambria"/>
                <a:cs typeface="Cambria"/>
                <a:sym typeface="Cambria"/>
              </a:rPr>
              <a:t>R-L Transients: Storage Cycle</a:t>
            </a:r>
            <a:endParaRPr/>
          </a:p>
        </p:txBody>
      </p:sp>
      <p:sp>
        <p:nvSpPr>
          <p:cNvPr id="327" name="Google Shape;327;p32"/>
          <p:cNvSpPr txBox="1"/>
          <p:nvPr>
            <p:ph idx="1" type="body"/>
          </p:nvPr>
        </p:nvSpPr>
        <p:spPr>
          <a:xfrm>
            <a:off x="457200" y="609600"/>
            <a:ext cx="8229600" cy="5516563"/>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2000"/>
              <a:buChar char="•"/>
            </a:pPr>
            <a:r>
              <a:rPr lang="en-US" sz="2000">
                <a:latin typeface="Cambria"/>
                <a:ea typeface="Cambria"/>
                <a:cs typeface="Cambria"/>
                <a:sym typeface="Cambria"/>
              </a:rPr>
              <a:t>The voltage across the coil jumps to </a:t>
            </a:r>
            <a:r>
              <a:rPr i="1" lang="en-US" sz="2000">
                <a:latin typeface="Cambria"/>
                <a:ea typeface="Cambria"/>
                <a:cs typeface="Cambria"/>
                <a:sym typeface="Cambria"/>
              </a:rPr>
              <a:t>E </a:t>
            </a:r>
            <a:r>
              <a:rPr lang="en-US" sz="2000">
                <a:latin typeface="Cambria"/>
                <a:ea typeface="Cambria"/>
                <a:cs typeface="Cambria"/>
                <a:sym typeface="Cambria"/>
              </a:rPr>
              <a:t>volts when the switch is closed and decays to zero volts with time. The decay occurs in an exponential manner, and </a:t>
            </a:r>
            <a:r>
              <a:rPr i="1" lang="en-US" sz="2000">
                <a:latin typeface="Cambria"/>
                <a:ea typeface="Cambria"/>
                <a:cs typeface="Cambria"/>
                <a:sym typeface="Cambria"/>
              </a:rPr>
              <a:t>v</a:t>
            </a:r>
            <a:r>
              <a:rPr baseline="-25000" i="1" lang="en-US" sz="2000">
                <a:latin typeface="Cambria"/>
                <a:ea typeface="Cambria"/>
                <a:cs typeface="Cambria"/>
                <a:sym typeface="Cambria"/>
              </a:rPr>
              <a:t>L</a:t>
            </a:r>
            <a:r>
              <a:rPr i="1" lang="en-US" sz="2000">
                <a:latin typeface="Cambria"/>
                <a:ea typeface="Cambria"/>
                <a:cs typeface="Cambria"/>
                <a:sym typeface="Cambria"/>
              </a:rPr>
              <a:t> during</a:t>
            </a:r>
            <a:endParaRPr sz="2400">
              <a:latin typeface="Cambria"/>
              <a:ea typeface="Cambria"/>
              <a:cs typeface="Cambria"/>
              <a:sym typeface="Cambria"/>
            </a:endParaRPr>
          </a:p>
          <a:p>
            <a:pPr indent="-215900" lvl="0" marL="342900" rtl="0" algn="l">
              <a:lnSpc>
                <a:spcPct val="90000"/>
              </a:lnSpc>
              <a:spcBef>
                <a:spcPts val="400"/>
              </a:spcBef>
              <a:spcAft>
                <a:spcPts val="0"/>
              </a:spcAft>
              <a:buClr>
                <a:schemeClr val="dk1"/>
              </a:buClr>
              <a:buSzPts val="2000"/>
              <a:buNone/>
            </a:pPr>
            <a:r>
              <a:t/>
            </a:r>
            <a:endParaRPr sz="2000"/>
          </a:p>
        </p:txBody>
      </p:sp>
      <p:sp>
        <p:nvSpPr>
          <p:cNvPr id="328" name="Google Shape;328;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Verdana"/>
                <a:ea typeface="Verdana"/>
                <a:cs typeface="Verdana"/>
                <a:sym typeface="Verdana"/>
              </a:rPr>
              <a:t>‹#›</a:t>
            </a:fld>
            <a:endParaRPr b="0" i="0" sz="1200" u="none" cap="none" strike="noStrike">
              <a:solidFill>
                <a:schemeClr val="dk1"/>
              </a:solidFill>
              <a:latin typeface="Verdana"/>
              <a:ea typeface="Verdana"/>
              <a:cs typeface="Verdana"/>
              <a:sym typeface="Verdana"/>
            </a:endParaRPr>
          </a:p>
        </p:txBody>
      </p:sp>
      <p:pic>
        <p:nvPicPr>
          <p:cNvPr id="329" name="Google Shape;329;p32"/>
          <p:cNvPicPr preferRelativeResize="0"/>
          <p:nvPr/>
        </p:nvPicPr>
        <p:blipFill rotWithShape="1">
          <a:blip r:embed="rId3">
            <a:alphaModFix/>
          </a:blip>
          <a:srcRect b="0" l="0" r="0" t="0"/>
          <a:stretch/>
        </p:blipFill>
        <p:spPr>
          <a:xfrm>
            <a:off x="533400" y="1519237"/>
            <a:ext cx="7515225" cy="619125"/>
          </a:xfrm>
          <a:prstGeom prst="rect">
            <a:avLst/>
          </a:prstGeom>
          <a:noFill/>
          <a:ln>
            <a:noFill/>
          </a:ln>
        </p:spPr>
      </p:pic>
      <p:pic>
        <p:nvPicPr>
          <p:cNvPr id="330" name="Google Shape;330;p32"/>
          <p:cNvPicPr preferRelativeResize="0"/>
          <p:nvPr/>
        </p:nvPicPr>
        <p:blipFill rotWithShape="1">
          <a:blip r:embed="rId4">
            <a:alphaModFix/>
          </a:blip>
          <a:srcRect b="0" l="0" r="0" t="0"/>
          <a:stretch/>
        </p:blipFill>
        <p:spPr>
          <a:xfrm>
            <a:off x="533400" y="2209800"/>
            <a:ext cx="7600950" cy="1905000"/>
          </a:xfrm>
          <a:prstGeom prst="rect">
            <a:avLst/>
          </a:prstGeom>
          <a:noFill/>
          <a:ln>
            <a:noFill/>
          </a:ln>
        </p:spPr>
      </p:pic>
      <p:pic>
        <p:nvPicPr>
          <p:cNvPr id="331" name="Google Shape;331;p32"/>
          <p:cNvPicPr preferRelativeResize="0"/>
          <p:nvPr/>
        </p:nvPicPr>
        <p:blipFill rotWithShape="1">
          <a:blip r:embed="rId5">
            <a:alphaModFix/>
          </a:blip>
          <a:srcRect b="0" l="0" r="0" t="0"/>
          <a:stretch/>
        </p:blipFill>
        <p:spPr>
          <a:xfrm>
            <a:off x="5410200" y="3810000"/>
            <a:ext cx="3467100" cy="2876550"/>
          </a:xfrm>
          <a:prstGeom prst="rect">
            <a:avLst/>
          </a:prstGeom>
          <a:noFill/>
          <a:ln>
            <a:noFill/>
          </a:ln>
        </p:spPr>
      </p:pic>
      <p:pic>
        <p:nvPicPr>
          <p:cNvPr id="332" name="Google Shape;332;p32"/>
          <p:cNvPicPr preferRelativeResize="0"/>
          <p:nvPr/>
        </p:nvPicPr>
        <p:blipFill rotWithShape="1">
          <a:blip r:embed="rId6">
            <a:alphaModFix/>
          </a:blip>
          <a:srcRect b="0" l="0" r="0" t="0"/>
          <a:stretch/>
        </p:blipFill>
        <p:spPr>
          <a:xfrm>
            <a:off x="386715" y="4343400"/>
            <a:ext cx="4219575" cy="438150"/>
          </a:xfrm>
          <a:prstGeom prst="rect">
            <a:avLst/>
          </a:prstGeom>
          <a:noFill/>
          <a:ln>
            <a:noFill/>
          </a:ln>
        </p:spPr>
      </p:pic>
      <p:pic>
        <p:nvPicPr>
          <p:cNvPr id="333" name="Google Shape;333;p32"/>
          <p:cNvPicPr preferRelativeResize="0"/>
          <p:nvPr/>
        </p:nvPicPr>
        <p:blipFill rotWithShape="1">
          <a:blip r:embed="rId7">
            <a:alphaModFix/>
          </a:blip>
          <a:srcRect b="0" l="0" r="0" t="0"/>
          <a:stretch/>
        </p:blipFill>
        <p:spPr>
          <a:xfrm>
            <a:off x="541020" y="4724400"/>
            <a:ext cx="2352675" cy="314325"/>
          </a:xfrm>
          <a:prstGeom prst="rect">
            <a:avLst/>
          </a:prstGeom>
          <a:noFill/>
          <a:ln>
            <a:noFill/>
          </a:ln>
        </p:spPr>
      </p:pic>
      <p:pic>
        <p:nvPicPr>
          <p:cNvPr id="334" name="Google Shape;334;p32"/>
          <p:cNvPicPr preferRelativeResize="0"/>
          <p:nvPr/>
        </p:nvPicPr>
        <p:blipFill rotWithShape="1">
          <a:blip r:embed="rId8">
            <a:alphaModFix/>
          </a:blip>
          <a:srcRect b="0" l="0" r="0" t="0"/>
          <a:stretch/>
        </p:blipFill>
        <p:spPr>
          <a:xfrm>
            <a:off x="2807017" y="4757737"/>
            <a:ext cx="1543050" cy="247650"/>
          </a:xfrm>
          <a:prstGeom prst="rect">
            <a:avLst/>
          </a:prstGeom>
          <a:noFill/>
          <a:ln>
            <a:noFill/>
          </a:ln>
        </p:spPr>
      </p:pic>
      <p:pic>
        <p:nvPicPr>
          <p:cNvPr id="335" name="Google Shape;335;p32"/>
          <p:cNvPicPr preferRelativeResize="0"/>
          <p:nvPr/>
        </p:nvPicPr>
        <p:blipFill rotWithShape="1">
          <a:blip r:embed="rId9">
            <a:alphaModFix/>
          </a:blip>
          <a:srcRect b="0" l="0" r="0" t="0"/>
          <a:stretch/>
        </p:blipFill>
        <p:spPr>
          <a:xfrm>
            <a:off x="485775" y="5005387"/>
            <a:ext cx="2381250" cy="2667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Verdana"/>
                <a:ea typeface="Verdana"/>
                <a:cs typeface="Verdana"/>
                <a:sym typeface="Verdana"/>
              </a:rPr>
              <a:t>‹#›</a:t>
            </a:fld>
            <a:endParaRPr b="0" i="0" sz="1200" u="none" cap="none" strike="noStrike">
              <a:solidFill>
                <a:schemeClr val="dk1"/>
              </a:solidFill>
              <a:latin typeface="Verdana"/>
              <a:ea typeface="Verdana"/>
              <a:cs typeface="Verdana"/>
              <a:sym typeface="Verdana"/>
            </a:endParaRPr>
          </a:p>
        </p:txBody>
      </p:sp>
      <p:sp>
        <p:nvSpPr>
          <p:cNvPr id="341" name="Google Shape;341;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mbria"/>
              <a:buNone/>
            </a:pPr>
            <a:r>
              <a:rPr lang="en-US">
                <a:latin typeface="Cambria"/>
                <a:ea typeface="Cambria"/>
                <a:cs typeface="Cambria"/>
                <a:sym typeface="Cambria"/>
              </a:rPr>
              <a:t>R-L Transients: Storage Cycle</a:t>
            </a:r>
            <a:endParaRPr/>
          </a:p>
        </p:txBody>
      </p:sp>
      <p:pic>
        <p:nvPicPr>
          <p:cNvPr id="342" name="Google Shape;342;p33"/>
          <p:cNvPicPr preferRelativeResize="0"/>
          <p:nvPr/>
        </p:nvPicPr>
        <p:blipFill rotWithShape="1">
          <a:blip r:embed="rId3">
            <a:alphaModFix/>
          </a:blip>
          <a:srcRect b="0" l="0" r="0" t="0"/>
          <a:stretch/>
        </p:blipFill>
        <p:spPr>
          <a:xfrm>
            <a:off x="762000" y="1752600"/>
            <a:ext cx="7183438" cy="1981200"/>
          </a:xfrm>
          <a:prstGeom prst="rect">
            <a:avLst/>
          </a:prstGeom>
          <a:noFill/>
          <a:ln>
            <a:noFill/>
          </a:ln>
        </p:spPr>
      </p:pic>
      <p:sp>
        <p:nvSpPr>
          <p:cNvPr id="343" name="Google Shape;343;p33"/>
          <p:cNvSpPr txBox="1"/>
          <p:nvPr/>
        </p:nvSpPr>
        <p:spPr>
          <a:xfrm>
            <a:off x="914400" y="3840162"/>
            <a:ext cx="2514600" cy="3698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Verdana"/>
                <a:ea typeface="Verdana"/>
                <a:cs typeface="Verdana"/>
                <a:sym typeface="Verdana"/>
              </a:rPr>
              <a:t>Example: 11.3</a:t>
            </a:r>
            <a:endParaRPr b="1" i="0" sz="1800" u="none" cap="none" strike="noStrike">
              <a:solidFill>
                <a:schemeClr val="dk1"/>
              </a:solidFill>
              <a:latin typeface="Verdana"/>
              <a:ea typeface="Verdana"/>
              <a:cs typeface="Verdana"/>
              <a:sym typeface="Verdana"/>
            </a:endParaRPr>
          </a:p>
        </p:txBody>
      </p:sp>
      <p:pic>
        <p:nvPicPr>
          <p:cNvPr id="344" name="Google Shape;344;p33"/>
          <p:cNvPicPr preferRelativeResize="0"/>
          <p:nvPr/>
        </p:nvPicPr>
        <p:blipFill rotWithShape="1">
          <a:blip r:embed="rId4">
            <a:alphaModFix/>
          </a:blip>
          <a:srcRect b="0" l="0" r="0" t="0"/>
          <a:stretch/>
        </p:blipFill>
        <p:spPr>
          <a:xfrm>
            <a:off x="2895600" y="4063206"/>
            <a:ext cx="3895725" cy="21621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Verdana"/>
                <a:ea typeface="Verdana"/>
                <a:cs typeface="Verdana"/>
                <a:sym typeface="Verdana"/>
              </a:rPr>
              <a:t>‹#›</a:t>
            </a:fld>
            <a:endParaRPr b="0" i="0" sz="1200" u="none" cap="none" strike="noStrike">
              <a:solidFill>
                <a:schemeClr val="dk1"/>
              </a:solidFill>
              <a:latin typeface="Verdana"/>
              <a:ea typeface="Verdana"/>
              <a:cs typeface="Verdana"/>
              <a:sym typeface="Verdana"/>
            </a:endParaRPr>
          </a:p>
        </p:txBody>
      </p:sp>
      <p:sp>
        <p:nvSpPr>
          <p:cNvPr id="350" name="Google Shape;350;p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mbria"/>
              <a:buNone/>
            </a:pPr>
            <a:r>
              <a:rPr lang="en-US">
                <a:latin typeface="Cambria"/>
                <a:ea typeface="Cambria"/>
                <a:cs typeface="Cambria"/>
                <a:sym typeface="Cambria"/>
              </a:rPr>
              <a:t>Initial Value</a:t>
            </a:r>
            <a:endParaRPr/>
          </a:p>
        </p:txBody>
      </p:sp>
      <p:sp>
        <p:nvSpPr>
          <p:cNvPr id="351" name="Google Shape;351;p34"/>
          <p:cNvSpPr txBox="1"/>
          <p:nvPr>
            <p:ph idx="1" type="body"/>
          </p:nvPr>
        </p:nvSpPr>
        <p:spPr>
          <a:xfrm>
            <a:off x="566738" y="1752600"/>
            <a:ext cx="8120062" cy="4267200"/>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2000"/>
              <a:buChar char="•"/>
            </a:pPr>
            <a:r>
              <a:rPr lang="en-US" sz="2000">
                <a:latin typeface="Cambria"/>
                <a:ea typeface="Cambria"/>
                <a:cs typeface="Cambria"/>
                <a:sym typeface="Cambria"/>
              </a:rPr>
              <a:t>Since the current through a coil cannot change instantaneously, the current through a coil will begin the </a:t>
            </a:r>
            <a:r>
              <a:rPr i="1" lang="en-US" sz="2000">
                <a:latin typeface="Cambria"/>
                <a:ea typeface="Cambria"/>
                <a:cs typeface="Cambria"/>
                <a:sym typeface="Cambria"/>
              </a:rPr>
              <a:t>transient phase </a:t>
            </a:r>
            <a:r>
              <a:rPr lang="en-US" sz="2000">
                <a:latin typeface="Cambria"/>
                <a:ea typeface="Cambria"/>
                <a:cs typeface="Cambria"/>
                <a:sym typeface="Cambria"/>
              </a:rPr>
              <a:t>at the initial value established by the network before the switch was closed. </a:t>
            </a:r>
            <a:endParaRPr/>
          </a:p>
          <a:p>
            <a:pPr indent="-342900" lvl="0" marL="342900" rtl="0" algn="l">
              <a:lnSpc>
                <a:spcPct val="90000"/>
              </a:lnSpc>
              <a:spcBef>
                <a:spcPts val="400"/>
              </a:spcBef>
              <a:spcAft>
                <a:spcPts val="0"/>
              </a:spcAft>
              <a:buClr>
                <a:schemeClr val="dk1"/>
              </a:buClr>
              <a:buSzPts val="2000"/>
              <a:buFont typeface="Noto Sans Symbols"/>
              <a:buNone/>
            </a:pPr>
            <a:r>
              <a:t/>
            </a:r>
            <a:endParaRPr sz="2000">
              <a:latin typeface="Cambria"/>
              <a:ea typeface="Cambria"/>
              <a:cs typeface="Cambria"/>
              <a:sym typeface="Cambria"/>
            </a:endParaRPr>
          </a:p>
          <a:p>
            <a:pPr indent="-215900" lvl="0" marL="342900" rtl="0" algn="l">
              <a:lnSpc>
                <a:spcPct val="90000"/>
              </a:lnSpc>
              <a:spcBef>
                <a:spcPts val="400"/>
              </a:spcBef>
              <a:spcAft>
                <a:spcPts val="0"/>
              </a:spcAft>
              <a:buClr>
                <a:schemeClr val="dk1"/>
              </a:buClr>
              <a:buSzPts val="2000"/>
              <a:buNone/>
            </a:pPr>
            <a:r>
              <a:t/>
            </a:r>
            <a:endParaRPr sz="2000">
              <a:latin typeface="Cambria"/>
              <a:ea typeface="Cambria"/>
              <a:cs typeface="Cambria"/>
              <a:sym typeface="Cambria"/>
            </a:endParaRPr>
          </a:p>
          <a:p>
            <a:pPr indent="-342900" lvl="0" marL="342900" rtl="0" algn="l">
              <a:lnSpc>
                <a:spcPct val="90000"/>
              </a:lnSpc>
              <a:spcBef>
                <a:spcPts val="400"/>
              </a:spcBef>
              <a:spcAft>
                <a:spcPts val="0"/>
              </a:spcAft>
              <a:buClr>
                <a:schemeClr val="dk1"/>
              </a:buClr>
              <a:buSzPts val="2000"/>
              <a:buFont typeface="Noto Sans Symbols"/>
              <a:buNone/>
            </a:pPr>
            <a:r>
              <a:rPr lang="en-US" sz="2000">
                <a:latin typeface="Cambria"/>
                <a:ea typeface="Cambria"/>
                <a:cs typeface="Cambria"/>
                <a:sym typeface="Cambria"/>
              </a:rPr>
              <a:t>	</a:t>
            </a:r>
            <a:endParaRPr/>
          </a:p>
        </p:txBody>
      </p:sp>
      <p:pic>
        <p:nvPicPr>
          <p:cNvPr id="352" name="Google Shape;352;p34"/>
          <p:cNvPicPr preferRelativeResize="0"/>
          <p:nvPr/>
        </p:nvPicPr>
        <p:blipFill rotWithShape="1">
          <a:blip r:embed="rId3">
            <a:alphaModFix/>
          </a:blip>
          <a:srcRect b="0" l="0" r="0" t="0"/>
          <a:stretch/>
        </p:blipFill>
        <p:spPr>
          <a:xfrm>
            <a:off x="1981200" y="3124200"/>
            <a:ext cx="4876800" cy="35941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Verdana"/>
                <a:ea typeface="Verdana"/>
                <a:cs typeface="Verdana"/>
                <a:sym typeface="Verdana"/>
              </a:rPr>
              <a:t>‹#›</a:t>
            </a:fld>
            <a:endParaRPr b="0" i="0" sz="1200" u="none" cap="none" strike="noStrike">
              <a:solidFill>
                <a:schemeClr val="dk1"/>
              </a:solidFill>
              <a:latin typeface="Verdana"/>
              <a:ea typeface="Verdana"/>
              <a:cs typeface="Verdana"/>
              <a:sym typeface="Verdana"/>
            </a:endParaRPr>
          </a:p>
        </p:txBody>
      </p:sp>
      <p:sp>
        <p:nvSpPr>
          <p:cNvPr id="358" name="Google Shape;358;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Cambria"/>
              <a:buNone/>
            </a:pPr>
            <a:r>
              <a:rPr lang="en-US" sz="3600">
                <a:latin typeface="Cambria"/>
                <a:ea typeface="Cambria"/>
                <a:cs typeface="Cambria"/>
                <a:sym typeface="Cambria"/>
              </a:rPr>
              <a:t>Initial Value</a:t>
            </a:r>
            <a:endParaRPr/>
          </a:p>
        </p:txBody>
      </p:sp>
      <p:sp>
        <p:nvSpPr>
          <p:cNvPr id="359" name="Google Shape;359;p35"/>
          <p:cNvSpPr txBox="1"/>
          <p:nvPr>
            <p:ph idx="1" type="body"/>
          </p:nvPr>
        </p:nvSpPr>
        <p:spPr>
          <a:xfrm>
            <a:off x="566738" y="1371600"/>
            <a:ext cx="8120062" cy="4648200"/>
          </a:xfrm>
          <a:prstGeom prst="rect">
            <a:avLst/>
          </a:prstGeom>
          <a:noFill/>
          <a:ln>
            <a:noFill/>
          </a:ln>
        </p:spPr>
        <p:txBody>
          <a:bodyPr anchorCtr="0" anchor="t" bIns="45700" lIns="91425" spcFirstLastPara="1" rIns="91425" wrap="square" tIns="45700">
            <a:normAutofit/>
          </a:bodyPr>
          <a:lstStyle/>
          <a:p>
            <a:pPr indent="-342900" lvl="0" marL="342900" rtl="0" algn="just">
              <a:lnSpc>
                <a:spcPct val="90000"/>
              </a:lnSpc>
              <a:spcBef>
                <a:spcPts val="0"/>
              </a:spcBef>
              <a:spcAft>
                <a:spcPts val="0"/>
              </a:spcAft>
              <a:buClr>
                <a:schemeClr val="dk1"/>
              </a:buClr>
              <a:buSzPts val="2000"/>
              <a:buChar char="•"/>
            </a:pPr>
            <a:r>
              <a:rPr lang="en-US" sz="2000">
                <a:latin typeface="Cambria"/>
                <a:ea typeface="Cambria"/>
                <a:cs typeface="Cambria"/>
                <a:sym typeface="Cambria"/>
              </a:rPr>
              <a:t>It will then pass through the transient phase until it reaches the </a:t>
            </a:r>
            <a:r>
              <a:rPr i="1" lang="en-US" sz="2000">
                <a:latin typeface="Cambria"/>
                <a:ea typeface="Cambria"/>
                <a:cs typeface="Cambria"/>
                <a:sym typeface="Cambria"/>
              </a:rPr>
              <a:t>steady-state </a:t>
            </a:r>
            <a:r>
              <a:rPr lang="en-US" sz="2000">
                <a:latin typeface="Cambria"/>
                <a:ea typeface="Cambria"/>
                <a:cs typeface="Cambria"/>
                <a:sym typeface="Cambria"/>
              </a:rPr>
              <a:t>(or </a:t>
            </a:r>
            <a:r>
              <a:rPr i="1" lang="en-US" sz="2000">
                <a:latin typeface="Cambria"/>
                <a:ea typeface="Cambria"/>
                <a:cs typeface="Cambria"/>
                <a:sym typeface="Cambria"/>
              </a:rPr>
              <a:t>final) </a:t>
            </a:r>
            <a:r>
              <a:rPr lang="en-US" sz="2000">
                <a:latin typeface="Cambria"/>
                <a:ea typeface="Cambria"/>
                <a:cs typeface="Cambria"/>
                <a:sym typeface="Cambria"/>
              </a:rPr>
              <a:t>level after about five time constants. </a:t>
            </a:r>
            <a:endParaRPr/>
          </a:p>
          <a:p>
            <a:pPr indent="-342900" lvl="0" marL="342900" rtl="0" algn="just">
              <a:lnSpc>
                <a:spcPct val="90000"/>
              </a:lnSpc>
              <a:spcBef>
                <a:spcPts val="400"/>
              </a:spcBef>
              <a:spcAft>
                <a:spcPts val="0"/>
              </a:spcAft>
              <a:buClr>
                <a:schemeClr val="dk1"/>
              </a:buClr>
              <a:buSzPts val="2000"/>
              <a:buChar char="•"/>
            </a:pPr>
            <a:r>
              <a:rPr lang="en-US" sz="2000">
                <a:latin typeface="Cambria"/>
                <a:ea typeface="Cambria"/>
                <a:cs typeface="Cambria"/>
                <a:sym typeface="Cambria"/>
              </a:rPr>
              <a:t>The steady-state level of the inductor current can be found by simply substituting its short circuit equivalent (or </a:t>
            </a:r>
            <a:r>
              <a:rPr i="1" lang="en-US" sz="2000">
                <a:latin typeface="Cambria"/>
                <a:ea typeface="Cambria"/>
                <a:cs typeface="Cambria"/>
                <a:sym typeface="Cambria"/>
              </a:rPr>
              <a:t>R</a:t>
            </a:r>
            <a:r>
              <a:rPr baseline="-25000" i="1" lang="en-US" sz="2000">
                <a:latin typeface="Cambria"/>
                <a:ea typeface="Cambria"/>
                <a:cs typeface="Cambria"/>
                <a:sym typeface="Cambria"/>
              </a:rPr>
              <a:t>l</a:t>
            </a:r>
            <a:r>
              <a:rPr i="1" lang="en-US" sz="2000">
                <a:latin typeface="Cambria"/>
                <a:ea typeface="Cambria"/>
                <a:cs typeface="Cambria"/>
                <a:sym typeface="Cambria"/>
              </a:rPr>
              <a:t> </a:t>
            </a:r>
            <a:r>
              <a:rPr lang="en-US" sz="2000">
                <a:latin typeface="Cambria"/>
                <a:ea typeface="Cambria"/>
                <a:cs typeface="Cambria"/>
                <a:sym typeface="Cambria"/>
              </a:rPr>
              <a:t>for the practical equivalent) and finding the resulting current through the element.</a:t>
            </a:r>
            <a:endParaRPr/>
          </a:p>
          <a:p>
            <a:pPr indent="-342900" lvl="0" marL="342900" rtl="0" algn="just">
              <a:lnSpc>
                <a:spcPct val="90000"/>
              </a:lnSpc>
              <a:spcBef>
                <a:spcPts val="400"/>
              </a:spcBef>
              <a:spcAft>
                <a:spcPts val="0"/>
              </a:spcAft>
              <a:buClr>
                <a:schemeClr val="dk1"/>
              </a:buClr>
              <a:buSzPts val="2000"/>
              <a:buChar char="•"/>
            </a:pPr>
            <a:r>
              <a:rPr lang="en-US" sz="2000">
                <a:latin typeface="Cambria"/>
                <a:ea typeface="Cambria"/>
                <a:cs typeface="Cambria"/>
                <a:sym typeface="Cambria"/>
              </a:rPr>
              <a:t>Using the transient equation developed in the previous section, an equation for the current </a:t>
            </a:r>
            <a:r>
              <a:rPr i="1" lang="en-US" sz="2000">
                <a:latin typeface="Cambria"/>
                <a:ea typeface="Cambria"/>
                <a:cs typeface="Cambria"/>
                <a:sym typeface="Cambria"/>
              </a:rPr>
              <a:t>i</a:t>
            </a:r>
            <a:r>
              <a:rPr baseline="-25000" i="1" lang="en-US" sz="2000">
                <a:latin typeface="Cambria"/>
                <a:ea typeface="Cambria"/>
                <a:cs typeface="Cambria"/>
                <a:sym typeface="Cambria"/>
              </a:rPr>
              <a:t>L</a:t>
            </a:r>
            <a:r>
              <a:rPr i="1" lang="en-US" sz="2000">
                <a:latin typeface="Cambria"/>
                <a:ea typeface="Cambria"/>
                <a:cs typeface="Cambria"/>
                <a:sym typeface="Cambria"/>
              </a:rPr>
              <a:t> </a:t>
            </a:r>
            <a:r>
              <a:rPr lang="en-US" sz="2000">
                <a:latin typeface="Cambria"/>
                <a:ea typeface="Cambria"/>
                <a:cs typeface="Cambria"/>
                <a:sym typeface="Cambria"/>
              </a:rPr>
              <a:t>can be written for the entire time interval of</a:t>
            </a:r>
            <a:r>
              <a:rPr i="1" lang="en-US" sz="2000">
                <a:latin typeface="Cambria"/>
                <a:ea typeface="Cambria"/>
                <a:cs typeface="Cambria"/>
                <a:sym typeface="Cambria"/>
              </a:rPr>
              <a:t> </a:t>
            </a:r>
            <a:r>
              <a:rPr lang="en-US" sz="2000">
                <a:latin typeface="Cambria"/>
                <a:ea typeface="Cambria"/>
                <a:cs typeface="Cambria"/>
                <a:sym typeface="Cambria"/>
              </a:rPr>
              <a:t>Fig. 12.23; that is,</a:t>
            </a:r>
            <a:endParaRPr/>
          </a:p>
          <a:p>
            <a:pPr indent="-342900" lvl="0" marL="342900" rtl="0" algn="just">
              <a:lnSpc>
                <a:spcPct val="90000"/>
              </a:lnSpc>
              <a:spcBef>
                <a:spcPts val="400"/>
              </a:spcBef>
              <a:spcAft>
                <a:spcPts val="0"/>
              </a:spcAft>
              <a:buClr>
                <a:schemeClr val="dk1"/>
              </a:buClr>
              <a:buSzPts val="2000"/>
              <a:buFont typeface="Noto Sans Symbols"/>
              <a:buNone/>
            </a:pPr>
            <a:r>
              <a:t/>
            </a:r>
            <a:endParaRPr sz="2000">
              <a:latin typeface="Cambria"/>
              <a:ea typeface="Cambria"/>
              <a:cs typeface="Cambria"/>
              <a:sym typeface="Cambria"/>
            </a:endParaRPr>
          </a:p>
          <a:p>
            <a:pPr indent="-215900" lvl="0" marL="342900" rtl="0" algn="just">
              <a:lnSpc>
                <a:spcPct val="90000"/>
              </a:lnSpc>
              <a:spcBef>
                <a:spcPts val="400"/>
              </a:spcBef>
              <a:spcAft>
                <a:spcPts val="0"/>
              </a:spcAft>
              <a:buClr>
                <a:schemeClr val="dk1"/>
              </a:buClr>
              <a:buSzPts val="2000"/>
              <a:buNone/>
            </a:pPr>
            <a:r>
              <a:t/>
            </a:r>
            <a:endParaRPr sz="2000">
              <a:latin typeface="Cambria"/>
              <a:ea typeface="Cambria"/>
              <a:cs typeface="Cambria"/>
              <a:sym typeface="Cambria"/>
            </a:endParaRPr>
          </a:p>
          <a:p>
            <a:pPr indent="-342900" lvl="0" marL="342900" rtl="0" algn="just">
              <a:lnSpc>
                <a:spcPct val="90000"/>
              </a:lnSpc>
              <a:spcBef>
                <a:spcPts val="400"/>
              </a:spcBef>
              <a:spcAft>
                <a:spcPts val="0"/>
              </a:spcAft>
              <a:buClr>
                <a:schemeClr val="dk1"/>
              </a:buClr>
              <a:buSzPts val="2000"/>
              <a:buFont typeface="Noto Sans Symbols"/>
              <a:buNone/>
            </a:pPr>
            <a:r>
              <a:rPr lang="en-US" sz="2000">
                <a:latin typeface="Cambria"/>
                <a:ea typeface="Cambria"/>
                <a:cs typeface="Cambria"/>
                <a:sym typeface="Cambria"/>
              </a:rPr>
              <a:t>	</a:t>
            </a:r>
            <a:endParaRPr/>
          </a:p>
        </p:txBody>
      </p:sp>
      <p:pic>
        <p:nvPicPr>
          <p:cNvPr id="360" name="Google Shape;360;p35"/>
          <p:cNvPicPr preferRelativeResize="0"/>
          <p:nvPr/>
        </p:nvPicPr>
        <p:blipFill rotWithShape="1">
          <a:blip r:embed="rId3">
            <a:alphaModFix/>
          </a:blip>
          <a:srcRect b="0" l="0" r="0" t="0"/>
          <a:stretch/>
        </p:blipFill>
        <p:spPr>
          <a:xfrm>
            <a:off x="3486150" y="3733800"/>
            <a:ext cx="3371850" cy="533400"/>
          </a:xfrm>
          <a:prstGeom prst="rect">
            <a:avLst/>
          </a:prstGeom>
          <a:noFill/>
          <a:ln>
            <a:noFill/>
          </a:ln>
        </p:spPr>
      </p:pic>
      <p:pic>
        <p:nvPicPr>
          <p:cNvPr id="361" name="Google Shape;361;p35"/>
          <p:cNvPicPr preferRelativeResize="0"/>
          <p:nvPr/>
        </p:nvPicPr>
        <p:blipFill rotWithShape="1">
          <a:blip r:embed="rId4">
            <a:alphaModFix/>
          </a:blip>
          <a:srcRect b="0" l="0" r="0" t="0"/>
          <a:stretch/>
        </p:blipFill>
        <p:spPr>
          <a:xfrm>
            <a:off x="770573" y="4267200"/>
            <a:ext cx="7534275" cy="1562100"/>
          </a:xfrm>
          <a:prstGeom prst="rect">
            <a:avLst/>
          </a:prstGeom>
          <a:noFill/>
          <a:ln>
            <a:noFill/>
          </a:ln>
        </p:spPr>
      </p:pic>
      <p:pic>
        <p:nvPicPr>
          <p:cNvPr id="362" name="Google Shape;362;p35"/>
          <p:cNvPicPr preferRelativeResize="0"/>
          <p:nvPr/>
        </p:nvPicPr>
        <p:blipFill rotWithShape="1">
          <a:blip r:embed="rId5">
            <a:alphaModFix/>
          </a:blip>
          <a:srcRect b="0" l="0" r="0" t="0"/>
          <a:stretch/>
        </p:blipFill>
        <p:spPr>
          <a:xfrm>
            <a:off x="3051810" y="5833110"/>
            <a:ext cx="2971800" cy="809625"/>
          </a:xfrm>
          <a:prstGeom prst="rect">
            <a:avLst/>
          </a:prstGeom>
          <a:noFill/>
          <a:ln>
            <a:noFill/>
          </a:ln>
        </p:spPr>
      </p:pic>
      <p:sp>
        <p:nvSpPr>
          <p:cNvPr id="363" name="Google Shape;363;p35"/>
          <p:cNvSpPr txBox="1"/>
          <p:nvPr/>
        </p:nvSpPr>
        <p:spPr>
          <a:xfrm>
            <a:off x="685800" y="6183868"/>
            <a:ext cx="1608197"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mbria"/>
                <a:ea typeface="Cambria"/>
                <a:cs typeface="Cambria"/>
                <a:sym typeface="Cambria"/>
              </a:rPr>
              <a:t>Example 11.4</a:t>
            </a:r>
            <a:endParaRPr b="1" i="0" sz="1800" u="none" cap="none" strike="noStrike">
              <a:solidFill>
                <a:schemeClr val="dk1"/>
              </a:solidFill>
              <a:latin typeface="Cambria"/>
              <a:ea typeface="Cambria"/>
              <a:cs typeface="Cambria"/>
              <a:sym typeface="Cambria"/>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sz="1200">
                <a:solidFill>
                  <a:schemeClr val="dk1"/>
                </a:solidFill>
                <a:latin typeface="Verdana"/>
                <a:ea typeface="Verdana"/>
                <a:cs typeface="Verdana"/>
                <a:sym typeface="Verdana"/>
              </a:rPr>
              <a:t>‹#›</a:t>
            </a:fld>
            <a:endParaRPr sz="1200">
              <a:solidFill>
                <a:schemeClr val="dk1"/>
              </a:solidFill>
              <a:latin typeface="Verdana"/>
              <a:ea typeface="Verdana"/>
              <a:cs typeface="Verdana"/>
              <a:sym typeface="Verdana"/>
            </a:endParaRPr>
          </a:p>
        </p:txBody>
      </p:sp>
      <p:sp>
        <p:nvSpPr>
          <p:cNvPr id="369" name="Google Shape;369;p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mbria"/>
              <a:buNone/>
            </a:pPr>
            <a:r>
              <a:rPr lang="en-US">
                <a:latin typeface="Cambria"/>
                <a:ea typeface="Cambria"/>
                <a:cs typeface="Cambria"/>
                <a:sym typeface="Cambria"/>
              </a:rPr>
              <a:t>Instantaneous Values</a:t>
            </a:r>
            <a:endParaRPr i="1">
              <a:latin typeface="Cambria"/>
              <a:ea typeface="Cambria"/>
              <a:cs typeface="Cambria"/>
              <a:sym typeface="Cambria"/>
            </a:endParaRPr>
          </a:p>
        </p:txBody>
      </p:sp>
      <p:sp>
        <p:nvSpPr>
          <p:cNvPr id="370" name="Google Shape;370;p36"/>
          <p:cNvSpPr txBox="1"/>
          <p:nvPr>
            <p:ph idx="1" type="body"/>
          </p:nvPr>
        </p:nvSpPr>
        <p:spPr>
          <a:xfrm>
            <a:off x="566738" y="1676400"/>
            <a:ext cx="8120062" cy="4343400"/>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2200"/>
              <a:buChar char="•"/>
            </a:pPr>
            <a:r>
              <a:rPr lang="en-US" sz="2200">
                <a:latin typeface="Cambria"/>
                <a:ea typeface="Cambria"/>
                <a:cs typeface="Cambria"/>
                <a:sym typeface="Cambria"/>
              </a:rPr>
              <a:t>The instantaneous values of any voltage or current can be determined by simply inserting </a:t>
            </a:r>
            <a:r>
              <a:rPr i="1" lang="en-US" sz="2200">
                <a:latin typeface="Cambria"/>
                <a:ea typeface="Cambria"/>
                <a:cs typeface="Cambria"/>
                <a:sym typeface="Cambria"/>
              </a:rPr>
              <a:t>t </a:t>
            </a:r>
            <a:r>
              <a:rPr lang="en-US" sz="2200">
                <a:latin typeface="Cambria"/>
                <a:ea typeface="Cambria"/>
                <a:cs typeface="Cambria"/>
                <a:sym typeface="Cambria"/>
              </a:rPr>
              <a:t>into the equation.</a:t>
            </a:r>
            <a:endParaRPr/>
          </a:p>
        </p:txBody>
      </p:sp>
      <p:pic>
        <p:nvPicPr>
          <p:cNvPr id="371" name="Google Shape;371;p36"/>
          <p:cNvPicPr preferRelativeResize="0"/>
          <p:nvPr/>
        </p:nvPicPr>
        <p:blipFill rotWithShape="1">
          <a:blip r:embed="rId3">
            <a:alphaModFix/>
          </a:blip>
          <a:srcRect b="0" l="0" r="0" t="0"/>
          <a:stretch/>
        </p:blipFill>
        <p:spPr>
          <a:xfrm>
            <a:off x="838200" y="2514600"/>
            <a:ext cx="7315200" cy="2041525"/>
          </a:xfrm>
          <a:prstGeom prst="rect">
            <a:avLst/>
          </a:prstGeom>
          <a:noFill/>
          <a:ln>
            <a:noFill/>
          </a:ln>
        </p:spPr>
      </p:pic>
      <p:pic>
        <p:nvPicPr>
          <p:cNvPr id="372" name="Google Shape;372;p36"/>
          <p:cNvPicPr preferRelativeResize="0"/>
          <p:nvPr/>
        </p:nvPicPr>
        <p:blipFill rotWithShape="1">
          <a:blip r:embed="rId4">
            <a:alphaModFix/>
          </a:blip>
          <a:srcRect b="0" l="0" r="0" t="0"/>
          <a:stretch/>
        </p:blipFill>
        <p:spPr>
          <a:xfrm>
            <a:off x="914400" y="4572000"/>
            <a:ext cx="7239000" cy="20732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3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sz="1200">
                <a:solidFill>
                  <a:schemeClr val="dk1"/>
                </a:solidFill>
                <a:latin typeface="Verdana"/>
                <a:ea typeface="Verdana"/>
                <a:cs typeface="Verdana"/>
                <a:sym typeface="Verdana"/>
              </a:rPr>
              <a:t>‹#›</a:t>
            </a:fld>
            <a:endParaRPr sz="1200">
              <a:solidFill>
                <a:schemeClr val="dk1"/>
              </a:solidFill>
              <a:latin typeface="Verdana"/>
              <a:ea typeface="Verdana"/>
              <a:cs typeface="Verdana"/>
              <a:sym typeface="Verdana"/>
            </a:endParaRPr>
          </a:p>
        </p:txBody>
      </p:sp>
      <p:sp>
        <p:nvSpPr>
          <p:cNvPr id="378" name="Google Shape;378;p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mbria"/>
              <a:buNone/>
            </a:pPr>
            <a:r>
              <a:rPr lang="en-US">
                <a:latin typeface="Cambria"/>
                <a:ea typeface="Cambria"/>
                <a:cs typeface="Cambria"/>
                <a:sym typeface="Cambria"/>
              </a:rPr>
              <a:t>Thevenin Equivalent: </a:t>
            </a:r>
            <a:r>
              <a:rPr b="1" lang="en-US">
                <a:latin typeface="Cambria"/>
                <a:ea typeface="Cambria"/>
                <a:cs typeface="Cambria"/>
                <a:sym typeface="Cambria"/>
              </a:rPr>
              <a:t>τ</a:t>
            </a:r>
            <a:r>
              <a:rPr i="1" lang="en-US">
                <a:latin typeface="Cambria"/>
                <a:ea typeface="Cambria"/>
                <a:cs typeface="Cambria"/>
                <a:sym typeface="Cambria"/>
              </a:rPr>
              <a:t> = L/R</a:t>
            </a:r>
            <a:r>
              <a:rPr baseline="-25000" i="1" lang="en-US">
                <a:latin typeface="Cambria"/>
                <a:ea typeface="Cambria"/>
                <a:cs typeface="Cambria"/>
                <a:sym typeface="Cambria"/>
              </a:rPr>
              <a:t>Th</a:t>
            </a:r>
            <a:endParaRPr i="1">
              <a:latin typeface="Cambria"/>
              <a:ea typeface="Cambria"/>
              <a:cs typeface="Cambria"/>
              <a:sym typeface="Cambria"/>
            </a:endParaRPr>
          </a:p>
        </p:txBody>
      </p:sp>
      <p:sp>
        <p:nvSpPr>
          <p:cNvPr id="379" name="Google Shape;379;p37"/>
          <p:cNvSpPr txBox="1"/>
          <p:nvPr>
            <p:ph idx="1" type="body"/>
          </p:nvPr>
        </p:nvSpPr>
        <p:spPr>
          <a:xfrm>
            <a:off x="566738" y="1752600"/>
            <a:ext cx="8120062" cy="4267200"/>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2000"/>
              <a:buChar char="•"/>
            </a:pPr>
            <a:r>
              <a:rPr lang="en-US" sz="2000">
                <a:latin typeface="Cambria"/>
                <a:ea typeface="Cambria"/>
                <a:cs typeface="Cambria"/>
                <a:sym typeface="Cambria"/>
              </a:rPr>
              <a:t>Occasions will arise in which the network does not have the simple series form. It will then be necessary first to find the Thévenin equivalent circuit for the network external to the inductive element. </a:t>
            </a:r>
            <a:endParaRPr/>
          </a:p>
          <a:p>
            <a:pPr indent="-342900" lvl="0" marL="342900" rtl="0" algn="l">
              <a:lnSpc>
                <a:spcPct val="90000"/>
              </a:lnSpc>
              <a:spcBef>
                <a:spcPts val="400"/>
              </a:spcBef>
              <a:spcAft>
                <a:spcPts val="0"/>
              </a:spcAft>
              <a:buClr>
                <a:schemeClr val="dk1"/>
              </a:buClr>
              <a:buSzPts val="2000"/>
              <a:buChar char="•"/>
            </a:pPr>
            <a:r>
              <a:rPr i="1" lang="en-US" sz="2000">
                <a:latin typeface="Cambria"/>
                <a:ea typeface="Cambria"/>
                <a:cs typeface="Cambria"/>
                <a:sym typeface="Cambria"/>
              </a:rPr>
              <a:t>E</a:t>
            </a:r>
            <a:r>
              <a:rPr baseline="-25000" i="1" lang="en-US" sz="2000">
                <a:latin typeface="Cambria"/>
                <a:ea typeface="Cambria"/>
                <a:cs typeface="Cambria"/>
                <a:sym typeface="Cambria"/>
              </a:rPr>
              <a:t>Th</a:t>
            </a:r>
            <a:r>
              <a:rPr i="1" lang="en-US" sz="2000">
                <a:latin typeface="Cambria"/>
                <a:ea typeface="Cambria"/>
                <a:cs typeface="Cambria"/>
                <a:sym typeface="Cambria"/>
              </a:rPr>
              <a:t> </a:t>
            </a:r>
            <a:r>
              <a:rPr lang="en-US" sz="2000">
                <a:latin typeface="Cambria"/>
                <a:ea typeface="Cambria"/>
                <a:cs typeface="Cambria"/>
                <a:sym typeface="Cambria"/>
              </a:rPr>
              <a:t>will then be the source voltage E, and </a:t>
            </a:r>
            <a:r>
              <a:rPr i="1" lang="en-US" sz="2000">
                <a:latin typeface="Cambria"/>
                <a:ea typeface="Cambria"/>
                <a:cs typeface="Cambria"/>
                <a:sym typeface="Cambria"/>
              </a:rPr>
              <a:t>R</a:t>
            </a:r>
            <a:r>
              <a:rPr baseline="-25000" i="1" lang="en-US" sz="2000">
                <a:latin typeface="Cambria"/>
                <a:ea typeface="Cambria"/>
                <a:cs typeface="Cambria"/>
                <a:sym typeface="Cambria"/>
              </a:rPr>
              <a:t>Th</a:t>
            </a:r>
            <a:r>
              <a:rPr i="1" lang="en-US" sz="2000">
                <a:latin typeface="Cambria"/>
                <a:ea typeface="Cambria"/>
                <a:cs typeface="Cambria"/>
                <a:sym typeface="Cambria"/>
              </a:rPr>
              <a:t> </a:t>
            </a:r>
            <a:r>
              <a:rPr lang="en-US" sz="2000">
                <a:latin typeface="Cambria"/>
                <a:ea typeface="Cambria"/>
                <a:cs typeface="Cambria"/>
                <a:sym typeface="Cambria"/>
              </a:rPr>
              <a:t>will be the resistance R. The time constant is then </a:t>
            </a:r>
            <a:r>
              <a:rPr b="1" lang="en-US" sz="2000">
                <a:latin typeface="Cambria"/>
                <a:ea typeface="Cambria"/>
                <a:cs typeface="Cambria"/>
                <a:sym typeface="Cambria"/>
              </a:rPr>
              <a:t>τ </a:t>
            </a:r>
            <a:r>
              <a:rPr i="1" lang="en-US" sz="2000">
                <a:latin typeface="Cambria"/>
                <a:ea typeface="Cambria"/>
                <a:cs typeface="Cambria"/>
                <a:sym typeface="Cambria"/>
              </a:rPr>
              <a:t>= L/R</a:t>
            </a:r>
            <a:r>
              <a:rPr baseline="-25000" i="1" lang="en-US" sz="2000">
                <a:latin typeface="Cambria"/>
                <a:ea typeface="Cambria"/>
                <a:cs typeface="Cambria"/>
                <a:sym typeface="Cambria"/>
              </a:rPr>
              <a:t>Th</a:t>
            </a:r>
            <a:r>
              <a:rPr i="1" lang="en-US" sz="2000">
                <a:latin typeface="Cambria"/>
                <a:ea typeface="Cambria"/>
                <a:cs typeface="Cambria"/>
                <a:sym typeface="Cambria"/>
              </a:rPr>
              <a:t>.</a:t>
            </a:r>
            <a:endParaRPr sz="2000">
              <a:latin typeface="Cambria"/>
              <a:ea typeface="Cambria"/>
              <a:cs typeface="Cambria"/>
              <a:sym typeface="Cambria"/>
            </a:endParaRPr>
          </a:p>
          <a:p>
            <a:pPr indent="-342900" lvl="0" marL="342900" rtl="0" algn="l">
              <a:lnSpc>
                <a:spcPct val="90000"/>
              </a:lnSpc>
              <a:spcBef>
                <a:spcPts val="400"/>
              </a:spcBef>
              <a:spcAft>
                <a:spcPts val="0"/>
              </a:spcAft>
              <a:buClr>
                <a:schemeClr val="dk1"/>
              </a:buClr>
              <a:buSzPts val="2000"/>
              <a:buFont typeface="Noto Sans Symbols"/>
              <a:buNone/>
            </a:pPr>
            <a:r>
              <a:t/>
            </a:r>
            <a:endParaRPr sz="2000">
              <a:latin typeface="Cambria"/>
              <a:ea typeface="Cambria"/>
              <a:cs typeface="Cambria"/>
              <a:sym typeface="Cambria"/>
            </a:endParaRPr>
          </a:p>
          <a:p>
            <a:pPr indent="-342900" lvl="0" marL="342900" rtl="0" algn="l">
              <a:lnSpc>
                <a:spcPct val="90000"/>
              </a:lnSpc>
              <a:spcBef>
                <a:spcPts val="400"/>
              </a:spcBef>
              <a:spcAft>
                <a:spcPts val="0"/>
              </a:spcAft>
              <a:buClr>
                <a:schemeClr val="dk1"/>
              </a:buClr>
              <a:buSzPts val="2000"/>
              <a:buChar char="•"/>
            </a:pPr>
            <a:r>
              <a:rPr lang="en-US" sz="2000">
                <a:latin typeface="Cambria"/>
                <a:ea typeface="Cambria"/>
                <a:cs typeface="Cambria"/>
                <a:sym typeface="Cambria"/>
              </a:rPr>
              <a:t>Examples: 11.6, 11.7</a:t>
            </a:r>
            <a:endParaRPr sz="2000">
              <a:latin typeface="Cambria"/>
              <a:ea typeface="Cambria"/>
              <a:cs typeface="Cambria"/>
              <a:sym typeface="Cambria"/>
            </a:endParaRPr>
          </a:p>
          <a:p>
            <a:pPr indent="-342900" lvl="0" marL="342900" rtl="0" algn="l">
              <a:lnSpc>
                <a:spcPct val="90000"/>
              </a:lnSpc>
              <a:spcBef>
                <a:spcPts val="400"/>
              </a:spcBef>
              <a:spcAft>
                <a:spcPts val="0"/>
              </a:spcAft>
              <a:buClr>
                <a:schemeClr val="dk1"/>
              </a:buClr>
              <a:buSzPts val="2000"/>
              <a:buFont typeface="Noto Sans Symbols"/>
              <a:buNone/>
            </a:pPr>
            <a:r>
              <a:t/>
            </a:r>
            <a:endParaRPr sz="20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3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sz="1200">
                <a:solidFill>
                  <a:schemeClr val="dk1"/>
                </a:solidFill>
                <a:latin typeface="Verdana"/>
                <a:ea typeface="Verdana"/>
                <a:cs typeface="Verdana"/>
                <a:sym typeface="Verdana"/>
              </a:rPr>
              <a:t>‹#›</a:t>
            </a:fld>
            <a:endParaRPr sz="1200">
              <a:solidFill>
                <a:schemeClr val="dk1"/>
              </a:solidFill>
              <a:latin typeface="Verdana"/>
              <a:ea typeface="Verdana"/>
              <a:cs typeface="Verdana"/>
              <a:sym typeface="Verdana"/>
            </a:endParaRPr>
          </a:p>
        </p:txBody>
      </p:sp>
      <p:sp>
        <p:nvSpPr>
          <p:cNvPr id="385" name="Google Shape;385;p3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Font typeface="Cambria"/>
              <a:buNone/>
            </a:pPr>
            <a:r>
              <a:rPr lang="en-US" sz="3200">
                <a:latin typeface="Cambria"/>
                <a:ea typeface="Cambria"/>
                <a:cs typeface="Cambria"/>
                <a:sym typeface="Cambria"/>
              </a:rPr>
              <a:t>Inductors in Series and Parallel</a:t>
            </a:r>
            <a:endParaRPr i="1" sz="3200">
              <a:latin typeface="Cambria"/>
              <a:ea typeface="Cambria"/>
              <a:cs typeface="Cambria"/>
              <a:sym typeface="Cambria"/>
            </a:endParaRPr>
          </a:p>
        </p:txBody>
      </p:sp>
      <p:pic>
        <p:nvPicPr>
          <p:cNvPr id="386" name="Google Shape;386;p38"/>
          <p:cNvPicPr preferRelativeResize="0"/>
          <p:nvPr/>
        </p:nvPicPr>
        <p:blipFill rotWithShape="1">
          <a:blip r:embed="rId3">
            <a:alphaModFix/>
          </a:blip>
          <a:srcRect b="0" l="0" r="0" t="0"/>
          <a:stretch/>
        </p:blipFill>
        <p:spPr>
          <a:xfrm>
            <a:off x="762000" y="1719263"/>
            <a:ext cx="7467600" cy="5138737"/>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3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sz="1200">
                <a:solidFill>
                  <a:schemeClr val="dk1"/>
                </a:solidFill>
                <a:latin typeface="Verdana"/>
                <a:ea typeface="Verdana"/>
                <a:cs typeface="Verdana"/>
                <a:sym typeface="Verdana"/>
              </a:rPr>
              <a:t>‹#›</a:t>
            </a:fld>
            <a:endParaRPr sz="1200">
              <a:solidFill>
                <a:schemeClr val="dk1"/>
              </a:solidFill>
              <a:latin typeface="Verdana"/>
              <a:ea typeface="Verdana"/>
              <a:cs typeface="Verdana"/>
              <a:sym typeface="Verdana"/>
            </a:endParaRPr>
          </a:p>
        </p:txBody>
      </p:sp>
      <p:sp>
        <p:nvSpPr>
          <p:cNvPr id="392" name="Google Shape;392;p3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Font typeface="Cambria"/>
              <a:buNone/>
            </a:pPr>
            <a:r>
              <a:rPr lang="en-US" sz="3200">
                <a:latin typeface="Cambria"/>
                <a:ea typeface="Cambria"/>
                <a:cs typeface="Cambria"/>
                <a:sym typeface="Cambria"/>
              </a:rPr>
              <a:t>Inductors in Series and Parallel</a:t>
            </a:r>
            <a:endParaRPr i="1" sz="3200">
              <a:latin typeface="Cambria"/>
              <a:ea typeface="Cambria"/>
              <a:cs typeface="Cambria"/>
              <a:sym typeface="Cambria"/>
            </a:endParaRPr>
          </a:p>
        </p:txBody>
      </p:sp>
      <p:pic>
        <p:nvPicPr>
          <p:cNvPr id="393" name="Google Shape;393;p39"/>
          <p:cNvPicPr preferRelativeResize="0"/>
          <p:nvPr/>
        </p:nvPicPr>
        <p:blipFill rotWithShape="1">
          <a:blip r:embed="rId3">
            <a:alphaModFix/>
          </a:blip>
          <a:srcRect b="0" l="0" r="0" t="0"/>
          <a:stretch/>
        </p:blipFill>
        <p:spPr>
          <a:xfrm>
            <a:off x="533400" y="1676400"/>
            <a:ext cx="6629400" cy="3733800"/>
          </a:xfrm>
          <a:prstGeom prst="rect">
            <a:avLst/>
          </a:prstGeom>
          <a:noFill/>
          <a:ln>
            <a:noFill/>
          </a:ln>
        </p:spPr>
      </p:pic>
      <p:pic>
        <p:nvPicPr>
          <p:cNvPr id="394" name="Google Shape;394;p39"/>
          <p:cNvPicPr preferRelativeResize="0"/>
          <p:nvPr/>
        </p:nvPicPr>
        <p:blipFill rotWithShape="1">
          <a:blip r:embed="rId4">
            <a:alphaModFix/>
          </a:blip>
          <a:srcRect b="0" l="0" r="0" t="0"/>
          <a:stretch/>
        </p:blipFill>
        <p:spPr>
          <a:xfrm>
            <a:off x="4267200" y="5410200"/>
            <a:ext cx="4191000" cy="711200"/>
          </a:xfrm>
          <a:prstGeom prst="rect">
            <a:avLst/>
          </a:prstGeom>
          <a:noFill/>
          <a:ln>
            <a:noFill/>
          </a:ln>
        </p:spPr>
      </p:pic>
      <p:pic>
        <p:nvPicPr>
          <p:cNvPr id="395" name="Google Shape;395;p39"/>
          <p:cNvPicPr preferRelativeResize="0"/>
          <p:nvPr/>
        </p:nvPicPr>
        <p:blipFill rotWithShape="1">
          <a:blip r:embed="rId5">
            <a:alphaModFix/>
          </a:blip>
          <a:srcRect b="0" l="0" r="0" t="0"/>
          <a:stretch/>
        </p:blipFill>
        <p:spPr>
          <a:xfrm>
            <a:off x="1295400" y="5562600"/>
            <a:ext cx="2895600" cy="306388"/>
          </a:xfrm>
          <a:prstGeom prst="rect">
            <a:avLst/>
          </a:prstGeom>
          <a:noFill/>
          <a:ln>
            <a:noFill/>
          </a:ln>
        </p:spPr>
      </p:pic>
      <p:sp>
        <p:nvSpPr>
          <p:cNvPr id="396" name="Google Shape;396;p39"/>
          <p:cNvSpPr txBox="1"/>
          <p:nvPr/>
        </p:nvSpPr>
        <p:spPr>
          <a:xfrm>
            <a:off x="2438400" y="6324600"/>
            <a:ext cx="2286000" cy="381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Verdana"/>
                <a:ea typeface="Verdana"/>
                <a:cs typeface="Verdana"/>
                <a:sym typeface="Verdana"/>
              </a:rPr>
              <a:t>Example 11.9</a:t>
            </a:r>
            <a:endParaRPr b="1" i="0" sz="1800" u="none" cap="none" strike="noStrike">
              <a:solidFill>
                <a:schemeClr val="dk1"/>
              </a:solidFill>
              <a:latin typeface="Verdana"/>
              <a:ea typeface="Verdana"/>
              <a:cs typeface="Verdana"/>
              <a:sym typeface="Verdan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mbria"/>
              <a:buNone/>
            </a:pPr>
            <a:r>
              <a:rPr lang="en-US">
                <a:latin typeface="Cambria"/>
                <a:ea typeface="Cambria"/>
                <a:cs typeface="Cambria"/>
                <a:sym typeface="Cambria"/>
              </a:rPr>
              <a:t>Relative Permeability</a:t>
            </a:r>
            <a:endParaRPr/>
          </a:p>
        </p:txBody>
      </p:sp>
      <p:sp>
        <p:nvSpPr>
          <p:cNvPr id="105" name="Google Shape;105;p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pic>
        <p:nvPicPr>
          <p:cNvPr id="106" name="Google Shape;106;p4"/>
          <p:cNvPicPr preferRelativeResize="0"/>
          <p:nvPr/>
        </p:nvPicPr>
        <p:blipFill rotWithShape="1">
          <a:blip r:embed="rId3">
            <a:alphaModFix/>
          </a:blip>
          <a:srcRect b="0" l="0" r="0" t="0"/>
          <a:stretch/>
        </p:blipFill>
        <p:spPr>
          <a:xfrm>
            <a:off x="0" y="1864468"/>
            <a:ext cx="9144000" cy="3129064"/>
          </a:xfrm>
          <a:prstGeom prst="rect">
            <a:avLst/>
          </a:prstGeom>
          <a:noFill/>
          <a:ln>
            <a:noFill/>
          </a:ln>
        </p:spPr>
      </p:pic>
      <p:pic>
        <p:nvPicPr>
          <p:cNvPr id="107" name="Google Shape;107;p4"/>
          <p:cNvPicPr preferRelativeResize="0"/>
          <p:nvPr/>
        </p:nvPicPr>
        <p:blipFill rotWithShape="1">
          <a:blip r:embed="rId4">
            <a:alphaModFix/>
          </a:blip>
          <a:srcRect b="0" l="0" r="0" t="0"/>
          <a:stretch/>
        </p:blipFill>
        <p:spPr>
          <a:xfrm>
            <a:off x="3643313" y="2809875"/>
            <a:ext cx="1857375" cy="123825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4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sz="1200">
                <a:solidFill>
                  <a:schemeClr val="dk1"/>
                </a:solidFill>
                <a:latin typeface="Verdana"/>
                <a:ea typeface="Verdana"/>
                <a:cs typeface="Verdana"/>
                <a:sym typeface="Verdana"/>
              </a:rPr>
              <a:t>‹#›</a:t>
            </a:fld>
            <a:endParaRPr sz="1200">
              <a:solidFill>
                <a:schemeClr val="dk1"/>
              </a:solidFill>
              <a:latin typeface="Verdana"/>
              <a:ea typeface="Verdana"/>
              <a:cs typeface="Verdana"/>
              <a:sym typeface="Verdana"/>
            </a:endParaRPr>
          </a:p>
        </p:txBody>
      </p:sp>
      <p:sp>
        <p:nvSpPr>
          <p:cNvPr id="402" name="Google Shape;402;p4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300"/>
              <a:buFont typeface="Cambria"/>
              <a:buNone/>
            </a:pPr>
            <a:r>
              <a:rPr i="1" lang="en-US">
                <a:latin typeface="Cambria"/>
                <a:ea typeface="Cambria"/>
                <a:cs typeface="Cambria"/>
                <a:sym typeface="Cambria"/>
              </a:rPr>
              <a:t>R-L</a:t>
            </a:r>
            <a:r>
              <a:rPr lang="en-US">
                <a:latin typeface="Cambria"/>
                <a:ea typeface="Cambria"/>
                <a:cs typeface="Cambria"/>
                <a:sym typeface="Cambria"/>
              </a:rPr>
              <a:t> and </a:t>
            </a:r>
            <a:r>
              <a:rPr i="1" lang="en-US">
                <a:latin typeface="Cambria"/>
                <a:ea typeface="Cambria"/>
                <a:cs typeface="Cambria"/>
                <a:sym typeface="Cambria"/>
              </a:rPr>
              <a:t>R-L-C</a:t>
            </a:r>
            <a:r>
              <a:rPr lang="en-US">
                <a:latin typeface="Cambria"/>
                <a:ea typeface="Cambria"/>
                <a:cs typeface="Cambria"/>
                <a:sym typeface="Cambria"/>
              </a:rPr>
              <a:t> Circuits with dc Inputs</a:t>
            </a:r>
            <a:endParaRPr i="1">
              <a:latin typeface="Cambria"/>
              <a:ea typeface="Cambria"/>
              <a:cs typeface="Cambria"/>
              <a:sym typeface="Cambria"/>
            </a:endParaRPr>
          </a:p>
        </p:txBody>
      </p:sp>
      <p:sp>
        <p:nvSpPr>
          <p:cNvPr id="403" name="Google Shape;403;p40"/>
          <p:cNvSpPr txBox="1"/>
          <p:nvPr>
            <p:ph idx="1" type="body"/>
          </p:nvPr>
        </p:nvSpPr>
        <p:spPr>
          <a:xfrm>
            <a:off x="566738" y="1752600"/>
            <a:ext cx="8120062" cy="4267200"/>
          </a:xfrm>
          <a:prstGeom prst="rect">
            <a:avLst/>
          </a:prstGeom>
          <a:noFill/>
          <a:ln>
            <a:noFill/>
          </a:ln>
        </p:spPr>
        <p:txBody>
          <a:bodyPr anchorCtr="0" anchor="t" bIns="45700" lIns="91425" spcFirstLastPara="1" rIns="91425" wrap="square" tIns="45700">
            <a:normAutofit/>
          </a:bodyPr>
          <a:lstStyle/>
          <a:p>
            <a:pPr indent="-342900" lvl="0" marL="342900" rtl="0" algn="just">
              <a:lnSpc>
                <a:spcPct val="90000"/>
              </a:lnSpc>
              <a:spcBef>
                <a:spcPts val="0"/>
              </a:spcBef>
              <a:spcAft>
                <a:spcPts val="0"/>
              </a:spcAft>
              <a:buClr>
                <a:schemeClr val="dk1"/>
              </a:buClr>
              <a:buSzPts val="2000"/>
              <a:buChar char="•"/>
            </a:pPr>
            <a:r>
              <a:rPr lang="en-US" sz="2000">
                <a:latin typeface="Cambria"/>
                <a:ea typeface="Cambria"/>
                <a:cs typeface="Cambria"/>
                <a:sym typeface="Cambria"/>
              </a:rPr>
              <a:t>We have found that, for all practical purposes, an inductor can be replaced by a </a:t>
            </a:r>
            <a:r>
              <a:rPr b="1" lang="en-US" sz="2000">
                <a:latin typeface="Cambria"/>
                <a:ea typeface="Cambria"/>
                <a:cs typeface="Cambria"/>
                <a:sym typeface="Cambria"/>
              </a:rPr>
              <a:t>short circuit</a:t>
            </a:r>
            <a:r>
              <a:rPr lang="en-US" sz="2000">
                <a:latin typeface="Cambria"/>
                <a:ea typeface="Cambria"/>
                <a:cs typeface="Cambria"/>
                <a:sym typeface="Cambria"/>
              </a:rPr>
              <a:t> in a dc circuit after a period of time greater than </a:t>
            </a:r>
            <a:r>
              <a:rPr b="1" lang="en-US" sz="2000">
                <a:latin typeface="Cambria"/>
                <a:ea typeface="Cambria"/>
                <a:cs typeface="Cambria"/>
                <a:sym typeface="Cambria"/>
              </a:rPr>
              <a:t>five time constants</a:t>
            </a:r>
            <a:r>
              <a:rPr lang="en-US" sz="2000">
                <a:latin typeface="Cambria"/>
                <a:ea typeface="Cambria"/>
                <a:cs typeface="Cambria"/>
                <a:sym typeface="Cambria"/>
              </a:rPr>
              <a:t> has passed. </a:t>
            </a:r>
            <a:endParaRPr/>
          </a:p>
          <a:p>
            <a:pPr indent="-342900" lvl="0" marL="342900" rtl="0" algn="just">
              <a:lnSpc>
                <a:spcPct val="90000"/>
              </a:lnSpc>
              <a:spcBef>
                <a:spcPts val="400"/>
              </a:spcBef>
              <a:spcAft>
                <a:spcPts val="0"/>
              </a:spcAft>
              <a:buClr>
                <a:schemeClr val="dk1"/>
              </a:buClr>
              <a:buSzPts val="2000"/>
              <a:buChar char="•"/>
            </a:pPr>
            <a:r>
              <a:rPr lang="en-US" sz="2000">
                <a:latin typeface="Cambria"/>
                <a:ea typeface="Cambria"/>
                <a:cs typeface="Cambria"/>
                <a:sym typeface="Cambria"/>
              </a:rPr>
              <a:t>If in the following circuits we assume that all of the currents and voltages have reached their final values, the current through each inductor can be found by replacing each inductor with a short circuit. </a:t>
            </a:r>
            <a:endParaRPr sz="2000"/>
          </a:p>
        </p:txBody>
      </p:sp>
      <p:pic>
        <p:nvPicPr>
          <p:cNvPr id="404" name="Google Shape;404;p40"/>
          <p:cNvPicPr preferRelativeResize="0"/>
          <p:nvPr/>
        </p:nvPicPr>
        <p:blipFill rotWithShape="1">
          <a:blip r:embed="rId3">
            <a:alphaModFix/>
          </a:blip>
          <a:srcRect b="0" l="0" r="0" t="0"/>
          <a:stretch/>
        </p:blipFill>
        <p:spPr>
          <a:xfrm>
            <a:off x="838200" y="3893344"/>
            <a:ext cx="7761287" cy="2900362"/>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4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sz="1200">
                <a:solidFill>
                  <a:schemeClr val="dk1"/>
                </a:solidFill>
                <a:latin typeface="Verdana"/>
                <a:ea typeface="Verdana"/>
                <a:cs typeface="Verdana"/>
                <a:sym typeface="Verdana"/>
              </a:rPr>
              <a:t>‹#›</a:t>
            </a:fld>
            <a:endParaRPr sz="1200">
              <a:solidFill>
                <a:schemeClr val="dk1"/>
              </a:solidFill>
              <a:latin typeface="Verdana"/>
              <a:ea typeface="Verdana"/>
              <a:cs typeface="Verdana"/>
              <a:sym typeface="Verdana"/>
            </a:endParaRPr>
          </a:p>
        </p:txBody>
      </p:sp>
      <p:sp>
        <p:nvSpPr>
          <p:cNvPr id="410" name="Google Shape;410;p4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Font typeface="Cambria"/>
              <a:buNone/>
            </a:pPr>
            <a:r>
              <a:rPr i="1" lang="en-US" sz="3200">
                <a:latin typeface="Cambria"/>
                <a:ea typeface="Cambria"/>
                <a:cs typeface="Cambria"/>
                <a:sym typeface="Cambria"/>
              </a:rPr>
              <a:t>R-L</a:t>
            </a:r>
            <a:r>
              <a:rPr lang="en-US" sz="3200">
                <a:latin typeface="Cambria"/>
                <a:ea typeface="Cambria"/>
                <a:cs typeface="Cambria"/>
                <a:sym typeface="Cambria"/>
              </a:rPr>
              <a:t> and </a:t>
            </a:r>
            <a:r>
              <a:rPr i="1" lang="en-US" sz="3200">
                <a:latin typeface="Cambria"/>
                <a:ea typeface="Cambria"/>
                <a:cs typeface="Cambria"/>
                <a:sym typeface="Cambria"/>
              </a:rPr>
              <a:t>R-L-C</a:t>
            </a:r>
            <a:r>
              <a:rPr lang="en-US" sz="3200">
                <a:latin typeface="Cambria"/>
                <a:ea typeface="Cambria"/>
                <a:cs typeface="Cambria"/>
                <a:sym typeface="Cambria"/>
              </a:rPr>
              <a:t> Circuits with dc Inputs</a:t>
            </a:r>
            <a:endParaRPr i="1" sz="3200">
              <a:latin typeface="Cambria"/>
              <a:ea typeface="Cambria"/>
              <a:cs typeface="Cambria"/>
              <a:sym typeface="Cambria"/>
            </a:endParaRPr>
          </a:p>
        </p:txBody>
      </p:sp>
      <p:pic>
        <p:nvPicPr>
          <p:cNvPr id="411" name="Google Shape;411;p41"/>
          <p:cNvPicPr preferRelativeResize="0"/>
          <p:nvPr/>
        </p:nvPicPr>
        <p:blipFill rotWithShape="1">
          <a:blip r:embed="rId3">
            <a:alphaModFix/>
          </a:blip>
          <a:srcRect b="0" l="0" r="0" t="0"/>
          <a:stretch/>
        </p:blipFill>
        <p:spPr>
          <a:xfrm>
            <a:off x="150748" y="1706880"/>
            <a:ext cx="4306888" cy="914400"/>
          </a:xfrm>
          <a:prstGeom prst="rect">
            <a:avLst/>
          </a:prstGeom>
          <a:noFill/>
          <a:ln>
            <a:noFill/>
          </a:ln>
        </p:spPr>
      </p:pic>
      <p:pic>
        <p:nvPicPr>
          <p:cNvPr id="412" name="Google Shape;412;p41"/>
          <p:cNvPicPr preferRelativeResize="0"/>
          <p:nvPr/>
        </p:nvPicPr>
        <p:blipFill rotWithShape="1">
          <a:blip r:embed="rId4">
            <a:alphaModFix/>
          </a:blip>
          <a:srcRect b="0" l="0" r="0" t="0"/>
          <a:stretch/>
        </p:blipFill>
        <p:spPr>
          <a:xfrm>
            <a:off x="4457636" y="1714500"/>
            <a:ext cx="4686364" cy="990600"/>
          </a:xfrm>
          <a:prstGeom prst="rect">
            <a:avLst/>
          </a:prstGeom>
          <a:noFill/>
          <a:ln>
            <a:noFill/>
          </a:ln>
        </p:spPr>
      </p:pic>
      <p:sp>
        <p:nvSpPr>
          <p:cNvPr id="413" name="Google Shape;413;p41"/>
          <p:cNvSpPr txBox="1"/>
          <p:nvPr/>
        </p:nvSpPr>
        <p:spPr>
          <a:xfrm>
            <a:off x="685800" y="6238518"/>
            <a:ext cx="161839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Example: 11.11</a:t>
            </a:r>
            <a:endParaRPr b="0" i="0" sz="1800" u="none" cap="none" strike="noStrike">
              <a:solidFill>
                <a:schemeClr val="dk1"/>
              </a:solidFill>
              <a:latin typeface="Calibri"/>
              <a:ea typeface="Calibri"/>
              <a:cs typeface="Calibri"/>
              <a:sym typeface="Calibri"/>
            </a:endParaRPr>
          </a:p>
        </p:txBody>
      </p:sp>
      <p:pic>
        <p:nvPicPr>
          <p:cNvPr id="414" name="Google Shape;414;p41"/>
          <p:cNvPicPr preferRelativeResize="0"/>
          <p:nvPr/>
        </p:nvPicPr>
        <p:blipFill rotWithShape="1">
          <a:blip r:embed="rId5">
            <a:alphaModFix/>
          </a:blip>
          <a:srcRect b="0" l="0" r="0" t="0"/>
          <a:stretch/>
        </p:blipFill>
        <p:spPr>
          <a:xfrm>
            <a:off x="563589" y="3161943"/>
            <a:ext cx="7572375" cy="30765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4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sz="1200">
                <a:solidFill>
                  <a:schemeClr val="dk1"/>
                </a:solidFill>
                <a:latin typeface="Verdana"/>
                <a:ea typeface="Verdana"/>
                <a:cs typeface="Verdana"/>
                <a:sym typeface="Verdana"/>
              </a:rPr>
              <a:t>‹#›</a:t>
            </a:fld>
            <a:endParaRPr sz="1200">
              <a:solidFill>
                <a:schemeClr val="dk1"/>
              </a:solidFill>
              <a:latin typeface="Verdana"/>
              <a:ea typeface="Verdana"/>
              <a:cs typeface="Verdana"/>
              <a:sym typeface="Verdana"/>
            </a:endParaRPr>
          </a:p>
        </p:txBody>
      </p:sp>
      <p:sp>
        <p:nvSpPr>
          <p:cNvPr id="420" name="Google Shape;420;p42"/>
          <p:cNvSpPr txBox="1"/>
          <p:nvPr>
            <p:ph type="title"/>
          </p:nvPr>
        </p:nvSpPr>
        <p:spPr>
          <a:xfrm>
            <a:off x="457200" y="228600"/>
            <a:ext cx="8229600" cy="639762"/>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Cambria"/>
              <a:buNone/>
            </a:pPr>
            <a:r>
              <a:rPr lang="en-US" sz="3600">
                <a:latin typeface="Cambria"/>
                <a:ea typeface="Cambria"/>
                <a:cs typeface="Cambria"/>
                <a:sym typeface="Cambria"/>
              </a:rPr>
              <a:t>Energy Stored by an Inductor</a:t>
            </a:r>
            <a:endParaRPr i="1" sz="3600">
              <a:latin typeface="Cambria"/>
              <a:ea typeface="Cambria"/>
              <a:cs typeface="Cambria"/>
              <a:sym typeface="Cambria"/>
            </a:endParaRPr>
          </a:p>
        </p:txBody>
      </p:sp>
      <p:sp>
        <p:nvSpPr>
          <p:cNvPr id="421" name="Google Shape;421;p42"/>
          <p:cNvSpPr txBox="1"/>
          <p:nvPr>
            <p:ph idx="1" type="body"/>
          </p:nvPr>
        </p:nvSpPr>
        <p:spPr>
          <a:xfrm>
            <a:off x="381000" y="838200"/>
            <a:ext cx="8120062" cy="4381500"/>
          </a:xfrm>
          <a:prstGeom prst="rect">
            <a:avLst/>
          </a:prstGeom>
          <a:noFill/>
          <a:ln>
            <a:noFill/>
          </a:ln>
        </p:spPr>
        <p:txBody>
          <a:bodyPr anchorCtr="0" anchor="t" bIns="45700" lIns="91425" spcFirstLastPara="1" rIns="91425" wrap="square" tIns="45700">
            <a:normAutofit/>
          </a:bodyPr>
          <a:lstStyle/>
          <a:p>
            <a:pPr indent="-342900" lvl="0" marL="342900" rtl="0" algn="just">
              <a:lnSpc>
                <a:spcPct val="90000"/>
              </a:lnSpc>
              <a:spcBef>
                <a:spcPts val="0"/>
              </a:spcBef>
              <a:spcAft>
                <a:spcPts val="0"/>
              </a:spcAft>
              <a:buClr>
                <a:schemeClr val="dk1"/>
              </a:buClr>
              <a:buSzPts val="2000"/>
              <a:buChar char="•"/>
            </a:pPr>
            <a:r>
              <a:rPr lang="en-US" sz="2000">
                <a:latin typeface="Cambria"/>
                <a:ea typeface="Cambria"/>
                <a:cs typeface="Cambria"/>
                <a:sym typeface="Cambria"/>
              </a:rPr>
              <a:t>The ideal inductor stores the energy in the form of a magnetic field. </a:t>
            </a:r>
            <a:endParaRPr/>
          </a:p>
          <a:p>
            <a:pPr indent="-342900" lvl="0" marL="342900" rtl="0" algn="just">
              <a:lnSpc>
                <a:spcPct val="90000"/>
              </a:lnSpc>
              <a:spcBef>
                <a:spcPts val="400"/>
              </a:spcBef>
              <a:spcAft>
                <a:spcPts val="0"/>
              </a:spcAft>
              <a:buClr>
                <a:schemeClr val="dk1"/>
              </a:buClr>
              <a:buSzPts val="2000"/>
              <a:buChar char="•"/>
            </a:pPr>
            <a:r>
              <a:rPr lang="en-US" sz="2000">
                <a:latin typeface="Cambria"/>
                <a:ea typeface="Cambria"/>
                <a:cs typeface="Cambria"/>
                <a:sym typeface="Cambria"/>
              </a:rPr>
              <a:t>A plot of the voltage, current, and power to an inductor is shown in the following Fig. during the buildup of the magnetic field surrounding the inductor. </a:t>
            </a:r>
            <a:endParaRPr sz="2000">
              <a:latin typeface="Cambria"/>
              <a:ea typeface="Cambria"/>
              <a:cs typeface="Cambria"/>
              <a:sym typeface="Cambria"/>
            </a:endParaRPr>
          </a:p>
          <a:p>
            <a:pPr indent="-342900" lvl="0" marL="342900" rtl="0" algn="just">
              <a:lnSpc>
                <a:spcPct val="90000"/>
              </a:lnSpc>
              <a:spcBef>
                <a:spcPts val="400"/>
              </a:spcBef>
              <a:spcAft>
                <a:spcPts val="0"/>
              </a:spcAft>
              <a:buClr>
                <a:schemeClr val="dk1"/>
              </a:buClr>
              <a:buSzPts val="2000"/>
              <a:buChar char="•"/>
            </a:pPr>
            <a:r>
              <a:rPr lang="en-US" sz="2000">
                <a:latin typeface="Cambria"/>
                <a:ea typeface="Cambria"/>
                <a:cs typeface="Cambria"/>
                <a:sym typeface="Cambria"/>
              </a:rPr>
              <a:t>The energy stored is represented by the shaded area under the power curve.</a:t>
            </a:r>
            <a:endParaRPr/>
          </a:p>
          <a:p>
            <a:pPr indent="-342900" lvl="0" marL="342900" rtl="0" algn="just">
              <a:lnSpc>
                <a:spcPct val="90000"/>
              </a:lnSpc>
              <a:spcBef>
                <a:spcPts val="400"/>
              </a:spcBef>
              <a:spcAft>
                <a:spcPts val="0"/>
              </a:spcAft>
              <a:buClr>
                <a:schemeClr val="dk1"/>
              </a:buClr>
              <a:buSzPts val="2000"/>
              <a:buChar char="•"/>
            </a:pPr>
            <a:r>
              <a:rPr lang="en-US" sz="2000">
                <a:latin typeface="Cambria"/>
                <a:ea typeface="Cambria"/>
                <a:cs typeface="Cambria"/>
                <a:sym typeface="Cambria"/>
              </a:rPr>
              <a:t>Using calculus, we can show that the evaluation of the area under the curve yields</a:t>
            </a:r>
            <a:endParaRPr/>
          </a:p>
        </p:txBody>
      </p:sp>
      <p:pic>
        <p:nvPicPr>
          <p:cNvPr id="422" name="Google Shape;422;p42"/>
          <p:cNvPicPr preferRelativeResize="0"/>
          <p:nvPr/>
        </p:nvPicPr>
        <p:blipFill rotWithShape="1">
          <a:blip r:embed="rId3">
            <a:alphaModFix/>
          </a:blip>
          <a:srcRect b="0" l="0" r="0" t="0"/>
          <a:stretch/>
        </p:blipFill>
        <p:spPr>
          <a:xfrm>
            <a:off x="4114800" y="3810000"/>
            <a:ext cx="3657600" cy="2667000"/>
          </a:xfrm>
          <a:prstGeom prst="rect">
            <a:avLst/>
          </a:prstGeom>
          <a:noFill/>
          <a:ln>
            <a:noFill/>
          </a:ln>
        </p:spPr>
      </p:pic>
      <p:sp>
        <p:nvSpPr>
          <p:cNvPr id="423" name="Google Shape;423;p42"/>
          <p:cNvSpPr txBox="1"/>
          <p:nvPr/>
        </p:nvSpPr>
        <p:spPr>
          <a:xfrm>
            <a:off x="685800" y="5960626"/>
            <a:ext cx="1707583"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mbria"/>
                <a:ea typeface="Cambria"/>
                <a:cs typeface="Cambria"/>
                <a:sym typeface="Cambria"/>
              </a:rPr>
              <a:t>Example: 11.12</a:t>
            </a:r>
            <a:endParaRPr b="0" i="0" sz="1800" u="none" cap="none" strike="noStrike">
              <a:solidFill>
                <a:schemeClr val="dk1"/>
              </a:solidFill>
              <a:latin typeface="Cambria"/>
              <a:ea typeface="Cambria"/>
              <a:cs typeface="Cambria"/>
              <a:sym typeface="Cambria"/>
            </a:endParaRPr>
          </a:p>
        </p:txBody>
      </p:sp>
      <p:pic>
        <p:nvPicPr>
          <p:cNvPr id="424" name="Google Shape;424;p42"/>
          <p:cNvPicPr preferRelativeResize="0"/>
          <p:nvPr/>
        </p:nvPicPr>
        <p:blipFill rotWithShape="1">
          <a:blip r:embed="rId4">
            <a:alphaModFix/>
          </a:blip>
          <a:srcRect b="0" l="0" r="0" t="0"/>
          <a:stretch/>
        </p:blipFill>
        <p:spPr>
          <a:xfrm>
            <a:off x="280035" y="4183380"/>
            <a:ext cx="3838575" cy="9906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43"/>
          <p:cNvSpPr txBox="1"/>
          <p:nvPr>
            <p:ph type="title"/>
          </p:nvPr>
        </p:nvSpPr>
        <p:spPr>
          <a:xfrm>
            <a:off x="838200" y="2514600"/>
            <a:ext cx="78867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Cambria"/>
              <a:buNone/>
            </a:pPr>
            <a:r>
              <a:rPr lang="en-US" sz="3600">
                <a:latin typeface="Cambria"/>
                <a:ea typeface="Cambria"/>
                <a:cs typeface="Cambria"/>
                <a:sym typeface="Cambria"/>
              </a:rPr>
              <a:t>Thank You</a:t>
            </a:r>
            <a:endParaRPr>
              <a:latin typeface="Cambria"/>
              <a:ea typeface="Cambria"/>
              <a:cs typeface="Cambria"/>
              <a:sym typeface="Cambria"/>
            </a:endParaRPr>
          </a:p>
        </p:txBody>
      </p:sp>
      <p:sp>
        <p:nvSpPr>
          <p:cNvPr id="430" name="Google Shape;430;p4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b="0" i="0" lang="en-US" sz="900" u="none" cap="none" strike="noStrike">
                <a:solidFill>
                  <a:schemeClr val="dk1"/>
                </a:solidFill>
                <a:latin typeface="Verdana"/>
                <a:ea typeface="Verdana"/>
                <a:cs typeface="Verdana"/>
                <a:sym typeface="Verdana"/>
              </a:rPr>
              <a:t>‹#›</a:t>
            </a:fld>
            <a:endParaRPr b="0" i="0" sz="900" u="none" cap="none" strike="noStrike">
              <a:solidFill>
                <a:schemeClr val="dk1"/>
              </a:solidFill>
              <a:latin typeface="Verdana"/>
              <a:ea typeface="Verdana"/>
              <a:cs typeface="Verdana"/>
              <a:sym typeface="Verdan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5"/>
          <p:cNvSpPr txBox="1"/>
          <p:nvPr>
            <p:ph type="title"/>
          </p:nvPr>
        </p:nvSpPr>
        <p:spPr>
          <a:xfrm>
            <a:off x="133905" y="515214"/>
            <a:ext cx="7886700" cy="54927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mbria"/>
              <a:buNone/>
            </a:pPr>
            <a:r>
              <a:rPr lang="en-US">
                <a:latin typeface="Cambria"/>
                <a:ea typeface="Cambria"/>
                <a:cs typeface="Cambria"/>
                <a:sym typeface="Cambria"/>
              </a:rPr>
              <a:t>11.3 Inductance</a:t>
            </a:r>
            <a:endParaRPr/>
          </a:p>
        </p:txBody>
      </p:sp>
      <p:sp>
        <p:nvSpPr>
          <p:cNvPr id="113" name="Google Shape;113;p5"/>
          <p:cNvSpPr txBox="1"/>
          <p:nvPr>
            <p:ph idx="1" type="body"/>
          </p:nvPr>
        </p:nvSpPr>
        <p:spPr>
          <a:xfrm>
            <a:off x="152400" y="1468856"/>
            <a:ext cx="6629400" cy="4708107"/>
          </a:xfrm>
          <a:prstGeom prst="rect">
            <a:avLst/>
          </a:prstGeom>
          <a:noFill/>
          <a:ln>
            <a:noFill/>
          </a:ln>
        </p:spPr>
        <p:txBody>
          <a:bodyPr anchorCtr="0" anchor="t" bIns="45700" lIns="91425" spcFirstLastPara="1" rIns="91425" wrap="square" tIns="45700">
            <a:noAutofit/>
          </a:bodyPr>
          <a:lstStyle/>
          <a:p>
            <a:pPr indent="-171450" lvl="0" marL="171450" rtl="0" algn="just">
              <a:lnSpc>
                <a:spcPct val="90000"/>
              </a:lnSpc>
              <a:spcBef>
                <a:spcPts val="0"/>
              </a:spcBef>
              <a:spcAft>
                <a:spcPts val="0"/>
              </a:spcAft>
              <a:buClr>
                <a:schemeClr val="dk1"/>
              </a:buClr>
              <a:buSzPts val="2200"/>
              <a:buChar char="•"/>
            </a:pPr>
            <a:r>
              <a:rPr lang="en-US" sz="2200">
                <a:latin typeface="Cambria"/>
                <a:ea typeface="Cambria"/>
                <a:cs typeface="Cambria"/>
                <a:sym typeface="Cambria"/>
              </a:rPr>
              <a:t>Sending a current through a coil of wire, with or without a core, establishes a magnetic field through and surrounding the unit. </a:t>
            </a:r>
            <a:endParaRPr/>
          </a:p>
          <a:p>
            <a:pPr indent="-171450" lvl="0" marL="171450" rtl="0" algn="just">
              <a:lnSpc>
                <a:spcPct val="90000"/>
              </a:lnSpc>
              <a:spcBef>
                <a:spcPts val="750"/>
              </a:spcBef>
              <a:spcAft>
                <a:spcPts val="0"/>
              </a:spcAft>
              <a:buClr>
                <a:schemeClr val="dk1"/>
              </a:buClr>
              <a:buSzPts val="2200"/>
              <a:buChar char="•"/>
            </a:pPr>
            <a:r>
              <a:rPr lang="en-US" sz="2200">
                <a:latin typeface="Cambria"/>
                <a:ea typeface="Cambria"/>
                <a:cs typeface="Cambria"/>
                <a:sym typeface="Cambria"/>
              </a:rPr>
              <a:t>This simple construction (see Fig. 11.16), is called an inductor (often referred to as a coil). </a:t>
            </a:r>
            <a:endParaRPr/>
          </a:p>
          <a:p>
            <a:pPr indent="-171450" lvl="0" marL="171450" rtl="0" algn="just">
              <a:lnSpc>
                <a:spcPct val="90000"/>
              </a:lnSpc>
              <a:spcBef>
                <a:spcPts val="750"/>
              </a:spcBef>
              <a:spcAft>
                <a:spcPts val="0"/>
              </a:spcAft>
              <a:buClr>
                <a:schemeClr val="dk1"/>
              </a:buClr>
              <a:buSzPts val="2200"/>
              <a:buChar char="•"/>
            </a:pPr>
            <a:r>
              <a:rPr lang="en-US" sz="2200">
                <a:latin typeface="Cambria"/>
                <a:ea typeface="Cambria"/>
                <a:cs typeface="Cambria"/>
                <a:sym typeface="Cambria"/>
              </a:rPr>
              <a:t>Its inductance level determines the strength of the magnetic field around the coil due to an applied current. </a:t>
            </a:r>
            <a:endParaRPr/>
          </a:p>
          <a:p>
            <a:pPr indent="-171450" lvl="0" marL="171450" rtl="0" algn="just">
              <a:lnSpc>
                <a:spcPct val="90000"/>
              </a:lnSpc>
              <a:spcBef>
                <a:spcPts val="750"/>
              </a:spcBef>
              <a:spcAft>
                <a:spcPts val="0"/>
              </a:spcAft>
              <a:buClr>
                <a:schemeClr val="dk1"/>
              </a:buClr>
              <a:buSzPts val="2200"/>
              <a:buChar char="•"/>
            </a:pPr>
            <a:r>
              <a:rPr lang="en-US" sz="2200">
                <a:latin typeface="Cambria"/>
                <a:ea typeface="Cambria"/>
                <a:cs typeface="Cambria"/>
                <a:sym typeface="Cambria"/>
              </a:rPr>
              <a:t>The higher the inductance level, the greater the strength of the magnetic field. </a:t>
            </a:r>
            <a:endParaRPr/>
          </a:p>
          <a:p>
            <a:pPr indent="-171450" lvl="0" marL="171450" rtl="0" algn="just">
              <a:lnSpc>
                <a:spcPct val="90000"/>
              </a:lnSpc>
              <a:spcBef>
                <a:spcPts val="750"/>
              </a:spcBef>
              <a:spcAft>
                <a:spcPts val="0"/>
              </a:spcAft>
              <a:buClr>
                <a:schemeClr val="dk1"/>
              </a:buClr>
              <a:buSzPts val="2200"/>
              <a:buChar char="•"/>
            </a:pPr>
            <a:r>
              <a:rPr lang="en-US" sz="2200">
                <a:latin typeface="Cambria"/>
                <a:ea typeface="Cambria"/>
                <a:cs typeface="Cambria"/>
                <a:sym typeface="Cambria"/>
              </a:rPr>
              <a:t>In total, therefore, inductors are designed to set up a strong magnetic field linking the unit, whereas capacitors are designed to set up a strong electric field between the plates.</a:t>
            </a:r>
            <a:endParaRPr/>
          </a:p>
        </p:txBody>
      </p:sp>
      <p:sp>
        <p:nvSpPr>
          <p:cNvPr id="114" name="Google Shape;114;p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pic>
        <p:nvPicPr>
          <p:cNvPr id="115" name="Google Shape;115;p5"/>
          <p:cNvPicPr preferRelativeResize="0"/>
          <p:nvPr/>
        </p:nvPicPr>
        <p:blipFill rotWithShape="1">
          <a:blip r:embed="rId3">
            <a:alphaModFix/>
          </a:blip>
          <a:srcRect b="0" l="0" r="0" t="0"/>
          <a:stretch/>
        </p:blipFill>
        <p:spPr>
          <a:xfrm>
            <a:off x="7038975" y="2514600"/>
            <a:ext cx="2105025" cy="2362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mbria"/>
              <a:buNone/>
            </a:pPr>
            <a:r>
              <a:rPr lang="en-US">
                <a:latin typeface="Cambria"/>
                <a:ea typeface="Cambria"/>
                <a:cs typeface="Cambria"/>
                <a:sym typeface="Cambria"/>
              </a:rPr>
              <a:t>11.3 Inductance</a:t>
            </a:r>
            <a:endParaRPr/>
          </a:p>
        </p:txBody>
      </p:sp>
      <p:sp>
        <p:nvSpPr>
          <p:cNvPr id="121" name="Google Shape;121;p6"/>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200"/>
              <a:buChar char="•"/>
            </a:pPr>
            <a:r>
              <a:rPr lang="en-US" sz="2200">
                <a:latin typeface="Cambria"/>
                <a:ea typeface="Cambria"/>
                <a:cs typeface="Cambria"/>
                <a:sym typeface="Cambria"/>
              </a:rPr>
              <a:t>Inductance is measured in henries (H), after the American physicist Joseph Henry. Most applications, use inductors are of the millihenry (mH) or microhenry (mH) range.</a:t>
            </a:r>
            <a:endParaRPr/>
          </a:p>
          <a:p>
            <a:pPr indent="-171450" lvl="0" marL="171450" rtl="0" algn="l">
              <a:lnSpc>
                <a:spcPct val="90000"/>
              </a:lnSpc>
              <a:spcBef>
                <a:spcPts val="750"/>
              </a:spcBef>
              <a:spcAft>
                <a:spcPts val="0"/>
              </a:spcAft>
              <a:buClr>
                <a:schemeClr val="dk1"/>
              </a:buClr>
              <a:buSzPts val="2200"/>
              <a:buChar char="•"/>
            </a:pPr>
            <a:r>
              <a:rPr lang="en-US" sz="2200">
                <a:latin typeface="Cambria"/>
                <a:ea typeface="Cambria"/>
                <a:cs typeface="Cambria"/>
                <a:sym typeface="Cambria"/>
              </a:rPr>
              <a:t>1 henry is the inductance level that will establish a voltage of 1 volt across the coil due to a change in current of 1 A/s through the coil.</a:t>
            </a:r>
            <a:endParaRPr/>
          </a:p>
        </p:txBody>
      </p:sp>
      <p:sp>
        <p:nvSpPr>
          <p:cNvPr id="122" name="Google Shape;122;p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7"/>
          <p:cNvSpPr txBox="1"/>
          <p:nvPr>
            <p:ph type="title"/>
          </p:nvPr>
        </p:nvSpPr>
        <p:spPr>
          <a:xfrm>
            <a:off x="628650" y="365127"/>
            <a:ext cx="7886700" cy="62547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mbria"/>
              <a:buNone/>
            </a:pPr>
            <a:r>
              <a:rPr lang="en-US">
                <a:latin typeface="Cambria"/>
                <a:ea typeface="Cambria"/>
                <a:cs typeface="Cambria"/>
                <a:sym typeface="Cambria"/>
              </a:rPr>
              <a:t>Inductor Construction</a:t>
            </a:r>
            <a:endParaRPr/>
          </a:p>
        </p:txBody>
      </p:sp>
      <p:sp>
        <p:nvSpPr>
          <p:cNvPr id="128" name="Google Shape;128;p7"/>
          <p:cNvSpPr txBox="1"/>
          <p:nvPr>
            <p:ph idx="1" type="body"/>
          </p:nvPr>
        </p:nvSpPr>
        <p:spPr>
          <a:xfrm>
            <a:off x="628650" y="990602"/>
            <a:ext cx="7886700" cy="5186362"/>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Char char="•"/>
            </a:pPr>
            <a:r>
              <a:rPr lang="en-US">
                <a:latin typeface="Cambria"/>
                <a:ea typeface="Cambria"/>
                <a:cs typeface="Cambria"/>
                <a:sym typeface="Cambria"/>
              </a:rPr>
              <a:t>Level of inductance dependent on the area(A) within the coil, the length(l) of the unit, and the permeability(µ) of the core material. </a:t>
            </a:r>
            <a:endParaRPr/>
          </a:p>
          <a:p>
            <a:pPr indent="-171450" lvl="0" marL="171450" rtl="0" algn="l">
              <a:lnSpc>
                <a:spcPct val="90000"/>
              </a:lnSpc>
              <a:spcBef>
                <a:spcPts val="750"/>
              </a:spcBef>
              <a:spcAft>
                <a:spcPts val="0"/>
              </a:spcAft>
              <a:buClr>
                <a:schemeClr val="dk1"/>
              </a:buClr>
              <a:buSzPts val="2100"/>
              <a:buChar char="•"/>
            </a:pPr>
            <a:r>
              <a:rPr lang="en-US">
                <a:latin typeface="Cambria"/>
                <a:ea typeface="Cambria"/>
                <a:cs typeface="Cambria"/>
                <a:sym typeface="Cambria"/>
              </a:rPr>
              <a:t>It is also sensitive to the number of turns (N) of wire in the coil as dictated by Eq. (11.6) and defined in Fig. 11.16 for two of the most popular shapes:</a:t>
            </a:r>
            <a:endParaRPr/>
          </a:p>
        </p:txBody>
      </p:sp>
      <p:sp>
        <p:nvSpPr>
          <p:cNvPr id="129" name="Google Shape;129;p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pic>
        <p:nvPicPr>
          <p:cNvPr id="130" name="Google Shape;130;p7"/>
          <p:cNvPicPr preferRelativeResize="0"/>
          <p:nvPr/>
        </p:nvPicPr>
        <p:blipFill rotWithShape="1">
          <a:blip r:embed="rId3">
            <a:alphaModFix/>
          </a:blip>
          <a:srcRect b="0" l="0" r="0" t="0"/>
          <a:stretch/>
        </p:blipFill>
        <p:spPr>
          <a:xfrm>
            <a:off x="991108" y="2795589"/>
            <a:ext cx="3809492" cy="1880156"/>
          </a:xfrm>
          <a:prstGeom prst="rect">
            <a:avLst/>
          </a:prstGeom>
          <a:noFill/>
          <a:ln>
            <a:noFill/>
          </a:ln>
        </p:spPr>
      </p:pic>
      <p:pic>
        <p:nvPicPr>
          <p:cNvPr id="131" name="Google Shape;131;p7"/>
          <p:cNvPicPr preferRelativeResize="0"/>
          <p:nvPr/>
        </p:nvPicPr>
        <p:blipFill rotWithShape="1">
          <a:blip r:embed="rId4">
            <a:alphaModFix/>
          </a:blip>
          <a:srcRect b="0" l="0" r="0" t="0"/>
          <a:stretch/>
        </p:blipFill>
        <p:spPr>
          <a:xfrm>
            <a:off x="270537" y="4958035"/>
            <a:ext cx="7467600" cy="1534839"/>
          </a:xfrm>
          <a:prstGeom prst="rect">
            <a:avLst/>
          </a:prstGeom>
          <a:noFill/>
          <a:ln>
            <a:noFill/>
          </a:ln>
        </p:spPr>
      </p:pic>
      <p:pic>
        <p:nvPicPr>
          <p:cNvPr id="132" name="Google Shape;132;p7"/>
          <p:cNvPicPr preferRelativeResize="0"/>
          <p:nvPr/>
        </p:nvPicPr>
        <p:blipFill rotWithShape="1">
          <a:blip r:embed="rId5">
            <a:alphaModFix/>
          </a:blip>
          <a:srcRect b="0" l="0" r="0" t="0"/>
          <a:stretch/>
        </p:blipFill>
        <p:spPr>
          <a:xfrm>
            <a:off x="5233987" y="2237345"/>
            <a:ext cx="2447925" cy="2438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8"/>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t/>
            </a:r>
            <a:endParaRPr/>
          </a:p>
        </p:txBody>
      </p:sp>
      <p:sp>
        <p:nvSpPr>
          <p:cNvPr id="138" name="Google Shape;138;p8"/>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38100" lvl="0" marL="171450" rtl="0" algn="l">
              <a:lnSpc>
                <a:spcPct val="90000"/>
              </a:lnSpc>
              <a:spcBef>
                <a:spcPts val="0"/>
              </a:spcBef>
              <a:spcAft>
                <a:spcPts val="0"/>
              </a:spcAft>
              <a:buClr>
                <a:schemeClr val="dk1"/>
              </a:buClr>
              <a:buSzPts val="2100"/>
              <a:buNone/>
            </a:pPr>
            <a:r>
              <a:t/>
            </a:r>
            <a:endParaRPr/>
          </a:p>
        </p:txBody>
      </p:sp>
      <p:sp>
        <p:nvSpPr>
          <p:cNvPr id="139" name="Google Shape;139;p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pic>
        <p:nvPicPr>
          <p:cNvPr id="140" name="Google Shape;140;p8"/>
          <p:cNvPicPr preferRelativeResize="0"/>
          <p:nvPr/>
        </p:nvPicPr>
        <p:blipFill rotWithShape="1">
          <a:blip r:embed="rId3">
            <a:alphaModFix/>
          </a:blip>
          <a:srcRect b="0" l="0" r="0" t="0"/>
          <a:stretch/>
        </p:blipFill>
        <p:spPr>
          <a:xfrm>
            <a:off x="0" y="891598"/>
            <a:ext cx="9144000" cy="507480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9"/>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mbria"/>
              <a:buNone/>
            </a:pPr>
            <a:r>
              <a:rPr lang="en-US">
                <a:latin typeface="Cambria"/>
                <a:ea typeface="Cambria"/>
                <a:cs typeface="Cambria"/>
                <a:sym typeface="Cambria"/>
              </a:rPr>
              <a:t>Types of Inductors</a:t>
            </a:r>
            <a:endParaRPr/>
          </a:p>
        </p:txBody>
      </p:sp>
      <p:sp>
        <p:nvSpPr>
          <p:cNvPr id="146" name="Google Shape;146;p9"/>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171450" lvl="0" marL="171450" rtl="0" algn="just">
              <a:lnSpc>
                <a:spcPct val="90000"/>
              </a:lnSpc>
              <a:spcBef>
                <a:spcPts val="0"/>
              </a:spcBef>
              <a:spcAft>
                <a:spcPts val="0"/>
              </a:spcAft>
              <a:buClr>
                <a:schemeClr val="dk1"/>
              </a:buClr>
              <a:buSzPts val="2100"/>
              <a:buChar char="•"/>
            </a:pPr>
            <a:r>
              <a:rPr lang="en-US">
                <a:latin typeface="Cambria"/>
                <a:ea typeface="Cambria"/>
                <a:cs typeface="Cambria"/>
                <a:sym typeface="Cambria"/>
              </a:rPr>
              <a:t>Inductors, like capacitors and resistors, can be categorized under the general headings fixed or variable. The symbol for a fixed air-core inductor is provided in Fig. 11.20(a).</a:t>
            </a:r>
            <a:endParaRPr/>
          </a:p>
          <a:p>
            <a:pPr indent="-171450" lvl="0" marL="171450" rtl="0" algn="just">
              <a:lnSpc>
                <a:spcPct val="90000"/>
              </a:lnSpc>
              <a:spcBef>
                <a:spcPts val="750"/>
              </a:spcBef>
              <a:spcAft>
                <a:spcPts val="0"/>
              </a:spcAft>
              <a:buClr>
                <a:schemeClr val="dk1"/>
              </a:buClr>
              <a:buSzPts val="2100"/>
              <a:buChar char="•"/>
            </a:pPr>
            <a:r>
              <a:rPr lang="en-US">
                <a:latin typeface="Cambria"/>
                <a:ea typeface="Cambria"/>
                <a:cs typeface="Cambria"/>
                <a:sym typeface="Cambria"/>
              </a:rPr>
              <a:t>Fixed-type inductors come in all shapes and sizes. However, in general, the size of an inductor is determined primarily by the type of construction, the core used, or the current rating.</a:t>
            </a:r>
            <a:endParaRPr/>
          </a:p>
        </p:txBody>
      </p:sp>
      <p:sp>
        <p:nvSpPr>
          <p:cNvPr id="147" name="Google Shape;147;p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pic>
        <p:nvPicPr>
          <p:cNvPr id="148" name="Google Shape;148;p9"/>
          <p:cNvPicPr preferRelativeResize="0"/>
          <p:nvPr/>
        </p:nvPicPr>
        <p:blipFill rotWithShape="1">
          <a:blip r:embed="rId3">
            <a:alphaModFix/>
          </a:blip>
          <a:srcRect b="0" l="0" r="0" t="0"/>
          <a:stretch/>
        </p:blipFill>
        <p:spPr>
          <a:xfrm>
            <a:off x="2819400" y="3810000"/>
            <a:ext cx="3324225" cy="2756117"/>
          </a:xfrm>
          <a:prstGeom prst="rect">
            <a:avLst/>
          </a:prstGeom>
          <a:noFill/>
          <a:ln>
            <a:noFill/>
          </a:ln>
        </p:spPr>
      </p:pic>
      <p:sp>
        <p:nvSpPr>
          <p:cNvPr id="149" name="Google Shape;149;p9"/>
          <p:cNvSpPr/>
          <p:nvPr/>
        </p:nvSpPr>
        <p:spPr>
          <a:xfrm>
            <a:off x="4454820" y="3275112"/>
            <a:ext cx="234360"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HP</dc:creator>
</cp:coreProperties>
</file>