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4" r:id="rId27"/>
  </p:sldIdLst>
  <p:sldSz cx="9144000" cy="6858000" type="screen4x3"/>
  <p:notesSz cx="6735763" cy="98663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15373" y="0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5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9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Chapter -13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Sinusoidal Alternating Waveforms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mbria"/>
              <a:buNone/>
            </a:pPr>
            <a:r>
              <a:rPr lang="en-US" sz="3200">
                <a:latin typeface="Cambria"/>
                <a:ea typeface="Cambria"/>
                <a:cs typeface="Cambria"/>
                <a:sym typeface="Cambria"/>
              </a:rPr>
              <a:t>13.3 Frequency Spectrum </a:t>
            </a:r>
            <a:endParaRPr sz="32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60" name="Google Shape;16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760" y="676275"/>
            <a:ext cx="7772400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62" name="Google Shape;162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52550" y="4095750"/>
            <a:ext cx="746760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483870" y="76200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mbria"/>
              <a:buNone/>
            </a:pPr>
            <a:r>
              <a:rPr lang="en-US" sz="4000">
                <a:latin typeface="Cambria"/>
                <a:ea typeface="Cambria"/>
                <a:cs typeface="Cambria"/>
                <a:sym typeface="Cambria"/>
              </a:rPr>
              <a:t>Defined Polarities and Direction</a:t>
            </a:r>
            <a:endParaRPr/>
          </a:p>
        </p:txBody>
      </p:sp>
      <p:sp>
        <p:nvSpPr>
          <p:cNvPr id="168" name="Google Shape;168;p23"/>
          <p:cNvSpPr txBox="1">
            <a:spLocks noGrp="1"/>
          </p:cNvSpPr>
          <p:nvPr>
            <p:ph type="body" idx="1"/>
          </p:nvPr>
        </p:nvSpPr>
        <p:spPr>
          <a:xfrm>
            <a:off x="457200" y="762000"/>
            <a:ext cx="8229600" cy="536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 A positive sign is applied if the voltage is above the axis, as shown in Fig. 13.11(a). 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For a current source, the direction in the symbol corresponds with the positive region of the waveform, as shown in Fig. 13.11(b).</a:t>
            </a:r>
            <a:endParaRPr/>
          </a:p>
        </p:txBody>
      </p:sp>
      <p:pic>
        <p:nvPicPr>
          <p:cNvPr id="169" name="Google Shape;16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7800" y="3200400"/>
            <a:ext cx="6048375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mbria"/>
              <a:buNone/>
            </a:pPr>
            <a:r>
              <a:rPr lang="en-US" sz="3600">
                <a:latin typeface="Cambria"/>
                <a:ea typeface="Cambria"/>
                <a:cs typeface="Cambria"/>
                <a:sym typeface="Cambria"/>
              </a:rPr>
              <a:t>The Sinusoidal Waveform</a:t>
            </a:r>
            <a:endParaRPr sz="3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6" name="Google Shape;176;p24"/>
          <p:cNvSpPr txBox="1">
            <a:spLocks noGrp="1"/>
          </p:cNvSpPr>
          <p:nvPr>
            <p:ph type="body" idx="1"/>
          </p:nvPr>
        </p:nvSpPr>
        <p:spPr>
          <a:xfrm>
            <a:off x="228600" y="1219200"/>
            <a:ext cx="4876800" cy="539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>
                <a:latin typeface="Cambria"/>
                <a:ea typeface="Cambria"/>
                <a:cs typeface="Cambria"/>
                <a:sym typeface="Cambria"/>
              </a:rPr>
              <a:t>The sinusoidal waveform is the only  alternating waveform whose shape is unaffected by the response characteristics of R, L, and C elements.</a:t>
            </a:r>
            <a:endParaRPr dirty="0"/>
          </a:p>
          <a:p>
            <a:pPr marL="342900" lvl="0" indent="-342900" algn="just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>
                <a:latin typeface="Cambria"/>
                <a:ea typeface="Cambria"/>
                <a:cs typeface="Cambria"/>
                <a:sym typeface="Cambria"/>
              </a:rPr>
              <a:t>In other words, if the voltage across (or current through) a resistor, inductor, or capacitor is sinusoidal in nature, the resulting current (or voltage, respectively) for each will also have sinusoidal characteristics, as shown in Fig. 13.12. </a:t>
            </a:r>
            <a:endParaRPr sz="2200" dirty="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77" name="Google Shape;17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5400" y="1981200"/>
            <a:ext cx="4053840" cy="348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mbria"/>
              <a:buNone/>
            </a:pPr>
            <a:r>
              <a:rPr lang="en-US" sz="3200">
                <a:latin typeface="Cambria"/>
                <a:ea typeface="Cambria"/>
                <a:cs typeface="Cambria"/>
                <a:sym typeface="Cambria"/>
              </a:rPr>
              <a:t>Plotting a sine wave versus (a) degrees and (b) radians.</a:t>
            </a:r>
            <a:endParaRPr sz="32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84" name="Google Shape;18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1" y="2362200"/>
            <a:ext cx="9067799" cy="31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0538" y="838200"/>
            <a:ext cx="8162925" cy="484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9050" y="838200"/>
            <a:ext cx="4667250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24400" y="332423"/>
            <a:ext cx="4419600" cy="616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mbria"/>
              <a:buNone/>
            </a:pPr>
            <a:r>
              <a:rPr lang="en-US" sz="3600">
                <a:latin typeface="Cambria"/>
                <a:ea typeface="Cambria"/>
                <a:cs typeface="Cambria"/>
                <a:sym typeface="Cambria"/>
              </a:rPr>
              <a:t>The Sinusoidal Waveform</a:t>
            </a:r>
            <a:endParaRPr sz="3600"/>
          </a:p>
        </p:txBody>
      </p:sp>
      <p:sp>
        <p:nvSpPr>
          <p:cNvPr id="204" name="Google Shape;204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05" name="Google Shape;205;p28"/>
          <p:cNvSpPr txBox="1">
            <a:spLocks noGrp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Example: 13.4,13.5,13.6,13.7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06" name="Google Shape;20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3733800"/>
            <a:ext cx="7115175" cy="1470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3924" y="1752600"/>
            <a:ext cx="7553325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</a:pPr>
            <a:r>
              <a:rPr lang="en-US" sz="2800">
                <a:latin typeface="Cambria"/>
                <a:ea typeface="Cambria"/>
                <a:cs typeface="Cambria"/>
                <a:sym typeface="Cambria"/>
              </a:rPr>
              <a:t>General Format for the Sinusoidal Voltage or Current</a:t>
            </a:r>
            <a:endParaRPr sz="28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13" name="Google Shape;21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1215390"/>
            <a:ext cx="7524750" cy="22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09800" y="3733800"/>
            <a:ext cx="5076825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</a:pPr>
            <a:r>
              <a:rPr lang="en-US" sz="2800">
                <a:latin typeface="Cambria"/>
                <a:ea typeface="Cambria"/>
                <a:cs typeface="Cambria"/>
                <a:sym typeface="Cambria"/>
              </a:rPr>
              <a:t>General Format for the Sinusoidal Voltage or Current</a:t>
            </a:r>
            <a:endParaRPr sz="2800"/>
          </a:p>
        </p:txBody>
      </p:sp>
      <p:sp>
        <p:nvSpPr>
          <p:cNvPr id="221" name="Google Shape;221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222" name="Google Shape;222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963" y="1700213"/>
            <a:ext cx="7458075" cy="345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>
            <a:spLocks noGrp="1"/>
          </p:cNvSpPr>
          <p:nvPr>
            <p:ph type="title"/>
          </p:nvPr>
        </p:nvSpPr>
        <p:spPr>
          <a:xfrm>
            <a:off x="434340" y="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mbria"/>
              <a:buNone/>
            </a:pPr>
            <a:r>
              <a:rPr lang="en-US" sz="3200">
                <a:latin typeface="Cambria"/>
                <a:ea typeface="Cambria"/>
                <a:cs typeface="Cambria"/>
                <a:sym typeface="Cambria"/>
              </a:rPr>
              <a:t>13.6 Phase Relations</a:t>
            </a:r>
            <a:endParaRPr sz="32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29" name="Google Shape;22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0" y="4572000"/>
            <a:ext cx="52578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231" name="Google Shape;231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8635" y="533400"/>
            <a:ext cx="828675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39353" y="2743200"/>
            <a:ext cx="4647248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mbria"/>
              <a:buNone/>
            </a:pPr>
            <a:r>
              <a:rPr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Sinusoidal Alternating Waveforms</a:t>
            </a:r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Alternating current(ac) voltage is the time-varying voltage.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 Each waveform in Fig. 13.1 is an alternating waveform sinusoidal, square-wave, or triangular. 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7800" y="3124200"/>
            <a:ext cx="58674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mbria"/>
              <a:buNone/>
            </a:pPr>
            <a:r>
              <a:rPr lang="en-US" sz="3600">
                <a:latin typeface="Cambria"/>
                <a:ea typeface="Cambria"/>
                <a:cs typeface="Cambria"/>
                <a:sym typeface="Cambria"/>
              </a:rPr>
              <a:t>13.6 Phase Relations</a:t>
            </a:r>
            <a:endParaRPr sz="3600"/>
          </a:p>
        </p:txBody>
      </p:sp>
      <p:sp>
        <p:nvSpPr>
          <p:cNvPr id="238" name="Google Shape;238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If the waveform passes through the horizontal axis before 0° with a phase shift of θ , as shown in Fig. 13.27, the expression is:</a:t>
            </a:r>
            <a:endParaRPr/>
          </a:p>
          <a:p>
            <a:pPr marL="342900" lvl="0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9" name="Google Shape;239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240" name="Google Shape;24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4238" y="2905125"/>
            <a:ext cx="2295525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21218" y="4114800"/>
            <a:ext cx="52578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4600" y="4267200"/>
            <a:ext cx="4438650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13.6 Phase Relations</a:t>
            </a:r>
            <a:endParaRPr/>
          </a:p>
        </p:txBody>
      </p:sp>
      <p:sp>
        <p:nvSpPr>
          <p:cNvPr id="248" name="Google Shape;248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If the waveform passes through the horizontal axis after 0°, as shown in Fig. 13.28, the expression is</a:t>
            </a:r>
            <a:endParaRPr sz="24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9" name="Google Shape;249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pic>
        <p:nvPicPr>
          <p:cNvPr id="250" name="Google Shape;250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95688" y="3071813"/>
            <a:ext cx="1952625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256" name="Google Shape;256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5000" y="1371600"/>
            <a:ext cx="5448300" cy="27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258" name="Google Shape;25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800" y="228600"/>
            <a:ext cx="754380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04937" y="4343400"/>
            <a:ext cx="644842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Phase Relations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5" name="Google Shape;265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The terms </a:t>
            </a:r>
            <a:r>
              <a:rPr lang="en-US" sz="2000" b="1">
                <a:latin typeface="Cambria"/>
                <a:ea typeface="Cambria"/>
                <a:cs typeface="Cambria"/>
                <a:sym typeface="Cambria"/>
              </a:rPr>
              <a:t>leading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lang="en-US" sz="2000" b="1">
                <a:latin typeface="Cambria"/>
                <a:ea typeface="Cambria"/>
                <a:cs typeface="Cambria"/>
                <a:sym typeface="Cambria"/>
              </a:rPr>
              <a:t>lagging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are used to indicate the relationship between two sinusoidal waveforms of the same frequency plotted on the same set of axes. 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In Fig. 13.29, the cosine curve is said to lead the sine curve by 90°, and the sine curve is said to lag the cosine curve by 90°.</a:t>
            </a:r>
            <a:endParaRPr/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The 90° is referred to as the phase angle between the two waveforms (the waveforms are out of phase by 90°).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66" name="Google Shape;26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5600" y="4343400"/>
            <a:ext cx="4381500" cy="21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pic>
        <p:nvPicPr>
          <p:cNvPr id="268" name="Google Shape;268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1475" y="4648200"/>
            <a:ext cx="2762250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274" name="Google Shape;274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0"/>
            <a:ext cx="7715250" cy="14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pic>
        <p:nvPicPr>
          <p:cNvPr id="276" name="Google Shape;276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52625" y="1828800"/>
            <a:ext cx="5676900" cy="296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4400" y="5783580"/>
            <a:ext cx="3876675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83" name="Google Shape;283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284" name="Google Shape;284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457200"/>
            <a:ext cx="295275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76400" y="1752600"/>
            <a:ext cx="6019800" cy="3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pic>
        <p:nvPicPr>
          <p:cNvPr id="287" name="Google Shape;287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52600" y="5410200"/>
            <a:ext cx="3990975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1"/>
          <p:cNvSpPr txBox="1">
            <a:spLocks noGrp="1"/>
          </p:cNvSpPr>
          <p:nvPr>
            <p:ph type="title"/>
          </p:nvPr>
        </p:nvSpPr>
        <p:spPr>
          <a:xfrm>
            <a:off x="762000" y="2590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Thank You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9" name="Google Shape;319;p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mbria"/>
              <a:buNone/>
            </a:pPr>
            <a:r>
              <a:rPr lang="en-US" sz="3600">
                <a:latin typeface="Cambria"/>
                <a:ea typeface="Cambria"/>
                <a:cs typeface="Cambria"/>
                <a:sym typeface="Cambria"/>
              </a:rPr>
              <a:t>13.2 Generation </a:t>
            </a:r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5638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Function generators are used to control  the various characteristics of the Sinusoidal ac such as the one in Fig.13.2(e). 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By setting the various switches and controlling the position of the knobs on the instrument, you can make available sinusoidal voltages of different peak values and different repetition rates.  </a:t>
            </a:r>
            <a:endParaRPr/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The function generator plays an integral role in the investigation of the variety of theorems, methods of analysis, and topics. 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92240" y="2133600"/>
            <a:ext cx="2590800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Definitions  </a:t>
            </a:r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>
                <a:latin typeface="Cambria"/>
                <a:ea typeface="Cambria"/>
                <a:cs typeface="Cambria"/>
                <a:sym typeface="Cambria"/>
              </a:rPr>
              <a:t>In the sinusoidal waveform in Fig. 13.3, the vertical scaling is in voltage(volts) or current(amperes) and the horizontal scaling is in units of time.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>
                <a:latin typeface="Cambria"/>
                <a:ea typeface="Cambria"/>
                <a:cs typeface="Cambria"/>
                <a:sym typeface="Cambria"/>
              </a:rPr>
              <a:t>For any quantity(voltage or current) that change with particular instant of time, a lowercase letter such as e or </a:t>
            </a:r>
            <a:r>
              <a:rPr lang="en-US" sz="2400" dirty="0" err="1"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-US" sz="2400" dirty="0">
                <a:latin typeface="Cambria"/>
                <a:ea typeface="Cambria"/>
                <a:cs typeface="Cambria"/>
                <a:sym typeface="Cambria"/>
              </a:rPr>
              <a:t> is used.</a:t>
            </a:r>
            <a:endParaRPr sz="2400" dirty="0">
              <a:latin typeface="Cambria"/>
              <a:ea typeface="Cambria"/>
              <a:cs typeface="Cambria"/>
              <a:sym typeface="Cambria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3962400"/>
            <a:ext cx="7753350" cy="277653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Definitions </a:t>
            </a:r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b="1">
                <a:latin typeface="Cambria"/>
                <a:ea typeface="Cambria"/>
                <a:cs typeface="Cambria"/>
                <a:sym typeface="Cambria"/>
              </a:rPr>
              <a:t>Waveform: </a:t>
            </a:r>
            <a:r>
              <a:rPr lang="en-US" sz="2200">
                <a:latin typeface="Cambria"/>
                <a:ea typeface="Cambria"/>
                <a:cs typeface="Cambria"/>
                <a:sym typeface="Cambria"/>
              </a:rPr>
              <a:t>The path traced by a quantity, such as the voltage in Fig. 13.3, plotted as a function of some variable such as time is called a waveform.</a:t>
            </a:r>
            <a:endParaRPr/>
          </a:p>
          <a:p>
            <a:pPr marL="342900" lvl="0" indent="-342900" algn="just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b="1">
                <a:latin typeface="Cambria"/>
                <a:ea typeface="Cambria"/>
                <a:cs typeface="Cambria"/>
                <a:sym typeface="Cambria"/>
              </a:rPr>
              <a:t>Instantaneous value: </a:t>
            </a:r>
            <a:r>
              <a:rPr lang="en-US" sz="2200">
                <a:latin typeface="Cambria"/>
                <a:ea typeface="Cambria"/>
                <a:cs typeface="Cambria"/>
                <a:sym typeface="Cambria"/>
              </a:rPr>
              <a:t>The magnitude of a waveform at any instant of time; denoted by lowercase letters (e1, e2 in Fig. 13.3).</a:t>
            </a:r>
            <a:endParaRPr sz="22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850" y="3733800"/>
            <a:ext cx="7753350" cy="277653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cxnSp>
        <p:nvCxnSpPr>
          <p:cNvPr id="123" name="Google Shape;123;p17"/>
          <p:cNvCxnSpPr/>
          <p:nvPr/>
        </p:nvCxnSpPr>
        <p:spPr>
          <a:xfrm rot="10800000" flipH="1">
            <a:off x="1524000" y="5257800"/>
            <a:ext cx="304800" cy="3048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24" name="Google Shape;124;p17"/>
          <p:cNvCxnSpPr/>
          <p:nvPr/>
        </p:nvCxnSpPr>
        <p:spPr>
          <a:xfrm rot="10800000" flipH="1">
            <a:off x="4276725" y="5715000"/>
            <a:ext cx="304800" cy="3048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457200" y="152400"/>
            <a:ext cx="8229600" cy="597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b="1" dirty="0">
                <a:latin typeface="Cambria"/>
                <a:ea typeface="Cambria"/>
                <a:cs typeface="Cambria"/>
                <a:sym typeface="Cambria"/>
              </a:rPr>
              <a:t>Peak amplitude: </a:t>
            </a:r>
            <a:r>
              <a:rPr lang="en-US" sz="2200" dirty="0">
                <a:latin typeface="Cambria"/>
                <a:ea typeface="Cambria"/>
                <a:cs typeface="Cambria"/>
                <a:sym typeface="Cambria"/>
              </a:rPr>
              <a:t>The maximum value of a waveform as is called peak amplitude, denoted by uppercase letters.</a:t>
            </a:r>
            <a:endParaRPr dirty="0"/>
          </a:p>
          <a:p>
            <a:pPr marL="342900" lvl="0" indent="-342900" algn="just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b="1" dirty="0">
                <a:latin typeface="Cambria"/>
                <a:ea typeface="Cambria"/>
                <a:cs typeface="Cambria"/>
                <a:sym typeface="Cambria"/>
              </a:rPr>
              <a:t>Peak value: </a:t>
            </a:r>
            <a:r>
              <a:rPr lang="en-US" sz="2200" dirty="0">
                <a:latin typeface="Cambria"/>
                <a:ea typeface="Cambria"/>
                <a:cs typeface="Cambria"/>
                <a:sym typeface="Cambria"/>
              </a:rPr>
              <a:t>The maximum instantaneous value of a function as measured from the zero volt level. For the waveform in Fig. 13.3, the peak amplitude and peak value are the same.</a:t>
            </a:r>
            <a:endParaRPr dirty="0"/>
          </a:p>
          <a:p>
            <a:pPr marL="342900" lvl="0" indent="-342900" algn="just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b="1" dirty="0">
                <a:latin typeface="Cambria"/>
                <a:ea typeface="Cambria"/>
                <a:cs typeface="Cambria"/>
                <a:sym typeface="Cambria"/>
              </a:rPr>
              <a:t>Peak-to-peak value: </a:t>
            </a:r>
            <a:r>
              <a:rPr lang="en-US" sz="2200" dirty="0" smtClean="0">
                <a:latin typeface="Cambria"/>
                <a:ea typeface="Cambria"/>
                <a:cs typeface="Cambria"/>
                <a:sym typeface="Cambria"/>
              </a:rPr>
              <a:t>The full </a:t>
            </a:r>
            <a:r>
              <a:rPr lang="en-US" sz="2200" dirty="0">
                <a:latin typeface="Cambria"/>
                <a:ea typeface="Cambria"/>
                <a:cs typeface="Cambria"/>
                <a:sym typeface="Cambria"/>
              </a:rPr>
              <a:t>voltage between positive and negative peaks of the waveform, that is, the sum of the magnitude of the positive and negative peaks.</a:t>
            </a:r>
            <a:endParaRPr dirty="0"/>
          </a:p>
          <a:p>
            <a:pPr marL="342900" lvl="0" indent="-203200" algn="just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 dirty="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3657600"/>
            <a:ext cx="7753350" cy="277653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body" idx="1"/>
          </p:nvPr>
        </p:nvSpPr>
        <p:spPr>
          <a:xfrm>
            <a:off x="457200" y="152400"/>
            <a:ext cx="8229600" cy="597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 dirty="0">
                <a:latin typeface="Cambria"/>
                <a:ea typeface="Cambria"/>
                <a:cs typeface="Cambria"/>
                <a:sym typeface="Cambria"/>
              </a:rPr>
              <a:t>Periodic waveform:</a:t>
            </a:r>
            <a:r>
              <a:rPr lang="en-US" sz="2400" dirty="0">
                <a:latin typeface="Cambria"/>
                <a:ea typeface="Cambria"/>
                <a:cs typeface="Cambria"/>
                <a:sym typeface="Cambria"/>
              </a:rPr>
              <a:t> A waveform that continuously repeats itself after the same time interval. The waveform in Fig. 13.3 is a periodic waveform.</a:t>
            </a:r>
            <a:endParaRPr dirty="0"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 dirty="0">
                <a:latin typeface="Cambria"/>
                <a:ea typeface="Cambria"/>
                <a:cs typeface="Cambria"/>
                <a:sym typeface="Cambria"/>
              </a:rPr>
              <a:t>Period (T): </a:t>
            </a:r>
            <a:r>
              <a:rPr lang="en-US" sz="2400" dirty="0">
                <a:latin typeface="Cambria"/>
                <a:ea typeface="Cambria"/>
                <a:cs typeface="Cambria"/>
                <a:sym typeface="Cambria"/>
              </a:rPr>
              <a:t>The time of a periodic waveform. T1 is the example period in the waveform. </a:t>
            </a:r>
            <a:endParaRPr sz="2400" dirty="0">
              <a:latin typeface="Cambria"/>
              <a:ea typeface="Cambria"/>
              <a:cs typeface="Cambria"/>
              <a:sym typeface="Cambria"/>
            </a:endParaRPr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 dirty="0">
                <a:latin typeface="Cambria"/>
                <a:ea typeface="Cambria"/>
                <a:cs typeface="Cambria"/>
                <a:sym typeface="Cambria"/>
              </a:rPr>
              <a:t>Cycle: </a:t>
            </a:r>
            <a:r>
              <a:rPr lang="en-US" sz="2400" dirty="0">
                <a:latin typeface="Cambria"/>
                <a:ea typeface="Cambria"/>
                <a:cs typeface="Cambria"/>
                <a:sym typeface="Cambria"/>
              </a:rPr>
              <a:t>The portion of a waveform contained in one period of time is called a cycle. The cycles within T1, T2, and T3 in Fig. 13.3 </a:t>
            </a:r>
            <a:r>
              <a:rPr lang="en-US" sz="2400" dirty="0" smtClean="0">
                <a:latin typeface="Cambria"/>
                <a:ea typeface="Cambria"/>
                <a:cs typeface="Cambria"/>
                <a:sym typeface="Cambria"/>
              </a:rPr>
              <a:t>are </a:t>
            </a:r>
            <a:r>
              <a:rPr lang="en-US" sz="2400" dirty="0">
                <a:latin typeface="Cambria"/>
                <a:ea typeface="Cambria"/>
                <a:cs typeface="Cambria"/>
                <a:sym typeface="Cambria"/>
              </a:rPr>
              <a:t>all bounded by one period of time.</a:t>
            </a:r>
            <a:endParaRPr sz="2400" dirty="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2955" y="3793331"/>
            <a:ext cx="7753350" cy="277653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body" idx="1"/>
          </p:nvPr>
        </p:nvSpPr>
        <p:spPr>
          <a:xfrm>
            <a:off x="457200" y="304800"/>
            <a:ext cx="8229600" cy="5821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 dirty="0">
                <a:latin typeface="Cambria"/>
                <a:ea typeface="Cambria"/>
                <a:cs typeface="Cambria"/>
                <a:sym typeface="Cambria"/>
              </a:rPr>
              <a:t>Frequency</a:t>
            </a:r>
            <a:r>
              <a:rPr lang="en-US" sz="2400" dirty="0">
                <a:latin typeface="Cambria"/>
                <a:ea typeface="Cambria"/>
                <a:cs typeface="Cambria"/>
                <a:sym typeface="Cambria"/>
              </a:rPr>
              <a:t> (f): The number of cycles that occur in 1s. The frequency of the waveform in Fig. 13.5(a) is 1 cycle per second. </a:t>
            </a:r>
            <a:endParaRPr dirty="0"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>
                <a:latin typeface="Cambria"/>
                <a:ea typeface="Cambria"/>
                <a:cs typeface="Cambria"/>
                <a:sym typeface="Cambria"/>
              </a:rPr>
              <a:t>Fig. 13.5(b), 2 and half cycles per second. </a:t>
            </a:r>
            <a:endParaRPr sz="2400" dirty="0">
              <a:latin typeface="Cambria"/>
              <a:ea typeface="Cambria"/>
              <a:cs typeface="Cambria"/>
              <a:sym typeface="Cambria"/>
            </a:endParaRPr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>
                <a:latin typeface="Cambria"/>
                <a:ea typeface="Cambria"/>
                <a:cs typeface="Cambria"/>
                <a:sym typeface="Cambria"/>
              </a:rPr>
              <a:t>If a waveform of similar shape had a period of 0.5 s [Fig. 13.5(c)], the frequency would be 2 cycles per second.</a:t>
            </a:r>
            <a:endParaRPr dirty="0"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>
                <a:latin typeface="Cambria"/>
                <a:ea typeface="Cambria"/>
                <a:cs typeface="Cambria"/>
                <a:sym typeface="Cambria"/>
              </a:rPr>
              <a:t>The unit of measure for frequency is the hertz (Hz), where</a:t>
            </a:r>
            <a:endParaRPr sz="2400" dirty="0">
              <a:latin typeface="Cambria"/>
              <a:ea typeface="Cambria"/>
              <a:cs typeface="Cambria"/>
              <a:sym typeface="Cambria"/>
            </a:endParaRPr>
          </a:p>
          <a:p>
            <a:pPr marL="342900" lvl="0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44" name="Google Shape;14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4095750"/>
            <a:ext cx="7467600" cy="27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65058" y="3265170"/>
            <a:ext cx="4352925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52400"/>
            <a:ext cx="5667375" cy="1848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1828800"/>
            <a:ext cx="7567613" cy="2633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8600" y="4330065"/>
            <a:ext cx="3724275" cy="25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819</Words>
  <Application>Microsoft Office PowerPoint</Application>
  <PresentationFormat>On-screen Show (4:3)</PresentationFormat>
  <Paragraphs>80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Cambria</vt:lpstr>
      <vt:lpstr>Office Theme</vt:lpstr>
      <vt:lpstr>Chapter -13</vt:lpstr>
      <vt:lpstr>Sinusoidal Alternating Waveforms</vt:lpstr>
      <vt:lpstr>13.2 Generation </vt:lpstr>
      <vt:lpstr>Definitions  </vt:lpstr>
      <vt:lpstr>Definitions </vt:lpstr>
      <vt:lpstr>PowerPoint Presentation</vt:lpstr>
      <vt:lpstr>PowerPoint Presentation</vt:lpstr>
      <vt:lpstr>PowerPoint Presentation</vt:lpstr>
      <vt:lpstr>PowerPoint Presentation</vt:lpstr>
      <vt:lpstr>13.3 Frequency Spectrum </vt:lpstr>
      <vt:lpstr>Defined Polarities and Direction</vt:lpstr>
      <vt:lpstr>The Sinusoidal Waveform</vt:lpstr>
      <vt:lpstr>Plotting a sine wave versus (a) degrees and (b) radians.</vt:lpstr>
      <vt:lpstr>PowerPoint Presentation</vt:lpstr>
      <vt:lpstr>PowerPoint Presentation</vt:lpstr>
      <vt:lpstr>The Sinusoidal Waveform</vt:lpstr>
      <vt:lpstr>General Format for the Sinusoidal Voltage or Current</vt:lpstr>
      <vt:lpstr>General Format for the Sinusoidal Voltage or Current</vt:lpstr>
      <vt:lpstr>13.6 Phase Relations</vt:lpstr>
      <vt:lpstr>13.6 Phase Relations</vt:lpstr>
      <vt:lpstr>13.6 Phase Relations</vt:lpstr>
      <vt:lpstr>PowerPoint Presentation</vt:lpstr>
      <vt:lpstr>Phase Relations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-13</dc:title>
  <dc:creator>User</dc:creator>
  <cp:lastModifiedBy>User</cp:lastModifiedBy>
  <cp:revision>3</cp:revision>
  <dcterms:modified xsi:type="dcterms:W3CDTF">2023-12-06T19:31:19Z</dcterms:modified>
</cp:coreProperties>
</file>