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9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67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rojects\KPMG%20Internship\KPMG_VI_New_raw_data_update_fina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rojects\KPMG%20Internship\KPMG_VI_New_raw_data_update_final%20(2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rojects\KPMG%20Internship\KPMG_VI_New_raw_data_update_final%20(2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rojects\KPMG%20Internship\KPMG_VI_New_raw_data_update_final%20(2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rojects\KPMG%20Internship\KPMG_VI_New_raw_data_update_final%20(2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rojects\KPMG%20Internship\KPMG_VI_New_raw_data_update_final%20(2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[KPMG_VI_New_raw_data_update_final (2).xlsx]Charts!PivotTable2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40" b="0" i="0" u="none" strike="noStrike" kern="1200" spc="0" baseline="0">
                <a:solidFill>
                  <a:srgbClr val="000000"/>
                </a:solidFill>
                <a:latin typeface="Graphik Regular" panose="020B0503030202060203" pitchFamily="34" charset="0"/>
                <a:ea typeface="+mn-ea"/>
                <a:cs typeface="+mn-cs"/>
              </a:defRPr>
            </a:pPr>
            <a:r>
              <a:rPr lang="en-US"/>
              <a:t>New Customers Age Group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40" b="0" i="0" u="none" strike="noStrike" kern="1200" spc="0" baseline="0">
              <a:solidFill>
                <a:srgbClr val="000000"/>
              </a:solidFill>
              <a:latin typeface="Graphik Regular" panose="020B0503030202060203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200" b="0" i="0" u="none" strike="noStrike" kern="1200" spc="0" baseline="0">
                  <a:solidFill>
                    <a:srgbClr val="000000"/>
                  </a:solidFill>
                  <a:latin typeface="Graphik Regular" panose="020B0503030202060203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200" b="0" i="0" u="none" strike="noStrike" kern="1200" spc="0" baseline="0">
                  <a:solidFill>
                    <a:srgbClr val="000000"/>
                  </a:solidFill>
                  <a:latin typeface="Graphik Regular" panose="020B0503030202060203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200" b="0" i="0" u="none" strike="noStrike" kern="1200" spc="0" baseline="0">
                  <a:solidFill>
                    <a:srgbClr val="000000"/>
                  </a:solidFill>
                  <a:latin typeface="Graphik Regular" panose="020B0503030202060203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200" b="0" i="0" u="none" strike="noStrike" kern="1200" spc="0" baseline="0">
                  <a:solidFill>
                    <a:srgbClr val="000000"/>
                  </a:solidFill>
                  <a:latin typeface="Graphik Regular" panose="020B0503030202060203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200" b="0" i="0" u="none" strike="noStrike" kern="1200" spc="0" baseline="0">
                  <a:solidFill>
                    <a:srgbClr val="000000"/>
                  </a:solidFill>
                  <a:latin typeface="Graphik Regular" panose="020B0503030202060203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9892561921139175E-2"/>
          <c:y val="0.19053924706718414"/>
          <c:w val="0.87179326183365013"/>
          <c:h val="0.700570372153133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Charts!$B$3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Charts!$A$4:$A$11</c:f>
              <c:strCache>
                <c:ptCount val="7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</c:strCache>
            </c:strRef>
          </c:cat>
          <c:val>
            <c:numRef>
              <c:f>Charts!$B$4:$B$11</c:f>
              <c:numCache>
                <c:formatCode>General</c:formatCode>
                <c:ptCount val="7"/>
                <c:pt idx="0">
                  <c:v>144</c:v>
                </c:pt>
                <c:pt idx="1">
                  <c:v>91</c:v>
                </c:pt>
                <c:pt idx="2">
                  <c:v>202</c:v>
                </c:pt>
                <c:pt idx="3">
                  <c:v>151</c:v>
                </c:pt>
                <c:pt idx="4">
                  <c:v>151</c:v>
                </c:pt>
                <c:pt idx="5">
                  <c:v>99</c:v>
                </c:pt>
                <c:pt idx="6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D3-4E4F-BFCF-55711BC84B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73509368"/>
        <c:axId val="673515488"/>
        <c:axId val="722763960"/>
      </c:bar3DChart>
      <c:catAx>
        <c:axId val="673509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200" b="0" i="0" u="none" strike="noStrike" kern="1200" spc="0" baseline="0">
                <a:solidFill>
                  <a:srgbClr val="000000"/>
                </a:solidFill>
                <a:latin typeface="Graphik Regular" panose="020B0503030202060203" pitchFamily="34" charset="0"/>
                <a:ea typeface="+mn-ea"/>
                <a:cs typeface="+mn-cs"/>
              </a:defRPr>
            </a:pPr>
            <a:endParaRPr lang="en-US"/>
          </a:p>
        </c:txPr>
        <c:crossAx val="673515488"/>
        <c:crosses val="autoZero"/>
        <c:auto val="1"/>
        <c:lblAlgn val="ctr"/>
        <c:lblOffset val="100"/>
        <c:noMultiLvlLbl val="0"/>
      </c:catAx>
      <c:valAx>
        <c:axId val="673515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200" b="0" i="0" u="none" strike="noStrike" kern="1200" spc="0" baseline="0">
                <a:solidFill>
                  <a:srgbClr val="000000"/>
                </a:solidFill>
                <a:latin typeface="Graphik Regular" panose="020B0503030202060203" pitchFamily="34" charset="0"/>
                <a:ea typeface="+mn-ea"/>
                <a:cs typeface="+mn-cs"/>
              </a:defRPr>
            </a:pPr>
            <a:endParaRPr lang="en-US"/>
          </a:p>
        </c:txPr>
        <c:crossAx val="673509368"/>
        <c:crosses val="autoZero"/>
        <c:crossBetween val="between"/>
      </c:valAx>
      <c:serAx>
        <c:axId val="722763960"/>
        <c:scaling>
          <c:orientation val="minMax"/>
        </c:scaling>
        <c:delete val="1"/>
        <c:axPos val="b"/>
        <c:majorTickMark val="none"/>
        <c:minorTickMark val="none"/>
        <c:tickLblPos val="nextTo"/>
        <c:crossAx val="673515488"/>
        <c:crosses val="autoZero"/>
      </c:ser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 algn="ctr" rtl="0">
        <a:defRPr lang="en-US" sz="1200" b="0" i="0" u="none" strike="noStrike" kern="1200" spc="0" baseline="0">
          <a:solidFill>
            <a:srgbClr val="000000"/>
          </a:solidFill>
          <a:latin typeface="Graphik Regular" panose="020B0503030202060203" pitchFamily="34" charset="0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(2).xlsx]Charts!PivotTable12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40" b="0" i="0" u="none" strike="noStrike" kern="1200" spc="0" baseline="0">
                <a:solidFill>
                  <a:srgbClr val="000000"/>
                </a:solidFill>
                <a:latin typeface="Graphik Regular" panose="020B0503030202060203" pitchFamily="34" charset="0"/>
                <a:ea typeface="+mn-ea"/>
                <a:cs typeface="+mn-cs"/>
              </a:defRPr>
            </a:pPr>
            <a:r>
              <a:rPr lang="en-US"/>
              <a:t>New</a:t>
            </a:r>
            <a:r>
              <a:rPr lang="en-US" baseline="0"/>
              <a:t> Customers </a:t>
            </a:r>
            <a:r>
              <a:rPr lang="en-US"/>
              <a:t>Gender Wise Age Group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40" b="0" i="0" u="none" strike="noStrike" kern="1200" spc="0" baseline="0">
              <a:solidFill>
                <a:srgbClr val="000000"/>
              </a:solidFill>
              <a:latin typeface="Graphik Regular" panose="020B0503030202060203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200" b="0" i="0" u="none" strike="noStrike" kern="1200" spc="0" baseline="0">
                  <a:solidFill>
                    <a:srgbClr val="000000"/>
                  </a:solidFill>
                  <a:latin typeface="Graphik Regular" panose="020B0503030202060203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200" b="0" i="0" u="none" strike="noStrike" kern="1200" spc="0" baseline="0">
                  <a:solidFill>
                    <a:srgbClr val="000000"/>
                  </a:solidFill>
                  <a:latin typeface="Graphik Regular" panose="020B0503030202060203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200" b="0" i="0" u="none" strike="noStrike" kern="1200" spc="0" baseline="0">
                  <a:solidFill>
                    <a:srgbClr val="000000"/>
                  </a:solidFill>
                  <a:latin typeface="Graphik Regular" panose="020B0503030202060203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200" b="0" i="0" u="none" strike="noStrike" kern="1200" spc="0" baseline="0">
                  <a:solidFill>
                    <a:srgbClr val="000000"/>
                  </a:solidFill>
                  <a:latin typeface="Graphik Regular" panose="020B0503030202060203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200" b="0" i="0" u="none" strike="noStrike" kern="1200" spc="0" baseline="0">
                  <a:solidFill>
                    <a:srgbClr val="000000"/>
                  </a:solidFill>
                  <a:latin typeface="Graphik Regular" panose="020B0503030202060203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200" b="0" i="0" u="none" strike="noStrike" kern="1200" spc="0" baseline="0">
                  <a:solidFill>
                    <a:srgbClr val="000000"/>
                  </a:solidFill>
                  <a:latin typeface="Graphik Regular" panose="020B0503030202060203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200" b="0" i="0" u="none" strike="noStrike" kern="1200" spc="0" baseline="0">
                  <a:solidFill>
                    <a:srgbClr val="000000"/>
                  </a:solidFill>
                  <a:latin typeface="Graphik Regular" panose="020B0503030202060203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200" b="0" i="0" u="none" strike="noStrike" kern="1200" spc="0" baseline="0">
                  <a:solidFill>
                    <a:srgbClr val="000000"/>
                  </a:solidFill>
                  <a:latin typeface="Graphik Regular" panose="020B0503030202060203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200" b="0" i="0" u="none" strike="noStrike" kern="1200" spc="0" baseline="0">
                  <a:solidFill>
                    <a:srgbClr val="000000"/>
                  </a:solidFill>
                  <a:latin typeface="Graphik Regular" panose="020B0503030202060203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200" b="0" i="0" u="none" strike="noStrike" kern="1200" spc="0" baseline="0">
                  <a:solidFill>
                    <a:srgbClr val="000000"/>
                  </a:solidFill>
                  <a:latin typeface="Graphik Regular" panose="020B0503030202060203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200" b="0" i="0" u="none" strike="noStrike" kern="1200" spc="0" baseline="0">
                  <a:solidFill>
                    <a:srgbClr val="000000"/>
                  </a:solidFill>
                  <a:latin typeface="Graphik Regular" panose="020B0503030202060203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200" b="0" i="0" u="none" strike="noStrike" kern="1200" spc="0" baseline="0">
                  <a:solidFill>
                    <a:srgbClr val="000000"/>
                  </a:solidFill>
                  <a:latin typeface="Graphik Regular" panose="020B0503030202060203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200" b="0" i="0" u="none" strike="noStrike" kern="1200" spc="0" baseline="0">
                  <a:solidFill>
                    <a:srgbClr val="000000"/>
                  </a:solidFill>
                  <a:latin typeface="Graphik Regular" panose="020B0503030202060203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200" b="0" i="0" u="none" strike="noStrike" kern="1200" spc="0" baseline="0">
                  <a:solidFill>
                    <a:srgbClr val="000000"/>
                  </a:solidFill>
                  <a:latin typeface="Graphik Regular" panose="020B0503030202060203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200" b="0" i="0" u="none" strike="noStrike" kern="1200" spc="0" baseline="0">
                  <a:solidFill>
                    <a:srgbClr val="000000"/>
                  </a:solidFill>
                  <a:latin typeface="Graphik Regular" panose="020B0503030202060203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200" b="0" i="0" u="none" strike="noStrike" kern="1200" spc="0" baseline="0">
                  <a:solidFill>
                    <a:srgbClr val="000000"/>
                  </a:solidFill>
                  <a:latin typeface="Graphik Regular" panose="020B0503030202060203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200" b="0" i="0" u="none" strike="noStrike" kern="1200" spc="0" baseline="0">
                  <a:solidFill>
                    <a:srgbClr val="000000"/>
                  </a:solidFill>
                  <a:latin typeface="Graphik Regular" panose="020B0503030202060203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200" b="0" i="0" u="none" strike="noStrike" kern="1200" spc="0" baseline="0">
                  <a:solidFill>
                    <a:srgbClr val="000000"/>
                  </a:solidFill>
                  <a:latin typeface="Graphik Regular" panose="020B0503030202060203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200" b="0" i="0" u="none" strike="noStrike" kern="1200" spc="0" baseline="0">
                  <a:solidFill>
                    <a:srgbClr val="000000"/>
                  </a:solidFill>
                  <a:latin typeface="Graphik Regular" panose="020B0503030202060203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200" b="0" i="0" u="none" strike="noStrike" kern="1200" spc="0" baseline="0">
                  <a:solidFill>
                    <a:srgbClr val="000000"/>
                  </a:solidFill>
                  <a:latin typeface="Graphik Regular" panose="020B0503030202060203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200" b="0" i="0" u="none" strike="noStrike" kern="1200" spc="0" baseline="0">
                  <a:solidFill>
                    <a:srgbClr val="000000"/>
                  </a:solidFill>
                  <a:latin typeface="Graphik Regular" panose="020B0503030202060203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Charts!$B$244:$B$245</c:f>
              <c:strCache>
                <c:ptCount val="1"/>
                <c:pt idx="0">
                  <c:v>30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Charts!$A$246:$A$247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Charts!$B$246:$B$247</c:f>
              <c:numCache>
                <c:formatCode>General</c:formatCode>
                <c:ptCount val="2"/>
                <c:pt idx="0">
                  <c:v>63</c:v>
                </c:pt>
                <c:pt idx="1">
                  <c:v>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2D-4F68-B30F-B85E8CC8098B}"/>
            </c:ext>
          </c:extLst>
        </c:ser>
        <c:ser>
          <c:idx val="1"/>
          <c:order val="1"/>
          <c:tx>
            <c:strRef>
              <c:f>Charts!$C$244:$C$245</c:f>
              <c:strCache>
                <c:ptCount val="1"/>
                <c:pt idx="0">
                  <c:v>40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Charts!$A$246:$A$247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Charts!$C$246:$C$247</c:f>
              <c:numCache>
                <c:formatCode>General</c:formatCode>
                <c:ptCount val="2"/>
                <c:pt idx="0">
                  <c:v>51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2D-4F68-B30F-B85E8CC8098B}"/>
            </c:ext>
          </c:extLst>
        </c:ser>
        <c:ser>
          <c:idx val="2"/>
          <c:order val="2"/>
          <c:tx>
            <c:strRef>
              <c:f>Charts!$D$244:$D$245</c:f>
              <c:strCache>
                <c:ptCount val="1"/>
                <c:pt idx="0">
                  <c:v>50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Charts!$A$246:$A$247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Charts!$D$246:$D$247</c:f>
              <c:numCache>
                <c:formatCode>General</c:formatCode>
                <c:ptCount val="2"/>
                <c:pt idx="0">
                  <c:v>114</c:v>
                </c:pt>
                <c:pt idx="1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82D-4F68-B30F-B85E8CC8098B}"/>
            </c:ext>
          </c:extLst>
        </c:ser>
        <c:ser>
          <c:idx val="3"/>
          <c:order val="3"/>
          <c:tx>
            <c:strRef>
              <c:f>Charts!$E$244:$E$245</c:f>
              <c:strCache>
                <c:ptCount val="1"/>
                <c:pt idx="0">
                  <c:v>60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Charts!$A$246:$A$247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Charts!$E$246:$E$247</c:f>
              <c:numCache>
                <c:formatCode>General</c:formatCode>
                <c:ptCount val="2"/>
                <c:pt idx="0">
                  <c:v>77</c:v>
                </c:pt>
                <c:pt idx="1">
                  <c:v>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82D-4F68-B30F-B85E8CC8098B}"/>
            </c:ext>
          </c:extLst>
        </c:ser>
        <c:ser>
          <c:idx val="4"/>
          <c:order val="4"/>
          <c:tx>
            <c:strRef>
              <c:f>Charts!$F$244:$F$245</c:f>
              <c:strCache>
                <c:ptCount val="1"/>
                <c:pt idx="0">
                  <c:v>70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Charts!$A$246:$A$247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Charts!$F$246:$F$247</c:f>
              <c:numCache>
                <c:formatCode>General</c:formatCode>
                <c:ptCount val="2"/>
                <c:pt idx="0">
                  <c:v>75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82D-4F68-B30F-B85E8CC8098B}"/>
            </c:ext>
          </c:extLst>
        </c:ser>
        <c:ser>
          <c:idx val="5"/>
          <c:order val="5"/>
          <c:tx>
            <c:strRef>
              <c:f>Charts!$G$244:$G$245</c:f>
              <c:strCache>
                <c:ptCount val="1"/>
                <c:pt idx="0">
                  <c:v>80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Charts!$A$246:$A$247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Charts!$G$246:$G$247</c:f>
              <c:numCache>
                <c:formatCode>General</c:formatCode>
                <c:ptCount val="2"/>
                <c:pt idx="0">
                  <c:v>49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82D-4F68-B30F-B85E8CC8098B}"/>
            </c:ext>
          </c:extLst>
        </c:ser>
        <c:ser>
          <c:idx val="6"/>
          <c:order val="6"/>
          <c:tx>
            <c:strRef>
              <c:f>Charts!$H$244:$H$245</c:f>
              <c:strCache>
                <c:ptCount val="1"/>
                <c:pt idx="0">
                  <c:v>90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Charts!$A$246:$A$247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Charts!$H$246:$H$247</c:f>
              <c:numCache>
                <c:formatCode>General</c:formatCode>
                <c:ptCount val="2"/>
                <c:pt idx="0">
                  <c:v>24</c:v>
                </c:pt>
                <c:pt idx="1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82D-4F68-B30F-B85E8CC809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41847656"/>
        <c:axId val="741848016"/>
      </c:barChart>
      <c:catAx>
        <c:axId val="741847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200" b="0" i="0" u="none" strike="noStrike" kern="1200" spc="0" baseline="0">
                <a:solidFill>
                  <a:srgbClr val="000000"/>
                </a:solidFill>
                <a:latin typeface="Graphik Regular" panose="020B0503030202060203" pitchFamily="34" charset="0"/>
                <a:ea typeface="+mn-ea"/>
                <a:cs typeface="+mn-cs"/>
              </a:defRPr>
            </a:pPr>
            <a:endParaRPr lang="en-US"/>
          </a:p>
        </c:txPr>
        <c:crossAx val="741848016"/>
        <c:crosses val="autoZero"/>
        <c:auto val="1"/>
        <c:lblAlgn val="ctr"/>
        <c:lblOffset val="100"/>
        <c:noMultiLvlLbl val="0"/>
      </c:catAx>
      <c:valAx>
        <c:axId val="741848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200" b="0" i="0" u="none" strike="noStrike" kern="1200" spc="0" baseline="0">
                <a:solidFill>
                  <a:srgbClr val="000000"/>
                </a:solidFill>
                <a:latin typeface="Graphik Regular" panose="020B0503030202060203" pitchFamily="34" charset="0"/>
                <a:ea typeface="+mn-ea"/>
                <a:cs typeface="+mn-cs"/>
              </a:defRPr>
            </a:pPr>
            <a:endParaRPr lang="en-US"/>
          </a:p>
        </c:txPr>
        <c:crossAx val="741847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200" b="0" i="0" u="none" strike="noStrike" kern="1200" spc="0" baseline="0">
              <a:solidFill>
                <a:srgbClr val="000000"/>
              </a:solidFill>
              <a:latin typeface="Graphik Regular" panose="020B0503030202060203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 algn="ctr" rtl="0">
        <a:defRPr lang="en-US" sz="1200" b="0" i="0" u="none" strike="noStrike" kern="1200" spc="0" baseline="0">
          <a:solidFill>
            <a:srgbClr val="000000"/>
          </a:solidFill>
          <a:latin typeface="Graphik Regular" panose="020B0503030202060203" pitchFamily="34" charset="0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(2).xlsx]Charts!PivotTable3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40" b="0" i="0" u="none" strike="noStrike" kern="1200" spc="0" baseline="0">
                <a:solidFill>
                  <a:srgbClr val="000000"/>
                </a:solidFill>
                <a:latin typeface="Graphik Regular" panose="020B0503030202060203" pitchFamily="34" charset="0"/>
                <a:ea typeface="+mn-ea"/>
                <a:cs typeface="+mn-cs"/>
              </a:defRPr>
            </a:pPr>
            <a:r>
              <a:rPr lang="en-US"/>
              <a:t>Old Customers Age Group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40" b="0" i="0" u="none" strike="noStrike" kern="1200" spc="0" baseline="0">
              <a:solidFill>
                <a:srgbClr val="000000"/>
              </a:solidFill>
              <a:latin typeface="Graphik Regular" panose="020B0503030202060203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200" b="0" i="0" u="none" strike="noStrike" kern="1200" spc="0" baseline="0">
                  <a:solidFill>
                    <a:srgbClr val="000000"/>
                  </a:solidFill>
                  <a:latin typeface="Graphik Regular" panose="020B0503030202060203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200" b="0" i="0" u="none" strike="noStrike" kern="1200" spc="0" baseline="0">
                  <a:solidFill>
                    <a:srgbClr val="000000"/>
                  </a:solidFill>
                  <a:latin typeface="Graphik Regular" panose="020B0503030202060203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200" b="0" i="0" u="none" strike="noStrike" kern="1200" spc="0" baseline="0">
                  <a:solidFill>
                    <a:srgbClr val="000000"/>
                  </a:solidFill>
                  <a:latin typeface="Graphik Regular" panose="020B0503030202060203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Charts!$B$23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Charts!$A$24:$A$32</c:f>
              <c:strCache>
                <c:ptCount val="8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  <c:pt idx="7">
                  <c:v>100</c:v>
                </c:pt>
              </c:strCache>
            </c:strRef>
          </c:cat>
          <c:val>
            <c:numRef>
              <c:f>Charts!$B$24:$B$32</c:f>
              <c:numCache>
                <c:formatCode>General</c:formatCode>
                <c:ptCount val="8"/>
                <c:pt idx="0">
                  <c:v>2636</c:v>
                </c:pt>
                <c:pt idx="1">
                  <c:v>2850</c:v>
                </c:pt>
                <c:pt idx="2">
                  <c:v>5788</c:v>
                </c:pt>
                <c:pt idx="3">
                  <c:v>2991</c:v>
                </c:pt>
                <c:pt idx="4">
                  <c:v>2439</c:v>
                </c:pt>
                <c:pt idx="5">
                  <c:v>12</c:v>
                </c:pt>
                <c:pt idx="6">
                  <c:v>5</c:v>
                </c:pt>
                <c:pt idx="7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98-49E3-A3D3-5E0B75B25F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36261832"/>
        <c:axId val="534210552"/>
        <c:axId val="0"/>
      </c:bar3DChart>
      <c:catAx>
        <c:axId val="536261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200" b="0" i="0" u="none" strike="noStrike" kern="1200" spc="0" baseline="0">
                <a:solidFill>
                  <a:srgbClr val="000000"/>
                </a:solidFill>
                <a:latin typeface="Graphik Regular" panose="020B0503030202060203" pitchFamily="34" charset="0"/>
                <a:ea typeface="+mn-ea"/>
                <a:cs typeface="+mn-cs"/>
              </a:defRPr>
            </a:pPr>
            <a:endParaRPr lang="en-US"/>
          </a:p>
        </c:txPr>
        <c:crossAx val="534210552"/>
        <c:crosses val="autoZero"/>
        <c:auto val="1"/>
        <c:lblAlgn val="ctr"/>
        <c:lblOffset val="100"/>
        <c:noMultiLvlLbl val="0"/>
      </c:catAx>
      <c:valAx>
        <c:axId val="534210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200" b="0" i="0" u="none" strike="noStrike" kern="1200" spc="0" baseline="0">
                <a:solidFill>
                  <a:srgbClr val="000000"/>
                </a:solidFill>
                <a:latin typeface="Graphik Regular" panose="020B0503030202060203" pitchFamily="34" charset="0"/>
                <a:ea typeface="+mn-ea"/>
                <a:cs typeface="+mn-cs"/>
              </a:defRPr>
            </a:pPr>
            <a:endParaRPr lang="en-US"/>
          </a:p>
        </c:txPr>
        <c:crossAx val="536261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 algn="ctr" rtl="0">
        <a:defRPr lang="en-US" sz="1200" b="0" i="0" u="none" strike="noStrike" kern="1200" spc="0" baseline="0">
          <a:solidFill>
            <a:srgbClr val="000000"/>
          </a:solidFill>
          <a:latin typeface="Graphik Regular" panose="020B0503030202060203" pitchFamily="34" charset="0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(2).xlsx]Charts!PivotTable14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40" b="0" i="0" u="none" strike="noStrike" kern="1200" spc="0" baseline="0">
                <a:solidFill>
                  <a:srgbClr val="000000"/>
                </a:solidFill>
                <a:latin typeface="Graphik Regular" panose="020B0503030202060203" pitchFamily="34" charset="0"/>
                <a:ea typeface="+mn-ea"/>
                <a:cs typeface="+mn-cs"/>
              </a:defRPr>
            </a:pPr>
            <a:r>
              <a:rPr lang="en-US"/>
              <a:t> Old</a:t>
            </a:r>
            <a:r>
              <a:rPr lang="en-US" baseline="0"/>
              <a:t> Customer Gender Wise Age Group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40" b="0" i="0" u="none" strike="noStrike" kern="1200" spc="0" baseline="0">
              <a:solidFill>
                <a:srgbClr val="000000"/>
              </a:solidFill>
              <a:latin typeface="Graphik Regular" panose="020B0503030202060203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200" b="0" i="0" u="none" strike="noStrike" kern="1200" spc="0" baseline="0">
                  <a:solidFill>
                    <a:srgbClr val="000000"/>
                  </a:solidFill>
                  <a:latin typeface="Graphik Regular" panose="020B0503030202060203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200" b="0" i="0" u="none" strike="noStrike" kern="1200" spc="0" baseline="0">
                  <a:solidFill>
                    <a:srgbClr val="000000"/>
                  </a:solidFill>
                  <a:latin typeface="Graphik Regular" panose="020B0503030202060203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200" b="0" i="0" u="none" strike="noStrike" kern="1200" spc="0" baseline="0">
                  <a:solidFill>
                    <a:srgbClr val="000000"/>
                  </a:solidFill>
                  <a:latin typeface="Graphik Regular" panose="020B0503030202060203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200" b="0" i="0" u="none" strike="noStrike" kern="1200" spc="0" baseline="0">
                  <a:solidFill>
                    <a:srgbClr val="000000"/>
                  </a:solidFill>
                  <a:latin typeface="Graphik Regular" panose="020B0503030202060203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200" b="0" i="0" u="none" strike="noStrike" kern="1200" spc="0" baseline="0">
                  <a:solidFill>
                    <a:srgbClr val="000000"/>
                  </a:solidFill>
                  <a:latin typeface="Graphik Regular" panose="020B0503030202060203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200" b="0" i="0" u="none" strike="noStrike" kern="1200" spc="0" baseline="0">
                  <a:solidFill>
                    <a:srgbClr val="000000"/>
                  </a:solidFill>
                  <a:latin typeface="Graphik Regular" panose="020B0503030202060203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200" b="0" i="0" u="none" strike="noStrike" kern="1200" spc="0" baseline="0">
                  <a:solidFill>
                    <a:srgbClr val="000000"/>
                  </a:solidFill>
                  <a:latin typeface="Graphik Regular" panose="020B0503030202060203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200" b="0" i="0" u="none" strike="noStrike" kern="1200" spc="0" baseline="0">
                  <a:solidFill>
                    <a:srgbClr val="000000"/>
                  </a:solidFill>
                  <a:latin typeface="Graphik Regular" panose="020B0503030202060203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200" b="0" i="0" u="none" strike="noStrike" kern="1200" spc="0" baseline="0">
                  <a:solidFill>
                    <a:srgbClr val="000000"/>
                  </a:solidFill>
                  <a:latin typeface="Graphik Regular" panose="020B0503030202060203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200" b="0" i="0" u="none" strike="noStrike" kern="1200" spc="0" baseline="0">
                  <a:solidFill>
                    <a:srgbClr val="000000"/>
                  </a:solidFill>
                  <a:latin typeface="Graphik Regular" panose="020B0503030202060203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200" b="0" i="0" u="none" strike="noStrike" kern="1200" spc="0" baseline="0">
                  <a:solidFill>
                    <a:srgbClr val="000000"/>
                  </a:solidFill>
                  <a:latin typeface="Graphik Regular" panose="020B0503030202060203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200" b="0" i="0" u="none" strike="noStrike" kern="1200" spc="0" baseline="0">
                  <a:solidFill>
                    <a:srgbClr val="000000"/>
                  </a:solidFill>
                  <a:latin typeface="Graphik Regular" panose="020B0503030202060203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200" b="0" i="0" u="none" strike="noStrike" kern="1200" spc="0" baseline="0">
                  <a:solidFill>
                    <a:srgbClr val="000000"/>
                  </a:solidFill>
                  <a:latin typeface="Graphik Regular" panose="020B0503030202060203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200" b="0" i="0" u="none" strike="noStrike" kern="1200" spc="0" baseline="0">
                  <a:solidFill>
                    <a:srgbClr val="000000"/>
                  </a:solidFill>
                  <a:latin typeface="Graphik Regular" panose="020B0503030202060203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200" b="0" i="0" u="none" strike="noStrike" kern="1200" spc="0" baseline="0">
                  <a:solidFill>
                    <a:srgbClr val="000000"/>
                  </a:solidFill>
                  <a:latin typeface="Graphik Regular" panose="020B0503030202060203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200" b="0" i="0" u="none" strike="noStrike" kern="1200" spc="0" baseline="0">
                  <a:solidFill>
                    <a:srgbClr val="000000"/>
                  </a:solidFill>
                  <a:latin typeface="Graphik Regular" panose="020B0503030202060203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200" b="0" i="0" u="none" strike="noStrike" kern="1200" spc="0" baseline="0">
                  <a:solidFill>
                    <a:srgbClr val="000000"/>
                  </a:solidFill>
                  <a:latin typeface="Graphik Regular" panose="020B0503030202060203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200" b="0" i="0" u="none" strike="noStrike" kern="1200" spc="0" baseline="0">
                  <a:solidFill>
                    <a:srgbClr val="000000"/>
                  </a:solidFill>
                  <a:latin typeface="Graphik Regular" panose="020B0503030202060203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200" b="0" i="0" u="none" strike="noStrike" kern="1200" spc="0" baseline="0">
                  <a:solidFill>
                    <a:srgbClr val="000000"/>
                  </a:solidFill>
                  <a:latin typeface="Graphik Regular" panose="020B0503030202060203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200" b="0" i="0" u="none" strike="noStrike" kern="1200" spc="0" baseline="0">
                  <a:solidFill>
                    <a:srgbClr val="000000"/>
                  </a:solidFill>
                  <a:latin typeface="Graphik Regular" panose="020B0503030202060203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200" b="0" i="0" u="none" strike="noStrike" kern="1200" spc="0" baseline="0">
                  <a:solidFill>
                    <a:srgbClr val="000000"/>
                  </a:solidFill>
                  <a:latin typeface="Graphik Regular" panose="020B0503030202060203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200" b="0" i="0" u="none" strike="noStrike" kern="1200" spc="0" baseline="0">
                  <a:solidFill>
                    <a:srgbClr val="000000"/>
                  </a:solidFill>
                  <a:latin typeface="Graphik Regular" panose="020B0503030202060203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200" b="0" i="0" u="none" strike="noStrike" kern="1200" spc="0" baseline="0">
                  <a:solidFill>
                    <a:srgbClr val="000000"/>
                  </a:solidFill>
                  <a:latin typeface="Graphik Regular" panose="020B0503030202060203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200" b="0" i="0" u="none" strike="noStrike" kern="1200" spc="0" baseline="0">
                  <a:solidFill>
                    <a:srgbClr val="000000"/>
                  </a:solidFill>
                  <a:latin typeface="Graphik Regular" panose="020B0503030202060203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Charts!$B$264:$B$265</c:f>
              <c:strCache>
                <c:ptCount val="1"/>
                <c:pt idx="0">
                  <c:v>30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Charts!$A$266:$A$267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Charts!$B$266:$B$267</c:f>
              <c:numCache>
                <c:formatCode>General</c:formatCode>
                <c:ptCount val="2"/>
                <c:pt idx="0">
                  <c:v>542120</c:v>
                </c:pt>
                <c:pt idx="1">
                  <c:v>535224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E8-4A68-8738-AA3CE5D3DAC8}"/>
            </c:ext>
          </c:extLst>
        </c:ser>
        <c:ser>
          <c:idx val="1"/>
          <c:order val="1"/>
          <c:tx>
            <c:strRef>
              <c:f>Charts!$C$264:$C$265</c:f>
              <c:strCache>
                <c:ptCount val="1"/>
                <c:pt idx="0">
                  <c:v>40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Charts!$A$266:$A$267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Charts!$C$266:$C$267</c:f>
              <c:numCache>
                <c:formatCode>General</c:formatCode>
                <c:ptCount val="2"/>
                <c:pt idx="0">
                  <c:v>622424</c:v>
                </c:pt>
                <c:pt idx="1">
                  <c:v>506730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E8-4A68-8738-AA3CE5D3DAC8}"/>
            </c:ext>
          </c:extLst>
        </c:ser>
        <c:ser>
          <c:idx val="2"/>
          <c:order val="2"/>
          <c:tx>
            <c:strRef>
              <c:f>Charts!$D$264:$D$265</c:f>
              <c:strCache>
                <c:ptCount val="1"/>
                <c:pt idx="0">
                  <c:v>50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Charts!$A$266:$A$267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Charts!$D$266:$D$267</c:f>
              <c:numCache>
                <c:formatCode>General</c:formatCode>
                <c:ptCount val="2"/>
                <c:pt idx="0">
                  <c:v>1185046</c:v>
                </c:pt>
                <c:pt idx="1">
                  <c:v>1093235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6E8-4A68-8738-AA3CE5D3DAC8}"/>
            </c:ext>
          </c:extLst>
        </c:ser>
        <c:ser>
          <c:idx val="3"/>
          <c:order val="3"/>
          <c:tx>
            <c:strRef>
              <c:f>Charts!$E$264:$E$265</c:f>
              <c:strCache>
                <c:ptCount val="1"/>
                <c:pt idx="0">
                  <c:v>60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Charts!$A$266:$A$267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Charts!$E$266:$E$267</c:f>
              <c:numCache>
                <c:formatCode>General</c:formatCode>
                <c:ptCount val="2"/>
                <c:pt idx="0">
                  <c:v>666395</c:v>
                </c:pt>
                <c:pt idx="1">
                  <c:v>583451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6E8-4A68-8738-AA3CE5D3DAC8}"/>
            </c:ext>
          </c:extLst>
        </c:ser>
        <c:ser>
          <c:idx val="4"/>
          <c:order val="4"/>
          <c:tx>
            <c:strRef>
              <c:f>Charts!$F$264:$F$265</c:f>
              <c:strCache>
                <c:ptCount val="1"/>
                <c:pt idx="0">
                  <c:v>70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Charts!$A$266:$A$267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Charts!$F$266:$F$267</c:f>
              <c:numCache>
                <c:formatCode>General</c:formatCode>
                <c:ptCount val="2"/>
                <c:pt idx="0">
                  <c:v>553235</c:v>
                </c:pt>
                <c:pt idx="1">
                  <c:v>465291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6E8-4A68-8738-AA3CE5D3DAC8}"/>
            </c:ext>
          </c:extLst>
        </c:ser>
        <c:ser>
          <c:idx val="5"/>
          <c:order val="5"/>
          <c:tx>
            <c:strRef>
              <c:f>Charts!$G$264:$G$265</c:f>
              <c:strCache>
                <c:ptCount val="1"/>
                <c:pt idx="0">
                  <c:v>80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Charts!$A$266:$A$267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Charts!$G$266:$G$267</c:f>
              <c:numCache>
                <c:formatCode>General</c:formatCode>
                <c:ptCount val="2"/>
                <c:pt idx="1">
                  <c:v>3071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6E8-4A68-8738-AA3CE5D3DAC8}"/>
            </c:ext>
          </c:extLst>
        </c:ser>
        <c:ser>
          <c:idx val="6"/>
          <c:order val="6"/>
          <c:tx>
            <c:strRef>
              <c:f>Charts!$H$264:$H$265</c:f>
              <c:strCache>
                <c:ptCount val="1"/>
                <c:pt idx="0">
                  <c:v>90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Charts!$A$266:$A$267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Charts!$H$266:$H$267</c:f>
              <c:numCache>
                <c:formatCode>General</c:formatCode>
                <c:ptCount val="2"/>
                <c:pt idx="0">
                  <c:v>1092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6E8-4A68-8738-AA3CE5D3DAC8}"/>
            </c:ext>
          </c:extLst>
        </c:ser>
        <c:ser>
          <c:idx val="7"/>
          <c:order val="7"/>
          <c:tx>
            <c:strRef>
              <c:f>Charts!$I$264:$I$265</c:f>
              <c:strCache>
                <c:ptCount val="1"/>
                <c:pt idx="0">
                  <c:v>100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Charts!$A$266:$A$267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Charts!$I$266:$I$267</c:f>
              <c:numCache>
                <c:formatCode>General</c:formatCode>
                <c:ptCount val="2"/>
                <c:pt idx="1">
                  <c:v>720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6E8-4A68-8738-AA3CE5D3DA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4223576"/>
        <c:axId val="654231136"/>
      </c:barChart>
      <c:catAx>
        <c:axId val="654223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200" b="0" i="0" u="none" strike="noStrike" kern="1200" spc="0" baseline="0">
                <a:solidFill>
                  <a:srgbClr val="000000"/>
                </a:solidFill>
                <a:latin typeface="Graphik Regular" panose="020B0503030202060203" pitchFamily="34" charset="0"/>
                <a:ea typeface="+mn-ea"/>
                <a:cs typeface="+mn-cs"/>
              </a:defRPr>
            </a:pPr>
            <a:endParaRPr lang="en-US"/>
          </a:p>
        </c:txPr>
        <c:crossAx val="654231136"/>
        <c:crosses val="autoZero"/>
        <c:auto val="1"/>
        <c:lblAlgn val="ctr"/>
        <c:lblOffset val="100"/>
        <c:noMultiLvlLbl val="0"/>
      </c:catAx>
      <c:valAx>
        <c:axId val="654231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200" b="0" i="0" u="none" strike="noStrike" kern="1200" spc="0" baseline="0">
                <a:solidFill>
                  <a:srgbClr val="000000"/>
                </a:solidFill>
                <a:latin typeface="Graphik Regular" panose="020B0503030202060203" pitchFamily="34" charset="0"/>
                <a:ea typeface="+mn-ea"/>
                <a:cs typeface="+mn-cs"/>
              </a:defRPr>
            </a:pPr>
            <a:endParaRPr lang="en-US"/>
          </a:p>
        </c:txPr>
        <c:crossAx val="654223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200" b="0" i="0" u="none" strike="noStrike" kern="1200" spc="0" baseline="0">
              <a:solidFill>
                <a:srgbClr val="000000"/>
              </a:solidFill>
              <a:latin typeface="Graphik Regular" panose="020B0503030202060203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 algn="ctr" rtl="0">
        <a:defRPr lang="en-US" sz="1200" b="0" i="0" u="none" strike="noStrike" kern="1200" spc="0" baseline="0">
          <a:solidFill>
            <a:srgbClr val="000000"/>
          </a:solidFill>
          <a:latin typeface="Graphik Regular" panose="020B0503030202060203" pitchFamily="34" charset="0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(2).xlsx]Charts!PivotTable9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40" b="0" i="0" u="none" strike="noStrike" kern="1200" spc="0" baseline="0">
                <a:solidFill>
                  <a:srgbClr val="000000"/>
                </a:solidFill>
                <a:latin typeface="Graphik Regular" panose="020B0503030202060203" pitchFamily="34" charset="0"/>
                <a:ea typeface="+mn-ea"/>
                <a:cs typeface="+mn-cs"/>
              </a:defRPr>
            </a:pPr>
            <a:r>
              <a:rPr lang="en-US"/>
              <a:t>Industry Wise Purchase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40" b="0" i="0" u="none" strike="noStrike" kern="1200" spc="0" baseline="0">
              <a:solidFill>
                <a:srgbClr val="000000"/>
              </a:solidFill>
              <a:latin typeface="Graphik Regular" panose="020B0503030202060203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200" b="0" i="0" u="none" strike="noStrike" kern="1200" spc="0" baseline="0">
                  <a:solidFill>
                    <a:srgbClr val="000000"/>
                  </a:solidFill>
                  <a:latin typeface="Graphik Regular" panose="020B0503030202060203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200" b="0" i="0" u="none" strike="noStrike" kern="1200" spc="0" baseline="0">
                  <a:solidFill>
                    <a:srgbClr val="000000"/>
                  </a:solidFill>
                  <a:latin typeface="Graphik Regular" panose="020B0503030202060203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200" b="0" i="0" u="none" strike="noStrike" kern="1200" spc="0" baseline="0">
                  <a:solidFill>
                    <a:srgbClr val="000000"/>
                  </a:solidFill>
                  <a:latin typeface="Graphik Regular" panose="020B0503030202060203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Charts!$B$120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FC2-42E8-A237-C250F92BEB8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FC2-42E8-A237-C250F92BEB8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FC2-42E8-A237-C250F92BEB8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FC2-42E8-A237-C250F92BEB8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FC2-42E8-A237-C250F92BEB8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FC2-42E8-A237-C250F92BEB8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FC2-42E8-A237-C250F92BEB84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9FC2-42E8-A237-C250F92BEB8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9FC2-42E8-A237-C250F92BEB84}"/>
              </c:ext>
            </c:extLst>
          </c:dPt>
          <c:cat>
            <c:strRef>
              <c:f>Charts!$A$121:$A$130</c:f>
              <c:strCache>
                <c:ptCount val="9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Property</c:v>
                </c:pt>
                <c:pt idx="7">
                  <c:v>Retail</c:v>
                </c:pt>
                <c:pt idx="8">
                  <c:v>Telecommunications</c:v>
                </c:pt>
              </c:strCache>
            </c:strRef>
          </c:cat>
          <c:val>
            <c:numRef>
              <c:f>Charts!$B$121:$B$130</c:f>
              <c:numCache>
                <c:formatCode>General</c:formatCode>
                <c:ptCount val="9"/>
                <c:pt idx="0">
                  <c:v>26</c:v>
                </c:pt>
                <c:pt idx="1">
                  <c:v>37</c:v>
                </c:pt>
                <c:pt idx="2">
                  <c:v>203</c:v>
                </c:pt>
                <c:pt idx="3">
                  <c:v>152</c:v>
                </c:pt>
                <c:pt idx="4">
                  <c:v>51</c:v>
                </c:pt>
                <c:pt idx="5">
                  <c:v>199</c:v>
                </c:pt>
                <c:pt idx="6">
                  <c:v>64</c:v>
                </c:pt>
                <c:pt idx="7">
                  <c:v>78</c:v>
                </c:pt>
                <c:pt idx="8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9FC2-42E8-A237-C250F92BEB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200" b="0" i="0" u="none" strike="noStrike" kern="1200" spc="0" baseline="0">
              <a:solidFill>
                <a:srgbClr val="000000"/>
              </a:solidFill>
              <a:latin typeface="Graphik Regular" panose="020B0503030202060203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 algn="ctr" rtl="0">
        <a:defRPr lang="en-US" sz="1200" b="0" i="0" u="none" strike="noStrike" kern="1200" spc="0" baseline="0">
          <a:solidFill>
            <a:srgbClr val="000000"/>
          </a:solidFill>
          <a:latin typeface="Graphik Regular" panose="020B0503030202060203" pitchFamily="34" charset="0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(2).xlsx]Charts!PivotTable5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40" b="0" i="0" u="none" strike="noStrike" kern="1200" spc="0" baseline="0">
                <a:solidFill>
                  <a:srgbClr val="000000"/>
                </a:solidFill>
                <a:latin typeface="Graphik Regular" panose="020B0503030202060203" pitchFamily="34" charset="0"/>
                <a:ea typeface="+mn-ea"/>
                <a:cs typeface="+mn-cs"/>
              </a:defRPr>
            </a:pPr>
            <a:r>
              <a:rPr lang="en-US"/>
              <a:t>Wealth Segment By Age Group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40" b="0" i="0" u="none" strike="noStrike" kern="1200" spc="0" baseline="0">
              <a:solidFill>
                <a:srgbClr val="000000"/>
              </a:solidFill>
              <a:latin typeface="Graphik Regular" panose="020B0503030202060203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200" b="0" i="0" u="none" strike="noStrike" kern="1200" spc="0" baseline="0">
                  <a:solidFill>
                    <a:srgbClr val="000000"/>
                  </a:solidFill>
                  <a:latin typeface="Graphik Regular" panose="020B0503030202060203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200" b="0" i="0" u="none" strike="noStrike" kern="1200" spc="0" baseline="0">
                  <a:solidFill>
                    <a:srgbClr val="000000"/>
                  </a:solidFill>
                  <a:latin typeface="Graphik Regular" panose="020B0503030202060203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200" b="0" i="0" u="none" strike="noStrike" kern="1200" spc="0" baseline="0">
                  <a:solidFill>
                    <a:srgbClr val="000000"/>
                  </a:solidFill>
                  <a:latin typeface="Graphik Regular" panose="020B0503030202060203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200" b="0" i="0" u="none" strike="noStrike" kern="1200" spc="0" baseline="0">
                  <a:solidFill>
                    <a:srgbClr val="000000"/>
                  </a:solidFill>
                  <a:latin typeface="Graphik Regular" panose="020B0503030202060203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200" b="0" i="0" u="none" strike="noStrike" kern="1200" spc="0" baseline="0">
                  <a:solidFill>
                    <a:srgbClr val="000000"/>
                  </a:solidFill>
                  <a:latin typeface="Graphik Regular" panose="020B0503030202060203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200" b="0" i="0" u="none" strike="noStrike" kern="1200" spc="0" baseline="0">
                  <a:solidFill>
                    <a:srgbClr val="000000"/>
                  </a:solidFill>
                  <a:latin typeface="Graphik Regular" panose="020B0503030202060203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200" b="0" i="0" u="none" strike="noStrike" kern="1200" spc="0" baseline="0">
                  <a:solidFill>
                    <a:srgbClr val="000000"/>
                  </a:solidFill>
                  <a:latin typeface="Graphik Regular" panose="020B0503030202060203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200" b="0" i="0" u="none" strike="noStrike" kern="1200" spc="0" baseline="0">
                  <a:solidFill>
                    <a:srgbClr val="000000"/>
                  </a:solidFill>
                  <a:latin typeface="Graphik Regular" panose="020B0503030202060203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200" b="0" i="0" u="none" strike="noStrike" kern="1200" spc="0" baseline="0">
                  <a:solidFill>
                    <a:srgbClr val="000000"/>
                  </a:solidFill>
                  <a:latin typeface="Graphik Regular" panose="020B0503030202060203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Charts!$B$57:$B$58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Charts!$A$59:$A$63</c:f>
              <c:strCache>
                <c:ptCount val="5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</c:strCache>
            </c:strRef>
          </c:cat>
          <c:val>
            <c:numRef>
              <c:f>Charts!$B$59:$B$63</c:f>
              <c:numCache>
                <c:formatCode>General</c:formatCode>
                <c:ptCount val="5"/>
                <c:pt idx="0">
                  <c:v>147</c:v>
                </c:pt>
                <c:pt idx="1">
                  <c:v>140</c:v>
                </c:pt>
                <c:pt idx="2">
                  <c:v>282</c:v>
                </c:pt>
                <c:pt idx="3">
                  <c:v>160</c:v>
                </c:pt>
                <c:pt idx="4">
                  <c:v>117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7E-4A2C-B68A-5ECADC673671}"/>
            </c:ext>
          </c:extLst>
        </c:ser>
        <c:ser>
          <c:idx val="1"/>
          <c:order val="1"/>
          <c:tx>
            <c:strRef>
              <c:f>Charts!$C$57:$C$58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Charts!$A$59:$A$63</c:f>
              <c:strCache>
                <c:ptCount val="5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</c:strCache>
            </c:strRef>
          </c:cat>
          <c:val>
            <c:numRef>
              <c:f>Charts!$C$59:$C$63</c:f>
              <c:numCache>
                <c:formatCode>General</c:formatCode>
                <c:ptCount val="5"/>
                <c:pt idx="0">
                  <c:v>130</c:v>
                </c:pt>
                <c:pt idx="1">
                  <c:v>155</c:v>
                </c:pt>
                <c:pt idx="2">
                  <c:v>303</c:v>
                </c:pt>
                <c:pt idx="3">
                  <c:v>153</c:v>
                </c:pt>
                <c:pt idx="4">
                  <c:v>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7E-4A2C-B68A-5ECADC673671}"/>
            </c:ext>
          </c:extLst>
        </c:ser>
        <c:ser>
          <c:idx val="2"/>
          <c:order val="2"/>
          <c:tx>
            <c:strRef>
              <c:f>Charts!$D$57:$D$58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Charts!$A$59:$A$63</c:f>
              <c:strCache>
                <c:ptCount val="5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</c:strCache>
            </c:strRef>
          </c:cat>
          <c:val>
            <c:numRef>
              <c:f>Charts!$D$59:$D$63</c:f>
              <c:numCache>
                <c:formatCode>General</c:formatCode>
                <c:ptCount val="5"/>
                <c:pt idx="0">
                  <c:v>254</c:v>
                </c:pt>
                <c:pt idx="1">
                  <c:v>301</c:v>
                </c:pt>
                <c:pt idx="2">
                  <c:v>582</c:v>
                </c:pt>
                <c:pt idx="3">
                  <c:v>296</c:v>
                </c:pt>
                <c:pt idx="4">
                  <c:v>260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7E-4A2C-B68A-5ECADC6736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73188544"/>
        <c:axId val="973183504"/>
        <c:axId val="0"/>
      </c:bar3DChart>
      <c:catAx>
        <c:axId val="973188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200" b="0" i="0" u="none" strike="noStrike" kern="1200" spc="0" baseline="0">
                <a:solidFill>
                  <a:srgbClr val="000000"/>
                </a:solidFill>
                <a:latin typeface="Graphik Regular" panose="020B0503030202060203" pitchFamily="34" charset="0"/>
                <a:ea typeface="+mn-ea"/>
                <a:cs typeface="+mn-cs"/>
              </a:defRPr>
            </a:pPr>
            <a:endParaRPr lang="en-US"/>
          </a:p>
        </c:txPr>
        <c:crossAx val="973183504"/>
        <c:crosses val="autoZero"/>
        <c:auto val="1"/>
        <c:lblAlgn val="ctr"/>
        <c:lblOffset val="100"/>
        <c:noMultiLvlLbl val="0"/>
      </c:catAx>
      <c:valAx>
        <c:axId val="973183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200" b="0" i="0" u="none" strike="noStrike" kern="1200" spc="0" baseline="0">
                <a:solidFill>
                  <a:srgbClr val="000000"/>
                </a:solidFill>
                <a:latin typeface="Graphik Regular" panose="020B0503030202060203" pitchFamily="34" charset="0"/>
                <a:ea typeface="+mn-ea"/>
                <a:cs typeface="+mn-cs"/>
              </a:defRPr>
            </a:pPr>
            <a:endParaRPr lang="en-US"/>
          </a:p>
        </c:txPr>
        <c:crossAx val="973188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200" b="0" i="0" u="none" strike="noStrike" kern="1200" spc="0" baseline="0">
              <a:solidFill>
                <a:srgbClr val="000000"/>
              </a:solidFill>
              <a:latin typeface="Graphik Regular" panose="020B0503030202060203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 algn="ctr" rtl="0">
        <a:defRPr lang="en-US" sz="1200" b="0" i="0" u="none" strike="noStrike" kern="1200" spc="0" baseline="0">
          <a:solidFill>
            <a:srgbClr val="000000"/>
          </a:solidFill>
          <a:latin typeface="Graphik Regular" panose="020B0503030202060203" pitchFamily="34" charset="0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F38C1-123A-49CF-9AC6-7FA588EDD82D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B7E17-9695-45FE-845B-35D26DC97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16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990ab043b_0_3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8990ab043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990ab043b_0_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8990ab043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990ab043b_0_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8990ab043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990ab043b_0_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8990ab043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415612" y="992766"/>
            <a:ext cx="11360801" cy="2736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693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415599" y="3778834"/>
            <a:ext cx="11360803" cy="1056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609585" lvl="0" indent="-30479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3733"/>
            </a:lvl1pPr>
            <a:lvl2pPr marL="1219170" lvl="1" indent="-30479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3733"/>
            </a:lvl2pPr>
            <a:lvl3pPr marL="1828754" lvl="2" indent="-30479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3733"/>
            </a:lvl3pPr>
            <a:lvl4pPr marL="2438339" lvl="3" indent="-30479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3733"/>
            </a:lvl4pPr>
            <a:lvl5pPr marL="3047924" lvl="4" indent="-30479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3733"/>
            </a:lvl5pPr>
            <a:lvl6pPr marL="3657509" lvl="5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579127" y="6267759"/>
            <a:ext cx="449085" cy="424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_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415599" y="1474833"/>
            <a:ext cx="11360803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599" y="4202967"/>
            <a:ext cx="11360803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609585" lvl="0" indent="-45718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5718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828754" lvl="2" indent="-45718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2438339" lvl="3" indent="-45718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579127" y="6267759"/>
            <a:ext cx="449085" cy="424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28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579127" y="6267759"/>
            <a:ext cx="449085" cy="424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33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599" y="593368"/>
            <a:ext cx="11360803" cy="763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415599" y="1536633"/>
            <a:ext cx="11360803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828754" lvl="2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2438339" lvl="3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579127" y="6267759"/>
            <a:ext cx="449085" cy="424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20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15599" y="2867800"/>
            <a:ext cx="11360803" cy="11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579127" y="6267759"/>
            <a:ext cx="449085" cy="424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4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TWO_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599" y="593368"/>
            <a:ext cx="11360803" cy="763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599" y="1536633"/>
            <a:ext cx="5333203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199" y="1536633"/>
            <a:ext cx="5333203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828754" lvl="2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2438339" lvl="3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579127" y="6267759"/>
            <a:ext cx="449085" cy="424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99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599" y="593368"/>
            <a:ext cx="11360803" cy="763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579127" y="6267759"/>
            <a:ext cx="449085" cy="424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00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_COLUMN_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1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1" cy="423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609585" lvl="0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579127" y="6267759"/>
            <a:ext cx="449085" cy="424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03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_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8" y="600200"/>
            <a:ext cx="8490401" cy="5454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579127" y="6267759"/>
            <a:ext cx="449085" cy="424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57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TITLE_AND_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6"/>
            <a:ext cx="6096000" cy="6858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4"/>
            <a:ext cx="5393600" cy="1976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5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354000" y="3737434"/>
            <a:ext cx="5393600" cy="1646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609585" lvl="0" indent="-30479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800"/>
            </a:lvl1pPr>
            <a:lvl2pPr marL="1219170" lvl="1" indent="-30479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800"/>
            </a:lvl2pPr>
            <a:lvl3pPr marL="1828754" lvl="2" indent="-30479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800"/>
            </a:lvl3pPr>
            <a:lvl4pPr marL="2438339" lvl="3" indent="-30479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800"/>
            </a:lvl4pPr>
            <a:lvl5pPr marL="3047924" lvl="4" indent="-30479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800"/>
            </a:lvl5pPr>
            <a:lvl6pPr marL="3657509" lvl="5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2"/>
            <a:ext cx="5116000" cy="4926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828754" lvl="2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2438339" lvl="3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579127" y="6267759"/>
            <a:ext cx="449085" cy="424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7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599" y="5640768"/>
            <a:ext cx="7998403" cy="806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579127" y="6267759"/>
            <a:ext cx="449085" cy="424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>
                <a:solidFill>
                  <a:srgbClr val="58585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64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599" y="593368"/>
            <a:ext cx="11360803" cy="763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599" y="1536633"/>
            <a:ext cx="11360803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579127" y="6267759"/>
            <a:ext cx="449085" cy="424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7283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rot="10800000" flipH="1">
            <a:off x="37824" y="1"/>
            <a:ext cx="12217601" cy="686400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717200" y="2526900"/>
            <a:ext cx="8018000" cy="18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7" tIns="121867" rIns="121867" bIns="121867" anchor="t" anchorCtr="0">
            <a:noAutofit/>
          </a:bodyPr>
          <a:lstStyle/>
          <a:p>
            <a:pPr defTabSz="1219170">
              <a:buClr>
                <a:srgbClr val="FFFFFF"/>
              </a:buClr>
              <a:buSzPts val="3500"/>
            </a:pPr>
            <a:r>
              <a:rPr lang="en-US" sz="4800" b="1" kern="0" dirty="0">
                <a:solidFill>
                  <a:srgbClr val="FFFFFF"/>
                </a:solidFill>
                <a:latin typeface="Noto Sans Symbols"/>
                <a:ea typeface="Open Sans" panose="020B0606030504020204" pitchFamily="34" charset="0"/>
                <a:cs typeface="Open Sans" panose="020B0606030504020204" pitchFamily="34" charset="0"/>
                <a:sym typeface="Comic Sans MS"/>
              </a:rPr>
              <a:t>Sprocket Central Pty Ltd</a:t>
            </a:r>
            <a:endParaRPr sz="2133" kern="0" dirty="0">
              <a:solidFill>
                <a:srgbClr val="000000"/>
              </a:solidFill>
              <a:latin typeface="Noto Sans Symbols"/>
              <a:ea typeface="Open Sans" panose="020B0606030504020204" pitchFamily="34" charset="0"/>
              <a:cs typeface="Open Sans" panose="020B0606030504020204" pitchFamily="34" charset="0"/>
              <a:sym typeface="Comic Sans MS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717200" y="3445167"/>
            <a:ext cx="4248800" cy="7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7" tIns="121867" rIns="121867" bIns="121867" anchor="t" anchorCtr="0">
            <a:noAutofit/>
          </a:bodyPr>
          <a:lstStyle/>
          <a:p>
            <a:pPr defTabSz="1219170">
              <a:buClr>
                <a:srgbClr val="FFFFFF"/>
              </a:buClr>
              <a:buSzPts val="2000"/>
            </a:pPr>
            <a:r>
              <a:rPr lang="en-US" sz="2667" kern="0" dirty="0">
                <a:solidFill>
                  <a:srgbClr val="FFFFFF"/>
                </a:solidFill>
                <a:latin typeface="Graphik Regular" panose="020B0503030202060203" pitchFamily="34" charset="0"/>
                <a:ea typeface="Comic Sans MS"/>
                <a:cs typeface="Comic Sans MS"/>
                <a:sym typeface="Comic Sans MS"/>
              </a:rPr>
              <a:t>Data analytics approach</a:t>
            </a:r>
            <a:endParaRPr sz="1867" kern="0" dirty="0">
              <a:solidFill>
                <a:srgbClr val="000000"/>
              </a:solidFill>
              <a:latin typeface="Graphik Regular" panose="020B0503030202060203" pitchFamily="34" charset="0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57" name="Google Shape;57;p13" descr="Shape 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801" y="2040668"/>
            <a:ext cx="3071028" cy="318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/>
          <p:nvPr/>
        </p:nvSpPr>
        <p:spPr>
          <a:xfrm>
            <a:off x="-20668" y="-25967"/>
            <a:ext cx="12255200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1"/>
          <p:cNvSpPr/>
          <p:nvPr/>
        </p:nvSpPr>
        <p:spPr>
          <a:xfrm>
            <a:off x="273367" y="351965"/>
            <a:ext cx="11420800" cy="10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7" tIns="121867" rIns="121867" bIns="121867" anchor="t" anchorCtr="0">
            <a:noAutofit/>
          </a:bodyPr>
          <a:lstStyle/>
          <a:p>
            <a:pPr defTabSz="1219170">
              <a:buClr>
                <a:srgbClr val="FFFFFF"/>
              </a:buClr>
              <a:buSzPts val="2000"/>
            </a:pPr>
            <a:r>
              <a:rPr lang="en-US" sz="4267" b="1" kern="0" dirty="0">
                <a:solidFill>
                  <a:srgbClr val="FFFFFF"/>
                </a:solidFill>
                <a:latin typeface="Noto Sans Symbols"/>
                <a:ea typeface="Open Sans" panose="020B0606030504020204" pitchFamily="34" charset="0"/>
                <a:cs typeface="Open Sans" panose="020B0606030504020204" pitchFamily="34" charset="0"/>
                <a:sym typeface="Comic Sans MS"/>
              </a:rPr>
              <a:t>Interpretation</a:t>
            </a:r>
            <a:endParaRPr sz="4267" b="1" kern="0" dirty="0">
              <a:solidFill>
                <a:srgbClr val="FFFFFF"/>
              </a:solidFill>
              <a:latin typeface="Noto Sans Symbols"/>
              <a:ea typeface="Open Sans" panose="020B0606030504020204" pitchFamily="34" charset="0"/>
              <a:cs typeface="Open Sans" panose="020B0606030504020204" pitchFamily="34" charset="0"/>
              <a:sym typeface="Comic Sans MS"/>
            </a:endParaRPr>
          </a:p>
        </p:txBody>
      </p:sp>
      <p:sp>
        <p:nvSpPr>
          <p:cNvPr id="135" name="Google Shape;135;p21"/>
          <p:cNvSpPr/>
          <p:nvPr/>
        </p:nvSpPr>
        <p:spPr>
          <a:xfrm>
            <a:off x="273367" y="1444399"/>
            <a:ext cx="11420800" cy="6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7" tIns="121867" rIns="121867" bIns="121867" anchor="t" anchorCtr="0">
            <a:noAutofit/>
          </a:bodyPr>
          <a:lstStyle/>
          <a:p>
            <a:pPr defTabSz="1219170">
              <a:buClr>
                <a:srgbClr val="000000"/>
              </a:buClr>
              <a:buSzPts val="2000"/>
            </a:pPr>
            <a:r>
              <a:rPr lang="en-US" sz="2400" b="1" kern="0" dirty="0">
                <a:solidFill>
                  <a:srgbClr val="000000"/>
                </a:solidFill>
                <a:latin typeface="Graphik Regular" panose="020B0503030202060203" pitchFamily="34" charset="0"/>
                <a:cs typeface="Arial"/>
                <a:sym typeface="Comic Sans MS"/>
              </a:rPr>
              <a:t>Wealth</a:t>
            </a:r>
            <a:r>
              <a:rPr lang="en-US" sz="2667" b="1" kern="0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1" kern="0" dirty="0">
                <a:solidFill>
                  <a:srgbClr val="000000"/>
                </a:solidFill>
                <a:latin typeface="Graphik Regular" panose="020B0503030202060203" pitchFamily="34" charset="0"/>
                <a:ea typeface="Comic Sans MS"/>
                <a:cs typeface="Comic Sans MS"/>
                <a:sym typeface="Comic Sans MS"/>
              </a:rPr>
              <a:t>S</a:t>
            </a:r>
            <a:r>
              <a:rPr lang="en-US" sz="2400" b="1" kern="0" dirty="0">
                <a:solidFill>
                  <a:srgbClr val="000000"/>
                </a:solidFill>
                <a:latin typeface="Graphik Regular" panose="020B0503030202060203" pitchFamily="34" charset="0"/>
                <a:cs typeface="Arial"/>
                <a:sym typeface="Comic Sans MS"/>
              </a:rPr>
              <a:t>egment</a:t>
            </a:r>
            <a:endParaRPr sz="2400" b="1" kern="0" dirty="0">
              <a:solidFill>
                <a:srgbClr val="000000"/>
              </a:solidFill>
              <a:latin typeface="Graphik Regular" panose="020B0503030202060203" pitchFamily="34" charset="0"/>
              <a:cs typeface="Arial"/>
              <a:sym typeface="Comic Sans MS"/>
            </a:endParaRPr>
          </a:p>
        </p:txBody>
      </p:sp>
      <p:sp>
        <p:nvSpPr>
          <p:cNvPr id="136" name="Google Shape;136;p21"/>
          <p:cNvSpPr/>
          <p:nvPr/>
        </p:nvSpPr>
        <p:spPr>
          <a:xfrm>
            <a:off x="273367" y="2332033"/>
            <a:ext cx="6558000" cy="36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7" tIns="121867" rIns="121867" bIns="121867" anchor="t" anchorCtr="0">
            <a:noAutofit/>
          </a:bodyPr>
          <a:lstStyle/>
          <a:p>
            <a:pPr marL="609585" indent="-440256" defTabSz="1219170">
              <a:buClr>
                <a:srgbClr val="000000"/>
              </a:buClr>
              <a:buSzPts val="1600"/>
              <a:buFont typeface="Noto Sans Symbols"/>
              <a:buChar char="●"/>
            </a:pPr>
            <a:r>
              <a:rPr lang="en-US" sz="2400" kern="0" dirty="0">
                <a:solidFill>
                  <a:srgbClr val="000000"/>
                </a:solidFill>
                <a:latin typeface="Graphik Regular" panose="020B0503030202060203" pitchFamily="34" charset="0"/>
                <a:cs typeface="Arial"/>
                <a:sym typeface="Comic Sans MS"/>
              </a:rPr>
              <a:t>We notice that in all the age groups, the number of Mass Customers remains the highest, so it would be wise to provide extra focus to this area.</a:t>
            </a:r>
            <a:endParaRPr sz="2400" kern="0" dirty="0">
              <a:solidFill>
                <a:srgbClr val="000000"/>
              </a:solidFill>
              <a:latin typeface="Graphik Regular" panose="020B0503030202060203" pitchFamily="34" charset="0"/>
              <a:cs typeface="Arial"/>
              <a:sym typeface="Comic Sans MS"/>
            </a:endParaRPr>
          </a:p>
          <a:p>
            <a:pPr marL="609585" defTabSz="1219170">
              <a:buClr>
                <a:srgbClr val="000000"/>
              </a:buClr>
            </a:pPr>
            <a:endParaRPr sz="2400" kern="0" dirty="0">
              <a:solidFill>
                <a:srgbClr val="000000"/>
              </a:solidFill>
              <a:latin typeface="Graphik Regular" panose="020B0503030202060203" pitchFamily="34" charset="0"/>
              <a:cs typeface="Arial"/>
              <a:sym typeface="Comic Sans MS"/>
            </a:endParaRPr>
          </a:p>
          <a:p>
            <a:pPr marL="609585" indent="-440256" defTabSz="1219170">
              <a:buClr>
                <a:srgbClr val="000000"/>
              </a:buClr>
              <a:buSzPts val="1600"/>
              <a:buFont typeface="Noto Sans Symbols"/>
              <a:buChar char="●"/>
            </a:pPr>
            <a:r>
              <a:rPr lang="en-US" sz="2400" kern="0" dirty="0">
                <a:solidFill>
                  <a:srgbClr val="000000"/>
                </a:solidFill>
                <a:latin typeface="Graphik Regular" panose="020B0503030202060203" pitchFamily="34" charset="0"/>
                <a:cs typeface="Arial"/>
                <a:sym typeface="Comic Sans MS"/>
              </a:rPr>
              <a:t>The next are of focus should be we on High Net Customer Category. </a:t>
            </a:r>
            <a:endParaRPr sz="2400" kern="0" dirty="0">
              <a:solidFill>
                <a:srgbClr val="000000"/>
              </a:solidFill>
              <a:latin typeface="Graphik Regular" panose="020B0503030202060203" pitchFamily="34" charset="0"/>
              <a:cs typeface="Arial"/>
              <a:sym typeface="Comic Sans MS"/>
            </a:endParaRPr>
          </a:p>
          <a:p>
            <a:pPr marL="609585" defTabSz="1219170">
              <a:buClr>
                <a:srgbClr val="000000"/>
              </a:buClr>
            </a:pPr>
            <a:endParaRPr sz="2400" kern="0" dirty="0">
              <a:solidFill>
                <a:srgbClr val="000000"/>
              </a:solidFill>
              <a:latin typeface="Graphik Regular" panose="020B0503030202060203" pitchFamily="34" charset="0"/>
              <a:cs typeface="Arial"/>
              <a:sym typeface="Comic Sans MS"/>
            </a:endParaRPr>
          </a:p>
          <a:p>
            <a:pPr marL="609585" indent="-440256" defTabSz="1219170">
              <a:buClr>
                <a:srgbClr val="000000"/>
              </a:buClr>
              <a:buSzPts val="1600"/>
              <a:buFont typeface="Noto Sans Symbols"/>
              <a:buChar char="●"/>
            </a:pPr>
            <a:r>
              <a:rPr lang="en-US" sz="2400" kern="0" dirty="0">
                <a:solidFill>
                  <a:srgbClr val="000000"/>
                </a:solidFill>
                <a:latin typeface="Graphik Regular" panose="020B0503030202060203" pitchFamily="34" charset="0"/>
                <a:cs typeface="Arial"/>
                <a:sym typeface="Comic Sans MS"/>
              </a:rPr>
              <a:t>Then followed by the Affluent Customers.</a:t>
            </a:r>
            <a:endParaRPr sz="2400" kern="0" dirty="0">
              <a:solidFill>
                <a:srgbClr val="000000"/>
              </a:solidFill>
              <a:latin typeface="Graphik Regular" panose="020B0503030202060203" pitchFamily="34" charset="0"/>
              <a:cs typeface="Arial"/>
              <a:sym typeface="Comic Sans MS"/>
            </a:endParaRPr>
          </a:p>
          <a:p>
            <a:pPr defTabSz="1219170">
              <a:lnSpc>
                <a:spcPct val="115000"/>
              </a:lnSpc>
              <a:buClr>
                <a:srgbClr val="000000"/>
              </a:buClr>
              <a:buSzPts val="1500"/>
            </a:pPr>
            <a:endParaRPr sz="2000" kern="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defTabSz="1219170">
              <a:lnSpc>
                <a:spcPct val="115000"/>
              </a:lnSpc>
              <a:buClr>
                <a:srgbClr val="000000"/>
              </a:buClr>
              <a:buSzPts val="1500"/>
            </a:pPr>
            <a:r>
              <a:rPr lang="en-US" sz="2000" kern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72F04D0-9323-F949-EA68-B80AF7DA4F78}"/>
              </a:ext>
            </a:extLst>
          </p:cNvPr>
          <p:cNvGraphicFramePr>
            <a:graphicFrameLocks/>
          </p:cNvGraphicFramePr>
          <p:nvPr/>
        </p:nvGraphicFramePr>
        <p:xfrm>
          <a:off x="6908801" y="2121999"/>
          <a:ext cx="5009833" cy="3558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/>
          <p:nvPr/>
        </p:nvSpPr>
        <p:spPr>
          <a:xfrm>
            <a:off x="-20668" y="-25967"/>
            <a:ext cx="12255200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2"/>
          <p:cNvSpPr/>
          <p:nvPr/>
        </p:nvSpPr>
        <p:spPr>
          <a:xfrm>
            <a:off x="273367" y="351965"/>
            <a:ext cx="11420800" cy="10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7" tIns="121867" rIns="121867" bIns="121867" anchor="t" anchorCtr="0">
            <a:noAutofit/>
          </a:bodyPr>
          <a:lstStyle/>
          <a:p>
            <a:pPr defTabSz="1219170">
              <a:buClr>
                <a:srgbClr val="FFFFFF"/>
              </a:buClr>
              <a:buSzPts val="2000"/>
            </a:pPr>
            <a:r>
              <a:rPr lang="en-US" sz="4267" b="1" kern="0" dirty="0">
                <a:solidFill>
                  <a:srgbClr val="FFFFFF"/>
                </a:solidFill>
                <a:latin typeface="Noto Sans Symbols"/>
                <a:ea typeface="Open Sans" panose="020B0606030504020204" pitchFamily="34" charset="0"/>
                <a:cs typeface="Open Sans" panose="020B0606030504020204" pitchFamily="34" charset="0"/>
                <a:sym typeface="Comic Sans MS"/>
              </a:rPr>
              <a:t>Interpretation</a:t>
            </a:r>
            <a:endParaRPr sz="4267" b="1" kern="0" dirty="0">
              <a:solidFill>
                <a:srgbClr val="FFFFFF"/>
              </a:solidFill>
              <a:latin typeface="Noto Sans Symbols"/>
              <a:ea typeface="Open Sans" panose="020B0606030504020204" pitchFamily="34" charset="0"/>
              <a:cs typeface="Open Sans" panose="020B0606030504020204" pitchFamily="34" charset="0"/>
              <a:sym typeface="Comic Sans MS"/>
            </a:endParaRPr>
          </a:p>
        </p:txBody>
      </p:sp>
      <p:sp>
        <p:nvSpPr>
          <p:cNvPr id="146" name="Google Shape;146;p22"/>
          <p:cNvSpPr/>
          <p:nvPr/>
        </p:nvSpPr>
        <p:spPr>
          <a:xfrm>
            <a:off x="273367" y="1270265"/>
            <a:ext cx="11420800" cy="6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7" tIns="121867" rIns="121867" bIns="121867" anchor="t" anchorCtr="0">
            <a:noAutofit/>
          </a:bodyPr>
          <a:lstStyle/>
          <a:p>
            <a:pPr defTabSz="1219170">
              <a:buClr>
                <a:srgbClr val="000000"/>
              </a:buClr>
              <a:buSzPts val="2000"/>
            </a:pPr>
            <a:r>
              <a:rPr lang="en-US" sz="2400" b="1" kern="0" dirty="0">
                <a:solidFill>
                  <a:srgbClr val="000000"/>
                </a:solidFill>
                <a:latin typeface="Graphik Regular" panose="020B0503030202060203" pitchFamily="34" charset="0"/>
                <a:cs typeface="Arial"/>
                <a:sym typeface="Comic Sans MS"/>
              </a:rPr>
              <a:t>Wealth</a:t>
            </a:r>
            <a:r>
              <a:rPr lang="en-US" sz="2667" b="1" kern="0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1" kern="0" dirty="0">
                <a:solidFill>
                  <a:srgbClr val="000000"/>
                </a:solidFill>
                <a:latin typeface="Graphik Regular" panose="020B0503030202060203" pitchFamily="34" charset="0"/>
                <a:ea typeface="Comic Sans MS"/>
                <a:cs typeface="Comic Sans MS"/>
                <a:sym typeface="Comic Sans MS"/>
              </a:rPr>
              <a:t>S</a:t>
            </a:r>
            <a:r>
              <a:rPr lang="en-US" sz="2400" b="1" kern="0" dirty="0">
                <a:solidFill>
                  <a:srgbClr val="000000"/>
                </a:solidFill>
                <a:latin typeface="Graphik Regular" panose="020B0503030202060203" pitchFamily="34" charset="0"/>
                <a:cs typeface="Arial"/>
                <a:sym typeface="Comic Sans MS"/>
              </a:rPr>
              <a:t>egment</a:t>
            </a:r>
            <a:endParaRPr sz="2400" b="1" kern="0" dirty="0">
              <a:solidFill>
                <a:srgbClr val="000000"/>
              </a:solidFill>
              <a:latin typeface="Graphik Regular" panose="020B0503030202060203" pitchFamily="34" charset="0"/>
              <a:cs typeface="Arial"/>
              <a:sym typeface="Comic Sans MS"/>
            </a:endParaRPr>
          </a:p>
        </p:txBody>
      </p:sp>
      <p:sp>
        <p:nvSpPr>
          <p:cNvPr id="147" name="Google Shape;147;p22"/>
          <p:cNvSpPr/>
          <p:nvPr/>
        </p:nvSpPr>
        <p:spPr>
          <a:xfrm>
            <a:off x="273367" y="1947867"/>
            <a:ext cx="5571052" cy="4699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7" tIns="121867" rIns="121867" bIns="121867" anchor="t" anchorCtr="0">
            <a:noAutofit/>
          </a:bodyPr>
          <a:lstStyle/>
          <a:p>
            <a:pPr marL="550320" indent="-380990" defTabSz="1219170">
              <a:lnSpc>
                <a:spcPct val="115000"/>
              </a:lnSpc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00000"/>
                </a:solidFill>
                <a:latin typeface="Graphik Regular" panose="020B0503030202060203" pitchFamily="34" charset="0"/>
                <a:cs typeface="Arial"/>
                <a:sym typeface="Comic Sans MS"/>
              </a:rPr>
              <a:t>VIC and NSW seem to have more customers that own car, so QLD should be considered.</a:t>
            </a:r>
            <a:endParaRPr sz="2400" kern="0" dirty="0">
              <a:solidFill>
                <a:srgbClr val="000000"/>
              </a:solidFill>
              <a:latin typeface="Graphik Regular" panose="020B0503030202060203" pitchFamily="34" charset="0"/>
              <a:cs typeface="Arial"/>
              <a:sym typeface="Comic Sans MS"/>
            </a:endParaRPr>
          </a:p>
          <a:p>
            <a:pPr marL="550320" indent="-380990" defTabSz="1219170">
              <a:lnSpc>
                <a:spcPct val="115000"/>
              </a:lnSpc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00000"/>
                </a:solidFill>
                <a:latin typeface="Graphik Regular" panose="020B0503030202060203" pitchFamily="34" charset="0"/>
                <a:cs typeface="Arial"/>
                <a:sym typeface="Comic Sans MS"/>
              </a:rPr>
              <a:t>QLD cars category should be prioritized the most for now, since numbers of customers that don’t own a car is significantly larger than the number of customers who own one.</a:t>
            </a:r>
            <a:endParaRPr sz="2400" kern="0" dirty="0">
              <a:solidFill>
                <a:srgbClr val="000000"/>
              </a:solidFill>
              <a:latin typeface="Graphik Regular" panose="020B0503030202060203" pitchFamily="34" charset="0"/>
              <a:cs typeface="Arial"/>
              <a:sym typeface="Comic Sans MS"/>
            </a:endParaRPr>
          </a:p>
          <a:p>
            <a:pPr defTabSz="1219170">
              <a:lnSpc>
                <a:spcPct val="115000"/>
              </a:lnSpc>
              <a:buClr>
                <a:srgbClr val="000000"/>
              </a:buClr>
              <a:buSzPts val="1500"/>
            </a:pPr>
            <a:endParaRPr sz="2000" kern="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defTabSz="1219170">
              <a:lnSpc>
                <a:spcPct val="115000"/>
              </a:lnSpc>
              <a:buClr>
                <a:srgbClr val="000000"/>
              </a:buClr>
              <a:buSzPts val="1500"/>
            </a:pPr>
            <a:r>
              <a:rPr lang="en-US" sz="2000" kern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1C0F5B-C78E-7F17-BCAE-F324C0054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439" y="1741497"/>
            <a:ext cx="5839043" cy="40448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/>
          <p:nvPr/>
        </p:nvSpPr>
        <p:spPr>
          <a:xfrm>
            <a:off x="-20668" y="-25967"/>
            <a:ext cx="12255200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3"/>
          <p:cNvSpPr/>
          <p:nvPr/>
        </p:nvSpPr>
        <p:spPr>
          <a:xfrm>
            <a:off x="273367" y="2917799"/>
            <a:ext cx="11420800" cy="6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7" tIns="121867" rIns="121867" bIns="121867" anchor="t" anchorCtr="0">
            <a:noAutofit/>
          </a:bodyPr>
          <a:lstStyle/>
          <a:p>
            <a:pPr algn="ctr" defTabSz="1219170">
              <a:buClr>
                <a:srgbClr val="000000"/>
              </a:buClr>
              <a:buSzPts val="2000"/>
            </a:pPr>
            <a:r>
              <a:rPr lang="en-US" sz="5867" b="1" kern="0" dirty="0">
                <a:solidFill>
                  <a:srgbClr val="000000"/>
                </a:solidFill>
                <a:latin typeface="Noto Sans Symbols"/>
                <a:ea typeface="Open Sans" panose="020B0606030504020204" pitchFamily="34" charset="0"/>
                <a:cs typeface="Open Sans" panose="020B0606030504020204" pitchFamily="34" charset="0"/>
                <a:sym typeface="Comic Sans MS"/>
              </a:rPr>
              <a:t>THANK</a:t>
            </a:r>
            <a:r>
              <a:rPr lang="en-US" sz="7200" b="1" kern="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omic Sans MS"/>
              </a:rPr>
              <a:t> </a:t>
            </a:r>
            <a:r>
              <a:rPr lang="en-US" sz="5867" b="1" kern="0" dirty="0">
                <a:solidFill>
                  <a:srgbClr val="000000"/>
                </a:solidFill>
                <a:latin typeface="Noto Sans Symbols"/>
                <a:ea typeface="Open Sans" panose="020B0606030504020204" pitchFamily="34" charset="0"/>
                <a:cs typeface="Open Sans" panose="020B0606030504020204" pitchFamily="34" charset="0"/>
                <a:sym typeface="Comic Sans MS"/>
              </a:rPr>
              <a:t>YOU</a:t>
            </a:r>
            <a:endParaRPr sz="5867" b="1" kern="0" dirty="0">
              <a:solidFill>
                <a:srgbClr val="000000"/>
              </a:solidFill>
              <a:latin typeface="Noto Sans Symbols"/>
              <a:ea typeface="Open Sans" panose="020B0606030504020204" pitchFamily="34" charset="0"/>
              <a:cs typeface="Open Sans" panose="020B0606030504020204" pitchFamily="34" charset="0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-20668" y="-25967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385600" y="84267"/>
            <a:ext cx="11420800" cy="8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7" tIns="121867" rIns="121867" bIns="121867" anchor="t" anchorCtr="0">
            <a:noAutofit/>
          </a:bodyPr>
          <a:lstStyle/>
          <a:p>
            <a:pPr defTabSz="1219170">
              <a:buClr>
                <a:srgbClr val="FFFFFF"/>
              </a:buClr>
              <a:buSzPts val="2000"/>
            </a:pPr>
            <a:r>
              <a:rPr lang="en-US" sz="4267" b="1" kern="0" dirty="0">
                <a:solidFill>
                  <a:srgbClr val="FFFFFF"/>
                </a:solidFill>
                <a:latin typeface="Noto Sans Symbols"/>
                <a:ea typeface="Open Sans" panose="020B0606030504020204" pitchFamily="34" charset="0"/>
                <a:cs typeface="Open Sans" panose="020B0606030504020204" pitchFamily="34" charset="0"/>
                <a:sym typeface="Comic Sans MS"/>
              </a:rPr>
              <a:t>Agenda</a:t>
            </a:r>
            <a:endParaRPr sz="4667" b="1" kern="0" dirty="0">
              <a:solidFill>
                <a:srgbClr val="FFFFFF"/>
              </a:solidFill>
              <a:latin typeface="Noto Sans Symbols"/>
              <a:ea typeface="Open Sans" panose="020B0606030504020204" pitchFamily="34" charset="0"/>
              <a:cs typeface="Open Sans" panose="020B0606030504020204" pitchFamily="34" charset="0"/>
              <a:sym typeface="Comic Sans MS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458500" y="1614933"/>
            <a:ext cx="7279200" cy="47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7" tIns="121867" rIns="121867" bIns="121867" anchor="t" anchorCtr="0">
            <a:noAutofit/>
          </a:bodyPr>
          <a:lstStyle/>
          <a:p>
            <a:pPr marL="609585" indent="-474121" defTabSz="1219170">
              <a:lnSpc>
                <a:spcPct val="115000"/>
              </a:lnSpc>
              <a:buClr>
                <a:srgbClr val="000000"/>
              </a:buClr>
              <a:buSzPts val="2000"/>
              <a:buFont typeface="Comic Sans MS"/>
              <a:buAutoNum type="arabicPeriod"/>
            </a:pPr>
            <a:r>
              <a:rPr lang="en-US" sz="2667" kern="0" dirty="0">
                <a:solidFill>
                  <a:srgbClr val="000000"/>
                </a:solidFill>
                <a:latin typeface="Graphik Regular" panose="020B0503030202060203" pitchFamily="34" charset="0"/>
                <a:ea typeface="Comic Sans MS"/>
                <a:cs typeface="Comic Sans MS"/>
                <a:sym typeface="Comic Sans MS"/>
              </a:rPr>
              <a:t>Introduction</a:t>
            </a:r>
            <a:endParaRPr sz="2667" kern="0" dirty="0">
              <a:solidFill>
                <a:srgbClr val="000000"/>
              </a:solidFill>
              <a:latin typeface="Graphik Regular" panose="020B0503030202060203" pitchFamily="34" charset="0"/>
              <a:ea typeface="Comic Sans MS"/>
              <a:cs typeface="Comic Sans MS"/>
              <a:sym typeface="Comic Sans MS"/>
            </a:endParaRPr>
          </a:p>
          <a:p>
            <a:pPr marL="1219170" indent="-609585" defTabSz="1219170">
              <a:lnSpc>
                <a:spcPct val="115000"/>
              </a:lnSpc>
              <a:buClr>
                <a:srgbClr val="000000"/>
              </a:buClr>
              <a:buFont typeface="+mj-lt"/>
              <a:buAutoNum type="arabicPeriod"/>
            </a:pPr>
            <a:endParaRPr sz="2667" kern="0" dirty="0">
              <a:solidFill>
                <a:srgbClr val="000000"/>
              </a:solidFill>
              <a:latin typeface="Graphik Regular" panose="020B0503030202060203" pitchFamily="34" charset="0"/>
              <a:ea typeface="Comic Sans MS"/>
              <a:cs typeface="Comic Sans MS"/>
              <a:sym typeface="Comic Sans MS"/>
            </a:endParaRPr>
          </a:p>
          <a:p>
            <a:pPr marL="609585" indent="-474121" defTabSz="1219170">
              <a:lnSpc>
                <a:spcPct val="115000"/>
              </a:lnSpc>
              <a:buClr>
                <a:srgbClr val="000000"/>
              </a:buClr>
              <a:buSzPts val="2000"/>
              <a:buFont typeface="Comic Sans MS"/>
              <a:buAutoNum type="arabicPeriod"/>
            </a:pPr>
            <a:r>
              <a:rPr lang="en-US" sz="2667" kern="0" dirty="0">
                <a:solidFill>
                  <a:srgbClr val="000000"/>
                </a:solidFill>
                <a:latin typeface="Graphik Regular" panose="020B0503030202060203" pitchFamily="34" charset="0"/>
                <a:ea typeface="Comic Sans MS"/>
                <a:cs typeface="Comic Sans MS"/>
                <a:sym typeface="Comic Sans MS"/>
              </a:rPr>
              <a:t>Data Exploration</a:t>
            </a:r>
            <a:endParaRPr sz="2667" kern="0" dirty="0">
              <a:solidFill>
                <a:srgbClr val="000000"/>
              </a:solidFill>
              <a:latin typeface="Graphik Regular" panose="020B0503030202060203" pitchFamily="34" charset="0"/>
              <a:ea typeface="Comic Sans MS"/>
              <a:cs typeface="Comic Sans MS"/>
              <a:sym typeface="Comic Sans MS"/>
            </a:endParaRPr>
          </a:p>
          <a:p>
            <a:pPr marL="1219170" indent="-609585" defTabSz="1219170">
              <a:lnSpc>
                <a:spcPct val="115000"/>
              </a:lnSpc>
              <a:buClr>
                <a:srgbClr val="000000"/>
              </a:buClr>
              <a:buFont typeface="+mj-lt"/>
              <a:buAutoNum type="arabicPeriod"/>
            </a:pPr>
            <a:endParaRPr sz="2667" kern="0" dirty="0">
              <a:solidFill>
                <a:srgbClr val="000000"/>
              </a:solidFill>
              <a:latin typeface="Graphik Regular" panose="020B0503030202060203" pitchFamily="34" charset="0"/>
              <a:ea typeface="Comic Sans MS"/>
              <a:cs typeface="Comic Sans MS"/>
              <a:sym typeface="Comic Sans MS"/>
            </a:endParaRPr>
          </a:p>
          <a:p>
            <a:pPr marL="609585" indent="-474121" defTabSz="1219170">
              <a:lnSpc>
                <a:spcPct val="115000"/>
              </a:lnSpc>
              <a:buClr>
                <a:srgbClr val="000000"/>
              </a:buClr>
              <a:buSzPts val="2000"/>
              <a:buFont typeface="Comic Sans MS"/>
              <a:buAutoNum type="arabicPeriod"/>
            </a:pPr>
            <a:r>
              <a:rPr lang="en-US" sz="2667" kern="0" dirty="0">
                <a:solidFill>
                  <a:srgbClr val="000000"/>
                </a:solidFill>
                <a:latin typeface="Graphik Regular" panose="020B0503030202060203" pitchFamily="34" charset="0"/>
                <a:ea typeface="Comic Sans MS"/>
                <a:cs typeface="Comic Sans MS"/>
                <a:sym typeface="Comic Sans MS"/>
              </a:rPr>
              <a:t>Model Development</a:t>
            </a:r>
            <a:endParaRPr sz="2667" kern="0" dirty="0">
              <a:solidFill>
                <a:srgbClr val="000000"/>
              </a:solidFill>
              <a:latin typeface="Graphik Regular" panose="020B0503030202060203" pitchFamily="34" charset="0"/>
              <a:ea typeface="Comic Sans MS"/>
              <a:cs typeface="Comic Sans MS"/>
              <a:sym typeface="Comic Sans MS"/>
            </a:endParaRPr>
          </a:p>
          <a:p>
            <a:pPr marL="1219170" indent="-609585" defTabSz="1219170">
              <a:lnSpc>
                <a:spcPct val="115000"/>
              </a:lnSpc>
              <a:buClr>
                <a:srgbClr val="000000"/>
              </a:buClr>
              <a:buFont typeface="+mj-lt"/>
              <a:buAutoNum type="arabicPeriod"/>
            </a:pPr>
            <a:endParaRPr sz="2667" kern="0" dirty="0">
              <a:solidFill>
                <a:srgbClr val="000000"/>
              </a:solidFill>
              <a:latin typeface="Graphik Regular" panose="020B0503030202060203" pitchFamily="34" charset="0"/>
              <a:ea typeface="Comic Sans MS"/>
              <a:cs typeface="Comic Sans MS"/>
              <a:sym typeface="Comic Sans MS"/>
            </a:endParaRPr>
          </a:p>
          <a:p>
            <a:pPr marL="609585" indent="-474121" defTabSz="1219170">
              <a:lnSpc>
                <a:spcPct val="115000"/>
              </a:lnSpc>
              <a:buClr>
                <a:srgbClr val="000000"/>
              </a:buClr>
              <a:buSzPts val="2000"/>
              <a:buFont typeface="Comic Sans MS"/>
              <a:buAutoNum type="arabicPeriod"/>
            </a:pPr>
            <a:r>
              <a:rPr lang="en-US" sz="2667" kern="0" dirty="0">
                <a:solidFill>
                  <a:srgbClr val="000000"/>
                </a:solidFill>
                <a:latin typeface="Graphik Regular" panose="020B0503030202060203" pitchFamily="34" charset="0"/>
                <a:ea typeface="Comic Sans MS"/>
                <a:cs typeface="Comic Sans MS"/>
                <a:sym typeface="Comic Sans MS"/>
              </a:rPr>
              <a:t>Interpretation</a:t>
            </a:r>
            <a:endParaRPr sz="1867" kern="0" dirty="0">
              <a:solidFill>
                <a:srgbClr val="000000"/>
              </a:solidFill>
              <a:latin typeface="Graphik Regular" panose="020B0503030202060203" pitchFamily="34" charset="0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20668" y="-25967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2" name="Shape 71"/>
          <p:cNvSpPr/>
          <p:nvPr/>
        </p:nvSpPr>
        <p:spPr>
          <a:xfrm>
            <a:off x="273367" y="351966"/>
            <a:ext cx="11420800" cy="902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defTabSz="1219170">
              <a:buClr>
                <a:srgbClr val="000000"/>
              </a:buClr>
            </a:pPr>
            <a:r>
              <a:rPr sz="4267" kern="0" dirty="0">
                <a:latin typeface="Noto Sans Symbols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Introduction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5686B4-4C70-391A-35B7-06F3555E7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66" y="1311349"/>
            <a:ext cx="11676729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-20668" y="-25967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273367" y="351967"/>
            <a:ext cx="11420800" cy="8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7" tIns="121867" rIns="121867" bIns="121867" anchor="t" anchorCtr="0">
            <a:noAutofit/>
          </a:bodyPr>
          <a:lstStyle/>
          <a:p>
            <a:pPr defTabSz="1219170">
              <a:buClr>
                <a:srgbClr val="FFFFFF"/>
              </a:buClr>
              <a:buSzPts val="2000"/>
            </a:pPr>
            <a:r>
              <a:rPr lang="en-US" sz="4267" b="1" kern="0" dirty="0">
                <a:solidFill>
                  <a:srgbClr val="FFFFFF"/>
                </a:solidFill>
                <a:latin typeface="Noto Sans Symbols"/>
                <a:ea typeface="Open Sans" panose="020B0606030504020204" pitchFamily="34" charset="0"/>
                <a:cs typeface="Open Sans" panose="020B0606030504020204" pitchFamily="34" charset="0"/>
                <a:sym typeface="Comic Sans MS"/>
              </a:rPr>
              <a:t>Introduction</a:t>
            </a:r>
            <a:endParaRPr sz="4267" b="1" kern="0" dirty="0">
              <a:solidFill>
                <a:srgbClr val="FFFFFF"/>
              </a:solidFill>
              <a:latin typeface="Noto Sans Symbols"/>
              <a:ea typeface="Open Sans" panose="020B0606030504020204" pitchFamily="34" charset="0"/>
              <a:cs typeface="Open Sans" panose="020B0606030504020204" pitchFamily="34" charset="0"/>
              <a:sym typeface="Comic Sans MS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273367" y="1251332"/>
            <a:ext cx="11420800" cy="6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7" tIns="121867" rIns="121867" bIns="121867" anchor="t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2000"/>
            </a:pPr>
            <a:r>
              <a:rPr lang="en-US" sz="2667" b="1" kern="0" dirty="0">
                <a:solidFill>
                  <a:srgbClr val="000000"/>
                </a:solidFill>
                <a:latin typeface="Graphik Regular" panose="020B0503030202060203" pitchFamily="34" charset="0"/>
                <a:ea typeface="Comic Sans MS"/>
                <a:cs typeface="Comic Sans MS"/>
                <a:sym typeface="Comic Sans MS"/>
              </a:rPr>
              <a:t>New Customers Analysis</a:t>
            </a:r>
            <a:endParaRPr sz="2667" b="1" kern="0" dirty="0">
              <a:solidFill>
                <a:srgbClr val="000000"/>
              </a:solidFill>
              <a:latin typeface="Graphik Regular" panose="020B0503030202060203" pitchFamily="34" charset="0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672433" y="2086233"/>
            <a:ext cx="11519600" cy="40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7" tIns="121867" rIns="121867" bIns="121867" anchor="t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1500"/>
            </a:pPr>
            <a:r>
              <a:rPr lang="en-US" sz="2400" kern="0" dirty="0">
                <a:solidFill>
                  <a:srgbClr val="000000"/>
                </a:solidFill>
                <a:latin typeface="Graphik Regular" panose="020B0503030202060203" pitchFamily="34" charset="0"/>
                <a:ea typeface="Comic Sans MS"/>
                <a:cs typeface="Comic Sans MS"/>
                <a:sym typeface="Comic Sans MS"/>
              </a:rPr>
              <a:t>Analyze the following factors for new customers:</a:t>
            </a:r>
            <a:endParaRPr sz="2267" kern="0" dirty="0">
              <a:solidFill>
                <a:srgbClr val="000000"/>
              </a:solidFill>
              <a:latin typeface="Graphik Regular" panose="020B0503030202060203" pitchFamily="34" charset="0"/>
              <a:ea typeface="Comic Sans MS"/>
              <a:cs typeface="Comic Sans MS"/>
              <a:sym typeface="Comic Sans MS"/>
            </a:endParaRPr>
          </a:p>
          <a:p>
            <a:pPr defTabSz="1219170">
              <a:lnSpc>
                <a:spcPct val="115000"/>
              </a:lnSpc>
              <a:buClr>
                <a:srgbClr val="000000"/>
              </a:buClr>
              <a:buSzPts val="1500"/>
            </a:pPr>
            <a:endParaRPr sz="2400" kern="0" dirty="0">
              <a:solidFill>
                <a:srgbClr val="000000"/>
              </a:solidFill>
              <a:latin typeface="Graphik Regular" panose="020B0503030202060203" pitchFamily="34" charset="0"/>
              <a:ea typeface="Comic Sans MS"/>
              <a:cs typeface="Comic Sans MS"/>
              <a:sym typeface="Comic Sans MS"/>
            </a:endParaRPr>
          </a:p>
          <a:p>
            <a:pPr marL="457189" indent="-482588" defTabSz="1219170">
              <a:lnSpc>
                <a:spcPct val="115000"/>
              </a:lnSpc>
              <a:buClr>
                <a:srgbClr val="000000"/>
              </a:buClr>
              <a:buSzPts val="1800"/>
              <a:buFont typeface="Comic Sans MS"/>
              <a:buAutoNum type="arabicPeriod"/>
            </a:pPr>
            <a:r>
              <a:rPr lang="en-US" sz="2400" kern="0" dirty="0">
                <a:solidFill>
                  <a:srgbClr val="000000"/>
                </a:solidFill>
                <a:latin typeface="Graphik Regular" panose="020B0503030202060203" pitchFamily="34" charset="0"/>
                <a:ea typeface="Comic Sans MS"/>
                <a:cs typeface="Comic Sans MS"/>
                <a:sym typeface="Comic Sans MS"/>
              </a:rPr>
              <a:t>Age distribution criteria</a:t>
            </a:r>
            <a:endParaRPr sz="2400" kern="0" dirty="0">
              <a:solidFill>
                <a:srgbClr val="000000"/>
              </a:solidFill>
              <a:latin typeface="Graphik Regular" panose="020B0503030202060203" pitchFamily="34" charset="0"/>
              <a:ea typeface="Comic Sans MS"/>
              <a:cs typeface="Comic Sans MS"/>
              <a:sym typeface="Comic Sans MS"/>
            </a:endParaRPr>
          </a:p>
          <a:p>
            <a:pPr marL="1066773" indent="-457189" defTabSz="1219170">
              <a:lnSpc>
                <a:spcPct val="115000"/>
              </a:lnSpc>
              <a:buClr>
                <a:srgbClr val="000000"/>
              </a:buClr>
              <a:buFont typeface="+mj-lt"/>
              <a:buAutoNum type="arabicPeriod"/>
            </a:pPr>
            <a:endParaRPr sz="2400" kern="0" dirty="0">
              <a:solidFill>
                <a:srgbClr val="000000"/>
              </a:solidFill>
              <a:latin typeface="Graphik Regular" panose="020B0503030202060203" pitchFamily="34" charset="0"/>
              <a:ea typeface="Comic Sans MS"/>
              <a:cs typeface="Comic Sans MS"/>
              <a:sym typeface="Comic Sans MS"/>
            </a:endParaRPr>
          </a:p>
          <a:p>
            <a:pPr marL="457189" indent="-482588" defTabSz="1219170">
              <a:lnSpc>
                <a:spcPct val="115000"/>
              </a:lnSpc>
              <a:buClr>
                <a:srgbClr val="000000"/>
              </a:buClr>
              <a:buSzPts val="1800"/>
              <a:buFont typeface="Comic Sans MS"/>
              <a:buAutoNum type="arabicPeriod"/>
            </a:pPr>
            <a:r>
              <a:rPr lang="en-US" sz="2400" kern="0" dirty="0">
                <a:solidFill>
                  <a:srgbClr val="000000"/>
                </a:solidFill>
                <a:latin typeface="Graphik Regular" panose="020B0503030202060203" pitchFamily="34" charset="0"/>
                <a:ea typeface="Comic Sans MS"/>
                <a:cs typeface="Comic Sans MS"/>
                <a:sym typeface="Comic Sans MS"/>
              </a:rPr>
              <a:t>Bike Purchase in 3 years</a:t>
            </a:r>
            <a:endParaRPr sz="2400" kern="0" dirty="0">
              <a:solidFill>
                <a:srgbClr val="000000"/>
              </a:solidFill>
              <a:latin typeface="Graphik Regular" panose="020B0503030202060203" pitchFamily="34" charset="0"/>
              <a:ea typeface="Comic Sans MS"/>
              <a:cs typeface="Comic Sans MS"/>
              <a:sym typeface="Comic Sans MS"/>
            </a:endParaRPr>
          </a:p>
          <a:p>
            <a:pPr marL="1066773" indent="-457189" defTabSz="1219170">
              <a:lnSpc>
                <a:spcPct val="115000"/>
              </a:lnSpc>
              <a:buClr>
                <a:srgbClr val="000000"/>
              </a:buClr>
              <a:buFont typeface="+mj-lt"/>
              <a:buAutoNum type="arabicPeriod"/>
            </a:pPr>
            <a:endParaRPr sz="2400" kern="0" dirty="0">
              <a:solidFill>
                <a:srgbClr val="000000"/>
              </a:solidFill>
              <a:latin typeface="Graphik Regular" panose="020B0503030202060203" pitchFamily="34" charset="0"/>
              <a:ea typeface="Comic Sans MS"/>
              <a:cs typeface="Comic Sans MS"/>
              <a:sym typeface="Comic Sans MS"/>
            </a:endParaRPr>
          </a:p>
          <a:p>
            <a:pPr marL="457189" indent="-482588" defTabSz="1219170">
              <a:lnSpc>
                <a:spcPct val="115000"/>
              </a:lnSpc>
              <a:buClr>
                <a:srgbClr val="000000"/>
              </a:buClr>
              <a:buSzPts val="1800"/>
              <a:buFont typeface="Comic Sans MS"/>
              <a:buAutoNum type="arabicPeriod"/>
            </a:pPr>
            <a:r>
              <a:rPr lang="en-US" sz="2400" kern="0" dirty="0">
                <a:solidFill>
                  <a:srgbClr val="000000"/>
                </a:solidFill>
                <a:latin typeface="Graphik Regular" panose="020B0503030202060203" pitchFamily="34" charset="0"/>
                <a:ea typeface="Comic Sans MS"/>
                <a:cs typeface="Comic Sans MS"/>
                <a:sym typeface="Comic Sans MS"/>
              </a:rPr>
              <a:t>Job Industry Category</a:t>
            </a:r>
            <a:endParaRPr sz="2400" kern="0" dirty="0">
              <a:solidFill>
                <a:srgbClr val="000000"/>
              </a:solidFill>
              <a:latin typeface="Graphik Regular" panose="020B0503030202060203" pitchFamily="34" charset="0"/>
              <a:ea typeface="Comic Sans MS"/>
              <a:cs typeface="Comic Sans MS"/>
              <a:sym typeface="Comic Sans MS"/>
            </a:endParaRPr>
          </a:p>
          <a:p>
            <a:pPr marL="1066773" indent="-457189" defTabSz="1219170">
              <a:lnSpc>
                <a:spcPct val="115000"/>
              </a:lnSpc>
              <a:buClr>
                <a:srgbClr val="000000"/>
              </a:buClr>
              <a:buFont typeface="+mj-lt"/>
              <a:buAutoNum type="arabicPeriod"/>
            </a:pPr>
            <a:endParaRPr sz="2400" kern="0" dirty="0">
              <a:solidFill>
                <a:srgbClr val="000000"/>
              </a:solidFill>
              <a:latin typeface="Graphik Regular" panose="020B0503030202060203" pitchFamily="34" charset="0"/>
              <a:ea typeface="Comic Sans MS"/>
              <a:cs typeface="Comic Sans MS"/>
              <a:sym typeface="Comic Sans MS"/>
            </a:endParaRPr>
          </a:p>
          <a:p>
            <a:pPr marL="457189" indent="-482588" defTabSz="1219170">
              <a:lnSpc>
                <a:spcPct val="115000"/>
              </a:lnSpc>
              <a:buClr>
                <a:srgbClr val="000000"/>
              </a:buClr>
              <a:buSzPts val="1800"/>
              <a:buFont typeface="Comic Sans MS"/>
              <a:buAutoNum type="arabicPeriod"/>
            </a:pPr>
            <a:r>
              <a:rPr lang="en-US" sz="2400" kern="0" dirty="0">
                <a:solidFill>
                  <a:srgbClr val="000000"/>
                </a:solidFill>
                <a:latin typeface="Graphik Regular" panose="020B0503030202060203" pitchFamily="34" charset="0"/>
                <a:ea typeface="Comic Sans MS"/>
                <a:cs typeface="Comic Sans MS"/>
                <a:sym typeface="Comic Sans MS"/>
              </a:rPr>
              <a:t>Car owns by the new customer </a:t>
            </a:r>
            <a:endParaRPr sz="2400" kern="0" dirty="0">
              <a:solidFill>
                <a:srgbClr val="000000"/>
              </a:solidFill>
              <a:latin typeface="Graphik Regular" panose="020B0503030202060203" pitchFamily="34" charset="0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-20668" y="-25967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273367" y="351967"/>
            <a:ext cx="11420800" cy="9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7" tIns="121867" rIns="121867" bIns="121867" anchor="t" anchorCtr="0">
            <a:noAutofit/>
          </a:bodyPr>
          <a:lstStyle/>
          <a:p>
            <a:pPr defTabSz="1219170">
              <a:buClr>
                <a:srgbClr val="FFFFFF"/>
              </a:buClr>
              <a:buSzPts val="2000"/>
            </a:pPr>
            <a:r>
              <a:rPr lang="en-US" sz="4267" b="1" kern="0" dirty="0">
                <a:solidFill>
                  <a:srgbClr val="FFFFFF"/>
                </a:solidFill>
                <a:latin typeface="Noto Sans Symbols"/>
                <a:ea typeface="Open Sans" panose="020B0606030504020204" pitchFamily="34" charset="0"/>
                <a:cs typeface="Open Sans" panose="020B0606030504020204" pitchFamily="34" charset="0"/>
                <a:sym typeface="Comic Sans MS"/>
              </a:rPr>
              <a:t>Data</a:t>
            </a:r>
            <a:r>
              <a:rPr lang="en-US" sz="3467" b="1" kern="0" dirty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4267" b="1" kern="0" dirty="0">
                <a:solidFill>
                  <a:srgbClr val="FFFFFF"/>
                </a:solidFill>
                <a:latin typeface="Noto Sans Symbols"/>
                <a:ea typeface="Open Sans" panose="020B0606030504020204" pitchFamily="34" charset="0"/>
                <a:cs typeface="Open Sans" panose="020B0606030504020204" pitchFamily="34" charset="0"/>
                <a:sym typeface="Comic Sans MS"/>
              </a:rPr>
              <a:t>Exploration</a:t>
            </a:r>
            <a:endParaRPr sz="4267" b="1" kern="0" dirty="0">
              <a:solidFill>
                <a:srgbClr val="FFFFFF"/>
              </a:solidFill>
              <a:latin typeface="Noto Sans Symbols"/>
              <a:ea typeface="Open Sans" panose="020B0606030504020204" pitchFamily="34" charset="0"/>
              <a:cs typeface="Open Sans" panose="020B0606030504020204" pitchFamily="34" charset="0"/>
              <a:sym typeface="Comic Sans MS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456633" y="1438267"/>
            <a:ext cx="8513200" cy="9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2667" b="1" kern="0" dirty="0">
                <a:solidFill>
                  <a:srgbClr val="000000"/>
                </a:solidFill>
                <a:latin typeface="Graphik Regular" panose="020B0503030202060203" pitchFamily="34" charset="0"/>
                <a:cs typeface="Arial"/>
                <a:sym typeface="Comic Sans MS"/>
              </a:rPr>
              <a:t>Plots of Age Distribution for New Customers:</a:t>
            </a:r>
            <a:endParaRPr sz="2667" b="1" kern="0" dirty="0">
              <a:solidFill>
                <a:srgbClr val="000000"/>
              </a:solidFill>
              <a:latin typeface="Graphik Regular" panose="020B0503030202060203" pitchFamily="34" charset="0"/>
              <a:cs typeface="Arial"/>
              <a:sym typeface="Comic Sans MS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F83AB02-B3D5-4744-B355-D0F9B679A0CE}"/>
              </a:ext>
            </a:extLst>
          </p:cNvPr>
          <p:cNvGraphicFramePr>
            <a:graphicFrameLocks/>
          </p:cNvGraphicFramePr>
          <p:nvPr/>
        </p:nvGraphicFramePr>
        <p:xfrm>
          <a:off x="663788" y="2431467"/>
          <a:ext cx="5441889" cy="38242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E2E9976-D92C-3669-905B-F41A00D63422}"/>
              </a:ext>
            </a:extLst>
          </p:cNvPr>
          <p:cNvGraphicFramePr>
            <a:graphicFrameLocks/>
          </p:cNvGraphicFramePr>
          <p:nvPr/>
        </p:nvGraphicFramePr>
        <p:xfrm>
          <a:off x="6312830" y="2431466"/>
          <a:ext cx="5215383" cy="38242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20668" y="-25967"/>
            <a:ext cx="12255200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273367" y="351967"/>
            <a:ext cx="11420800" cy="9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7" tIns="121867" rIns="121867" bIns="121867" anchor="t" anchorCtr="0">
            <a:noAutofit/>
          </a:bodyPr>
          <a:lstStyle/>
          <a:p>
            <a:pPr defTabSz="1219170">
              <a:buClr>
                <a:srgbClr val="FFFFFF"/>
              </a:buClr>
              <a:buSzPts val="2000"/>
            </a:pPr>
            <a:r>
              <a:rPr lang="en-US" sz="4267" b="1" kern="0" dirty="0">
                <a:solidFill>
                  <a:srgbClr val="FFFFFF"/>
                </a:solidFill>
                <a:latin typeface="Noto Sans Symbols"/>
                <a:ea typeface="Open Sans" panose="020B0606030504020204" pitchFamily="34" charset="0"/>
                <a:cs typeface="Open Sans" panose="020B0606030504020204" pitchFamily="34" charset="0"/>
                <a:sym typeface="Comic Sans MS"/>
              </a:rPr>
              <a:t>Data</a:t>
            </a:r>
            <a:r>
              <a:rPr lang="en-US" sz="3467" b="1" kern="0" dirty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4267" b="1" kern="0" dirty="0">
                <a:solidFill>
                  <a:srgbClr val="FFFFFF"/>
                </a:solidFill>
                <a:latin typeface="Noto Sans Symbols"/>
                <a:ea typeface="Open Sans" panose="020B0606030504020204" pitchFamily="34" charset="0"/>
                <a:cs typeface="Open Sans" panose="020B0606030504020204" pitchFamily="34" charset="0"/>
                <a:sym typeface="Comic Sans MS"/>
              </a:rPr>
              <a:t>Exploration</a:t>
            </a:r>
            <a:endParaRPr sz="4267" b="1" kern="0" dirty="0">
              <a:solidFill>
                <a:srgbClr val="FFFFFF"/>
              </a:solidFill>
              <a:latin typeface="Noto Sans Symbols"/>
              <a:ea typeface="Open Sans" panose="020B0606030504020204" pitchFamily="34" charset="0"/>
              <a:cs typeface="Open Sans" panose="020B0606030504020204" pitchFamily="34" charset="0"/>
              <a:sym typeface="Comic Sans MS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433219" y="1625151"/>
            <a:ext cx="8513200" cy="9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n-US" sz="2667" b="1" kern="0" dirty="0">
                <a:solidFill>
                  <a:srgbClr val="000000"/>
                </a:solidFill>
                <a:latin typeface="Graphik Regular" panose="020B0503030202060203" pitchFamily="34" charset="0"/>
                <a:cs typeface="Arial"/>
                <a:sym typeface="Comic Sans MS"/>
              </a:rPr>
              <a:t>Plots of Age Distribution for Old Customers:</a:t>
            </a:r>
            <a:endParaRPr sz="2667" b="1" kern="0" dirty="0">
              <a:solidFill>
                <a:srgbClr val="000000"/>
              </a:solidFill>
              <a:latin typeface="Graphik Regular" panose="020B0503030202060203" pitchFamily="34" charset="0"/>
              <a:cs typeface="Arial"/>
              <a:sym typeface="Arial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3DA6B1E-9AC7-8DCC-CCC6-403F2CC0E586}"/>
              </a:ext>
            </a:extLst>
          </p:cNvPr>
          <p:cNvGraphicFramePr>
            <a:graphicFrameLocks/>
          </p:cNvGraphicFramePr>
          <p:nvPr/>
        </p:nvGraphicFramePr>
        <p:xfrm>
          <a:off x="789835" y="2650177"/>
          <a:ext cx="5306165" cy="3140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1DCFAD0-233F-0038-FFCF-DE2DE8722662}"/>
              </a:ext>
            </a:extLst>
          </p:cNvPr>
          <p:cNvGraphicFramePr>
            <a:graphicFrameLocks/>
          </p:cNvGraphicFramePr>
          <p:nvPr/>
        </p:nvGraphicFramePr>
        <p:xfrm>
          <a:off x="6056261" y="2650177"/>
          <a:ext cx="6096000" cy="3140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/>
          <p:nvPr/>
        </p:nvSpPr>
        <p:spPr>
          <a:xfrm>
            <a:off x="-20668" y="-25967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273367" y="351967"/>
            <a:ext cx="11420800" cy="8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7" tIns="121867" rIns="121867" bIns="121867" anchor="t" anchorCtr="0">
            <a:noAutofit/>
          </a:bodyPr>
          <a:lstStyle/>
          <a:p>
            <a:pPr defTabSz="1219170">
              <a:buClr>
                <a:srgbClr val="FFFFFF"/>
              </a:buClr>
              <a:buSzPts val="2000"/>
            </a:pPr>
            <a:r>
              <a:rPr lang="en-US" sz="4267" b="1" kern="0" dirty="0">
                <a:solidFill>
                  <a:srgbClr val="FFFFFF"/>
                </a:solidFill>
                <a:latin typeface="Noto Sans Symbols"/>
                <a:ea typeface="Open Sans" panose="020B0606030504020204" pitchFamily="34" charset="0"/>
                <a:cs typeface="Open Sans" panose="020B0606030504020204" pitchFamily="34" charset="0"/>
                <a:sym typeface="Comic Sans MS"/>
              </a:rPr>
              <a:t>Data</a:t>
            </a:r>
            <a:r>
              <a:rPr lang="en-US" sz="3467" b="1" kern="0" dirty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4267" b="1" kern="0" dirty="0">
                <a:solidFill>
                  <a:srgbClr val="FFFFFF"/>
                </a:solidFill>
                <a:latin typeface="Noto Sans Symbols"/>
                <a:ea typeface="Open Sans" panose="020B0606030504020204" pitchFamily="34" charset="0"/>
                <a:cs typeface="Open Sans" panose="020B0606030504020204" pitchFamily="34" charset="0"/>
                <a:sym typeface="Comic Sans MS"/>
              </a:rPr>
              <a:t>Exploration</a:t>
            </a:r>
            <a:endParaRPr sz="4267" b="1" kern="0" dirty="0">
              <a:solidFill>
                <a:srgbClr val="FFFFFF"/>
              </a:solidFill>
              <a:latin typeface="Noto Sans Symbols"/>
              <a:ea typeface="Open Sans" panose="020B0606030504020204" pitchFamily="34" charset="0"/>
              <a:cs typeface="Open Sans" panose="020B0606030504020204" pitchFamily="34" charset="0"/>
              <a:sym typeface="Comic Sans MS"/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497833" y="1354407"/>
            <a:ext cx="11420800" cy="677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7" tIns="121867" rIns="121867" bIns="121867" anchor="t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2000"/>
            </a:pPr>
            <a:r>
              <a:rPr lang="en-US" sz="2667" b="1" kern="0" dirty="0">
                <a:solidFill>
                  <a:srgbClr val="000000"/>
                </a:solidFill>
                <a:latin typeface="Graphik Regular" panose="020B0503030202060203" pitchFamily="34" charset="0"/>
                <a:cs typeface="Arial"/>
                <a:sym typeface="Comic Sans MS"/>
              </a:rPr>
              <a:t>Analysis</a:t>
            </a:r>
            <a:r>
              <a:rPr lang="en-US" sz="2667" b="1" kern="0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- </a:t>
            </a:r>
            <a:r>
              <a:rPr lang="en-US" sz="2667" b="1" kern="0" dirty="0">
                <a:solidFill>
                  <a:srgbClr val="000000"/>
                </a:solidFill>
                <a:latin typeface="Graphik Regular" panose="020B0503030202060203" pitchFamily="34" charset="0"/>
                <a:cs typeface="Arial"/>
                <a:sym typeface="Comic Sans MS"/>
              </a:rPr>
              <a:t>Age</a:t>
            </a:r>
            <a:r>
              <a:rPr lang="en-US" sz="2667" b="1" kern="0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667" b="1" kern="0" dirty="0">
                <a:solidFill>
                  <a:srgbClr val="000000"/>
                </a:solidFill>
                <a:latin typeface="Graphik Regular" panose="020B0503030202060203" pitchFamily="34" charset="0"/>
                <a:cs typeface="Arial"/>
                <a:sym typeface="Comic Sans MS"/>
              </a:rPr>
              <a:t>Distribution</a:t>
            </a:r>
            <a:r>
              <a:rPr lang="en-US" sz="2667" b="1" kern="0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2667" b="1" kern="0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237967" y="2221633"/>
            <a:ext cx="11491600" cy="4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7" tIns="121867" rIns="121867" bIns="121867" anchor="t" anchorCtr="0">
            <a:noAutofit/>
          </a:bodyPr>
          <a:lstStyle/>
          <a:p>
            <a:pPr marL="609585" indent="-440256" defTabSz="1219170">
              <a:lnSpc>
                <a:spcPct val="115000"/>
              </a:lnSpc>
              <a:buClr>
                <a:srgbClr val="000000"/>
              </a:buClr>
              <a:buSzPts val="1600"/>
              <a:buFont typeface="Comic Sans MS"/>
              <a:buChar char="●"/>
            </a:pPr>
            <a:r>
              <a:rPr lang="en-US" sz="2133" kern="0" dirty="0">
                <a:solidFill>
                  <a:srgbClr val="000000"/>
                </a:solidFill>
                <a:latin typeface="Graphik Regular" panose="020B0503030202060203" pitchFamily="34" charset="0"/>
                <a:cs typeface="Arial"/>
                <a:sym typeface="Comic Sans MS"/>
              </a:rPr>
              <a:t>It can be observed from the plots that most of the new customers belong to the age group of 40 – 50 as the same is noticed for the old customer data also. Hence we infer that, people belonging to the this age group are most likely to purchase frequently</a:t>
            </a:r>
            <a:endParaRPr sz="2133" kern="0" dirty="0">
              <a:solidFill>
                <a:srgbClr val="000000"/>
              </a:solidFill>
              <a:latin typeface="Graphik Regular" panose="020B0503030202060203" pitchFamily="34" charset="0"/>
              <a:cs typeface="Arial"/>
              <a:sym typeface="Comic Sans MS"/>
            </a:endParaRPr>
          </a:p>
          <a:p>
            <a:pPr marL="609585" defTabSz="1219170">
              <a:lnSpc>
                <a:spcPct val="115000"/>
              </a:lnSpc>
              <a:buClr>
                <a:srgbClr val="000000"/>
              </a:buClr>
            </a:pPr>
            <a:endParaRPr sz="2133" kern="0" dirty="0">
              <a:solidFill>
                <a:srgbClr val="000000"/>
              </a:solidFill>
              <a:latin typeface="Graphik Regular" panose="020B0503030202060203" pitchFamily="34" charset="0"/>
              <a:cs typeface="Arial"/>
              <a:sym typeface="Comic Sans MS"/>
            </a:endParaRPr>
          </a:p>
          <a:p>
            <a:pPr marL="609585" indent="-440256" defTabSz="1219170">
              <a:lnSpc>
                <a:spcPct val="115000"/>
              </a:lnSpc>
              <a:buClr>
                <a:srgbClr val="000000"/>
              </a:buClr>
              <a:buSzPts val="1600"/>
              <a:buFont typeface="Comic Sans MS"/>
              <a:buChar char="●"/>
            </a:pPr>
            <a:r>
              <a:rPr lang="en-US" sz="2133" kern="0" dirty="0">
                <a:solidFill>
                  <a:srgbClr val="000000"/>
                </a:solidFill>
                <a:latin typeface="Graphik Regular" panose="020B0503030202060203" pitchFamily="34" charset="0"/>
                <a:cs typeface="Arial"/>
                <a:sym typeface="Comic Sans MS"/>
              </a:rPr>
              <a:t>The ratio of purchase has </a:t>
            </a:r>
            <a:r>
              <a:rPr lang="en-US" sz="2400" kern="0" dirty="0">
                <a:solidFill>
                  <a:srgbClr val="000000"/>
                </a:solidFill>
                <a:latin typeface="Graphik Regular" panose="020B0503030202060203" pitchFamily="34" charset="0"/>
                <a:cs typeface="Arial"/>
                <a:sym typeface="Comic Sans MS"/>
              </a:rPr>
              <a:t>increased</a:t>
            </a:r>
            <a:r>
              <a:rPr lang="en-US" sz="2133" kern="0" dirty="0">
                <a:solidFill>
                  <a:srgbClr val="000000"/>
                </a:solidFill>
                <a:latin typeface="Graphik Regular" panose="020B0503030202060203" pitchFamily="34" charset="0"/>
                <a:cs typeface="Arial"/>
                <a:sym typeface="Comic Sans MS"/>
              </a:rPr>
              <a:t> in the new customer data for the age group belonging to the range 60 – 69.</a:t>
            </a:r>
            <a:endParaRPr sz="2133" kern="0" dirty="0">
              <a:solidFill>
                <a:srgbClr val="000000"/>
              </a:solidFill>
              <a:latin typeface="Graphik Regular" panose="020B0503030202060203" pitchFamily="34" charset="0"/>
              <a:cs typeface="Arial"/>
              <a:sym typeface="Comic Sans MS"/>
            </a:endParaRPr>
          </a:p>
          <a:p>
            <a:pPr marL="609585" defTabSz="1219170">
              <a:lnSpc>
                <a:spcPct val="115000"/>
              </a:lnSpc>
              <a:buClr>
                <a:srgbClr val="000000"/>
              </a:buClr>
            </a:pPr>
            <a:endParaRPr sz="2133" kern="0" dirty="0">
              <a:solidFill>
                <a:srgbClr val="000000"/>
              </a:solidFill>
              <a:latin typeface="Graphik Regular" panose="020B0503030202060203" pitchFamily="34" charset="0"/>
              <a:cs typeface="Arial"/>
              <a:sym typeface="Comic Sans MS"/>
            </a:endParaRPr>
          </a:p>
          <a:p>
            <a:pPr marL="609585" indent="-440256" defTabSz="1219170">
              <a:lnSpc>
                <a:spcPct val="115000"/>
              </a:lnSpc>
              <a:buClr>
                <a:srgbClr val="000000"/>
              </a:buClr>
              <a:buSzPts val="1600"/>
              <a:buFont typeface="Comic Sans MS"/>
              <a:buChar char="●"/>
            </a:pPr>
            <a:r>
              <a:rPr lang="en-US" sz="2133" kern="0" dirty="0">
                <a:solidFill>
                  <a:srgbClr val="000000"/>
                </a:solidFill>
                <a:latin typeface="Graphik Regular" panose="020B0503030202060203" pitchFamily="34" charset="0"/>
                <a:cs typeface="Arial"/>
                <a:sym typeface="Comic Sans MS"/>
              </a:rPr>
              <a:t>The data distribution remains same for the age group of 20 – 29 in both the data.</a:t>
            </a:r>
            <a:endParaRPr sz="2133" kern="0" dirty="0">
              <a:solidFill>
                <a:srgbClr val="000000"/>
              </a:solidFill>
              <a:latin typeface="Graphik Regular" panose="020B0503030202060203" pitchFamily="34" charset="0"/>
              <a:cs typeface="Arial"/>
              <a:sym typeface="Comic Sans MS"/>
            </a:endParaRPr>
          </a:p>
          <a:p>
            <a:pPr marL="609585" defTabSz="1219170">
              <a:lnSpc>
                <a:spcPct val="115000"/>
              </a:lnSpc>
              <a:buClr>
                <a:srgbClr val="000000"/>
              </a:buClr>
            </a:pPr>
            <a:endParaRPr sz="2133" kern="0" dirty="0">
              <a:solidFill>
                <a:srgbClr val="000000"/>
              </a:solidFill>
              <a:latin typeface="Graphik Regular" panose="020B0503030202060203" pitchFamily="34" charset="0"/>
              <a:cs typeface="Arial"/>
              <a:sym typeface="Comic Sans MS"/>
            </a:endParaRPr>
          </a:p>
          <a:p>
            <a:pPr marL="609585" indent="-440256" defTabSz="1219170">
              <a:buClr>
                <a:srgbClr val="000000"/>
              </a:buClr>
              <a:buSzPts val="1600"/>
              <a:buFont typeface="Comic Sans MS"/>
              <a:buChar char="●"/>
            </a:pPr>
            <a:r>
              <a:rPr lang="en-US" sz="2133" kern="0" dirty="0">
                <a:solidFill>
                  <a:srgbClr val="000000"/>
                </a:solidFill>
                <a:latin typeface="Graphik Regular" panose="020B0503030202060203" pitchFamily="34" charset="0"/>
                <a:cs typeface="Arial"/>
                <a:sym typeface="Comic Sans MS"/>
              </a:rPr>
              <a:t>It looks like the percentages of under 25 years old not really change.</a:t>
            </a:r>
            <a:endParaRPr sz="2133" kern="0" dirty="0">
              <a:solidFill>
                <a:srgbClr val="000000"/>
              </a:solidFill>
              <a:latin typeface="Graphik Regular" panose="020B0503030202060203" pitchFamily="34" charset="0"/>
              <a:cs typeface="Arial"/>
              <a:sym typeface="Comic Sans MS"/>
            </a:endParaRPr>
          </a:p>
          <a:p>
            <a:pPr marL="380990" indent="-253994" defTabSz="1219170">
              <a:lnSpc>
                <a:spcPct val="115000"/>
              </a:lnSpc>
              <a:buClr>
                <a:srgbClr val="000000"/>
              </a:buClr>
              <a:buSzPts val="1500"/>
            </a:pPr>
            <a:endParaRPr sz="2000" kern="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80990" indent="-253994" defTabSz="1219170">
              <a:lnSpc>
                <a:spcPct val="115000"/>
              </a:lnSpc>
              <a:buClr>
                <a:srgbClr val="000000"/>
              </a:buClr>
              <a:buSzPts val="1500"/>
            </a:pPr>
            <a:endParaRPr sz="2000" kern="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80990" indent="-253994" defTabSz="1219170">
              <a:lnSpc>
                <a:spcPct val="115000"/>
              </a:lnSpc>
              <a:buClr>
                <a:srgbClr val="000000"/>
              </a:buClr>
              <a:buSzPts val="1500"/>
            </a:pPr>
            <a:endParaRPr sz="2000" kern="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-20668" y="-25967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273367" y="309799"/>
            <a:ext cx="11420800" cy="6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7" tIns="121867" rIns="121867" bIns="121867" anchor="t" anchorCtr="0">
            <a:noAutofit/>
          </a:bodyPr>
          <a:lstStyle/>
          <a:p>
            <a:pPr defTabSz="1219170">
              <a:buClr>
                <a:srgbClr val="FFFFFF"/>
              </a:buClr>
              <a:buSzPts val="2000"/>
            </a:pPr>
            <a:r>
              <a:rPr lang="en-US" sz="4267" b="1" kern="0" dirty="0">
                <a:solidFill>
                  <a:srgbClr val="FFFFFF"/>
                </a:solidFill>
                <a:latin typeface="Noto Sans Symbols"/>
                <a:ea typeface="Open Sans" panose="020B0606030504020204" pitchFamily="34" charset="0"/>
                <a:cs typeface="Open Sans" panose="020B0606030504020204" pitchFamily="34" charset="0"/>
                <a:sym typeface="Comic Sans MS"/>
              </a:rPr>
              <a:t>Model</a:t>
            </a:r>
            <a:r>
              <a:rPr lang="en-US" sz="3467" b="1" kern="0" dirty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4267" b="1" kern="0" dirty="0">
                <a:solidFill>
                  <a:srgbClr val="FFFFFF"/>
                </a:solidFill>
                <a:latin typeface="Noto Sans Symbols"/>
                <a:ea typeface="Open Sans" panose="020B0606030504020204" pitchFamily="34" charset="0"/>
                <a:cs typeface="Open Sans" panose="020B0606030504020204" pitchFamily="34" charset="0"/>
                <a:sym typeface="Comic Sans MS"/>
              </a:rPr>
              <a:t>Development</a:t>
            </a:r>
            <a:endParaRPr sz="4267" b="1" kern="0" dirty="0">
              <a:solidFill>
                <a:srgbClr val="FFFFFF"/>
              </a:solidFill>
              <a:latin typeface="Noto Sans Symbols"/>
              <a:ea typeface="Open Sans" panose="020B0606030504020204" pitchFamily="34" charset="0"/>
              <a:cs typeface="Open Sans" panose="020B0606030504020204" pitchFamily="34" charset="0"/>
              <a:sym typeface="Comic Sans MS"/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273367" y="1336765"/>
            <a:ext cx="11420800" cy="6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7" tIns="121867" rIns="121867" bIns="121867" anchor="t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2000"/>
            </a:pPr>
            <a:r>
              <a:rPr lang="en-US" sz="2400" b="1" kern="0" dirty="0">
                <a:solidFill>
                  <a:srgbClr val="000000"/>
                </a:solidFill>
                <a:latin typeface="Graphik Regular" panose="020B0503030202060203" pitchFamily="34" charset="0"/>
                <a:cs typeface="Arial"/>
                <a:sym typeface="Comic Sans MS"/>
              </a:rPr>
              <a:t>Purchase</a:t>
            </a:r>
            <a:r>
              <a:rPr lang="en-US" sz="2667" b="1" kern="0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1" kern="0" dirty="0">
                <a:solidFill>
                  <a:srgbClr val="000000"/>
                </a:solidFill>
                <a:latin typeface="Graphik Regular" panose="020B0503030202060203" pitchFamily="34" charset="0"/>
                <a:cs typeface="Arial"/>
                <a:sym typeface="Comic Sans MS"/>
              </a:rPr>
              <a:t>History</a:t>
            </a:r>
            <a:r>
              <a:rPr lang="en-US" sz="2667" b="1" kern="0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1" kern="0" dirty="0">
                <a:solidFill>
                  <a:srgbClr val="000000"/>
                </a:solidFill>
                <a:latin typeface="Graphik Regular" panose="020B0503030202060203" pitchFamily="34" charset="0"/>
                <a:cs typeface="Arial"/>
                <a:sym typeface="Comic Sans MS"/>
              </a:rPr>
              <a:t>of Bikes (last 3 years)</a:t>
            </a:r>
            <a:endParaRPr sz="2400" b="1" kern="0" dirty="0">
              <a:solidFill>
                <a:srgbClr val="000000"/>
              </a:solidFill>
              <a:latin typeface="Graphik Regular" panose="020B0503030202060203" pitchFamily="34" charset="0"/>
              <a:cs typeface="Arial"/>
              <a:sym typeface="Comic Sans MS"/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273367" y="1884133"/>
            <a:ext cx="6919600" cy="43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7" tIns="121867" rIns="121867" bIns="121867" anchor="t" anchorCtr="0">
            <a:noAutofit/>
          </a:bodyPr>
          <a:lstStyle/>
          <a:p>
            <a:pPr marL="609585" defTabSz="1219170">
              <a:lnSpc>
                <a:spcPct val="115000"/>
              </a:lnSpc>
              <a:buClr>
                <a:srgbClr val="000000"/>
              </a:buClr>
            </a:pPr>
            <a:endParaRPr sz="2133" kern="0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09585" indent="-440256" defTabSz="1219170">
              <a:lnSpc>
                <a:spcPct val="115000"/>
              </a:lnSpc>
              <a:buClr>
                <a:srgbClr val="000000"/>
              </a:buClr>
              <a:buSzPts val="1600"/>
              <a:buFont typeface="Comic Sans MS"/>
              <a:buChar char="●"/>
            </a:pPr>
            <a:r>
              <a:rPr lang="en-US" sz="2400" kern="0" dirty="0">
                <a:solidFill>
                  <a:srgbClr val="000000"/>
                </a:solidFill>
                <a:latin typeface="Graphik Regular" panose="020B0503030202060203" pitchFamily="34" charset="0"/>
                <a:cs typeface="Arial"/>
                <a:sym typeface="Comic Sans MS"/>
              </a:rPr>
              <a:t>We can see that around 51% (25,212 bikes)  females purchased a bike within the last three years and the male purchase sums up to 47% (23,765 bikes). </a:t>
            </a:r>
            <a:endParaRPr sz="2400" kern="0" dirty="0">
              <a:solidFill>
                <a:srgbClr val="000000"/>
              </a:solidFill>
              <a:latin typeface="Graphik Regular" panose="020B0503030202060203" pitchFamily="34" charset="0"/>
              <a:cs typeface="Arial"/>
              <a:sym typeface="Comic Sans MS"/>
            </a:endParaRPr>
          </a:p>
          <a:p>
            <a:pPr marL="609585" defTabSz="1219170">
              <a:lnSpc>
                <a:spcPct val="115000"/>
              </a:lnSpc>
              <a:buClr>
                <a:srgbClr val="000000"/>
              </a:buClr>
            </a:pPr>
            <a:endParaRPr sz="2400" kern="0" dirty="0">
              <a:solidFill>
                <a:srgbClr val="000000"/>
              </a:solidFill>
              <a:latin typeface="Graphik Regular" panose="020B0503030202060203" pitchFamily="34" charset="0"/>
              <a:cs typeface="Arial"/>
              <a:sym typeface="Comic Sans MS"/>
            </a:endParaRPr>
          </a:p>
          <a:p>
            <a:pPr marL="609585" indent="-440256" defTabSz="1219170">
              <a:lnSpc>
                <a:spcPct val="115000"/>
              </a:lnSpc>
              <a:buClr>
                <a:srgbClr val="000000"/>
              </a:buClr>
              <a:buSzPts val="1600"/>
              <a:buFont typeface="Comic Sans MS"/>
              <a:buChar char="●"/>
            </a:pPr>
            <a:r>
              <a:rPr lang="en-US" sz="2400" kern="0" dirty="0">
                <a:solidFill>
                  <a:srgbClr val="000000"/>
                </a:solidFill>
                <a:latin typeface="Graphik Regular" panose="020B0503030202060203" pitchFamily="34" charset="0"/>
                <a:cs typeface="Arial"/>
                <a:sym typeface="Comic Sans MS"/>
              </a:rPr>
              <a:t>The target audience for our marketing and advertising should be inclined to provide focus on females than males.</a:t>
            </a:r>
            <a:endParaRPr sz="2400" kern="0" dirty="0">
              <a:solidFill>
                <a:srgbClr val="000000"/>
              </a:solidFill>
              <a:latin typeface="Graphik Regular" panose="020B0503030202060203" pitchFamily="34" charset="0"/>
              <a:cs typeface="Arial"/>
              <a:sym typeface="Comic Sans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F4B50C-8713-305E-87E3-401867B81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248" y="1336766"/>
            <a:ext cx="4672408" cy="52580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/>
          <p:nvPr/>
        </p:nvSpPr>
        <p:spPr>
          <a:xfrm>
            <a:off x="-20668" y="-25967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273367" y="351965"/>
            <a:ext cx="11420800" cy="101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7" tIns="121867" rIns="121867" bIns="121867" anchor="t" anchorCtr="0">
            <a:noAutofit/>
          </a:bodyPr>
          <a:lstStyle/>
          <a:p>
            <a:pPr defTabSz="1219170">
              <a:buClr>
                <a:srgbClr val="FFFFFF"/>
              </a:buClr>
              <a:buSzPts val="2000"/>
            </a:pPr>
            <a:r>
              <a:rPr lang="en-US" sz="4267" b="1" kern="0" dirty="0">
                <a:solidFill>
                  <a:srgbClr val="FFFFFF"/>
                </a:solidFill>
                <a:latin typeface="Noto Sans Symbols"/>
                <a:ea typeface="Open Sans" panose="020B0606030504020204" pitchFamily="34" charset="0"/>
                <a:cs typeface="Open Sans" panose="020B0606030504020204" pitchFamily="34" charset="0"/>
                <a:sym typeface="Comic Sans MS"/>
              </a:rPr>
              <a:t>Interpretation</a:t>
            </a:r>
            <a:endParaRPr sz="4267" b="1" kern="0" dirty="0">
              <a:solidFill>
                <a:srgbClr val="FFFFFF"/>
              </a:solidFill>
              <a:latin typeface="Noto Sans Symbols"/>
              <a:ea typeface="Open Sans" panose="020B0606030504020204" pitchFamily="34" charset="0"/>
              <a:cs typeface="Open Sans" panose="020B0606030504020204" pitchFamily="34" charset="0"/>
              <a:sym typeface="Comic Sans MS"/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273367" y="1444399"/>
            <a:ext cx="11420800" cy="677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7" tIns="121867" rIns="121867" bIns="121867" anchor="t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2000"/>
            </a:pPr>
            <a:r>
              <a:rPr lang="en-US" sz="2400" b="1" kern="0" dirty="0">
                <a:solidFill>
                  <a:srgbClr val="000000"/>
                </a:solidFill>
                <a:latin typeface="Graphik Regular" panose="020B0503030202060203" pitchFamily="34" charset="0"/>
                <a:cs typeface="Arial"/>
                <a:sym typeface="Comic Sans MS"/>
              </a:rPr>
              <a:t>Job</a:t>
            </a:r>
            <a:r>
              <a:rPr lang="en-US" sz="2933" b="1" kern="0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1" kern="0" dirty="0">
                <a:solidFill>
                  <a:srgbClr val="000000"/>
                </a:solidFill>
                <a:latin typeface="Graphik Regular" panose="020B0503030202060203" pitchFamily="34" charset="0"/>
                <a:ea typeface="Comic Sans MS"/>
                <a:cs typeface="Comic Sans MS"/>
                <a:sym typeface="Comic Sans MS"/>
              </a:rPr>
              <a:t>I</a:t>
            </a:r>
            <a:r>
              <a:rPr lang="en-US" sz="2400" b="1" kern="0" dirty="0">
                <a:solidFill>
                  <a:srgbClr val="000000"/>
                </a:solidFill>
                <a:latin typeface="Graphik Regular" panose="020B0503030202060203" pitchFamily="34" charset="0"/>
                <a:cs typeface="Arial"/>
                <a:sym typeface="Comic Sans MS"/>
              </a:rPr>
              <a:t>ndustry</a:t>
            </a:r>
            <a:endParaRPr sz="2400" b="1" kern="0" dirty="0">
              <a:solidFill>
                <a:srgbClr val="000000"/>
              </a:solidFill>
              <a:latin typeface="Graphik Regular" panose="020B0503030202060203" pitchFamily="34" charset="0"/>
              <a:cs typeface="Arial"/>
              <a:sym typeface="Comic Sans MS"/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273367" y="2546333"/>
            <a:ext cx="6558000" cy="36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7" tIns="121867" rIns="121867" bIns="121867" anchor="t" anchorCtr="0">
            <a:noAutofit/>
          </a:bodyPr>
          <a:lstStyle/>
          <a:p>
            <a:pPr marL="609585" indent="-457189" defTabSz="1219170">
              <a:lnSpc>
                <a:spcPct val="115000"/>
              </a:lnSpc>
              <a:buClr>
                <a:srgbClr val="000000"/>
              </a:buClr>
              <a:buSzPts val="1800"/>
              <a:buFont typeface="Comic Sans MS"/>
              <a:buChar char="●"/>
            </a:pPr>
            <a:r>
              <a:rPr lang="en-US" sz="2400" kern="0" dirty="0">
                <a:solidFill>
                  <a:srgbClr val="000000"/>
                </a:solidFill>
                <a:latin typeface="Graphik Regular" panose="020B0503030202060203" pitchFamily="34" charset="0"/>
                <a:cs typeface="Arial"/>
                <a:sym typeface="Comic Sans MS"/>
              </a:rPr>
              <a:t>Most of the new customers belong to the Finance industry and Manufacturing customers still stands among the top two positions. </a:t>
            </a:r>
            <a:endParaRPr sz="2400" kern="0" dirty="0">
              <a:solidFill>
                <a:srgbClr val="000000"/>
              </a:solidFill>
              <a:latin typeface="Graphik Regular" panose="020B0503030202060203" pitchFamily="34" charset="0"/>
              <a:cs typeface="Arial"/>
              <a:sym typeface="Comic Sans MS"/>
            </a:endParaRPr>
          </a:p>
          <a:p>
            <a:pPr marL="609585" defTabSz="1219170">
              <a:lnSpc>
                <a:spcPct val="115000"/>
              </a:lnSpc>
              <a:buClr>
                <a:srgbClr val="000000"/>
              </a:buClr>
            </a:pPr>
            <a:endParaRPr sz="2400" kern="0" dirty="0">
              <a:solidFill>
                <a:srgbClr val="000000"/>
              </a:solidFill>
              <a:latin typeface="Graphik Regular" panose="020B0503030202060203" pitchFamily="34" charset="0"/>
              <a:cs typeface="Arial"/>
              <a:sym typeface="Comic Sans MS"/>
            </a:endParaRPr>
          </a:p>
          <a:p>
            <a:pPr marL="609585" indent="-457189" defTabSz="1219170">
              <a:lnSpc>
                <a:spcPct val="115000"/>
              </a:lnSpc>
              <a:buClr>
                <a:srgbClr val="000000"/>
              </a:buClr>
              <a:buSzPts val="1800"/>
              <a:buFont typeface="Comic Sans MS"/>
              <a:buChar char="●"/>
            </a:pPr>
            <a:r>
              <a:rPr lang="en-US" sz="2400" kern="0" dirty="0">
                <a:solidFill>
                  <a:srgbClr val="000000"/>
                </a:solidFill>
                <a:latin typeface="Graphik Regular" panose="020B0503030202060203" pitchFamily="34" charset="0"/>
                <a:cs typeface="Arial"/>
                <a:sym typeface="Comic Sans MS"/>
              </a:rPr>
              <a:t>Rest of the industries seem to remain in the same positions.</a:t>
            </a:r>
            <a:endParaRPr sz="2400" kern="0" dirty="0">
              <a:solidFill>
                <a:srgbClr val="000000"/>
              </a:solidFill>
              <a:latin typeface="Graphik Regular" panose="020B0503030202060203" pitchFamily="34" charset="0"/>
              <a:cs typeface="Arial"/>
              <a:sym typeface="Comic Sans MS"/>
            </a:endParaRPr>
          </a:p>
          <a:p>
            <a:pPr defTabSz="1219170">
              <a:lnSpc>
                <a:spcPct val="115000"/>
              </a:lnSpc>
              <a:buClr>
                <a:srgbClr val="000000"/>
              </a:buClr>
              <a:buSzPts val="1500"/>
            </a:pPr>
            <a:endParaRPr sz="2000" kern="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defTabSz="1219170">
              <a:lnSpc>
                <a:spcPct val="115000"/>
              </a:lnSpc>
              <a:buClr>
                <a:srgbClr val="000000"/>
              </a:buClr>
              <a:buSzPts val="1500"/>
            </a:pPr>
            <a:r>
              <a:rPr lang="en-US" sz="2000" kern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166DA90-81EE-0F0A-6068-12DBD090878E}"/>
              </a:ext>
            </a:extLst>
          </p:cNvPr>
          <p:cNvGraphicFramePr>
            <a:graphicFrameLocks/>
          </p:cNvGraphicFramePr>
          <p:nvPr/>
        </p:nvGraphicFramePr>
        <p:xfrm>
          <a:off x="6986210" y="2121978"/>
          <a:ext cx="5080364" cy="3590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418</Words>
  <Application>Microsoft Office PowerPoint</Application>
  <PresentationFormat>Widescreen</PresentationFormat>
  <Paragraphs>71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Comic Sans MS</vt:lpstr>
      <vt:lpstr>Graphik Regular</vt:lpstr>
      <vt:lpstr>Noto Sans Symbols</vt:lpstr>
      <vt:lpstr>Open Sans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Yousuf Hasan</dc:creator>
  <cp:lastModifiedBy>Yousuf Hasan</cp:lastModifiedBy>
  <cp:revision>3</cp:revision>
  <dcterms:created xsi:type="dcterms:W3CDTF">2023-09-06T07:54:47Z</dcterms:created>
  <dcterms:modified xsi:type="dcterms:W3CDTF">2023-09-06T07:57:37Z</dcterms:modified>
</cp:coreProperties>
</file>