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
      <p:font typeface="Nunito Medium"/>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Medium-regular.fntdata"/><Relationship Id="rId30" Type="http://schemas.openxmlformats.org/officeDocument/2006/relationships/font" Target="fonts/MavenPro-bold.fntdata"/><Relationship Id="rId11" Type="http://schemas.openxmlformats.org/officeDocument/2006/relationships/slide" Target="slides/slide6.xml"/><Relationship Id="rId33" Type="http://schemas.openxmlformats.org/officeDocument/2006/relationships/font" Target="fonts/NunitoMedium-italic.fntdata"/><Relationship Id="rId10" Type="http://schemas.openxmlformats.org/officeDocument/2006/relationships/slide" Target="slides/slide5.xml"/><Relationship Id="rId32" Type="http://schemas.openxmlformats.org/officeDocument/2006/relationships/font" Target="fonts/NunitoMedium-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NunitoMedium-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f00b7492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f00b7492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f00b749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2f00b749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f00b7492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f00b7492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2f00b7492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2f00b7492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2f00b7492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2f00b7492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2fac033e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2fac033e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2f00b7492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2f00b7492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f00b7492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f00b7492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2f00b7492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2f00b7492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2fac033e3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2fac033e3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eb4018c34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eb4018c34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eb4018c34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eb4018c34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eb4018c34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eb4018c34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fac033e3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2fac033e3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eb4018c34_0_1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eb4018c34_0_1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eb4018c34_0_1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eb4018c34_0_1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eb4018c34_0_1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eb4018c34_0_1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f00b7492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f00b7492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72802" y="1384125"/>
            <a:ext cx="5783400" cy="1457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3444"/>
              <a:t>The Difference Between Annual Members and </a:t>
            </a:r>
            <a:endParaRPr sz="3444"/>
          </a:p>
          <a:p>
            <a:pPr indent="0" lvl="0" marL="0" rtl="0" algn="l">
              <a:spcBef>
                <a:spcPts val="0"/>
              </a:spcBef>
              <a:spcAft>
                <a:spcPts val="0"/>
              </a:spcAft>
              <a:buNone/>
            </a:pPr>
            <a:r>
              <a:rPr lang="en" sz="3444"/>
              <a:t>Casual Riders in Using Cyclistic Bikes</a:t>
            </a:r>
            <a:endParaRPr sz="3444"/>
          </a:p>
        </p:txBody>
      </p:sp>
      <p:sp>
        <p:nvSpPr>
          <p:cNvPr id="278" name="Google Shape;278;p13"/>
          <p:cNvSpPr txBox="1"/>
          <p:nvPr>
            <p:ph idx="1" type="subTitle"/>
          </p:nvPr>
        </p:nvSpPr>
        <p:spPr>
          <a:xfrm>
            <a:off x="547002" y="3300250"/>
            <a:ext cx="5783400" cy="90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Hasan Ibrahim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2"/>
          <p:cNvSpPr txBox="1"/>
          <p:nvPr>
            <p:ph idx="1" type="body"/>
          </p:nvPr>
        </p:nvSpPr>
        <p:spPr>
          <a:xfrm>
            <a:off x="1187425" y="1728500"/>
            <a:ext cx="7691400" cy="2541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2500">
                <a:latin typeface="Nunito Medium"/>
                <a:ea typeface="Nunito Medium"/>
                <a:cs typeface="Nunito Medium"/>
                <a:sym typeface="Nunito Medium"/>
              </a:rPr>
              <a:t>Do the number of casual riders in line with the annual users?</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3"/>
          <p:cNvSpPr txBox="1"/>
          <p:nvPr>
            <p:ph idx="1" type="body"/>
          </p:nvPr>
        </p:nvSpPr>
        <p:spPr>
          <a:xfrm>
            <a:off x="174350" y="1307575"/>
            <a:ext cx="2691600" cy="40212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None/>
            </a:pPr>
            <a:r>
              <a:rPr lang="en" sz="4710"/>
              <a:t>From the chart, we can see that the number of casual riders using the Cyclistic Bikes gradually increases following the annual members. </a:t>
            </a:r>
            <a:endParaRPr sz="4710"/>
          </a:p>
          <a:p>
            <a:pPr indent="0" lvl="0" marL="0" rtl="0" algn="l">
              <a:spcBef>
                <a:spcPts val="1200"/>
              </a:spcBef>
              <a:spcAft>
                <a:spcPts val="1200"/>
              </a:spcAft>
              <a:buNone/>
            </a:pPr>
            <a:r>
              <a:rPr lang="en" sz="3146"/>
              <a:t>The cause for the decrease in number needs more additional analysis, for it's not related to the topic for now.</a:t>
            </a:r>
            <a:endParaRPr sz="3146"/>
          </a:p>
        </p:txBody>
      </p:sp>
      <p:pic>
        <p:nvPicPr>
          <p:cNvPr id="334" name="Google Shape;334;p23"/>
          <p:cNvPicPr preferRelativeResize="0"/>
          <p:nvPr/>
        </p:nvPicPr>
        <p:blipFill rotWithShape="1">
          <a:blip r:embed="rId3">
            <a:alphaModFix/>
          </a:blip>
          <a:srcRect b="0" l="0" r="4571" t="0"/>
          <a:stretch/>
        </p:blipFill>
        <p:spPr>
          <a:xfrm>
            <a:off x="2781300" y="307675"/>
            <a:ext cx="6362700" cy="4465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4"/>
          <p:cNvSpPr txBox="1"/>
          <p:nvPr>
            <p:ph idx="1" type="body"/>
          </p:nvPr>
        </p:nvSpPr>
        <p:spPr>
          <a:xfrm>
            <a:off x="741025" y="4086450"/>
            <a:ext cx="5481300" cy="751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sz="2000"/>
              <a:t>Positive correlation between casual riders and annual members in using The Cyclistic Bikes.</a:t>
            </a:r>
            <a:endParaRPr sz="2000"/>
          </a:p>
        </p:txBody>
      </p:sp>
      <p:pic>
        <p:nvPicPr>
          <p:cNvPr id="340" name="Google Shape;340;p24"/>
          <p:cNvPicPr preferRelativeResize="0"/>
          <p:nvPr/>
        </p:nvPicPr>
        <p:blipFill>
          <a:blip r:embed="rId3">
            <a:alphaModFix/>
          </a:blip>
          <a:stretch>
            <a:fillRect/>
          </a:stretch>
        </p:blipFill>
        <p:spPr>
          <a:xfrm>
            <a:off x="283325" y="152400"/>
            <a:ext cx="8577351" cy="3994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5"/>
          <p:cNvSpPr txBox="1"/>
          <p:nvPr>
            <p:ph type="title"/>
          </p:nvPr>
        </p:nvSpPr>
        <p:spPr>
          <a:xfrm>
            <a:off x="1282000" y="17319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700"/>
              <a:t>Conclusion</a:t>
            </a:r>
            <a:endParaRPr sz="6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6"/>
          <p:cNvSpPr txBox="1"/>
          <p:nvPr>
            <p:ph idx="1" type="body"/>
          </p:nvPr>
        </p:nvSpPr>
        <p:spPr>
          <a:xfrm>
            <a:off x="1067900" y="558450"/>
            <a:ext cx="7857000" cy="4026600"/>
          </a:xfrm>
          <a:prstGeom prst="rect">
            <a:avLst/>
          </a:prstGeom>
        </p:spPr>
        <p:txBody>
          <a:bodyPr anchorCtr="0" anchor="t" bIns="91425" lIns="91425" spcFirstLastPara="1" rIns="91425" wrap="square" tIns="91425">
            <a:noAutofit/>
          </a:bodyPr>
          <a:lstStyle/>
          <a:p>
            <a:pPr indent="-336550" lvl="0" marL="457200" rtl="0" algn="just">
              <a:spcBef>
                <a:spcPts val="1000"/>
              </a:spcBef>
              <a:spcAft>
                <a:spcPts val="0"/>
              </a:spcAft>
              <a:buSzPts val="1700"/>
              <a:buChar char="●"/>
            </a:pPr>
            <a:r>
              <a:rPr lang="en" sz="1700"/>
              <a:t>From the average trip duration in the last 12 months, the casual riders were more often in using the Cylclistic Bikes. It will be a big contribution to the company if we can increase the number of annual users.</a:t>
            </a:r>
            <a:endParaRPr sz="1700"/>
          </a:p>
          <a:p>
            <a:pPr indent="-336550" lvl="0" marL="457200" rtl="0" algn="just">
              <a:spcBef>
                <a:spcPts val="1200"/>
              </a:spcBef>
              <a:spcAft>
                <a:spcPts val="0"/>
              </a:spcAft>
              <a:buSzPts val="1700"/>
              <a:buChar char="●"/>
            </a:pPr>
            <a:r>
              <a:rPr lang="en" sz="1700"/>
              <a:t>The number of trips from Casual Riders in the last 12 months can also be a big consideration, for the number is more than a million trips.</a:t>
            </a:r>
            <a:endParaRPr sz="1700"/>
          </a:p>
          <a:p>
            <a:pPr indent="-336550" lvl="0" marL="457200" rtl="0" algn="just">
              <a:spcBef>
                <a:spcPts val="1000"/>
              </a:spcBef>
              <a:spcAft>
                <a:spcPts val="1000"/>
              </a:spcAft>
              <a:buSzPts val="1700"/>
              <a:buChar char="●"/>
            </a:pPr>
            <a:r>
              <a:rPr lang="en" sz="1700"/>
              <a:t>The number of casual riders using the Cyclistic Bikes each month in the last 12 months is gradually following the number of annual members. The number of casual riders and annual members also shows a positive correlation. It is implied that the casual riders are a good chance to increase the number of annual members. </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Further Exploration	</a:t>
            </a:r>
            <a:endParaRPr/>
          </a:p>
        </p:txBody>
      </p:sp>
      <p:sp>
        <p:nvSpPr>
          <p:cNvPr id="356" name="Google Shape;356;p27"/>
          <p:cNvSpPr txBox="1"/>
          <p:nvPr>
            <p:ph idx="1" type="body"/>
          </p:nvPr>
        </p:nvSpPr>
        <p:spPr>
          <a:xfrm>
            <a:off x="1303800" y="1503825"/>
            <a:ext cx="7030500" cy="3027900"/>
          </a:xfrm>
          <a:prstGeom prst="rect">
            <a:avLst/>
          </a:prstGeom>
        </p:spPr>
        <p:txBody>
          <a:bodyPr anchorCtr="0" anchor="t" bIns="91425" lIns="91425" spcFirstLastPara="1" rIns="91425" wrap="square" tIns="91425">
            <a:normAutofit/>
          </a:bodyPr>
          <a:lstStyle/>
          <a:p>
            <a:pPr indent="-349250" lvl="0" marL="457200" rtl="0" algn="just">
              <a:spcBef>
                <a:spcPts val="1000"/>
              </a:spcBef>
              <a:spcAft>
                <a:spcPts val="0"/>
              </a:spcAft>
              <a:buSzPts val="1900"/>
              <a:buChar char="●"/>
            </a:pPr>
            <a:r>
              <a:rPr lang="en" sz="1900"/>
              <a:t>Data about member ID so that we can know the exact number of users from casual riders and annual members.</a:t>
            </a:r>
            <a:endParaRPr sz="1900"/>
          </a:p>
          <a:p>
            <a:pPr indent="-349250" lvl="0" marL="457200" rtl="0" algn="just">
              <a:spcBef>
                <a:spcPts val="1200"/>
              </a:spcBef>
              <a:spcAft>
                <a:spcPts val="1200"/>
              </a:spcAft>
              <a:buSzPts val="1900"/>
              <a:buChar char="●"/>
            </a:pPr>
            <a:r>
              <a:rPr lang="en" sz="1900"/>
              <a:t>Data about users' address, sex, and age to determine the advertisement strategy.</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8"/>
          <p:cNvSpPr txBox="1"/>
          <p:nvPr>
            <p:ph type="title"/>
          </p:nvPr>
        </p:nvSpPr>
        <p:spPr>
          <a:xfrm>
            <a:off x="1303800" y="1413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Additional Insight for Further Analysis</a:t>
            </a:r>
            <a:endParaRPr/>
          </a:p>
        </p:txBody>
      </p:sp>
      <p:pic>
        <p:nvPicPr>
          <p:cNvPr id="362" name="Google Shape;362;p28"/>
          <p:cNvPicPr preferRelativeResize="0"/>
          <p:nvPr/>
        </p:nvPicPr>
        <p:blipFill rotWithShape="1">
          <a:blip r:embed="rId3">
            <a:alphaModFix/>
          </a:blip>
          <a:srcRect b="0" l="0" r="4461" t="0"/>
          <a:stretch/>
        </p:blipFill>
        <p:spPr>
          <a:xfrm>
            <a:off x="1176750" y="784775"/>
            <a:ext cx="7891051" cy="4003775"/>
          </a:xfrm>
          <a:prstGeom prst="rect">
            <a:avLst/>
          </a:prstGeom>
          <a:noFill/>
          <a:ln>
            <a:noFill/>
          </a:ln>
        </p:spPr>
      </p:pic>
      <p:sp>
        <p:nvSpPr>
          <p:cNvPr id="363" name="Google Shape;363;p28"/>
          <p:cNvSpPr txBox="1"/>
          <p:nvPr>
            <p:ph idx="1" type="body"/>
          </p:nvPr>
        </p:nvSpPr>
        <p:spPr>
          <a:xfrm>
            <a:off x="83325" y="1710550"/>
            <a:ext cx="1093500" cy="200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April to October most of the user using the docked bike.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9"/>
          <p:cNvSpPr txBox="1"/>
          <p:nvPr>
            <p:ph idx="1" type="body"/>
          </p:nvPr>
        </p:nvSpPr>
        <p:spPr>
          <a:xfrm>
            <a:off x="159525" y="1656225"/>
            <a:ext cx="1714800" cy="279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Starting August and the following months most of the users start to use the electric and classic bikes.</a:t>
            </a:r>
            <a:endParaRPr sz="1500"/>
          </a:p>
        </p:txBody>
      </p:sp>
      <p:pic>
        <p:nvPicPr>
          <p:cNvPr id="369" name="Google Shape;369;p29"/>
          <p:cNvPicPr preferRelativeResize="0"/>
          <p:nvPr/>
        </p:nvPicPr>
        <p:blipFill rotWithShape="1">
          <a:blip r:embed="rId3">
            <a:alphaModFix/>
          </a:blip>
          <a:srcRect b="0" l="0" r="5882" t="0"/>
          <a:stretch/>
        </p:blipFill>
        <p:spPr>
          <a:xfrm>
            <a:off x="1863400" y="183250"/>
            <a:ext cx="7072350" cy="4739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30"/>
          <p:cNvPicPr preferRelativeResize="0"/>
          <p:nvPr/>
        </p:nvPicPr>
        <p:blipFill rotWithShape="1">
          <a:blip r:embed="rId3">
            <a:alphaModFix/>
          </a:blip>
          <a:srcRect b="0" l="0" r="4205" t="0"/>
          <a:stretch/>
        </p:blipFill>
        <p:spPr>
          <a:xfrm>
            <a:off x="76200" y="457200"/>
            <a:ext cx="8991600" cy="399238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1"/>
          <p:cNvSpPr txBox="1"/>
          <p:nvPr>
            <p:ph type="title"/>
          </p:nvPr>
        </p:nvSpPr>
        <p:spPr>
          <a:xfrm>
            <a:off x="2785825" y="1720800"/>
            <a:ext cx="32076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Thank You</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Objective</a:t>
            </a:r>
            <a:endParaRPr sz="3500"/>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t>To know the difference between annual members and casual riders in order to determine whether it is a good thing to increase the number of annual members from casual riders.</a:t>
            </a:r>
            <a:endParaRPr sz="2000"/>
          </a:p>
          <a:p>
            <a:pPr indent="0" lvl="0" marL="0" rtl="0" algn="just">
              <a:spcBef>
                <a:spcPts val="1200"/>
              </a:spcBef>
              <a:spcAft>
                <a:spcPts val="0"/>
              </a:spcAft>
              <a:buNone/>
            </a:pPr>
            <a:r>
              <a:t/>
            </a:r>
            <a:endParaRPr sz="2000"/>
          </a:p>
          <a:p>
            <a:pPr indent="0" lvl="0" marL="0" rtl="0" algn="just">
              <a:spcBef>
                <a:spcPts val="1200"/>
              </a:spcBef>
              <a:spcAft>
                <a:spcPts val="120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Questions</a:t>
            </a:r>
            <a:endParaRPr sz="3500"/>
          </a:p>
        </p:txBody>
      </p:sp>
      <p:sp>
        <p:nvSpPr>
          <p:cNvPr id="290" name="Google Shape;290;p15"/>
          <p:cNvSpPr txBox="1"/>
          <p:nvPr>
            <p:ph idx="1" type="body"/>
          </p:nvPr>
        </p:nvSpPr>
        <p:spPr>
          <a:xfrm>
            <a:off x="136800" y="1597875"/>
            <a:ext cx="8870400" cy="25416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Nunito Medium"/>
              <a:buChar char="-"/>
            </a:pPr>
            <a:r>
              <a:rPr lang="en" sz="2000">
                <a:latin typeface="Nunito Medium"/>
                <a:ea typeface="Nunito Medium"/>
                <a:cs typeface="Nunito Medium"/>
                <a:sym typeface="Nunito Medium"/>
              </a:rPr>
              <a:t>How often do annual members and casual riders use the Cyclistic Bike?</a:t>
            </a:r>
            <a:endParaRPr sz="2000">
              <a:latin typeface="Nunito Medium"/>
              <a:ea typeface="Nunito Medium"/>
              <a:cs typeface="Nunito Medium"/>
              <a:sym typeface="Nunito Medium"/>
            </a:endParaRPr>
          </a:p>
          <a:p>
            <a:pPr indent="-355600" lvl="0" marL="457200" rtl="0" algn="l">
              <a:lnSpc>
                <a:spcPct val="150000"/>
              </a:lnSpc>
              <a:spcBef>
                <a:spcPts val="0"/>
              </a:spcBef>
              <a:spcAft>
                <a:spcPts val="0"/>
              </a:spcAft>
              <a:buSzPts val="2000"/>
              <a:buFont typeface="Nunito Medium"/>
              <a:buChar char="-"/>
            </a:pPr>
            <a:r>
              <a:rPr lang="en" sz="2000">
                <a:latin typeface="Nunito Medium"/>
                <a:ea typeface="Nunito Medium"/>
                <a:cs typeface="Nunito Medium"/>
                <a:sym typeface="Nunito Medium"/>
              </a:rPr>
              <a:t>How many casual riders and annual members use the Cyclistic Bike?</a:t>
            </a:r>
            <a:endParaRPr sz="2000">
              <a:latin typeface="Nunito Medium"/>
              <a:ea typeface="Nunito Medium"/>
              <a:cs typeface="Nunito Medium"/>
              <a:sym typeface="Nunito Medium"/>
            </a:endParaRPr>
          </a:p>
          <a:p>
            <a:pPr indent="-355600" lvl="0" marL="457200" rtl="0" algn="l">
              <a:lnSpc>
                <a:spcPct val="150000"/>
              </a:lnSpc>
              <a:spcBef>
                <a:spcPts val="0"/>
              </a:spcBef>
              <a:spcAft>
                <a:spcPts val="0"/>
              </a:spcAft>
              <a:buSzPts val="2000"/>
              <a:buFont typeface="Nunito Medium"/>
              <a:buChar char="-"/>
            </a:pPr>
            <a:r>
              <a:rPr lang="en" sz="2000">
                <a:latin typeface="Nunito Medium"/>
                <a:ea typeface="Nunito Medium"/>
                <a:cs typeface="Nunito Medium"/>
                <a:sym typeface="Nunito Medium"/>
              </a:rPr>
              <a:t>Do the number of casual riders in line with the annual users?</a:t>
            </a:r>
            <a:endParaRPr sz="2000">
              <a:latin typeface="Nunito Medium"/>
              <a:ea typeface="Nunito Medium"/>
              <a:cs typeface="Nunito Medium"/>
              <a:sym typeface="Nunit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idx="1" type="body"/>
          </p:nvPr>
        </p:nvSpPr>
        <p:spPr>
          <a:xfrm>
            <a:off x="1423650" y="17612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6700">
                <a:latin typeface="Maven Pro"/>
                <a:ea typeface="Maven Pro"/>
                <a:cs typeface="Maven Pro"/>
                <a:sym typeface="Maven Pro"/>
              </a:rPr>
              <a:t>Present Data</a:t>
            </a:r>
            <a:endParaRPr b="1" sz="6700">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Disclaimer</a:t>
            </a:r>
            <a:endParaRPr/>
          </a:p>
        </p:txBody>
      </p:sp>
      <p:sp>
        <p:nvSpPr>
          <p:cNvPr id="301" name="Google Shape;301;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Before we go further into the analysis, please note that the "</a:t>
            </a:r>
            <a:r>
              <a:rPr b="1" lang="en" sz="2000"/>
              <a:t>number of users</a:t>
            </a:r>
            <a:r>
              <a:rPr lang="en" sz="2000"/>
              <a:t>" stated in this presentation is </a:t>
            </a:r>
            <a:r>
              <a:rPr b="1" lang="en" sz="2000"/>
              <a:t>NOT</a:t>
            </a:r>
            <a:r>
              <a:rPr lang="en" sz="2000"/>
              <a:t> the </a:t>
            </a:r>
            <a:r>
              <a:rPr b="1" lang="en" sz="2000"/>
              <a:t>number of users by the individual</a:t>
            </a:r>
            <a:r>
              <a:rPr lang="en" sz="2000"/>
              <a:t>, it is a </a:t>
            </a:r>
            <a:r>
              <a:rPr b="1" lang="en" sz="2000"/>
              <a:t>record number of users using</a:t>
            </a:r>
            <a:r>
              <a:rPr lang="en" sz="2000"/>
              <a:t> the Cyclistic Bike.</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idx="1" type="body"/>
          </p:nvPr>
        </p:nvSpPr>
        <p:spPr>
          <a:xfrm>
            <a:off x="806425" y="1728500"/>
            <a:ext cx="7691400" cy="25416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1200"/>
              </a:spcAft>
              <a:buNone/>
            </a:pPr>
            <a:r>
              <a:rPr lang="en" sz="2600">
                <a:latin typeface="Nunito Medium"/>
                <a:ea typeface="Nunito Medium"/>
                <a:cs typeface="Nunito Medium"/>
                <a:sym typeface="Nunito Medium"/>
              </a:rPr>
              <a:t>How often do annual members and casual riders use the Cyclistic Bike?</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9"/>
          <p:cNvSpPr txBox="1"/>
          <p:nvPr>
            <p:ph idx="1" type="body"/>
          </p:nvPr>
        </p:nvSpPr>
        <p:spPr>
          <a:xfrm>
            <a:off x="185325" y="1678200"/>
            <a:ext cx="2656500" cy="346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The data shows that casual riders were using the Cylistic Bike more often than the annual members.</a:t>
            </a:r>
            <a:endParaRPr sz="2000"/>
          </a:p>
        </p:txBody>
      </p:sp>
      <p:pic>
        <p:nvPicPr>
          <p:cNvPr id="312" name="Google Shape;312;p19"/>
          <p:cNvPicPr preferRelativeResize="0"/>
          <p:nvPr/>
        </p:nvPicPr>
        <p:blipFill>
          <a:blip r:embed="rId3">
            <a:alphaModFix/>
          </a:blip>
          <a:stretch>
            <a:fillRect/>
          </a:stretch>
        </p:blipFill>
        <p:spPr>
          <a:xfrm>
            <a:off x="2841825" y="271650"/>
            <a:ext cx="6255349" cy="44908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0"/>
          <p:cNvSpPr txBox="1"/>
          <p:nvPr>
            <p:ph idx="1" type="body"/>
          </p:nvPr>
        </p:nvSpPr>
        <p:spPr>
          <a:xfrm>
            <a:off x="806425" y="1728500"/>
            <a:ext cx="7691400" cy="25416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1200"/>
              </a:spcAft>
              <a:buNone/>
            </a:pPr>
            <a:r>
              <a:rPr lang="en" sz="2500">
                <a:latin typeface="Nunito Medium"/>
                <a:ea typeface="Nunito Medium"/>
                <a:cs typeface="Nunito Medium"/>
                <a:sym typeface="Nunito Medium"/>
              </a:rPr>
              <a:t>How many casual riders and annual members use the Cyclistic Bike?</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1"/>
          <p:cNvSpPr txBox="1"/>
          <p:nvPr>
            <p:ph idx="1" type="body"/>
          </p:nvPr>
        </p:nvSpPr>
        <p:spPr>
          <a:xfrm>
            <a:off x="468575" y="1460225"/>
            <a:ext cx="2702700" cy="312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The pie chart shows that casual riders also have a large number of total trips in the last 12 months.</a:t>
            </a:r>
            <a:endParaRPr sz="2000"/>
          </a:p>
        </p:txBody>
      </p:sp>
      <p:pic>
        <p:nvPicPr>
          <p:cNvPr id="323" name="Google Shape;323;p21"/>
          <p:cNvPicPr preferRelativeResize="0"/>
          <p:nvPr/>
        </p:nvPicPr>
        <p:blipFill>
          <a:blip r:embed="rId3">
            <a:alphaModFix/>
          </a:blip>
          <a:stretch>
            <a:fillRect/>
          </a:stretch>
        </p:blipFill>
        <p:spPr>
          <a:xfrm>
            <a:off x="3501150" y="596150"/>
            <a:ext cx="4911500" cy="3860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