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271" r:id="rId2"/>
    <p:sldId id="273" r:id="rId3"/>
    <p:sldId id="283" r:id="rId4"/>
    <p:sldId id="285" r:id="rId5"/>
    <p:sldId id="293" r:id="rId6"/>
    <p:sldId id="274" r:id="rId7"/>
    <p:sldId id="287" r:id="rId8"/>
    <p:sldId id="275" r:id="rId9"/>
    <p:sldId id="276" r:id="rId10"/>
    <p:sldId id="288" r:id="rId11"/>
    <p:sldId id="277" r:id="rId12"/>
    <p:sldId id="278" r:id="rId13"/>
    <p:sldId id="289" r:id="rId14"/>
    <p:sldId id="279" r:id="rId15"/>
    <p:sldId id="281" r:id="rId16"/>
    <p:sldId id="280" r:id="rId17"/>
    <p:sldId id="291" r:id="rId18"/>
    <p:sldId id="292" r:id="rId19"/>
    <p:sldId id="2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35" autoAdjust="0"/>
    <p:restoredTop sz="86374" autoAdjust="0"/>
  </p:normalViewPr>
  <p:slideViewPr>
    <p:cSldViewPr>
      <p:cViewPr varScale="1">
        <p:scale>
          <a:sx n="59" d="100"/>
          <a:sy n="59" d="100"/>
        </p:scale>
        <p:origin x="-120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655C3-6516-4CAC-B36F-49776317F4AA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67B5-FA7F-4A6F-9F68-71C4ACECBCF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0934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67B5-FA7F-4A6F-9F68-71C4ACECBCF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67B5-FA7F-4A6F-9F68-71C4ACECBCFC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5212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D67B5-FA7F-4A6F-9F68-71C4ACECBCFC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150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99FF660-276A-4B3B-B19D-EE5BE434C3D9}" type="datetimeFigureOut">
              <a:rPr lang="en-GB" smtClean="0"/>
              <a:pPr/>
              <a:t>16/10/2025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C9DA385F-F282-4F06-B612-EF2BCB87511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124744"/>
            <a:ext cx="9144000" cy="2088232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GB" sz="8800" i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  <a:r>
              <a:rPr lang="en-GB" sz="8800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GB" sz="8800" i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GB" sz="8800" i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en-GB" sz="8800" i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en-GB" sz="8800" i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endParaRPr lang="en-GB" sz="8800" i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4509120"/>
            <a:ext cx="4104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i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</a:rPr>
              <a:t>PRSENTATION</a:t>
            </a:r>
            <a:endParaRPr lang="en-GB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669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4032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⚙ </a:t>
            </a:r>
            <a:r>
              <a:rPr lang="en-GB" sz="4800" b="1" dirty="0" smtClean="0"/>
              <a:t>Bridge-</a:t>
            </a:r>
            <a:endParaRPr lang="en-GB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70892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-</a:t>
            </a:r>
            <a:r>
              <a:rPr lang="as-IN" sz="2800" dirty="0" smtClean="0"/>
              <a:t>ব্রিজ </a:t>
            </a:r>
            <a:r>
              <a:rPr lang="as-IN" sz="2800" dirty="0"/>
              <a:t>হলো একটি নেটওয়ার্কিং ডিভাইস,  যা দুই বা ততোধিক লোকাল এরিয়া নেটওয়ার্ক (</a:t>
            </a:r>
            <a:r>
              <a:rPr lang="en-GB" sz="2800" dirty="0"/>
              <a:t>LAN)</a:t>
            </a:r>
            <a:r>
              <a:rPr lang="as-IN" sz="2800" dirty="0"/>
              <a:t>কে একটি একক লজিক্যাল নেটওয়ার্ক এ সংযুক্ত  করে। </a:t>
            </a:r>
            <a:endParaRPr lang="en-GB" sz="2800" dirty="0" smtClean="0"/>
          </a:p>
          <a:p>
            <a:endParaRPr lang="en-GB" sz="2800" dirty="0"/>
          </a:p>
          <a:p>
            <a:r>
              <a:rPr lang="en-GB" sz="2800" dirty="0" smtClean="0"/>
              <a:t>-</a:t>
            </a:r>
            <a:r>
              <a:rPr lang="as-IN" sz="2800" dirty="0" smtClean="0"/>
              <a:t>এটি </a:t>
            </a:r>
            <a:r>
              <a:rPr lang="as-IN" sz="2800" dirty="0"/>
              <a:t>ডাটা লিংক লেয়ার (</a:t>
            </a:r>
            <a:r>
              <a:rPr lang="en-GB" sz="2800" dirty="0"/>
              <a:t>Lavel-2) </a:t>
            </a:r>
            <a:r>
              <a:rPr lang="as-IN" sz="2800" dirty="0"/>
              <a:t>এ কাজ করে এবং ম্যাক অ্যাড্রেস ব্যবহার করে ডিভাইসগুলোকে চিহ্নিত করে।</a:t>
            </a:r>
          </a:p>
        </p:txBody>
      </p:sp>
    </p:spTree>
    <p:extLst>
      <p:ext uri="{BB962C8B-B14F-4D97-AF65-F5344CB8AC3E}">
        <p14:creationId xmlns:p14="http://schemas.microsoft.com/office/powerpoint/2010/main" xmlns="" val="42723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2856"/>
            <a:ext cx="9036496" cy="3324687"/>
          </a:xfrm>
        </p:spPr>
        <p:txBody>
          <a:bodyPr>
            <a:normAutofit/>
          </a:bodyPr>
          <a:lstStyle/>
          <a:p>
            <a:endParaRPr lang="en-GB" sz="2800" b="0" dirty="0"/>
          </a:p>
          <a:p>
            <a:r>
              <a:rPr lang="en-GB" sz="2800" b="0" dirty="0" smtClean="0"/>
              <a:t> </a:t>
            </a:r>
            <a:r>
              <a:rPr lang="en-GB" sz="2800" b="0" dirty="0" smtClean="0"/>
              <a:t>➡ </a:t>
            </a:r>
            <a:r>
              <a:rPr lang="as-IN" sz="2800" b="0" dirty="0" smtClean="0"/>
              <a:t>রিপিটার </a:t>
            </a:r>
            <a:r>
              <a:rPr lang="as-IN" sz="2800" b="0" dirty="0"/>
              <a:t>একটি নেটওয়ার্ক  ডিভাইস,যা একটি নেটওয়ার্ক সেগমেন্ট থেকে আসা সিগন্যাল পুনরুদ্ধার করে এবং অন্য  সেগমেন্ট পুনরায়  প্রেরণ করে। </a:t>
            </a:r>
            <a:endParaRPr lang="en-US" sz="2800" b="0" dirty="0" smtClean="0"/>
          </a:p>
          <a:p>
            <a:r>
              <a:rPr lang="en-GB" sz="2800" b="0" dirty="0" smtClean="0"/>
              <a:t>➡ </a:t>
            </a:r>
            <a:r>
              <a:rPr lang="as-IN" sz="2800" b="0" dirty="0" smtClean="0"/>
              <a:t>এটি </a:t>
            </a:r>
            <a:r>
              <a:rPr lang="as-IN" sz="2800" b="0" dirty="0"/>
              <a:t>সিগন্যালের শক্তি বাড়ায় এবং নেটওয়ার্কের দৈর্ঘ্য বৃদ্ধি করে। </a:t>
            </a:r>
            <a:endParaRPr lang="en-GB" sz="2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16632"/>
            <a:ext cx="35611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⚙ </a:t>
            </a:r>
            <a:r>
              <a:rPr lang="en-GB" sz="4800" b="1" dirty="0" smtClean="0"/>
              <a:t>Repeater-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xmlns="" val="391863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408569"/>
            <a:ext cx="8377819" cy="3324687"/>
          </a:xfrm>
        </p:spPr>
        <p:txBody>
          <a:bodyPr>
            <a:normAutofit/>
          </a:bodyPr>
          <a:lstStyle/>
          <a:p>
            <a:r>
              <a:rPr lang="en-GB" b="0" dirty="0"/>
              <a:t>➡ Modem </a:t>
            </a:r>
            <a:r>
              <a:rPr lang="as-IN" b="0" dirty="0"/>
              <a:t>শব্দটি এসেছে </a:t>
            </a:r>
            <a:r>
              <a:rPr lang="en-GB" b="0" dirty="0"/>
              <a:t>Modulator + Demodulator </a:t>
            </a:r>
            <a:r>
              <a:rPr lang="as-IN" b="0" dirty="0"/>
              <a:t>থেকে</a:t>
            </a:r>
            <a:r>
              <a:rPr lang="as-IN" b="0" dirty="0" smtClean="0"/>
              <a:t>।</a:t>
            </a:r>
            <a:endParaRPr lang="en-GB" b="0" dirty="0" smtClean="0"/>
          </a:p>
          <a:p>
            <a:r>
              <a:rPr lang="as-IN" b="0" dirty="0" smtClean="0"/>
              <a:t>➡ </a:t>
            </a:r>
            <a:r>
              <a:rPr lang="as-IN" b="0" dirty="0"/>
              <a:t>এটি এমন একটি ডিভাইস, যা কম্পিউটারের ডিজিটাল সিগন্যাল কে টেলিফোন লাইন বা ইন্টারনেট লাইনের অ্যানালগ সিগন্যাল এ পরিবর্তন করে (এবং উল্টোটা করে)।</a:t>
            </a:r>
          </a:p>
          <a:p>
            <a:endParaRPr lang="en-GB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476672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⚙ </a:t>
            </a:r>
            <a:r>
              <a:rPr lang="en-GB" sz="4000" b="1" dirty="0" smtClean="0"/>
              <a:t>Modem-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xmlns="" val="3191603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32656"/>
            <a:ext cx="4257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 </a:t>
            </a:r>
            <a:r>
              <a:rPr lang="en-GB" sz="4000" dirty="0"/>
              <a:t>⚙ </a:t>
            </a:r>
            <a:r>
              <a:rPr lang="en-GB" sz="4400" b="1" dirty="0" smtClean="0"/>
              <a:t>Access Point-</a:t>
            </a:r>
            <a:endParaRPr lang="en-GB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0992" y="1988840"/>
            <a:ext cx="90730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Access </a:t>
            </a:r>
            <a:r>
              <a:rPr lang="en-GB" sz="2800" dirty="0"/>
              <a:t>Point-</a:t>
            </a:r>
            <a:r>
              <a:rPr lang="as-IN" sz="2800" dirty="0"/>
              <a:t>এর কাজ ৫টা</a:t>
            </a:r>
            <a:r>
              <a:rPr lang="as-IN" sz="2800" dirty="0" smtClean="0"/>
              <a:t>: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GB" sz="2800" dirty="0" smtClean="0"/>
              <a:t>১) Wi-Fi </a:t>
            </a:r>
            <a:r>
              <a:rPr lang="as-IN" sz="2800" dirty="0"/>
              <a:t>সিগন্যাল তৈরি করে </a:t>
            </a:r>
            <a:r>
              <a:rPr lang="en-GB" sz="2800" dirty="0" smtClean="0"/>
              <a:t>,</a:t>
            </a:r>
          </a:p>
          <a:p>
            <a:r>
              <a:rPr lang="en-US" sz="2800" dirty="0" smtClean="0"/>
              <a:t>২) </a:t>
            </a:r>
            <a:r>
              <a:rPr lang="as-IN" sz="2800" dirty="0" smtClean="0"/>
              <a:t>তারযুক্ত </a:t>
            </a:r>
            <a:r>
              <a:rPr lang="as-IN" sz="2800" dirty="0"/>
              <a:t>নেটওয়ার্ককে বেতার (</a:t>
            </a:r>
            <a:r>
              <a:rPr lang="en-GB" sz="2800" dirty="0"/>
              <a:t>Wireless) </a:t>
            </a:r>
            <a:r>
              <a:rPr lang="as-IN" sz="2800" dirty="0"/>
              <a:t>এ রূপান্তর করে</a:t>
            </a:r>
            <a:r>
              <a:rPr lang="as-IN" sz="2800" dirty="0" smtClean="0"/>
              <a:t>।</a:t>
            </a:r>
            <a:endParaRPr lang="en-GB" sz="2800" dirty="0" smtClean="0"/>
          </a:p>
          <a:p>
            <a:r>
              <a:rPr lang="en-US" sz="2800" dirty="0" smtClean="0"/>
              <a:t>৩) </a:t>
            </a:r>
            <a:r>
              <a:rPr lang="as-IN" sz="2800" dirty="0" smtClean="0"/>
              <a:t>একাধিক </a:t>
            </a:r>
            <a:r>
              <a:rPr lang="as-IN" sz="2800" dirty="0"/>
              <a:t>ডিভাইস একসাথে সংযোগ দিতে পারে</a:t>
            </a:r>
            <a:r>
              <a:rPr lang="as-IN" sz="2800" dirty="0" smtClean="0"/>
              <a:t>।</a:t>
            </a:r>
            <a:endParaRPr lang="en-US" sz="2800" dirty="0" smtClean="0"/>
          </a:p>
          <a:p>
            <a:r>
              <a:rPr lang="en-US" sz="2800" dirty="0" smtClean="0"/>
              <a:t>৪) </a:t>
            </a:r>
            <a:r>
              <a:rPr lang="as-IN" sz="2800" dirty="0" smtClean="0"/>
              <a:t>নেটওয়ার্ক </a:t>
            </a:r>
            <a:r>
              <a:rPr lang="as-IN" sz="2800" dirty="0"/>
              <a:t>কভারেজ বাড়ায় (রেঞ্জ বেশি দেয়</a:t>
            </a:r>
            <a:r>
              <a:rPr lang="as-IN" sz="2800" dirty="0" smtClean="0"/>
              <a:t>)।</a:t>
            </a:r>
            <a:endParaRPr lang="en-US" sz="2800" dirty="0" smtClean="0"/>
          </a:p>
          <a:p>
            <a:r>
              <a:rPr lang="en-US" sz="2800" dirty="0" smtClean="0"/>
              <a:t>৫) </a:t>
            </a:r>
            <a:r>
              <a:rPr lang="as-IN" sz="2800" dirty="0" smtClean="0"/>
              <a:t>ডেটা </a:t>
            </a:r>
            <a:r>
              <a:rPr lang="as-IN" sz="2800" dirty="0"/>
              <a:t>ট্রান্সমিশন নিয়ন্ত্রণ </a:t>
            </a:r>
            <a:r>
              <a:rPr lang="as-IN" sz="2800" dirty="0" smtClean="0"/>
              <a:t>ক</a:t>
            </a:r>
            <a:r>
              <a:rPr lang="en-US" sz="2800" dirty="0" smtClean="0"/>
              <a:t>রে ।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29705230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18912"/>
            <a:ext cx="9036496" cy="3324687"/>
          </a:xfrm>
        </p:spPr>
        <p:txBody>
          <a:bodyPr>
            <a:normAutofit/>
          </a:bodyPr>
          <a:lstStyle/>
          <a:p>
            <a:r>
              <a:rPr lang="en-GB" sz="2800" b="0" dirty="0" smtClean="0"/>
              <a:t>   Gateway </a:t>
            </a:r>
            <a:r>
              <a:rPr lang="as-IN" sz="2800" b="0" dirty="0"/>
              <a:t>হলো এমন একটি নেটওয়ার্ক ডিভাইস, যা দুটি ভিন্ন প্রোটোকল বা ভিন্ন ধরনের নেটওয়ার্ককে সংযুক্ত করে</a:t>
            </a:r>
            <a:r>
              <a:rPr lang="as-IN" sz="2800" b="0" dirty="0" smtClean="0"/>
              <a:t>।</a:t>
            </a:r>
            <a:endParaRPr lang="en-GB" sz="2800" b="0" dirty="0" smtClean="0"/>
          </a:p>
          <a:p>
            <a:r>
              <a:rPr lang="en-GB" sz="2800" b="0" dirty="0" smtClean="0"/>
              <a:t> </a:t>
            </a:r>
            <a:r>
              <a:rPr lang="as-IN" sz="2800" b="0" dirty="0" smtClean="0"/>
              <a:t> </a:t>
            </a:r>
            <a:r>
              <a:rPr lang="as-IN" sz="2800" b="0" dirty="0"/>
              <a:t>অর্থাৎ, এটি এক নেটওয়ার্ক থেকে অন্য নেটওয়ার্কে তথ্য আদান-প্রদান   করে</a:t>
            </a:r>
            <a:endParaRPr lang="en-GB" sz="2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05189"/>
            <a:ext cx="34040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⚙ </a:t>
            </a:r>
            <a:r>
              <a:rPr lang="en-GB" sz="4800" b="1" dirty="0" smtClean="0"/>
              <a:t>Gateway-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xmlns="" val="1229717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1450" y="476672"/>
            <a:ext cx="3118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⚙ </a:t>
            </a:r>
            <a:r>
              <a:rPr lang="en-GB" sz="4800" b="1" dirty="0" smtClean="0"/>
              <a:t>Firewall-</a:t>
            </a:r>
            <a:endParaRPr lang="en-GB" sz="4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290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Firewall </a:t>
            </a:r>
            <a:r>
              <a:rPr lang="as-IN" sz="2800" dirty="0"/>
              <a:t>হলো একটি নেটওয়ার্ক সিকিউরিটি ডিভাইস বা সফটওয়্যার, যা নেটওয়ার্কে আসা ও যাওয়া ডেটা ট্রাফিক পর্যবেক্ষণ ও নিয়ন্ত্রণ </a:t>
            </a:r>
            <a:r>
              <a:rPr lang="as-IN" sz="2800" dirty="0" smtClean="0"/>
              <a:t>করে</a:t>
            </a:r>
            <a:r>
              <a:rPr lang="bn-IN" sz="2800" dirty="0" smtClean="0"/>
              <a:t>।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373904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79512" y="404664"/>
            <a:ext cx="80207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/>
              <a:t>⚙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Devices Comparison Table</a:t>
            </a:r>
            <a:r>
              <a:rPr lang="en-GB" sz="3600" b="1" dirty="0"/>
              <a:t>-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73963836"/>
              </p:ext>
            </p:extLst>
          </p:nvPr>
        </p:nvGraphicFramePr>
        <p:xfrm>
          <a:off x="323529" y="1196753"/>
          <a:ext cx="8280918" cy="5472607"/>
        </p:xfrm>
        <a:graphic>
          <a:graphicData uri="http://schemas.openxmlformats.org/drawingml/2006/table">
            <a:tbl>
              <a:tblPr firstRow="1" bandRow="1"/>
              <a:tblGrid>
                <a:gridCol w="2760306"/>
                <a:gridCol w="2760306"/>
                <a:gridCol w="2760306"/>
              </a:tblGrid>
              <a:tr h="116806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4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ranklin Gothic Book"/>
                        </a:rPr>
                        <a:t>হাব </a:t>
                      </a:r>
                      <a:endParaRPr lang="as-IN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75765" marR="75765" marT="37883" marB="37883">
                    <a:lnL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A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4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ranklin Gothic Book"/>
                        </a:rPr>
                        <a:t>সুইচ</a:t>
                      </a:r>
                      <a:endParaRPr lang="as-IN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75765" marR="75765" marT="37883" marB="3788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A1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36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Franklin Gothic Book"/>
                        </a:rPr>
                        <a:t>রাউটার </a:t>
                      </a:r>
                      <a:endParaRPr lang="as-IN" sz="1500" b="0" i="0" u="none" strike="noStrike" dirty="0">
                        <a:effectLst/>
                        <a:latin typeface="Arial"/>
                      </a:endParaRPr>
                    </a:p>
                  </a:txBody>
                  <a:tcPr marL="75765" marR="75765" marT="37883" marB="37883">
                    <a:lnL>
                      <a:noFill/>
                    </a:lnL>
                    <a:lnR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8A1D9"/>
                    </a:solidFill>
                  </a:tcPr>
                </a:tc>
              </a:tr>
              <a:tr h="1658489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2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হাব</a:t>
                      </a:r>
                      <a:r>
                        <a:rPr lang="as-IN" sz="2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Hub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হলো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একটি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ফিজিক্যাল</a:t>
                      </a:r>
                      <a:r>
                        <a:rPr lang="as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লেয়ারের</a:t>
                      </a:r>
                      <a:r>
                        <a:rPr lang="as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ডিভাইস</a:t>
                      </a:r>
                      <a:r>
                        <a:rPr lang="as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অর্থাৎ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এটি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লেয়ার</a:t>
                      </a:r>
                      <a:r>
                        <a:rPr lang="as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১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এ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কাজ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করে।</a:t>
                      </a:r>
                      <a:endParaRPr lang="as-IN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56824" marR="56824" marT="7892" marB="0">
                    <a:lnL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সুইচ</a:t>
                      </a:r>
                      <a:r>
                        <a:rPr lang="en-US" sz="2000" b="1" i="1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(Switch)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একটি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ডেটা লিংক 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লেয়ারের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ডিভাইস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অর্থাৎ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এটি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লেয়ার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২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কাজ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করে।</a:t>
                      </a:r>
                      <a:endParaRPr lang="as-IN" sz="4000" b="0" i="0" u="none" strike="noStrike" dirty="0">
                        <a:effectLst/>
                        <a:latin typeface="Arial"/>
                      </a:endParaRPr>
                    </a:p>
                  </a:txBody>
                  <a:tcPr marL="56824" marR="56824" marT="7892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রাউটার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 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Router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)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হলো একটি নেটওয়ার্ক লেয়ারের ডিভাইস</a:t>
                      </a:r>
                      <a:r>
                        <a:rPr lang="as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,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 অর্থাৎ এটি লেয়ার</a:t>
                      </a:r>
                      <a:r>
                        <a:rPr lang="as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Franklin Gothic Book"/>
                        </a:rPr>
                        <a:t>৩-এ কাজ করে।</a:t>
                      </a:r>
                      <a:endParaRPr lang="as-IN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75765" marR="75765" marT="37883" marB="37883">
                    <a:lnL>
                      <a:noFill/>
                    </a:lnL>
                    <a:lnR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8060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2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হাব</a:t>
                      </a:r>
                      <a:r>
                        <a:rPr lang="as-IN" sz="2000" b="1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Hub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ব্রডকাস্টিং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এর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উপর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কাজ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করে।</a:t>
                      </a:r>
                      <a:endParaRPr lang="as-IN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56824" marR="56824" marT="7892" marB="0" anchor="ctr">
                    <a:lnL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2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সুইচ</a:t>
                      </a:r>
                      <a:r>
                        <a:rPr lang="as-IN" sz="2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Switch)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MAC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ঠিকানার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উপর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কাজ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করে।</a:t>
                      </a:r>
                      <a:endParaRPr lang="as-IN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56824" marR="56824" marT="7892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2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রাউটার</a:t>
                      </a:r>
                      <a:r>
                        <a:rPr lang="as-IN" sz="2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Router</a:t>
                      </a:r>
                      <a:r>
                        <a:rPr lang="en-US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en-US" sz="2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IP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ঠিকানার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উপর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কাজ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করে।</a:t>
                      </a:r>
                      <a:endParaRPr lang="as-IN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56824" marR="56824" marT="7892" marB="0">
                    <a:lnL>
                      <a:noFill/>
                    </a:lnL>
                    <a:lnR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7998"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20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হাব</a:t>
                      </a:r>
                      <a:r>
                        <a:rPr lang="as-IN" sz="2000" b="0" i="1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</a:t>
                      </a:r>
                      <a:r>
                        <a:rPr lang="en-US" sz="2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Hub</a:t>
                      </a:r>
                      <a:r>
                        <a:rPr lang="en-US" sz="2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ব্যবহার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করতে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হলে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অন্তত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একটি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নেটওয়ার্ক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থাকা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প্রয়োজন।</a:t>
                      </a:r>
                      <a:endParaRPr lang="as-IN" sz="2000" b="0" i="0" u="none" strike="noStrike" dirty="0">
                        <a:effectLst/>
                        <a:latin typeface="Arial"/>
                      </a:endParaRPr>
                    </a:p>
                  </a:txBody>
                  <a:tcPr marL="56824" marR="56824" marT="7892" marB="0">
                    <a:lnL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সুইচ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US" sz="2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(Switch) 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ব্যবহার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করতে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হলে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অন্তত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একটি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নেটওয়ার্ক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থাকা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প্রয়োজন।</a:t>
                      </a:r>
                      <a:endParaRPr lang="as-IN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56824" marR="56824" marT="7892" marB="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s-IN" sz="2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রাউটার</a:t>
                      </a:r>
                      <a:r>
                        <a:rPr lang="en-US" sz="2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(Router)</a:t>
                      </a:r>
                      <a:r>
                        <a:rPr lang="as-IN" sz="2000" b="0" i="1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ব্যবহার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করতে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হলে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অন্তত</a:t>
                      </a:r>
                      <a:r>
                        <a:rPr lang="en-US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দুইটি</a:t>
                      </a:r>
                      <a:r>
                        <a:rPr lang="as-IN" sz="2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নেটওয়ার্কের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as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প্রয়োজন।</a:t>
                      </a:r>
                      <a:endParaRPr lang="as-IN" sz="2400" b="0" i="0" u="none" strike="noStrike" dirty="0">
                        <a:effectLst/>
                        <a:latin typeface="Arial"/>
                      </a:endParaRPr>
                    </a:p>
                  </a:txBody>
                  <a:tcPr marL="56824" marR="56824" marT="7892" marB="0">
                    <a:lnL>
                      <a:noFill/>
                    </a:lnL>
                    <a:lnR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3A0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975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476672"/>
            <a:ext cx="704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⚙ </a:t>
            </a:r>
            <a:r>
              <a:rPr lang="en-US" sz="3600" b="1" dirty="0" smtClean="0"/>
              <a:t>Importance </a:t>
            </a:r>
            <a:r>
              <a:rPr lang="en-US" sz="3600" b="1" dirty="0"/>
              <a:t>of network devices </a:t>
            </a:r>
            <a:r>
              <a:rPr lang="en-US" sz="3600" b="1" dirty="0" smtClean="0"/>
              <a:t>-</a:t>
            </a:r>
            <a:endParaRPr lang="en-GB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            </a:t>
            </a:r>
            <a:r>
              <a:rPr lang="en-US" sz="2800" b="1" i="1" u="sng" dirty="0" smtClean="0"/>
              <a:t>নেটওয়ার্ক </a:t>
            </a:r>
            <a:r>
              <a:rPr lang="en-US" sz="2800" b="1" i="1" u="sng" dirty="0"/>
              <a:t>ডিভাইসসমূহের গুরুত্ব </a:t>
            </a:r>
            <a:r>
              <a:rPr lang="en-US" sz="2800" b="1" i="1" u="sng" dirty="0" smtClean="0"/>
              <a:t>–</a:t>
            </a:r>
          </a:p>
          <a:p>
            <a:endParaRPr lang="en-GB" sz="2000" b="1" dirty="0"/>
          </a:p>
          <a:p>
            <a:pPr marL="342900" indent="-342900"/>
            <a:r>
              <a:rPr lang="en-GB" sz="2400" dirty="0" smtClean="0"/>
              <a:t>➡</a:t>
            </a:r>
            <a:r>
              <a:rPr lang="en-US" sz="2400" dirty="0" smtClean="0"/>
              <a:t> নেটওয়ার্ক </a:t>
            </a:r>
            <a:r>
              <a:rPr lang="en-US" sz="2400" dirty="0"/>
              <a:t>ডিভাইসসমূহ অন্যান্য ডিভাইসগুলোকে নেটওয়ার্কের সাথে সংযোগ করে। </a:t>
            </a:r>
            <a:endParaRPr lang="en-US" sz="2400" dirty="0" smtClean="0"/>
          </a:p>
          <a:p>
            <a:pPr marL="342900" indent="-342900">
              <a:buAutoNum type="arabicParenR"/>
            </a:pPr>
            <a:endParaRPr lang="en-GB" sz="2400" dirty="0"/>
          </a:p>
          <a:p>
            <a:r>
              <a:rPr lang="en-GB" sz="2400" dirty="0" smtClean="0"/>
              <a:t>➡</a:t>
            </a:r>
            <a:r>
              <a:rPr lang="en-US" sz="2400" dirty="0" smtClean="0"/>
              <a:t> </a:t>
            </a:r>
            <a:r>
              <a:rPr lang="en-US" sz="2400" dirty="0"/>
              <a:t>নেটওয়ার্ক ডিভাইসসমূহ ট্রাফিক নিয়ন্ত্রণ করে। </a:t>
            </a:r>
            <a:endParaRPr lang="en-US" sz="2400" dirty="0" smtClean="0"/>
          </a:p>
          <a:p>
            <a:endParaRPr lang="en-GB" sz="2400" dirty="0"/>
          </a:p>
          <a:p>
            <a:r>
              <a:rPr lang="en-GB" sz="2400" dirty="0" smtClean="0"/>
              <a:t>➡</a:t>
            </a:r>
            <a:r>
              <a:rPr lang="en-US" sz="2400" dirty="0" smtClean="0"/>
              <a:t> </a:t>
            </a:r>
            <a:r>
              <a:rPr lang="en-US" sz="2400" dirty="0"/>
              <a:t>নেটওয়ার্ক ডিভাইসসমূহ নেটওয়ার্ককে সুরক্ষা দেয়। </a:t>
            </a:r>
            <a:endParaRPr lang="en-US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385108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326905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⚙ </a:t>
            </a:r>
            <a:r>
              <a:rPr lang="en-GB" sz="3600" b="1" dirty="0" smtClean="0"/>
              <a:t>Conclusion </a:t>
            </a:r>
            <a:r>
              <a:rPr lang="en-GB" sz="3600" b="1" dirty="0"/>
              <a:t>&amp; </a:t>
            </a:r>
            <a:r>
              <a:rPr lang="en-GB" sz="3600" b="1" dirty="0" smtClean="0"/>
              <a:t>Q/A-</a:t>
            </a:r>
            <a:endParaRPr lang="en-GB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1124744"/>
            <a:ext cx="9144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s-IN" sz="2000" dirty="0"/>
              <a:t>কম্পিউটার নেটওয়ার্কে প্রতিটি ডিভাইসের নিজস্ব গুরুত্বপূর্ণ ভূমিকা রয়েছে।</a:t>
            </a:r>
            <a:br>
              <a:rPr lang="as-IN" sz="2000" dirty="0"/>
            </a:br>
            <a:r>
              <a:rPr lang="as-IN" sz="2000" dirty="0"/>
              <a:t>এগুলো একসাথে কাজ করে নেটওয়ার্ককে করে তোলে —</a:t>
            </a:r>
          </a:p>
          <a:p>
            <a:r>
              <a:rPr lang="en-GB" sz="2000" dirty="0" smtClean="0"/>
              <a:t>1.  </a:t>
            </a:r>
            <a:r>
              <a:rPr lang="as-IN" sz="2000" dirty="0" smtClean="0"/>
              <a:t>দ্রুত </a:t>
            </a:r>
            <a:endParaRPr lang="en-GB" sz="2000" dirty="0"/>
          </a:p>
          <a:p>
            <a:r>
              <a:rPr lang="en-GB" sz="2000" dirty="0" smtClean="0"/>
              <a:t>2.  </a:t>
            </a:r>
            <a:r>
              <a:rPr lang="as-IN" sz="2000" dirty="0" smtClean="0"/>
              <a:t>নির্ভরযোগ্য</a:t>
            </a:r>
            <a:endParaRPr lang="en-GB" sz="2000" dirty="0"/>
          </a:p>
          <a:p>
            <a:pPr marL="342900" indent="-342900">
              <a:buAutoNum type="arabicPeriod" startAt="3"/>
            </a:pPr>
            <a:r>
              <a:rPr lang="as-IN" sz="2000" dirty="0" smtClean="0"/>
              <a:t>নিরাপদ </a:t>
            </a:r>
            <a:endParaRPr lang="en-GB" sz="2000" dirty="0" smtClean="0"/>
          </a:p>
          <a:p>
            <a:endParaRPr lang="en-GB" sz="2000" dirty="0"/>
          </a:p>
          <a:p>
            <a:r>
              <a:rPr lang="as-IN" sz="2000" dirty="0" smtClean="0"/>
              <a:t>নেটওয়ার্ক </a:t>
            </a:r>
            <a:r>
              <a:rPr lang="as-IN" sz="2000" dirty="0"/>
              <a:t>ইন্টারফেস কার্ড (</a:t>
            </a:r>
            <a:r>
              <a:rPr lang="en-GB" sz="2000" dirty="0"/>
              <a:t>NIC) </a:t>
            </a:r>
            <a:r>
              <a:rPr lang="as-IN" sz="2000" dirty="0"/>
              <a:t>থেকে শুরু করে রাউটার, সুইচ, ব্রিজ, ফায়ারওয়াল —</a:t>
            </a:r>
            <a:br>
              <a:rPr lang="as-IN" sz="2000" dirty="0"/>
            </a:br>
            <a:r>
              <a:rPr lang="as-IN" sz="2000" dirty="0"/>
              <a:t>সব ডিভাইস মিলেই তথ্য আদান-প্রদানের সম্পূর্ণ ব্যবস্থা তৈরি করে।</a:t>
            </a:r>
          </a:p>
          <a:p>
            <a:r>
              <a:rPr lang="as-IN" sz="2000" dirty="0"/>
              <a:t>নেটওয়ার্ক ডিভাইসগুলো না থাকলে, আমরা ইন্টারনেট, অনলাইন ক্লাস, বা ডেটা শেয়ার করার সুবিধা পেতাম না।</a:t>
            </a:r>
            <a:br>
              <a:rPr lang="as-IN" sz="2000" dirty="0"/>
            </a:br>
            <a:r>
              <a:rPr lang="as-IN" sz="2000" dirty="0"/>
              <a:t>এগুলোই আধুনিক যোগাযোগ ব্যবস্থার মূল ভিত্তি</a:t>
            </a:r>
            <a:r>
              <a:rPr lang="as-IN" sz="2000" dirty="0" smtClean="0"/>
              <a:t>।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  </a:t>
            </a:r>
            <a:r>
              <a:rPr lang="as-IN" sz="2000" dirty="0" smtClean="0"/>
              <a:t>কারও </a:t>
            </a:r>
            <a:r>
              <a:rPr lang="as-IN" sz="2000" dirty="0"/>
              <a:t>কোনো প্রশ্ন আছে কি? </a:t>
            </a:r>
            <a:endParaRPr lang="en-GB" sz="2000" dirty="0" smtClean="0"/>
          </a:p>
          <a:p>
            <a:endParaRPr lang="en-GB" sz="2000" dirty="0"/>
          </a:p>
          <a:p>
            <a:r>
              <a:rPr lang="en-GB" sz="2000" dirty="0" smtClean="0"/>
              <a:t>  </a:t>
            </a:r>
            <a:r>
              <a:rPr lang="as-IN" sz="2000" dirty="0" smtClean="0"/>
              <a:t>চাইলে </a:t>
            </a:r>
            <a:r>
              <a:rPr lang="as-IN" sz="2000" dirty="0"/>
              <a:t>এখন বলতে পারেন।</a:t>
            </a:r>
            <a:endParaRPr lang="en-GB" sz="1600" dirty="0" smtClean="0"/>
          </a:p>
          <a:p>
            <a:endParaRPr lang="as-IN" sz="1600" dirty="0"/>
          </a:p>
        </p:txBody>
      </p:sp>
    </p:spTree>
    <p:extLst>
      <p:ext uri="{BB962C8B-B14F-4D97-AF65-F5344CB8AC3E}">
        <p14:creationId xmlns:p14="http://schemas.microsoft.com/office/powerpoint/2010/main" xmlns="" val="318807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476673"/>
            <a:ext cx="7801755" cy="252027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 smtClean="0"/>
              <a:t>Presented </a:t>
            </a:r>
            <a:r>
              <a:rPr lang="en-US" sz="3600" dirty="0"/>
              <a:t>by: </a:t>
            </a:r>
            <a:r>
              <a:rPr lang="en-US" sz="3600" dirty="0" smtClean="0"/>
              <a:t> Net Master </a:t>
            </a:r>
            <a:r>
              <a:rPr lang="en-US" sz="3600" dirty="0" smtClean="0"/>
              <a:t>Team</a:t>
            </a:r>
          </a:p>
          <a:p>
            <a:pPr algn="ctr"/>
            <a:r>
              <a:rPr lang="en-US" sz="3600" dirty="0" smtClean="0"/>
              <a:t>Department </a:t>
            </a:r>
            <a:r>
              <a:rPr lang="en-US" sz="3600" dirty="0"/>
              <a:t>of </a:t>
            </a:r>
            <a:r>
              <a:rPr lang="en-US" sz="3600" dirty="0" smtClean="0"/>
              <a:t>CST</a:t>
            </a:r>
            <a:endParaRPr lang="en-US" sz="3600" dirty="0" smtClean="0"/>
          </a:p>
          <a:p>
            <a:pPr algn="ctr"/>
            <a:r>
              <a:rPr lang="en-US" sz="3600" dirty="0"/>
              <a:t/>
            </a:r>
            <a:br>
              <a:rPr lang="en-US" sz="3600" dirty="0"/>
            </a:br>
            <a:r>
              <a:rPr lang="en-US" sz="4000" dirty="0"/>
              <a:t>Moulvibazar Polytechnic </a:t>
            </a:r>
            <a:r>
              <a:rPr lang="en-US" sz="4000" dirty="0" smtClean="0"/>
              <a:t>Institute</a:t>
            </a:r>
          </a:p>
          <a:p>
            <a:pPr algn="ctr"/>
            <a:endParaRPr lang="en-US" sz="3600" dirty="0"/>
          </a:p>
          <a:p>
            <a:pPr algn="ctr"/>
            <a:endParaRPr lang="en-GB" sz="3600" dirty="0"/>
          </a:p>
        </p:txBody>
      </p:sp>
      <p:sp>
        <p:nvSpPr>
          <p:cNvPr id="2" name="Rectangle 1"/>
          <p:cNvSpPr/>
          <p:nvPr/>
        </p:nvSpPr>
        <p:spPr>
          <a:xfrm>
            <a:off x="1115616" y="3068960"/>
            <a:ext cx="734481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15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</a:t>
            </a:r>
            <a:r>
              <a:rPr lang="en-US" sz="9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You</a:t>
            </a:r>
            <a:endParaRPr lang="en-GB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13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711" y="404664"/>
            <a:ext cx="9144000" cy="1944216"/>
          </a:xfrm>
        </p:spPr>
        <p:txBody>
          <a:bodyPr/>
          <a:lstStyle/>
          <a:p>
            <a:r>
              <a:rPr lang="en-GB" sz="4000" dirty="0" smtClean="0"/>
              <a:t>Title </a:t>
            </a:r>
            <a:r>
              <a:rPr lang="en-GB" dirty="0" smtClean="0"/>
              <a:t>:</a:t>
            </a:r>
          </a:p>
          <a:p>
            <a:r>
              <a:rPr lang="en-GB" sz="3600" dirty="0" smtClean="0"/>
              <a:t>         - Different </a:t>
            </a:r>
            <a:r>
              <a:rPr lang="en-GB" sz="3600" dirty="0"/>
              <a:t>Types of Network Devices</a:t>
            </a:r>
            <a:br>
              <a:rPr lang="en-GB" sz="3600" dirty="0"/>
            </a:br>
            <a:r>
              <a:rPr lang="en-GB" sz="3600" dirty="0" smtClean="0"/>
              <a:t>      </a:t>
            </a:r>
            <a:r>
              <a:rPr lang="en-GB" dirty="0" smtClean="0"/>
              <a:t>(</a:t>
            </a:r>
            <a:r>
              <a:rPr lang="as-IN" sz="2400" dirty="0"/>
              <a:t>বিভিন্ন ধরনের নেটওয়ার্ক ডিভাইস</a:t>
            </a:r>
            <a:r>
              <a:rPr lang="as-IN" dirty="0"/>
              <a:t>)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-11071" y="278092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Subtitle: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600" dirty="0" smtClean="0"/>
              <a:t>              </a:t>
            </a:r>
            <a:r>
              <a:rPr lang="en-US" sz="3600" dirty="0" smtClean="0"/>
              <a:t>-</a:t>
            </a:r>
            <a:r>
              <a:rPr lang="en-US" sz="2400" b="1" dirty="0" smtClean="0"/>
              <a:t>Understanding the Role of Devices in Computer Networks</a:t>
            </a:r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GB" dirty="0" smtClean="0"/>
              <a:t>( </a:t>
            </a:r>
            <a:r>
              <a:rPr lang="as-IN" b="1" dirty="0" smtClean="0"/>
              <a:t>কম্পিউটার নেটওয়ার্কে ডিভাইসগুলোর ভূমিকা বোঝা</a:t>
            </a:r>
            <a:r>
              <a:rPr lang="en-GB" b="1" dirty="0" smtClean="0"/>
              <a:t>)</a:t>
            </a:r>
            <a:endParaRPr lang="as-IN" dirty="0" smtClean="0"/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347864" y="4653136"/>
            <a:ext cx="540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2400" dirty="0" smtClean="0"/>
              <a:t>-</a:t>
            </a:r>
            <a:r>
              <a:rPr lang="bn-IN" dirty="0" smtClean="0"/>
              <a:t>এ </a:t>
            </a:r>
            <a:r>
              <a:rPr lang="as-IN" dirty="0" smtClean="0"/>
              <a:t>ডিভাইসগুলোর সাহায্যে তথ্য সহজে ও দ্রুত এক স্থান থেকে আরেক স্থানে পৌঁছে যায়।</a:t>
            </a:r>
            <a:br>
              <a:rPr lang="as-IN" dirty="0" smtClean="0"/>
            </a:br>
            <a:r>
              <a:rPr lang="en-GB" sz="2800" dirty="0"/>
              <a:t>-</a:t>
            </a:r>
            <a:r>
              <a:rPr lang="as-IN" dirty="0" smtClean="0"/>
              <a:t>তাই নেটওয়ার্ক চালাতে এই ডিভাইসগুলোর ভূমিকা খুবই গুরুত্বপূর্ণ।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54907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404664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1" dirty="0" smtClean="0"/>
              <a:t>Presented</a:t>
            </a:r>
            <a:r>
              <a:rPr lang="en-GB" sz="3600" b="1" i="1" dirty="0" smtClean="0"/>
              <a:t> by</a:t>
            </a:r>
            <a:r>
              <a:rPr lang="en-GB" sz="3600" b="1" i="1" dirty="0" smtClean="0"/>
              <a:t>: </a:t>
            </a:r>
            <a:r>
              <a:rPr lang="en-GB" sz="3600" b="1" i="1" dirty="0" smtClean="0">
                <a:solidFill>
                  <a:srgbClr val="0070C0"/>
                </a:solidFill>
              </a:rPr>
              <a:t>Net Masters Team</a:t>
            </a:r>
            <a:endParaRPr lang="en-GB" sz="3600" b="1" i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3728" y="1052736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i="1" u="sng" dirty="0" smtClean="0"/>
              <a:t>Our Team Members</a:t>
            </a:r>
            <a:r>
              <a:rPr lang="en-GB" sz="3600" b="1" i="1" dirty="0" smtClean="0"/>
              <a:t>: </a:t>
            </a:r>
            <a:endParaRPr lang="en-GB" sz="3600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5733256"/>
            <a:ext cx="86966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chemeClr val="bg1"/>
                </a:solidFill>
              </a:rPr>
              <a:t>    </a:t>
            </a:r>
            <a:r>
              <a:rPr lang="en-GB" sz="2400" b="1" dirty="0" smtClean="0"/>
              <a:t>Department : </a:t>
            </a:r>
            <a:r>
              <a:rPr lang="en-GB" sz="2400" b="1" dirty="0" smtClean="0">
                <a:solidFill>
                  <a:schemeClr val="bg1"/>
                </a:solidFill>
              </a:rPr>
              <a:t>Computer Science and Technology</a:t>
            </a:r>
          </a:p>
          <a:p>
            <a:r>
              <a:rPr lang="en-GB" sz="3200" b="1" dirty="0" smtClean="0"/>
              <a:t>         </a:t>
            </a:r>
            <a:r>
              <a:rPr lang="en-GB" sz="3200" b="1" dirty="0" smtClean="0">
                <a:solidFill>
                  <a:schemeClr val="bg1"/>
                </a:solidFill>
              </a:rPr>
              <a:t>Institute: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Moulvibazar Polytechnic Institute</a:t>
            </a:r>
            <a:endParaRPr lang="en-GB" sz="32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700808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 Khalid Hasan</a:t>
            </a:r>
          </a:p>
          <a:p>
            <a:pPr>
              <a:buBlip>
                <a:blip r:embed="rId3"/>
              </a:buBlip>
            </a:pP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MD.Hasan Al Muttaki</a:t>
            </a:r>
          </a:p>
          <a:p>
            <a:pPr>
              <a:buBlip>
                <a:blip r:embed="rId3"/>
              </a:buBlip>
            </a:pP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MD.Taskin Ahmed </a:t>
            </a:r>
          </a:p>
          <a:p>
            <a:pPr>
              <a:buBlip>
                <a:blip r:embed="rId3"/>
              </a:buBlip>
            </a:pP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Anonto Rishi</a:t>
            </a:r>
          </a:p>
          <a:p>
            <a:pPr>
              <a:buBlip>
                <a:blip r:embed="rId3"/>
              </a:buBlip>
            </a:pP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Rabbi Patuary</a:t>
            </a:r>
          </a:p>
          <a:p>
            <a:pPr>
              <a:buBlip>
                <a:blip r:embed="rId3"/>
              </a:buBlip>
            </a:pP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Iqbal Hossain Azim </a:t>
            </a:r>
          </a:p>
          <a:p>
            <a:pPr>
              <a:buBlip>
                <a:blip r:embed="rId3"/>
              </a:buBlip>
            </a:pP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Sarmin Akther Jume</a:t>
            </a:r>
          </a:p>
          <a:p>
            <a:pPr>
              <a:buBlip>
                <a:blip r:embed="rId3"/>
              </a:buBlip>
            </a:pP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Mahteba Parven Moname</a:t>
            </a:r>
          </a:p>
          <a:p>
            <a:pPr>
              <a:buBlip>
                <a:blip r:embed="rId3"/>
              </a:buBlip>
            </a:pPr>
            <a:r>
              <a:rPr lang="en-US" sz="28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Trima Deb</a:t>
            </a:r>
            <a:endParaRPr lang="en-US" b="1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571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332656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⚙ </a:t>
            </a:r>
            <a:r>
              <a:rPr lang="en-GB" sz="4000" b="1" dirty="0" smtClean="0"/>
              <a:t>Introduction</a:t>
            </a:r>
            <a:r>
              <a:rPr lang="bn-IN" sz="3600" b="1" dirty="0" smtClean="0"/>
              <a:t>-</a:t>
            </a:r>
            <a:endParaRPr lang="en-GB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84784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as-IN" sz="2400" dirty="0" smtClean="0"/>
              <a:t>আধুনিক যুগে যোগাযোগ, তথ্য আদান-প্রদান এবং প্রযুক্তিগত অগ্রগতির ক্ষেত্রে কম্পিউটার নেটওয়ার্ক এক অপরিহার্য উপাদান হয়ে উঠেছে।</a:t>
            </a:r>
            <a:endParaRPr lang="bn-IN" sz="2400" dirty="0" smtClean="0"/>
          </a:p>
          <a:p>
            <a:endParaRPr lang="bn-IN" sz="2000" dirty="0" smtClean="0"/>
          </a:p>
          <a:p>
            <a:pPr marL="285750" indent="-285750">
              <a:buFontTx/>
              <a:buChar char="-"/>
            </a:pPr>
            <a:r>
              <a:rPr lang="as-IN" sz="2400" dirty="0" smtClean="0"/>
              <a:t>বর্তমানে প্রায় ৫.৫৬ বিলিয়ন মানুষ কম্পিউটার নেটওয়ার্ক তথা ইন্টারনেট ব্যবহার করছেন, যা বিশ্ব জনসংখ্যার প্রায় ৬৭.৯%। </a:t>
            </a:r>
            <a:endParaRPr lang="bn-IN" sz="2400" dirty="0" smtClean="0"/>
          </a:p>
          <a:p>
            <a:pPr marL="285750" indent="-285750">
              <a:buFontTx/>
              <a:buChar char="-"/>
            </a:pPr>
            <a:endParaRPr lang="bn-IN" sz="2400" dirty="0" smtClean="0"/>
          </a:p>
          <a:p>
            <a:pPr marL="285750" indent="-285750">
              <a:buFontTx/>
              <a:buChar char="-"/>
            </a:pPr>
            <a:r>
              <a:rPr lang="as-IN" sz="2400" dirty="0" smtClean="0"/>
              <a:t>এই নেটওয়ার্ক গঠনের পেছনে গুরুত্বপূর্ণ ভূমিকা পালন করে বিভিন্ন ধরণের ডিভাইস, যেমন রাউটার, সুইচ, হাব, মডেম, ফায়ারওয়াল ইত্যাদি। </a:t>
            </a:r>
            <a:endParaRPr lang="bn-IN" sz="2400" dirty="0" smtClean="0"/>
          </a:p>
          <a:p>
            <a:endParaRPr lang="bn-IN" sz="2400" dirty="0" smtClean="0"/>
          </a:p>
          <a:p>
            <a:r>
              <a:rPr lang="bn-IN" sz="2400" dirty="0" smtClean="0"/>
              <a:t>-  </a:t>
            </a:r>
            <a:r>
              <a:rPr lang="as-IN" sz="2400" dirty="0" smtClean="0"/>
              <a:t>প্রতিটি ডিভাইসের নির্দিষ্ট কাজ ও দায়িত্ব রয়েছে, যা নেটওয়ার্ককে সঠিকভাবে পরিচালনা করতে সহায়তা করে।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3748414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6" y="548680"/>
            <a:ext cx="743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⚙ </a:t>
            </a:r>
            <a:r>
              <a:rPr lang="en-GB" sz="3600" b="1" dirty="0" smtClean="0"/>
              <a:t>Classification </a:t>
            </a:r>
            <a:r>
              <a:rPr lang="en-GB" sz="3600" b="1" dirty="0"/>
              <a:t>of Network Devices</a:t>
            </a:r>
            <a:r>
              <a:rPr lang="bn-IN" sz="3600" b="1" dirty="0" smtClean="0"/>
              <a:t>-</a:t>
            </a:r>
            <a:endParaRPr lang="en-GB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504" y="285293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-</a:t>
            </a:r>
            <a:r>
              <a:rPr lang="as-IN" sz="2400" dirty="0" smtClean="0"/>
              <a:t>এই </a:t>
            </a:r>
            <a:r>
              <a:rPr lang="as-IN" sz="2400" dirty="0" smtClean="0"/>
              <a:t>প্রে</a:t>
            </a:r>
            <a:r>
              <a:rPr lang="en-US" sz="2400" dirty="0" smtClean="0"/>
              <a:t>জে</a:t>
            </a:r>
            <a:r>
              <a:rPr lang="as-IN" sz="2400" dirty="0" smtClean="0"/>
              <a:t>ন্টেশনের </a:t>
            </a:r>
            <a:r>
              <a:rPr lang="as-IN" sz="2400" dirty="0"/>
              <a:t>মাধ্যমে আমরা কম্পিউটার নেটওয়ার্কের প্রাথমিক ধারণা এবং এতে ব্যবহৃত বিভিন্ন ডিভাইসের ভূমিকা নিয়ে আলোচনা করব। </a:t>
            </a:r>
            <a:endParaRPr lang="en-GB" sz="2400" dirty="0"/>
          </a:p>
          <a:p>
            <a:r>
              <a:rPr lang="en-GB" sz="2400" dirty="0"/>
              <a:t>-</a:t>
            </a:r>
            <a:r>
              <a:rPr lang="as-IN" sz="2400" dirty="0"/>
              <a:t>কেন এসব ডিভাইস প্রয়োজন, কীভাবে তারা তথ্য পরিবহন করে এবং কীভাবে নেটওয়ার্কের কর্মক্ষমতা ও নিরাপত্তা নিশ্চিত করে </a:t>
            </a:r>
            <a:endParaRPr lang="en-GB" sz="2400" dirty="0"/>
          </a:p>
          <a:p>
            <a:r>
              <a:rPr lang="as-IN" sz="2400" dirty="0"/>
              <a:t>– এসব বিষয় সম্পর্কে পরিষ্কার ধারণা পাওয়া যাবে</a:t>
            </a: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617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71" y="764704"/>
            <a:ext cx="7632848" cy="1008112"/>
          </a:xfrm>
        </p:spPr>
        <p:txBody>
          <a:bodyPr>
            <a:normAutofit/>
          </a:bodyPr>
          <a:lstStyle/>
          <a:p>
            <a:r>
              <a:rPr lang="en-GB" sz="4000" dirty="0"/>
              <a:t>⚙ </a:t>
            </a:r>
            <a:r>
              <a:rPr lang="en-GB" sz="4000" dirty="0" smtClean="0"/>
              <a:t>Network </a:t>
            </a:r>
            <a:r>
              <a:rPr lang="en-GB" sz="4000" dirty="0"/>
              <a:t>Interface Card (NIC) </a:t>
            </a:r>
            <a:r>
              <a:rPr lang="en-GB" sz="4000" dirty="0" smtClean="0"/>
              <a:t>-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80474" y="3212976"/>
            <a:ext cx="89644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s-IN" sz="2800" dirty="0"/>
              <a:t> — </a:t>
            </a:r>
            <a:r>
              <a:rPr lang="as-IN" sz="2800" dirty="0" smtClean="0"/>
              <a:t>হলো </a:t>
            </a:r>
            <a:r>
              <a:rPr lang="as-IN" sz="2800" dirty="0"/>
              <a:t>একটি হার্ডওয়্যার ডিভাইস যা কম্পিউটারকে নেটওয়ার্কের সঙ্গে সংযুক্ত হতে সাহায্য করে 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as-IN" sz="2800" dirty="0" smtClean="0"/>
              <a:t>— </a:t>
            </a:r>
            <a:r>
              <a:rPr lang="as-IN" sz="2800" dirty="0"/>
              <a:t>যেমন </a:t>
            </a:r>
            <a:r>
              <a:rPr lang="en-GB" sz="2800" dirty="0"/>
              <a:t>LAN (Local Area Network) </a:t>
            </a:r>
            <a:r>
              <a:rPr lang="as-IN" sz="2800" dirty="0"/>
              <a:t>বা </a:t>
            </a:r>
            <a:r>
              <a:rPr lang="en-GB" sz="2800" dirty="0"/>
              <a:t>Internet।</a:t>
            </a:r>
            <a:r>
              <a:rPr lang="as-IN" sz="2800" dirty="0"/>
              <a:t>এটি ডেটা প্রেরণ ও গ্রহণ করার কাজ করে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xmlns="" val="105057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50222"/>
            <a:ext cx="2736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⚙ </a:t>
            </a:r>
            <a:r>
              <a:rPr lang="en-GB" sz="5400" dirty="0" smtClean="0"/>
              <a:t>Hub-</a:t>
            </a:r>
            <a:endParaRPr lang="en-GB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2420888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s-IN" sz="2400" dirty="0"/>
              <a:t> </a:t>
            </a:r>
            <a:r>
              <a:rPr lang="en-GB" sz="2400" dirty="0" smtClean="0"/>
              <a:t>-</a:t>
            </a:r>
            <a:r>
              <a:rPr lang="as-IN" sz="2400" dirty="0" smtClean="0"/>
              <a:t>(</a:t>
            </a:r>
            <a:r>
              <a:rPr lang="as-IN" sz="2400" dirty="0"/>
              <a:t>হাব) হলো একটি নেটওয়ার্ক ডিভাইস, যা অনেকগুলো কম্পিউটার বা ডিভাইসকে একসাথে যুক্ত করে একটি লোকাল এরিয়া নেটওয়ার্ক (</a:t>
            </a:r>
            <a:r>
              <a:rPr lang="en-GB" sz="2400" dirty="0"/>
              <a:t>LAN) </a:t>
            </a:r>
            <a:r>
              <a:rPr lang="as-IN" sz="2400" dirty="0"/>
              <a:t>তৈরি করে</a:t>
            </a:r>
            <a:r>
              <a:rPr lang="as-IN" sz="2400" dirty="0" smtClean="0"/>
              <a:t>।</a:t>
            </a:r>
            <a:endParaRPr lang="en-GB" sz="2400" dirty="0" smtClean="0"/>
          </a:p>
          <a:p>
            <a:endParaRPr lang="en-GB" sz="2400" dirty="0"/>
          </a:p>
          <a:p>
            <a:r>
              <a:rPr lang="as-IN" sz="2400" dirty="0" smtClean="0"/>
              <a:t>অর্থাৎ</a:t>
            </a:r>
            <a:r>
              <a:rPr lang="as-IN" sz="2400" dirty="0"/>
              <a:t>, হাব হলো নেটওয়ার্কের কেন্দ্রবিন্দু যেখান দিয়ে ডেটা এক ডিভাইস থেকে অন্য ডিভাইসে যায়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xmlns="" val="2960492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1" y="1700808"/>
            <a:ext cx="7128791" cy="4752528"/>
          </a:xfrm>
        </p:spPr>
        <p:txBody>
          <a:bodyPr>
            <a:noAutofit/>
          </a:bodyPr>
          <a:lstStyle/>
          <a:p>
            <a:r>
              <a:rPr lang="as-IN" sz="1800" b="0" dirty="0"/>
              <a:t>সুইচ হলো একটি নেটওয়ার্ক ডিভাইস, যা একই নেটওয়ার্কের একাধিক ডিভাইসকে  সংযুক্ত করে এবং তাদের মধ্যে দ্রুত ডেটা আদান-প্রদান করে</a:t>
            </a:r>
            <a:r>
              <a:rPr lang="as-IN" sz="1800" b="0" dirty="0" smtClean="0"/>
              <a:t>।</a:t>
            </a:r>
            <a:endParaRPr lang="en-GB" sz="1800" b="0" dirty="0" smtClean="0"/>
          </a:p>
          <a:p>
            <a:r>
              <a:rPr lang="en-GB" sz="1800" b="0" dirty="0" smtClean="0"/>
              <a:t>✅ </a:t>
            </a:r>
            <a:r>
              <a:rPr lang="as-IN" sz="1800" b="0" dirty="0"/>
              <a:t>সুইচ এর কাজ </a:t>
            </a:r>
            <a:r>
              <a:rPr lang="as-IN" sz="1800" b="0" dirty="0" smtClean="0"/>
              <a:t>:</a:t>
            </a:r>
            <a:endParaRPr lang="en-GB" sz="1800" b="0" dirty="0" smtClean="0"/>
          </a:p>
          <a:p>
            <a:pPr marL="514350" indent="-514350">
              <a:buAutoNum type="arabicPeriod"/>
            </a:pPr>
            <a:r>
              <a:rPr lang="as-IN" sz="1800" b="0" dirty="0" smtClean="0"/>
              <a:t>ডিভাইসগুলোর </a:t>
            </a:r>
            <a:r>
              <a:rPr lang="en-GB" sz="1800" b="0" dirty="0"/>
              <a:t>MAC </a:t>
            </a:r>
            <a:r>
              <a:rPr lang="as-IN" sz="1800" b="0" dirty="0"/>
              <a:t>অ্যাড্রেস চিনে </a:t>
            </a:r>
            <a:r>
              <a:rPr lang="as-IN" sz="1800" b="0" dirty="0" smtClean="0"/>
              <a:t>নে</a:t>
            </a:r>
            <a:r>
              <a:rPr lang="en-US" sz="1800" b="0" dirty="0" smtClean="0"/>
              <a:t>য় </a:t>
            </a:r>
            <a:endParaRPr lang="en-GB" sz="1800" b="0" dirty="0"/>
          </a:p>
          <a:p>
            <a:pPr marL="514350" indent="-514350">
              <a:buAutoNum type="arabicPeriod"/>
            </a:pPr>
            <a:r>
              <a:rPr lang="as-IN" sz="1800" b="0" dirty="0" smtClean="0"/>
              <a:t> </a:t>
            </a:r>
            <a:r>
              <a:rPr lang="as-IN" sz="1800" b="0" dirty="0"/>
              <a:t>নির্দিষ্ট ডিভাইসে ডেটা পাঠায় </a:t>
            </a:r>
            <a:endParaRPr lang="en-GB" sz="1800" b="0" dirty="0"/>
          </a:p>
          <a:p>
            <a:pPr marL="0" indent="0"/>
            <a:r>
              <a:rPr lang="as-IN" sz="1800" b="0" dirty="0" smtClean="0"/>
              <a:t>3.</a:t>
            </a:r>
            <a:r>
              <a:rPr lang="en-GB" sz="1800" b="0" dirty="0" smtClean="0"/>
              <a:t>        </a:t>
            </a:r>
            <a:r>
              <a:rPr lang="as-IN" sz="1800" b="0" dirty="0" smtClean="0"/>
              <a:t>নেটওয়ার্কের </a:t>
            </a:r>
            <a:r>
              <a:rPr lang="as-IN" sz="1800" b="0" dirty="0"/>
              <a:t>গতি ও কার্যকারিতা </a:t>
            </a:r>
            <a:r>
              <a:rPr lang="as-IN" sz="1800" b="0" dirty="0" smtClean="0"/>
              <a:t>বাড়ায়</a:t>
            </a:r>
            <a:endParaRPr lang="en-GB" sz="1800" b="0" dirty="0" smtClean="0"/>
          </a:p>
          <a:p>
            <a:pPr marL="0" indent="0"/>
            <a:r>
              <a:rPr lang="en-GB" sz="1800" b="0" dirty="0" smtClean="0"/>
              <a:t>✅ </a:t>
            </a:r>
            <a:r>
              <a:rPr lang="as-IN" sz="1800" b="0" dirty="0"/>
              <a:t>সুইচ এর বর্ণনা </a:t>
            </a:r>
            <a:r>
              <a:rPr lang="as-IN" sz="1800" b="0" dirty="0" smtClean="0"/>
              <a:t>:</a:t>
            </a:r>
            <a:endParaRPr lang="en-GB" sz="1800" b="0" dirty="0" smtClean="0"/>
          </a:p>
          <a:p>
            <a:pPr marL="0" indent="0"/>
            <a:r>
              <a:rPr lang="en-GB" sz="1800" b="0" dirty="0" smtClean="0"/>
              <a:t>    </a:t>
            </a:r>
            <a:r>
              <a:rPr lang="as-IN" sz="1800" b="0" dirty="0" smtClean="0"/>
              <a:t>এটি </a:t>
            </a:r>
            <a:r>
              <a:rPr lang="en-GB" sz="1800" b="0" dirty="0"/>
              <a:t>OSI </a:t>
            </a:r>
            <a:r>
              <a:rPr lang="as-IN" sz="1800" b="0" dirty="0"/>
              <a:t>মডেলের </a:t>
            </a:r>
            <a:r>
              <a:rPr lang="en-GB" sz="1800" b="0" dirty="0"/>
              <a:t>Data Link Layer (Layer 2) </a:t>
            </a:r>
            <a:r>
              <a:rPr lang="as-IN" sz="1800" b="0" dirty="0"/>
              <a:t>এ কাজ </a:t>
            </a:r>
            <a:r>
              <a:rPr lang="as-IN" sz="1800" b="0" dirty="0" smtClean="0"/>
              <a:t>করে</a:t>
            </a:r>
            <a:r>
              <a:rPr lang="en-US" sz="1800" b="0" dirty="0" smtClean="0"/>
              <a:t> </a:t>
            </a:r>
            <a:r>
              <a:rPr lang="as-IN" sz="1800" b="0" dirty="0" smtClean="0"/>
              <a:t>সাধারণত </a:t>
            </a:r>
            <a:r>
              <a:rPr lang="as-IN" sz="1800" b="0" dirty="0"/>
              <a:t>অনেকগুলো </a:t>
            </a:r>
            <a:r>
              <a:rPr lang="en-GB" sz="1800" b="0" dirty="0"/>
              <a:t>Ethernet </a:t>
            </a:r>
            <a:r>
              <a:rPr lang="as-IN" sz="1800" b="0" dirty="0"/>
              <a:t>পোর্ট </a:t>
            </a:r>
            <a:r>
              <a:rPr lang="as-IN" sz="1800" b="0" dirty="0" smtClean="0"/>
              <a:t>থাকে</a:t>
            </a:r>
            <a:r>
              <a:rPr lang="en-US" sz="1800" b="0" dirty="0" smtClean="0"/>
              <a:t>। </a:t>
            </a:r>
            <a:r>
              <a:rPr lang="en-GB" sz="1800" b="0" dirty="0" smtClean="0"/>
              <a:t>LAN </a:t>
            </a:r>
            <a:r>
              <a:rPr lang="as-IN" sz="1800" b="0" dirty="0"/>
              <a:t>নেটওয়ার্কে বেশি ব্যবহৃত হয়এটি </a:t>
            </a:r>
            <a:r>
              <a:rPr lang="en-GB" sz="1800" b="0" dirty="0"/>
              <a:t>Hub </a:t>
            </a:r>
            <a:r>
              <a:rPr lang="as-IN" sz="1800" b="0" dirty="0"/>
              <a:t>এর চেয়ে বেশি বুদ্ধিমান ও </a:t>
            </a:r>
            <a:r>
              <a:rPr lang="as-IN" sz="1800" b="0" dirty="0" smtClean="0"/>
              <a:t>দ্রুত</a:t>
            </a:r>
            <a:r>
              <a:rPr lang="en-US" sz="1800" b="0" dirty="0" smtClean="0"/>
              <a:t>। </a:t>
            </a:r>
            <a:endParaRPr lang="en-GB" sz="1800" b="0" dirty="0" smtClean="0"/>
          </a:p>
          <a:p>
            <a:pPr marL="0" indent="0"/>
            <a:r>
              <a:rPr lang="en-GB" sz="1800" b="0" dirty="0" smtClean="0"/>
              <a:t>✅ </a:t>
            </a:r>
            <a:r>
              <a:rPr lang="as-IN" sz="1800" b="0" dirty="0" smtClean="0"/>
              <a:t>উদাহরণ</a:t>
            </a:r>
            <a:r>
              <a:rPr lang="as-IN" sz="1800" b="0" dirty="0"/>
              <a:t>: একটি অফিসে ১০টি কম্পিউটার সুইচে সংযুক্ত থাকলে, তারা একে অপরের সঙ্গে ডেটা আদান-প্রদান করতে পারে দ্রুত ও নির্ভুলভাবে</a:t>
            </a:r>
            <a:endParaRPr lang="en-GB" sz="18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⚙ </a:t>
            </a:r>
            <a:r>
              <a:rPr lang="en-GB" sz="4800" dirty="0" smtClean="0"/>
              <a:t>Switch-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244416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66" y="1700808"/>
            <a:ext cx="9144000" cy="4239088"/>
          </a:xfrm>
        </p:spPr>
        <p:txBody>
          <a:bodyPr>
            <a:normAutofit fontScale="92500" lnSpcReduction="10000"/>
          </a:bodyPr>
          <a:lstStyle/>
          <a:p>
            <a:r>
              <a:rPr lang="as-IN" sz="2000" b="0" dirty="0"/>
              <a:t>রাউটার হলো একটি নেটওয়ার্ক ডিভাইস, যা একাধিক নেটওয়ার্ক  এর মধ্যে সংযোগ </a:t>
            </a:r>
            <a:r>
              <a:rPr lang="as-IN" sz="2000" b="0" dirty="0" smtClean="0"/>
              <a:t>স্থাপন</a:t>
            </a:r>
            <a:r>
              <a:rPr lang="en-US" sz="2000" b="0" dirty="0" smtClean="0"/>
              <a:t> </a:t>
            </a:r>
            <a:r>
              <a:rPr lang="as-IN" sz="2000" b="0" dirty="0" smtClean="0"/>
              <a:t>করে </a:t>
            </a:r>
            <a:r>
              <a:rPr lang="as-IN" sz="2000" b="0" dirty="0"/>
              <a:t>এবং ডেটা প্যাকেট সঠিক গন্তব্যে পাঠায়</a:t>
            </a:r>
            <a:r>
              <a:rPr lang="as-IN" sz="2000" b="0" dirty="0" smtClean="0"/>
              <a:t>।</a:t>
            </a:r>
            <a:endParaRPr lang="en-GB" sz="2000" b="0" dirty="0" smtClean="0"/>
          </a:p>
          <a:p>
            <a:r>
              <a:rPr lang="en-GB" sz="2000" b="0" dirty="0" smtClean="0"/>
              <a:t>✅ </a:t>
            </a:r>
            <a:r>
              <a:rPr lang="as-IN" sz="2000" b="0" dirty="0"/>
              <a:t>রাউটার এর কাজ </a:t>
            </a:r>
            <a:r>
              <a:rPr lang="as-IN" sz="2000" b="0" dirty="0" smtClean="0"/>
              <a:t>:</a:t>
            </a:r>
            <a:endParaRPr lang="en-GB" sz="2000" b="0" dirty="0" smtClean="0"/>
          </a:p>
          <a:p>
            <a:pPr marL="457200" indent="-457200">
              <a:buAutoNum type="arabicPeriod"/>
            </a:pPr>
            <a:r>
              <a:rPr lang="as-IN" sz="2000" b="0" dirty="0" smtClean="0"/>
              <a:t>একাধিক </a:t>
            </a:r>
            <a:r>
              <a:rPr lang="as-IN" sz="2000" b="0" dirty="0"/>
              <a:t>নেটওয়ার্কের মধ্যে সংযোগ তৈরি </a:t>
            </a:r>
            <a:r>
              <a:rPr lang="as-IN" sz="2000" b="0" dirty="0" smtClean="0"/>
              <a:t>করা</a:t>
            </a:r>
            <a:endParaRPr lang="en-GB" sz="2000" b="0" dirty="0" smtClean="0"/>
          </a:p>
          <a:p>
            <a:pPr marL="457200" indent="-457200">
              <a:buAutoNum type="arabicPeriod"/>
            </a:pPr>
            <a:r>
              <a:rPr lang="as-IN" sz="2000" b="0" dirty="0" smtClean="0"/>
              <a:t>ডেটা </a:t>
            </a:r>
            <a:r>
              <a:rPr lang="as-IN" sz="2000" b="0" dirty="0"/>
              <a:t>প্যাকেট সঠিক পথে রাউট বা </a:t>
            </a:r>
            <a:r>
              <a:rPr lang="as-IN" sz="2000" b="0" dirty="0" smtClean="0"/>
              <a:t>পাঠানো</a:t>
            </a:r>
            <a:endParaRPr lang="en-GB" sz="2000" b="0" dirty="0" smtClean="0"/>
          </a:p>
          <a:p>
            <a:pPr marL="457200" indent="-457200">
              <a:buAutoNum type="arabicPeriod"/>
            </a:pPr>
            <a:r>
              <a:rPr lang="as-IN" sz="2000" b="0" dirty="0" smtClean="0"/>
              <a:t> </a:t>
            </a:r>
            <a:r>
              <a:rPr lang="en-GB" sz="2000" b="0" dirty="0"/>
              <a:t>IP </a:t>
            </a:r>
            <a:r>
              <a:rPr lang="as-IN" sz="2000" b="0" dirty="0"/>
              <a:t>অ্যাড্রেস </a:t>
            </a:r>
            <a:r>
              <a:rPr lang="as-IN" sz="2000" b="0" dirty="0" smtClean="0"/>
              <a:t>ব্যবস্থাপনা</a:t>
            </a:r>
            <a:endParaRPr lang="en-GB" sz="2000" b="0" dirty="0" smtClean="0"/>
          </a:p>
          <a:p>
            <a:pPr marL="0" indent="0"/>
            <a:r>
              <a:rPr lang="en-GB" sz="2000" b="0" dirty="0"/>
              <a:t>✅ </a:t>
            </a:r>
            <a:r>
              <a:rPr lang="as-IN" sz="2000" b="0" dirty="0"/>
              <a:t>রাউটার এর বর্ণনা</a:t>
            </a:r>
            <a:r>
              <a:rPr lang="as-IN" sz="2000" b="0" dirty="0" smtClean="0"/>
              <a:t>:</a:t>
            </a:r>
            <a:endParaRPr lang="en-GB" sz="2000" b="0" dirty="0" smtClean="0"/>
          </a:p>
          <a:p>
            <a:pPr marL="0" indent="0"/>
            <a:r>
              <a:rPr lang="as-IN" sz="2000" b="0" dirty="0" smtClean="0"/>
              <a:t>এটি </a:t>
            </a:r>
            <a:r>
              <a:rPr lang="en-GB" sz="2000" b="0" dirty="0"/>
              <a:t>OSI </a:t>
            </a:r>
            <a:r>
              <a:rPr lang="as-IN" sz="2000" b="0" dirty="0"/>
              <a:t>মডেলের </a:t>
            </a:r>
            <a:r>
              <a:rPr lang="en-GB" sz="2000" b="0" dirty="0"/>
              <a:t>Network Layer (Layer 3) </a:t>
            </a:r>
            <a:r>
              <a:rPr lang="as-IN" sz="2000" b="0" dirty="0"/>
              <a:t>এ কাজ </a:t>
            </a:r>
            <a:r>
              <a:rPr lang="as-IN" sz="2000" b="0" dirty="0" smtClean="0"/>
              <a:t>করে</a:t>
            </a:r>
            <a:r>
              <a:rPr lang="en-US" sz="2000" b="0" dirty="0" smtClean="0"/>
              <a:t>। এটি </a:t>
            </a:r>
            <a:r>
              <a:rPr lang="as-IN" sz="2000" b="0" dirty="0" smtClean="0"/>
              <a:t>বাড়ি</a:t>
            </a:r>
            <a:r>
              <a:rPr lang="as-IN" sz="2000" b="0" dirty="0"/>
              <a:t>, অফিস ও </a:t>
            </a:r>
            <a:r>
              <a:rPr lang="en-GB" sz="2000" b="0" dirty="0"/>
              <a:t>ISP-</a:t>
            </a:r>
            <a:r>
              <a:rPr lang="as-IN" sz="2000" b="0" dirty="0"/>
              <a:t>তে ব্যবহৃত </a:t>
            </a:r>
            <a:r>
              <a:rPr lang="as-IN" sz="2000" b="0" dirty="0" smtClean="0"/>
              <a:t>হয়</a:t>
            </a:r>
            <a:r>
              <a:rPr lang="en-US" sz="2000" b="0" dirty="0" smtClean="0"/>
              <a:t>। এটি </a:t>
            </a:r>
            <a:r>
              <a:rPr lang="en-GB" sz="2000" b="0" dirty="0" smtClean="0"/>
              <a:t>Wired </a:t>
            </a:r>
            <a:r>
              <a:rPr lang="as-IN" sz="2000" b="0" dirty="0"/>
              <a:t>বা </a:t>
            </a:r>
            <a:r>
              <a:rPr lang="en-GB" sz="2000" b="0" dirty="0"/>
              <a:t>Wireless (Wi-Fi) </a:t>
            </a:r>
            <a:r>
              <a:rPr lang="as-IN" sz="2000" b="0" dirty="0"/>
              <a:t>উভয় ধরনের হতে </a:t>
            </a:r>
            <a:r>
              <a:rPr lang="as-IN" sz="2000" b="0" dirty="0" smtClean="0"/>
              <a:t>পারে</a:t>
            </a:r>
            <a:r>
              <a:rPr lang="en-US" sz="2000" b="0" dirty="0" smtClean="0"/>
              <a:t>। </a:t>
            </a:r>
            <a:r>
              <a:rPr lang="as-IN" sz="2000" b="0" dirty="0" smtClean="0"/>
              <a:t>রাউটার </a:t>
            </a:r>
            <a:r>
              <a:rPr lang="as-IN" sz="2000" b="0" dirty="0"/>
              <a:t>ইন্টারনেট কানেকশন ভাগ করে নিতে সাহায্য </a:t>
            </a:r>
            <a:r>
              <a:rPr lang="as-IN" sz="2000" b="0" dirty="0" smtClean="0"/>
              <a:t>কর</a:t>
            </a:r>
            <a:endParaRPr lang="en-GB" sz="2000" b="0" dirty="0" smtClean="0"/>
          </a:p>
          <a:p>
            <a:pPr marL="0" indent="0"/>
            <a:r>
              <a:rPr lang="en-GB" sz="2000" b="0" dirty="0"/>
              <a:t>✅ </a:t>
            </a:r>
            <a:r>
              <a:rPr lang="as-IN" sz="2000" b="0" dirty="0" smtClean="0"/>
              <a:t>উদাহরণ</a:t>
            </a:r>
            <a:r>
              <a:rPr lang="as-IN" sz="2000" b="0" dirty="0"/>
              <a:t>: বাসার রাউটার ওয়াই-ফাই এর মাধ্যমে মোবাইল, ল্যাপটপ ইত্যাদি ডিভাইসে </a:t>
            </a:r>
            <a:endParaRPr lang="en-US" sz="2000" b="0" dirty="0" smtClean="0"/>
          </a:p>
          <a:p>
            <a:pPr marL="0" indent="0"/>
            <a:r>
              <a:rPr lang="as-IN" sz="2000" b="0" dirty="0" smtClean="0"/>
              <a:t>ইন্টারনেট </a:t>
            </a:r>
            <a:r>
              <a:rPr lang="as-IN" sz="2000" b="0" dirty="0"/>
              <a:t>সরবরাহ করতে পারে</a:t>
            </a:r>
          </a:p>
          <a:p>
            <a:pPr marL="0" indent="0"/>
            <a:endParaRPr lang="en-GB" sz="2000" b="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47447"/>
            <a:ext cx="2918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/>
              <a:t>⚙ </a:t>
            </a:r>
            <a:r>
              <a:rPr lang="en-GB" sz="4800" dirty="0" smtClean="0"/>
              <a:t>Router-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xmlns="" val="42077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410</TotalTime>
  <Words>905</Words>
  <Application>Microsoft Office PowerPoint</Application>
  <PresentationFormat>On-screen Show (4:3)</PresentationFormat>
  <Paragraphs>123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Angles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Sce</dc:creator>
  <cp:lastModifiedBy>HP G6</cp:lastModifiedBy>
  <cp:revision>44</cp:revision>
  <dcterms:created xsi:type="dcterms:W3CDTF">2025-10-15T13:37:55Z</dcterms:created>
  <dcterms:modified xsi:type="dcterms:W3CDTF">2025-10-16T01:19:01Z</dcterms:modified>
</cp:coreProperties>
</file>