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1" r:id="rId2"/>
  </p:sldMasterIdLst>
  <p:notesMasterIdLst>
    <p:notesMasterId r:id="rId23"/>
  </p:notesMasterIdLst>
  <p:handoutMasterIdLst>
    <p:handoutMasterId r:id="rId24"/>
  </p:handoutMasterIdLst>
  <p:sldIdLst>
    <p:sldId id="428" r:id="rId3"/>
    <p:sldId id="322" r:id="rId4"/>
    <p:sldId id="324" r:id="rId5"/>
    <p:sldId id="362" r:id="rId6"/>
    <p:sldId id="361" r:id="rId7"/>
    <p:sldId id="420" r:id="rId8"/>
    <p:sldId id="325" r:id="rId9"/>
    <p:sldId id="418" r:id="rId10"/>
    <p:sldId id="419" r:id="rId11"/>
    <p:sldId id="397" r:id="rId12"/>
    <p:sldId id="421" r:id="rId13"/>
    <p:sldId id="422" r:id="rId14"/>
    <p:sldId id="423" r:id="rId15"/>
    <p:sldId id="424" r:id="rId16"/>
    <p:sldId id="425" r:id="rId17"/>
    <p:sldId id="398" r:id="rId18"/>
    <p:sldId id="426" r:id="rId19"/>
    <p:sldId id="427" r:id="rId20"/>
    <p:sldId id="351" r:id="rId21"/>
    <p:sldId id="429" r:id="rId22"/>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9A6"/>
    <a:srgbClr val="006600"/>
    <a:srgbClr val="028432"/>
    <a:srgbClr val="E7E7D8"/>
    <a:srgbClr val="0536C6"/>
    <a:srgbClr val="923739"/>
    <a:srgbClr val="FF3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4" autoAdjust="0"/>
    <p:restoredTop sz="77728" autoAdjust="0"/>
  </p:normalViewPr>
  <p:slideViewPr>
    <p:cSldViewPr>
      <p:cViewPr>
        <p:scale>
          <a:sx n="51" d="100"/>
          <a:sy n="51" d="100"/>
        </p:scale>
        <p:origin x="-1548" y="-460"/>
      </p:cViewPr>
      <p:guideLst>
        <p:guide orient="horz" pos="2136"/>
        <p:guide pos="2917"/>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90"/>
    </p:cViewPr>
  </p:sorterViewPr>
  <p:notesViewPr>
    <p:cSldViewPr>
      <p:cViewPr>
        <p:scale>
          <a:sx n="120" d="100"/>
          <a:sy n="120" d="100"/>
        </p:scale>
        <p:origin x="-1542" y="72"/>
      </p:cViewPr>
      <p:guideLst>
        <p:guide orient="horz" pos="2895"/>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7.xml"/><Relationship Id="rId4"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t>11/30/2022</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AD26005-350B-4663-8083-A0ECEF69C9D7}" type="slidenum">
              <a:rPr lang="en-US" altLang="en-US"/>
              <a:t>‹#›</a:t>
            </a:fld>
            <a:endParaRPr lang="en-US" altLang="en-US" dirty="0"/>
          </a:p>
        </p:txBody>
      </p:sp>
    </p:spTree>
    <p:extLst>
      <p:ext uri="{BB962C8B-B14F-4D97-AF65-F5344CB8AC3E}">
        <p14:creationId xmlns:p14="http://schemas.microsoft.com/office/powerpoint/2010/main" val="52891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t>11/30/2022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1C3C041-5338-46DC-B5C2-45D7FFBDD6E7}" type="slidenum">
              <a:rPr lang="en-US" altLang="en-US"/>
              <a:t>‹#›</a:t>
            </a:fld>
            <a:endParaRPr lang="en-US" altLang="en-US" dirty="0"/>
          </a:p>
        </p:txBody>
      </p:sp>
    </p:spTree>
    <p:extLst>
      <p:ext uri="{BB962C8B-B14F-4D97-AF65-F5344CB8AC3E}">
        <p14:creationId xmlns:p14="http://schemas.microsoft.com/office/powerpoint/2010/main" val="40736964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72EDED-AAB0-413F-9A10-EE6D060E3242}" type="slidenum">
              <a:rPr lang="en-US" smtClean="0"/>
              <a:pPr fontAlgn="base">
                <a:spcBef>
                  <a:spcPct val="0"/>
                </a:spcBef>
                <a:spcAft>
                  <a:spcPct val="0"/>
                </a:spcAft>
                <a:defRPr/>
              </a:pPr>
              <a:t>1</a:t>
            </a:fld>
            <a:endParaRPr lang="en-US" dirty="0"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10</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11</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12</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13</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14</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15</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19</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2</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11/30/2022</a:t>
            </a:fld>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3</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11/30/2022</a:t>
            </a:fld>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4</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11/30/2022</a:t>
            </a:fld>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5</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11/30/2022</a:t>
            </a:fld>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6</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11/30/2022</a:t>
            </a:fld>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9</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11/30/2022</a:t>
            </a:fld>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7" name="Text Placeholder 5"/>
          <p:cNvSpPr>
            <a:spLocks noGrp="1"/>
          </p:cNvSpPr>
          <p:nvPr>
            <p:ph type="body" sz="quarter" idx="2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12" name="Text Placeholder 6"/>
          <p:cNvSpPr>
            <a:spLocks noGrp="1"/>
          </p:cNvSpPr>
          <p:nvPr>
            <p:ph type="body" sz="quarter" idx="2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ln>
          <a:effectLst/>
        </p:spPr>
        <p:txBody>
          <a:bodyPr wrap="none" anchor="ctr"/>
          <a:lstStyle/>
          <a:p>
            <a:pPr>
              <a:lnSpc>
                <a:spcPct val="106000"/>
              </a:lnSpc>
              <a:spcBef>
                <a:spcPct val="50000"/>
              </a:spcBef>
              <a:buSzPct val="100000"/>
              <a:buFont typeface="Wingdings 2" panose="05020102010507070707" pitchFamily="18" charset="2"/>
              <a:buNone/>
              <a:defRPr/>
            </a:pPr>
            <a:endParaRPr lang="en-US" sz="1100" dirty="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anose="020B0604020202020204"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anose="05000000000000000000"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9EDE2762-D309-4A1B-90D4-EE2DB97D9608}" type="slidenum">
              <a:rPr lang="en-US" altLang="en-US"/>
              <a:t>‹#›</a:t>
            </a:fld>
            <a:endParaRPr lang="en-US" altLang="en-US" dirty="0"/>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25963"/>
          </a:xfrm>
          <a:prstGeom prst="rect">
            <a:avLst/>
          </a:prstGeom>
        </p:spPr>
        <p:txBody>
          <a:bodyPr/>
          <a:lstStyle/>
          <a:p>
            <a:pPr lvl="0"/>
            <a:r>
              <a:rPr lang="en-US" noProof="0" dirty="0" smtClean="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A6995B87-722D-46BC-9CC9-1ED5024E22B0}" type="slidenum">
              <a:rPr lang="en-US" altLang="en-US"/>
              <a:t>‹#›</a:t>
            </a:fld>
            <a:endParaRPr lang="en-US" altLang="en-US" dirty="0"/>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2CBE984D-2DD5-4668-BAF8-1C9AC1A13DBC}" type="slidenum">
              <a:rPr lang="en-US" altLang="en-US"/>
              <a:t>‹#›</a:t>
            </a:fld>
            <a:endParaRPr lang="en-US" altLang="en-US" dirty="0"/>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486D207D-9E64-417F-AA84-D9CB1A523B53}" type="slidenum">
              <a:rPr lang="en-US" altLang="en-US"/>
              <a:t>‹#›</a:t>
            </a:fld>
            <a:endParaRPr lang="en-US" altLang="en-US" dirty="0"/>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C346C8A6-4EAA-425C-AD65-FB7185D13849}" type="slidenum">
              <a:rPr lang="en-US" altLang="en-US"/>
              <a:t>‹#›</a:t>
            </a:fld>
            <a:endParaRPr lang="en-US" altLang="en-US" dirty="0"/>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2800">
                <a:solidFill>
                  <a:srgbClr val="0039A6"/>
                </a:solidFill>
                <a:effectLst>
                  <a:outerShdw blurRad="38100" dist="38100" dir="2700000" algn="tl">
                    <a:srgbClr val="C0C0C0"/>
                  </a:outerShdw>
                </a:effectLst>
                <a:latin typeface="Times New Roman" panose="02020603050405020304" pitchFamily="18" charset="0"/>
                <a:cs typeface="Times New Roman" panose="02020603050405020304" pitchFamily="18" charset="0"/>
              </a:defRPr>
            </a:lvl1pPr>
          </a:lstStyle>
          <a:p>
            <a:pPr>
              <a:defRPr/>
            </a:pPr>
            <a:fld id="{BF2DA97D-831A-48CD-A7A1-23EF5E790589}" type="slidenum">
              <a:rPr lang="en-US" altLang="en-US"/>
              <a:t>‹#›</a:t>
            </a:fld>
            <a:endParaRPr lang="en-US" altLang="en-US" dirty="0"/>
          </a:p>
        </p:txBody>
      </p:sp>
    </p:spTree>
  </p:cSld>
  <p:clrMapOvr>
    <a:masterClrMapping/>
  </p:clrMapOvr>
  <p:transition spd="slow">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smtClean="0"/>
          </a:p>
        </p:txBody>
      </p:sp>
    </p:spTree>
  </p:cSld>
  <p:clrMapOvr>
    <a:masterClrMapping/>
  </p:clrMapOvr>
  <p:transition spd="slow">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i="0" u="none">
                <a:solidFill>
                  <a:schemeClr val="bg2"/>
                </a:solidFill>
                <a:latin typeface="+mn-lt"/>
              </a:defRPr>
            </a:lvl2pPr>
            <a:lvl3pPr>
              <a:buClr>
                <a:schemeClr val="tx1"/>
              </a:buClr>
              <a:buSzPct val="100000"/>
              <a:buFont typeface="Arial" panose="020B0604020202020204" pitchFamily="34" charset="0"/>
              <a:buChar char="•"/>
              <a:defRPr sz="1800" i="0">
                <a:solidFill>
                  <a:schemeClr val="bg2"/>
                </a:solidFill>
              </a:defRPr>
            </a:lvl3pPr>
            <a:lvl4pPr>
              <a:buClr>
                <a:schemeClr val="tx1"/>
              </a:buClr>
              <a:buSzPct val="70000"/>
              <a:buFont typeface="Courier New" panose="02070309020205020404" pitchFamily="49" charset="0"/>
              <a:buChar char="o"/>
              <a:defRPr sz="1800" i="0" baseline="0">
                <a:solidFill>
                  <a:schemeClr val="bg2"/>
                </a:solidFill>
              </a:defRPr>
            </a:lvl4pPr>
            <a:lvl5pPr>
              <a:buClr>
                <a:schemeClr val="tx1"/>
              </a:buClr>
              <a:buSzPct val="70000"/>
              <a:buFont typeface="Arial" panose="020B0604020202020204" pitchFamily="34" charset="0"/>
              <a:buChar char="•"/>
              <a:defRPr sz="1800" i="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Tree>
  </p:cSld>
  <p:clrMapOvr>
    <a:masterClrMapping/>
  </p:clrMapOvr>
  <p:transition spd="slow">
    <p:comb/>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544213AF-26F6-41FA-8D85-E2C5388D6E58}" type="datetimeFigureOut">
              <a:rPr lang="en-US" smtClean="0"/>
              <a:t>11/30/2022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5BBC35B-A44B-4119-B8DA-DE9E3DFADA20}" type="slidenum">
              <a:rPr kumimoji="0" lang="en-US" smtClean="0"/>
              <a:t>‹#›</a:t>
            </a:fld>
            <a:endParaRPr kumimoji="0" lang="en-US" dirty="0">
              <a:solidFill>
                <a:srgbClr val="FFFFFF"/>
              </a:solidFill>
            </a:endParaRPr>
          </a:p>
        </p:txBody>
      </p:sp>
    </p:spTree>
  </p:cSld>
  <p:clrMapOvr>
    <a:masterClrMapping/>
  </p:clrMapOvr>
  <p:transition spd="slow">
    <p:comb/>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DE2762-D309-4A1B-90D4-EE2DB97D9608}" type="slidenum">
              <a:rPr lang="en-US" altLang="en-US" smtClean="0"/>
              <a:t>‹#›</a:t>
            </a:fld>
            <a:endParaRPr lang="en-US" alt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spd="slow">
    <p:comb/>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t>11/30/2022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t>11/30/2022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46C8A6-4EAA-425C-AD65-FB7185D13849}" type="slidenum">
              <a:rPr lang="en-US" altLang="en-US" smtClean="0"/>
              <a:t>‹#›</a:t>
            </a:fld>
            <a:endParaRPr lang="en-US" altLang="en-US" dirty="0"/>
          </a:p>
        </p:txBody>
      </p:sp>
    </p:spTree>
  </p:cSld>
  <p:clrMapOvr>
    <a:overrideClrMapping bg1="lt1" tx1="dk1" bg2="lt2" tx2="dk2" accent1="accent1" accent2="accent2" accent3="accent3" accent4="accent4" accent5="accent5" accent6="accent6" hlink="hlink" folHlink="folHlink"/>
  </p:clrMapOvr>
  <p:transition spd="slow">
    <p:comb/>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CBE984D-2DD5-4668-BAF8-1C9AC1A13DBC}" type="slidenum">
              <a:rPr lang="en-US" altLang="en-US" smtClean="0"/>
              <a:t>‹#›</a:t>
            </a:fld>
            <a:endParaRPr lang="en-US" alt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86D207D-9E64-417F-AA84-D9CB1A523B53}" type="slidenum">
              <a:rPr lang="en-US" altLang="en-US" smtClean="0"/>
              <a:t>‹#›</a:t>
            </a:fld>
            <a:endParaRPr lang="en-US" altLang="en-US" dirty="0"/>
          </a:p>
        </p:txBody>
      </p: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44213AF-26F6-41FA-8D85-E2C5388D6E58}" type="datetimeFigureOut">
              <a:rPr lang="en-US" smtClean="0"/>
              <a:t>11/30/2022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overrideClrMapping bg1="lt1" tx1="dk1" bg2="lt2" tx2="dk2" accent1="accent1" accent2="accent2" accent3="accent3" accent4="accent4" accent5="accent5" accent6="accent6" hlink="hlink" folHlink="folHlink"/>
  </p:clrMapOvr>
  <p:transition spd="slow">
    <p:comb/>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544213AF-26F6-41FA-8D85-E2C5388D6E58}" type="datetimeFigureOut">
              <a:rPr lang="en-US" smtClean="0"/>
              <a:t>11/30/2022</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BBC35B-A44B-4119-B8DA-DE9E3DFADA20}" type="slidenum">
              <a:rPr kumimoji="0" lang="en-US" smtClean="0"/>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comb/>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t>11/30/2022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transition spd="slow">
    <p:comb/>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t>11/30/2022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transition spd="slow">
    <p:comb/>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anose="05000000000000000000" pitchFamily="2" charset="2"/>
              <a:buChar char="q"/>
              <a:defRPr sz="2400" b="1">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a:solidFill>
                  <a:schemeClr val="bg2"/>
                </a:solidFill>
              </a:defRPr>
            </a:lvl4pPr>
            <a:lvl5pPr>
              <a:buClr>
                <a:schemeClr val="tx1"/>
              </a:buClr>
              <a:buSzPct val="70000"/>
              <a:buFont typeface="Arial" panose="020B0604020202020204"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theme" Target="../theme/theme2.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image" Target="../media/image2.jpeg"/><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slow">
    <p:comb/>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9">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44213AF-26F6-41FA-8D85-E2C5388D6E58}" type="datetimeFigureOut">
              <a:rPr lang="en-US" smtClean="0"/>
              <a:t>11/30/2022</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ransition spd="slow">
    <p:comb/>
  </p:transition>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logo1"/>
          <p:cNvPicPr>
            <a:picLocks noChangeAspect="1" noChangeArrowheads="1"/>
          </p:cNvPicPr>
          <p:nvPr/>
        </p:nvPicPr>
        <p:blipFill>
          <a:blip r:embed="rId3" cstate="print"/>
          <a:srcRect/>
          <a:stretch>
            <a:fillRect/>
          </a:stretch>
        </p:blipFill>
        <p:spPr bwMode="auto">
          <a:xfrm>
            <a:off x="0" y="413792"/>
            <a:ext cx="1143000" cy="1143000"/>
          </a:xfrm>
          <a:prstGeom prst="rect">
            <a:avLst/>
          </a:prstGeom>
          <a:noFill/>
          <a:ln w="9525">
            <a:noFill/>
            <a:miter lim="800000"/>
            <a:headEnd/>
            <a:tailEnd/>
          </a:ln>
        </p:spPr>
      </p:pic>
      <p:pic>
        <p:nvPicPr>
          <p:cNvPr id="16387" name="Picture 3" descr="strip1"/>
          <p:cNvPicPr>
            <a:picLocks noChangeAspect="1" noChangeArrowheads="1"/>
          </p:cNvPicPr>
          <p:nvPr/>
        </p:nvPicPr>
        <p:blipFill>
          <a:blip r:embed="rId4" cstate="print"/>
          <a:srcRect/>
          <a:stretch>
            <a:fillRect/>
          </a:stretch>
        </p:blipFill>
        <p:spPr bwMode="auto">
          <a:xfrm>
            <a:off x="1066800" y="947192"/>
            <a:ext cx="7620000" cy="76200"/>
          </a:xfrm>
          <a:prstGeom prst="rect">
            <a:avLst/>
          </a:prstGeom>
          <a:noFill/>
          <a:ln w="9525">
            <a:noFill/>
            <a:miter lim="800000"/>
            <a:headEnd/>
            <a:tailEnd/>
          </a:ln>
        </p:spPr>
      </p:pic>
      <p:sp>
        <p:nvSpPr>
          <p:cNvPr id="3076" name="Rectangle 5"/>
          <p:cNvSpPr>
            <a:spLocks noChangeArrowheads="1"/>
          </p:cNvSpPr>
          <p:nvPr/>
        </p:nvSpPr>
        <p:spPr bwMode="auto">
          <a:xfrm>
            <a:off x="1319942" y="76200"/>
            <a:ext cx="7024836" cy="792088"/>
          </a:xfrm>
          <a:prstGeom prst="rect">
            <a:avLst/>
          </a:prstGeom>
          <a:solidFill>
            <a:srgbClr val="FFFFFF"/>
          </a:solidFill>
          <a:ln w="9525">
            <a:noFill/>
            <a:miter lim="800000"/>
            <a:headEnd/>
            <a:tailEnd/>
          </a:ln>
        </p:spPr>
        <p:txBody>
          <a:bodyPr anchor="ctr"/>
          <a:lstStyle/>
          <a:p>
            <a:pPr algn="ctr" eaLnBrk="0" fontAlgn="auto" hangingPunct="0">
              <a:spcBef>
                <a:spcPts val="0"/>
              </a:spcBef>
              <a:spcAft>
                <a:spcPts val="0"/>
              </a:spcAft>
              <a:defRPr/>
            </a:pPr>
            <a:r>
              <a:rPr lang="en-US" sz="2800" b="1" dirty="0" smtClean="0">
                <a:solidFill>
                  <a:srgbClr val="00B0F0"/>
                </a:solidFill>
                <a:latin typeface="Verdana" pitchFamily="34" charset="0"/>
                <a:cs typeface="+mn-cs"/>
              </a:rPr>
              <a:t>StudyMafia</a:t>
            </a:r>
            <a:r>
              <a:rPr lang="en-US" sz="2800" b="1" dirty="0" smtClean="0">
                <a:solidFill>
                  <a:schemeClr val="accent4">
                    <a:lumMod val="25000"/>
                  </a:schemeClr>
                </a:solidFill>
                <a:latin typeface="Verdana" pitchFamily="34" charset="0"/>
                <a:cs typeface="+mn-cs"/>
              </a:rPr>
              <a:t>.Org</a:t>
            </a:r>
            <a:endParaRPr lang="en-US" sz="2800" b="1" dirty="0">
              <a:solidFill>
                <a:schemeClr val="accent4">
                  <a:lumMod val="25000"/>
                </a:schemeClr>
              </a:solidFill>
              <a:latin typeface="Tahoma" pitchFamily="34" charset="0"/>
              <a:cs typeface="+mn-cs"/>
            </a:endParaRPr>
          </a:p>
        </p:txBody>
      </p:sp>
      <p:sp>
        <p:nvSpPr>
          <p:cNvPr id="16389" name="Text Box 9"/>
          <p:cNvSpPr txBox="1">
            <a:spLocks noChangeArrowheads="1"/>
          </p:cNvSpPr>
          <p:nvPr/>
        </p:nvSpPr>
        <p:spPr bwMode="auto">
          <a:xfrm>
            <a:off x="6740" y="5867400"/>
            <a:ext cx="9137260" cy="707886"/>
          </a:xfrm>
          <a:prstGeom prst="rect">
            <a:avLst/>
          </a:prstGeom>
          <a:solidFill>
            <a:schemeClr val="accent5">
              <a:lumMod val="25000"/>
            </a:schemeClr>
          </a:solidFill>
          <a:ln w="9525">
            <a:noFill/>
            <a:miter lim="800000"/>
            <a:headEnd/>
            <a:tailEnd/>
          </a:ln>
        </p:spPr>
        <p:txBody>
          <a:bodyPr wrap="square">
            <a:spAutoFit/>
          </a:bodyPr>
          <a:lstStyle/>
          <a:p>
            <a:pPr eaLnBrk="0" hangingPunct="0">
              <a:spcBef>
                <a:spcPct val="50000"/>
              </a:spcBef>
            </a:pPr>
            <a:r>
              <a:rPr lang="en-US" sz="2000" b="1" dirty="0" smtClean="0">
                <a:solidFill>
                  <a:schemeClr val="bg1"/>
                </a:solidFill>
                <a:latin typeface="+mn-lt"/>
                <a:cs typeface="Times New Roman" pitchFamily="18" charset="0"/>
              </a:rPr>
              <a:t>                       Submitted </a:t>
            </a:r>
            <a:r>
              <a:rPr lang="en-US" sz="2000" b="1" dirty="0">
                <a:solidFill>
                  <a:schemeClr val="bg1"/>
                </a:solidFill>
                <a:latin typeface="+mn-lt"/>
                <a:cs typeface="Times New Roman" pitchFamily="18" charset="0"/>
              </a:rPr>
              <a:t>To:	 </a:t>
            </a:r>
            <a:r>
              <a:rPr lang="en-US" sz="2000" b="1" dirty="0" smtClean="0">
                <a:solidFill>
                  <a:schemeClr val="bg1"/>
                </a:solidFill>
                <a:latin typeface="+mn-lt"/>
                <a:cs typeface="Times New Roman" pitchFamily="18" charset="0"/>
              </a:rPr>
              <a:t>             </a:t>
            </a:r>
            <a:r>
              <a:rPr lang="en-US" sz="2000" b="1" dirty="0">
                <a:solidFill>
                  <a:schemeClr val="bg1"/>
                </a:solidFill>
                <a:latin typeface="+mn-lt"/>
                <a:cs typeface="Times New Roman" pitchFamily="18" charset="0"/>
              </a:rPr>
              <a:t> </a:t>
            </a:r>
            <a:r>
              <a:rPr lang="en-US" sz="2000" b="1" dirty="0" smtClean="0">
                <a:solidFill>
                  <a:schemeClr val="bg1"/>
                </a:solidFill>
                <a:latin typeface="+mn-lt"/>
                <a:cs typeface="Times New Roman" pitchFamily="18" charset="0"/>
              </a:rPr>
              <a:t>                  </a:t>
            </a:r>
            <a:r>
              <a:rPr lang="en-US" sz="2000" b="1" dirty="0" smtClean="0">
                <a:solidFill>
                  <a:schemeClr val="bg1"/>
                </a:solidFill>
                <a:latin typeface="+mn-lt"/>
                <a:cs typeface="Times New Roman" pitchFamily="18" charset="0"/>
              </a:rPr>
              <a:t>Submitted </a:t>
            </a:r>
            <a:r>
              <a:rPr lang="en-US" sz="2000" b="1" dirty="0">
                <a:solidFill>
                  <a:schemeClr val="bg1"/>
                </a:solidFill>
                <a:latin typeface="+mn-lt"/>
                <a:cs typeface="Times New Roman" pitchFamily="18" charset="0"/>
              </a:rPr>
              <a:t>By:</a:t>
            </a:r>
          </a:p>
          <a:p>
            <a:pPr eaLnBrk="0" hangingPunct="0"/>
            <a:r>
              <a:rPr lang="en-US" sz="2000" b="1" dirty="0" smtClean="0">
                <a:solidFill>
                  <a:schemeClr val="bg1"/>
                </a:solidFill>
                <a:latin typeface="+mn-lt"/>
                <a:cs typeface="Times New Roman" pitchFamily="18" charset="0"/>
              </a:rPr>
              <a:t>                       Studymafia.org                                </a:t>
            </a:r>
            <a:r>
              <a:rPr lang="en-US" sz="2000" b="1" dirty="0" smtClean="0">
                <a:solidFill>
                  <a:schemeClr val="bg1"/>
                </a:solidFill>
                <a:latin typeface="+mn-lt"/>
                <a:cs typeface="Times New Roman" pitchFamily="18" charset="0"/>
              </a:rPr>
              <a:t>Studymafia.org               </a:t>
            </a:r>
            <a:endParaRPr lang="en-US" sz="2000" b="1" dirty="0">
              <a:solidFill>
                <a:schemeClr val="bg1"/>
              </a:solidFill>
              <a:latin typeface="+mn-lt"/>
              <a:cs typeface="Times New Roman" pitchFamily="18" charset="0"/>
            </a:endParaRPr>
          </a:p>
        </p:txBody>
      </p:sp>
      <p:sp>
        <p:nvSpPr>
          <p:cNvPr id="8" name="Rectangle 7"/>
          <p:cNvSpPr/>
          <p:nvPr/>
        </p:nvSpPr>
        <p:spPr>
          <a:xfrm>
            <a:off x="2057400" y="2413337"/>
            <a:ext cx="6096000" cy="1015663"/>
          </a:xfrm>
          <a:prstGeom prst="rect">
            <a:avLst/>
          </a:prstGeom>
          <a:noFill/>
        </p:spPr>
        <p:txBody>
          <a:bodyPr wrap="square">
            <a:spAutoFit/>
          </a:bodyPr>
          <a:lstStyle/>
          <a:p>
            <a:pPr algn="ctr" fontAlgn="auto">
              <a:spcBef>
                <a:spcPts val="0"/>
              </a:spcBef>
              <a:spcAft>
                <a:spcPts val="0"/>
              </a:spcAft>
              <a:defRPr/>
            </a:pPr>
            <a:r>
              <a:rPr lang="en-US" altLang="en-US" sz="6000" b="1" dirty="0" smtClean="0">
                <a:solidFill>
                  <a:schemeClr val="accent4">
                    <a:lumMod val="75000"/>
                  </a:schemeClr>
                </a:solidFill>
                <a:latin typeface="Times New Roman" pitchFamily="18" charset="0"/>
                <a:cs typeface="Times New Roman" pitchFamily="18" charset="0"/>
              </a:rPr>
              <a:t>Fuel</a:t>
            </a:r>
            <a:r>
              <a:rPr lang="en-US" altLang="en-US" sz="6000" b="1" dirty="0" smtClean="0">
                <a:solidFill>
                  <a:srgbClr val="C00000"/>
                </a:solidFill>
                <a:latin typeface="Times New Roman" pitchFamily="18" charset="0"/>
                <a:cs typeface="Times New Roman" pitchFamily="18" charset="0"/>
              </a:rPr>
              <a:t> </a:t>
            </a:r>
            <a:r>
              <a:rPr lang="en-US" altLang="en-US" sz="6000" b="1" dirty="0" smtClean="0">
                <a:solidFill>
                  <a:schemeClr val="accent2">
                    <a:lumMod val="75000"/>
                  </a:schemeClr>
                </a:solidFill>
                <a:latin typeface="Times New Roman" pitchFamily="18" charset="0"/>
                <a:cs typeface="Times New Roman" pitchFamily="18" charset="0"/>
              </a:rPr>
              <a:t>Cell</a:t>
            </a:r>
            <a:endParaRPr lang="en-US" sz="6000" b="1" spc="300" dirty="0">
              <a:ln w="11430" cmpd="sng">
                <a:solidFill>
                  <a:schemeClr val="accent1">
                    <a:tint val="10000"/>
                  </a:schemeClr>
                </a:solidFill>
                <a:prstDash val="solid"/>
                <a:miter lim="800000"/>
              </a:ln>
              <a:solidFill>
                <a:schemeClr val="accent2">
                  <a:lumMod val="75000"/>
                </a:schemeClr>
              </a:solidFill>
              <a:effectLst>
                <a:glow rad="45500">
                  <a:schemeClr val="accent1">
                    <a:satMod val="220000"/>
                    <a:alpha val="35000"/>
                  </a:schemeClr>
                </a:glow>
              </a:effectLst>
            </a:endParaRPr>
          </a:p>
        </p:txBody>
      </p:sp>
    </p:spTree>
    <p:extLst>
      <p:ext uri="{BB962C8B-B14F-4D97-AF65-F5344CB8AC3E}">
        <p14:creationId xmlns:p14="http://schemas.microsoft.com/office/powerpoint/2010/main" val="2794362599"/>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Fuel Cell  </a:t>
            </a:r>
          </a:p>
        </p:txBody>
      </p:sp>
      <p:sp>
        <p:nvSpPr>
          <p:cNvPr id="2" name="TextBox 1"/>
          <p:cNvSpPr txBox="1"/>
          <p:nvPr/>
        </p:nvSpPr>
        <p:spPr>
          <a:xfrm>
            <a:off x="685800" y="1600200"/>
            <a:ext cx="7986395" cy="3969385"/>
          </a:xfrm>
          <a:prstGeom prst="rect">
            <a:avLst/>
          </a:prstGeom>
          <a:noFill/>
        </p:spPr>
        <p:txBody>
          <a:bodyPr wrap="square">
            <a:spAutoFit/>
          </a:bodyPr>
          <a:lstStyle/>
          <a:p>
            <a:pPr marL="0" indent="0">
              <a:buFont typeface="Arial" panose="020B0604020202020204" pitchFamily="34" charset="0"/>
              <a:buNone/>
            </a:pPr>
            <a:r>
              <a:rPr lang="en-US" sz="2800" b="1" dirty="0" smtClean="0"/>
              <a:t>The Polymer Electrolyte Membrane (PEM) Fuel Cell</a:t>
            </a:r>
            <a:r>
              <a:rPr lang="en-IN" altLang="en-US" sz="2800" b="1" dirty="0" smtClean="0"/>
              <a:t>:</a:t>
            </a:r>
            <a:endParaRPr lang="en-US" sz="2800" b="1" dirty="0" smtClean="0"/>
          </a:p>
          <a:p>
            <a:pPr marL="514350" indent="-514350">
              <a:buFont typeface="Arial" panose="020B0604020202020204" pitchFamily="34" charset="0"/>
              <a:buChar char="•"/>
            </a:pPr>
            <a:r>
              <a:rPr lang="en-US" sz="2800" dirty="0" smtClean="0"/>
              <a:t>These cells are also known as proton exchange membrane fuel cells (or PEMFCs).</a:t>
            </a:r>
          </a:p>
          <a:p>
            <a:pPr marL="514350" indent="-514350">
              <a:buFont typeface="Arial" panose="020B0604020202020204" pitchFamily="34" charset="0"/>
              <a:buChar char="•"/>
            </a:pPr>
            <a:r>
              <a:rPr lang="en-US" sz="2800" dirty="0" smtClean="0"/>
              <a:t>The temperature range that these cells operate in is between 50oC to 100oC</a:t>
            </a:r>
          </a:p>
          <a:p>
            <a:pPr marL="514350" indent="-514350">
              <a:buFont typeface="Arial" panose="020B0604020202020204" pitchFamily="34" charset="0"/>
              <a:buChar char="•"/>
            </a:pPr>
            <a:r>
              <a:rPr lang="en-US" sz="2800" dirty="0" smtClean="0"/>
              <a:t>The electrolyte used in PEMFCs is a polymer which has the ability to conduct protons.</a:t>
            </a:r>
          </a:p>
          <a:p>
            <a:pPr marL="514350" indent="-514350">
              <a:buFont typeface="Arial" panose="020B0604020202020204" pitchFamily="34" charset="0"/>
              <a:buChar char="•"/>
            </a:pPr>
            <a:r>
              <a:rPr lang="en-US" sz="2800" dirty="0" smtClean="0"/>
              <a:t>A typical PEM fuel cell consists of bipolar plates, a catalyst, electrodes, and the polymer membrane.</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10</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Fuel Cell  </a:t>
            </a:r>
          </a:p>
        </p:txBody>
      </p:sp>
      <p:sp>
        <p:nvSpPr>
          <p:cNvPr id="2" name="TextBox 1"/>
          <p:cNvSpPr txBox="1"/>
          <p:nvPr/>
        </p:nvSpPr>
        <p:spPr>
          <a:xfrm>
            <a:off x="685800" y="1600200"/>
            <a:ext cx="7986395" cy="4215765"/>
          </a:xfrm>
          <a:prstGeom prst="rect">
            <a:avLst/>
          </a:prstGeom>
          <a:noFill/>
        </p:spPr>
        <p:txBody>
          <a:bodyPr wrap="square">
            <a:spAutoFit/>
          </a:bodyPr>
          <a:lstStyle/>
          <a:p>
            <a:pPr marL="0" indent="0">
              <a:buFont typeface="Arial" panose="020B0604020202020204" pitchFamily="34" charset="0"/>
              <a:buNone/>
            </a:pPr>
            <a:r>
              <a:rPr sz="2800" b="1" dirty="0" smtClean="0"/>
              <a:t>Phosphoric Acid Fuel Cell</a:t>
            </a:r>
          </a:p>
          <a:p>
            <a:pPr marL="457200" indent="-457200">
              <a:buFont typeface="Arial" panose="020B0604020202020204" pitchFamily="34" charset="0"/>
              <a:buChar char="•"/>
            </a:pPr>
            <a:r>
              <a:rPr sz="3000" dirty="0" smtClean="0"/>
              <a:t>These fuel cells involve the use of phosphoric acid as an electrolyte in order to channel the H+</a:t>
            </a:r>
          </a:p>
          <a:p>
            <a:pPr marL="457200" indent="-457200">
              <a:buFont typeface="Arial" panose="020B0604020202020204" pitchFamily="34" charset="0"/>
              <a:buChar char="•"/>
            </a:pPr>
            <a:r>
              <a:rPr sz="3000" dirty="0" smtClean="0"/>
              <a:t>The working temperatures of these cells lie in the range of 150oC – 200oC</a:t>
            </a:r>
          </a:p>
          <a:p>
            <a:pPr marL="457200" indent="-457200">
              <a:buFont typeface="Arial" panose="020B0604020202020204" pitchFamily="34" charset="0"/>
              <a:buChar char="•"/>
            </a:pPr>
            <a:r>
              <a:rPr sz="3000" dirty="0" smtClean="0"/>
              <a:t>Electrons are forced to travel to the cathode via an external circuit because of the non-conductive nature of phosphoric acid.</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11</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Fuel Cell  </a:t>
            </a:r>
          </a:p>
        </p:txBody>
      </p:sp>
      <p:sp>
        <p:nvSpPr>
          <p:cNvPr id="2" name="TextBox 1"/>
          <p:cNvSpPr txBox="1"/>
          <p:nvPr/>
        </p:nvSpPr>
        <p:spPr>
          <a:xfrm>
            <a:off x="685800" y="1600200"/>
            <a:ext cx="7986395" cy="3969385"/>
          </a:xfrm>
          <a:prstGeom prst="rect">
            <a:avLst/>
          </a:prstGeom>
          <a:noFill/>
        </p:spPr>
        <p:txBody>
          <a:bodyPr wrap="square">
            <a:spAutoFit/>
          </a:bodyPr>
          <a:lstStyle/>
          <a:p>
            <a:pPr marL="0" indent="0">
              <a:buFont typeface="Arial" panose="020B0604020202020204" pitchFamily="34" charset="0"/>
              <a:buNone/>
            </a:pPr>
            <a:r>
              <a:rPr sz="2800" b="1" dirty="0" smtClean="0"/>
              <a:t>Solid Acid Fuel Cell</a:t>
            </a:r>
          </a:p>
          <a:p>
            <a:pPr marL="457200" indent="-457200">
              <a:buFont typeface="Arial" panose="020B0604020202020204" pitchFamily="34" charset="0"/>
              <a:buChar char="•"/>
            </a:pPr>
            <a:r>
              <a:rPr sz="3200" dirty="0" smtClean="0"/>
              <a:t>A solid acid material is used as the electrolyte in these fuel cells.</a:t>
            </a:r>
          </a:p>
          <a:p>
            <a:pPr marL="457200" indent="-457200">
              <a:buFont typeface="Arial" panose="020B0604020202020204" pitchFamily="34" charset="0"/>
              <a:buChar char="•"/>
            </a:pPr>
            <a:r>
              <a:rPr sz="3200" dirty="0" smtClean="0"/>
              <a:t>The molecular structures of these solid acids are ordered at low temperatures.</a:t>
            </a:r>
          </a:p>
          <a:p>
            <a:pPr marL="457200" indent="-457200">
              <a:buFont typeface="Arial" panose="020B0604020202020204" pitchFamily="34" charset="0"/>
              <a:buChar char="•"/>
            </a:pPr>
            <a:r>
              <a:rPr sz="3200" dirty="0" smtClean="0"/>
              <a:t>At higher temperatures, a phase transition can occur which leads to a huge increase in conductivity.</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12</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Fuel Cell  </a:t>
            </a:r>
          </a:p>
        </p:txBody>
      </p:sp>
      <p:sp>
        <p:nvSpPr>
          <p:cNvPr id="2" name="TextBox 1"/>
          <p:cNvSpPr txBox="1"/>
          <p:nvPr/>
        </p:nvSpPr>
        <p:spPr>
          <a:xfrm>
            <a:off x="685800" y="1600200"/>
            <a:ext cx="7986395" cy="4461510"/>
          </a:xfrm>
          <a:prstGeom prst="rect">
            <a:avLst/>
          </a:prstGeom>
          <a:noFill/>
        </p:spPr>
        <p:txBody>
          <a:bodyPr wrap="square">
            <a:spAutoFit/>
          </a:bodyPr>
          <a:lstStyle/>
          <a:p>
            <a:pPr marL="0" indent="0">
              <a:buFont typeface="Arial" panose="020B0604020202020204" pitchFamily="34" charset="0"/>
              <a:buNone/>
            </a:pPr>
            <a:r>
              <a:rPr sz="2800" b="1" dirty="0" smtClean="0"/>
              <a:t>Alkaline Fuel Cell</a:t>
            </a:r>
          </a:p>
          <a:p>
            <a:pPr marL="457200" indent="-457200">
              <a:buFont typeface="Arial" panose="020B0604020202020204" pitchFamily="34" charset="0"/>
              <a:buChar char="•"/>
            </a:pPr>
            <a:r>
              <a:rPr sz="3200" dirty="0" smtClean="0"/>
              <a:t>This was the fuel cell which was used as the primary source of electricity in the Apollo space program.</a:t>
            </a:r>
          </a:p>
          <a:p>
            <a:pPr marL="457200" indent="-457200">
              <a:buFont typeface="Arial" panose="020B0604020202020204" pitchFamily="34" charset="0"/>
              <a:buChar char="•"/>
            </a:pPr>
            <a:r>
              <a:rPr sz="3200" dirty="0" smtClean="0"/>
              <a:t>In these cells, an aqueous alkaline solution is used to saturate a porous matrix, which is in turn used to separate the electrodes.</a:t>
            </a:r>
          </a:p>
          <a:p>
            <a:pPr marL="457200" indent="-457200">
              <a:buFont typeface="Arial" panose="020B0604020202020204" pitchFamily="34" charset="0"/>
              <a:buChar char="•"/>
            </a:pPr>
            <a:r>
              <a:rPr sz="3200" dirty="0" smtClean="0"/>
              <a:t>The operating temperatures of these cells are quite low (approximately 90oC).</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13</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Fuel Cell  </a:t>
            </a:r>
          </a:p>
        </p:txBody>
      </p:sp>
      <p:sp>
        <p:nvSpPr>
          <p:cNvPr id="2" name="TextBox 1"/>
          <p:cNvSpPr txBox="1"/>
          <p:nvPr/>
        </p:nvSpPr>
        <p:spPr>
          <a:xfrm>
            <a:off x="685800" y="1600200"/>
            <a:ext cx="7986395" cy="4399915"/>
          </a:xfrm>
          <a:prstGeom prst="rect">
            <a:avLst/>
          </a:prstGeom>
          <a:noFill/>
        </p:spPr>
        <p:txBody>
          <a:bodyPr wrap="square">
            <a:spAutoFit/>
          </a:bodyPr>
          <a:lstStyle/>
          <a:p>
            <a:pPr marL="0" indent="0">
              <a:buFont typeface="Arial" panose="020B0604020202020204" pitchFamily="34" charset="0"/>
              <a:buNone/>
            </a:pPr>
            <a:r>
              <a:rPr sz="2800" b="1" dirty="0" smtClean="0"/>
              <a:t>Solid Oxide Fuel Cell</a:t>
            </a:r>
          </a:p>
          <a:p>
            <a:pPr marL="457200" indent="-457200">
              <a:buFont typeface="Arial" panose="020B0604020202020204" pitchFamily="34" charset="0"/>
              <a:buChar char="•"/>
            </a:pPr>
            <a:r>
              <a:rPr sz="2800" dirty="0" smtClean="0"/>
              <a:t>These cells involve the use of a solid oxide or a ceramic electrolyte (such as yttria-stabilized zirconia).</a:t>
            </a:r>
          </a:p>
          <a:p>
            <a:pPr marL="457200" indent="-457200">
              <a:buFont typeface="Arial" panose="020B0604020202020204" pitchFamily="34" charset="0"/>
              <a:buChar char="•"/>
            </a:pPr>
            <a:r>
              <a:rPr sz="2800" dirty="0" smtClean="0"/>
              <a:t>These fuel cells are highly efficient and have a relatively low cost (theoretical efficiency can even approach 85%).</a:t>
            </a:r>
          </a:p>
          <a:p>
            <a:pPr marL="457200" indent="-457200">
              <a:buFont typeface="Arial" panose="020B0604020202020204" pitchFamily="34" charset="0"/>
              <a:buChar char="•"/>
            </a:pPr>
            <a:r>
              <a:rPr sz="2800" dirty="0" smtClean="0"/>
              <a:t>The operating temperatures of these cells are very high (lower limit of 600oC, standard operating temperatures lie between 800 and 1000oC)</a:t>
            </a:r>
            <a:r>
              <a:rPr sz="2800" b="1" dirty="0" smtClean="0"/>
              <a: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Types of Fuel Cell  </a:t>
            </a:r>
          </a:p>
        </p:txBody>
      </p:sp>
      <p:sp>
        <p:nvSpPr>
          <p:cNvPr id="2" name="TextBox 1"/>
          <p:cNvSpPr txBox="1"/>
          <p:nvPr/>
        </p:nvSpPr>
        <p:spPr>
          <a:xfrm>
            <a:off x="685800" y="1600200"/>
            <a:ext cx="7986395" cy="3969385"/>
          </a:xfrm>
          <a:prstGeom prst="rect">
            <a:avLst/>
          </a:prstGeom>
          <a:noFill/>
        </p:spPr>
        <p:txBody>
          <a:bodyPr wrap="square">
            <a:spAutoFit/>
          </a:bodyPr>
          <a:lstStyle/>
          <a:p>
            <a:pPr marL="0" indent="0">
              <a:buFont typeface="Arial" panose="020B0604020202020204" pitchFamily="34" charset="0"/>
              <a:buNone/>
            </a:pPr>
            <a:r>
              <a:rPr sz="2800" b="1" dirty="0" smtClean="0"/>
              <a:t>Molten Carbonate Fuel Cell</a:t>
            </a:r>
          </a:p>
          <a:p>
            <a:pPr marL="457200" indent="-457200">
              <a:buFont typeface="Arial" panose="020B0604020202020204" pitchFamily="34" charset="0"/>
              <a:buChar char="•"/>
            </a:pPr>
            <a:r>
              <a:rPr sz="3200" dirty="0" smtClean="0"/>
              <a:t>The electrolyte used in these cells is lithium potassium carbonate salt. This salt becomes liquid at high temperatures, enabling the movement of carbonate ions.</a:t>
            </a:r>
          </a:p>
          <a:p>
            <a:pPr marL="457200" indent="-457200">
              <a:buFont typeface="Arial" panose="020B0604020202020204" pitchFamily="34" charset="0"/>
              <a:buChar char="•"/>
            </a:pPr>
            <a:r>
              <a:rPr sz="3200" dirty="0" smtClean="0"/>
              <a:t>Similar to SOFCs, these fuel cells also have a relatively high operating temperature of 650oC</a:t>
            </a:r>
            <a:r>
              <a:rPr lang="en-IN" sz="3200" dirty="0" smtClean="0"/>
              <a: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15</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Applications </a:t>
            </a:r>
            <a:r>
              <a:rPr lang="en-US" altLang="en-US" sz="3600" b="1" dirty="0" smtClean="0">
                <a:solidFill>
                  <a:schemeClr val="accent2"/>
                </a:solidFill>
                <a:latin typeface="Times New Roman" panose="02020603050405020304" pitchFamily="18" charset="0"/>
                <a:cs typeface="Times New Roman" panose="02020603050405020304" pitchFamily="18" charset="0"/>
              </a:rPr>
              <a:t>of Fuel Cell  </a:t>
            </a:r>
          </a:p>
        </p:txBody>
      </p:sp>
      <p:sp>
        <p:nvSpPr>
          <p:cNvPr id="2" name="TextBox 1"/>
          <p:cNvSpPr txBox="1"/>
          <p:nvPr/>
        </p:nvSpPr>
        <p:spPr>
          <a:xfrm>
            <a:off x="609600" y="1676400"/>
            <a:ext cx="7924800" cy="3969385"/>
          </a:xfrm>
          <a:prstGeom prst="rect">
            <a:avLst/>
          </a:prstGeom>
          <a:noFill/>
        </p:spPr>
        <p:txBody>
          <a:bodyPr wrap="square">
            <a:spAutoFit/>
          </a:bodyPr>
          <a:lstStyle/>
          <a:p>
            <a:pPr marL="0" indent="0">
              <a:buFont typeface="Arial" panose="020B0604020202020204" pitchFamily="34" charset="0"/>
              <a:buNone/>
            </a:pPr>
            <a:r>
              <a:rPr lang="en-US" sz="2800" smtClean="0"/>
              <a:t>Fuel cell technology has a wide range of applications. Currently, heavy research is being conducted in order to manufacture a cost-efficient automobile which is powered by a fuel cell. </a:t>
            </a:r>
          </a:p>
          <a:p>
            <a:pPr marL="0" indent="0">
              <a:buFont typeface="Arial" panose="020B0604020202020204" pitchFamily="34" charset="0"/>
              <a:buNone/>
            </a:pPr>
            <a:r>
              <a:rPr lang="en-US" sz="2800" b="1" smtClean="0"/>
              <a:t>A few applications of this technology are listed below</a:t>
            </a:r>
            <a:r>
              <a:rPr lang="en-IN" altLang="en-US" sz="2800" b="1" smtClean="0"/>
              <a:t>:</a:t>
            </a:r>
            <a:endParaRPr lang="en-US" sz="2800" smtClean="0"/>
          </a:p>
          <a:p>
            <a:pPr marL="514350" indent="-514350">
              <a:buFont typeface="Arial" panose="020B0604020202020204" pitchFamily="34" charset="0"/>
              <a:buChar char="•"/>
            </a:pPr>
            <a:r>
              <a:rPr lang="en-US" sz="2800" smtClean="0"/>
              <a:t>Fuel cell electric vehicles, or FCEVs, use clean fuels and are therefore more eco-friendly than internal combustion engine-based vehicles.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Applications </a:t>
            </a:r>
            <a:r>
              <a:rPr lang="en-US" altLang="en-US" sz="3600" b="1" dirty="0" smtClean="0">
                <a:solidFill>
                  <a:schemeClr val="accent2"/>
                </a:solidFill>
                <a:latin typeface="Times New Roman" panose="02020603050405020304" pitchFamily="18" charset="0"/>
                <a:cs typeface="Times New Roman" panose="02020603050405020304" pitchFamily="18" charset="0"/>
              </a:rPr>
              <a:t>of Fuel Cell  </a:t>
            </a:r>
          </a:p>
        </p:txBody>
      </p:sp>
      <p:sp>
        <p:nvSpPr>
          <p:cNvPr id="2" name="TextBox 1"/>
          <p:cNvSpPr txBox="1"/>
          <p:nvPr/>
        </p:nvSpPr>
        <p:spPr>
          <a:xfrm>
            <a:off x="609600" y="1676400"/>
            <a:ext cx="7924800" cy="4399915"/>
          </a:xfrm>
          <a:prstGeom prst="rect">
            <a:avLst/>
          </a:prstGeom>
          <a:noFill/>
        </p:spPr>
        <p:txBody>
          <a:bodyPr wrap="square">
            <a:spAutoFit/>
          </a:bodyPr>
          <a:lstStyle/>
          <a:p>
            <a:pPr marL="457200" indent="-457200">
              <a:buFont typeface="Arial" panose="020B0604020202020204" pitchFamily="34" charset="0"/>
              <a:buChar char="•"/>
            </a:pPr>
            <a:r>
              <a:rPr lang="en-US" sz="2800" smtClean="0"/>
              <a:t>They have been used to power many space expeditions including the Appolo space program.</a:t>
            </a:r>
          </a:p>
          <a:p>
            <a:pPr marL="457200" indent="-457200">
              <a:buFont typeface="Arial" panose="020B0604020202020204" pitchFamily="34" charset="0"/>
              <a:buChar char="•"/>
            </a:pPr>
            <a:r>
              <a:rPr lang="en-US" sz="2800" smtClean="0"/>
              <a:t>Generally, the byproducts produced from these cells are heat and water.</a:t>
            </a:r>
          </a:p>
          <a:p>
            <a:pPr marL="457200" indent="-457200">
              <a:buFont typeface="Arial" panose="020B0604020202020204" pitchFamily="34" charset="0"/>
              <a:buChar char="•"/>
            </a:pPr>
            <a:r>
              <a:rPr lang="en-US" sz="2800" smtClean="0"/>
              <a:t>The portability of some fuel cells is extremely useful in some military applications.</a:t>
            </a:r>
          </a:p>
          <a:p>
            <a:pPr marL="457200" indent="-457200">
              <a:buFont typeface="Arial" panose="020B0604020202020204" pitchFamily="34" charset="0"/>
              <a:buChar char="•"/>
            </a:pPr>
            <a:r>
              <a:rPr lang="en-US" sz="2800" smtClean="0"/>
              <a:t>These electrochemical cells can also be used to power several electronic devices.</a:t>
            </a:r>
          </a:p>
          <a:p>
            <a:pPr marL="457200" indent="-457200">
              <a:buFont typeface="Arial" panose="020B0604020202020204" pitchFamily="34" charset="0"/>
              <a:buChar char="•"/>
            </a:pPr>
            <a:r>
              <a:rPr lang="en-US" sz="2800" smtClean="0"/>
              <a:t>Fuel cells are also used as primary or backup sources of electricity in many remote areas.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fc4"/>
          <p:cNvPicPr>
            <a:picLocks noChangeAspect="1"/>
          </p:cNvPicPr>
          <p:nvPr/>
        </p:nvPicPr>
        <p:blipFill>
          <a:blip r:embed="rId2"/>
          <a:stretch>
            <a:fillRect/>
          </a:stretch>
        </p:blipFill>
        <p:spPr>
          <a:xfrm>
            <a:off x="1676400" y="533400"/>
            <a:ext cx="5984240" cy="5266055"/>
          </a:xfrm>
          <a:prstGeom prst="rect">
            <a:avLst/>
          </a:prstGeom>
        </p:spPr>
      </p:pic>
    </p:spTree>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096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Conclusion</a:t>
            </a:r>
          </a:p>
        </p:txBody>
      </p:sp>
      <p:sp>
        <p:nvSpPr>
          <p:cNvPr id="2" name="TextBox 1"/>
          <p:cNvSpPr txBox="1"/>
          <p:nvPr/>
        </p:nvSpPr>
        <p:spPr>
          <a:xfrm>
            <a:off x="533400" y="1676400"/>
            <a:ext cx="7924800" cy="2245360"/>
          </a:xfrm>
          <a:prstGeom prst="rect">
            <a:avLst/>
          </a:prstGeom>
          <a:noFill/>
        </p:spPr>
        <p:txBody>
          <a:bodyPr wrap="square">
            <a:spAutoFit/>
          </a:bodyPr>
          <a:lstStyle/>
          <a:p>
            <a:pPr marL="514350" indent="-514350">
              <a:buFont typeface="Wingdings" panose="05000000000000000000" pitchFamily="2" charset="2"/>
              <a:buChar char="ü"/>
            </a:pPr>
            <a:r>
              <a:rPr lang="en-US" sz="2800" dirty="0" smtClean="0"/>
              <a:t>Fuel cells provide clean energy and emit no pollution. Moreover, it also offers high efficiency and zero emissions. </a:t>
            </a:r>
          </a:p>
          <a:p>
            <a:pPr marL="514350" indent="-514350">
              <a:buFont typeface="Wingdings" panose="05000000000000000000" pitchFamily="2" charset="2"/>
              <a:buChar char="ü"/>
            </a:pPr>
            <a:r>
              <a:rPr lang="en-US" sz="2800" dirty="0" smtClean="0"/>
              <a:t>No carbon dioxide is produced while generating chemical energy from a fuel cell.</a:t>
            </a:r>
          </a:p>
        </p:txBody>
      </p:sp>
      <p:cxnSp>
        <p:nvCxnSpPr>
          <p:cNvPr id="5" name="Straight Connector 4"/>
          <p:cNvCxnSpPr/>
          <p:nvPr/>
        </p:nvCxnSpPr>
        <p:spPr>
          <a:xfrm>
            <a:off x="609600" y="13716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EF9015A-DAF8-47A9-8291-B9B5A3191301}" type="slidenum">
              <a:rPr lang="en-US" altLang="en-US" sz="1400">
                <a:solidFill>
                  <a:srgbClr val="0039A6"/>
                </a:solidFill>
                <a:latin typeface="Myriad Web Pro" charset="0"/>
              </a:rPr>
              <a:t>19</a:t>
            </a:fld>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1447800" y="304800"/>
            <a:ext cx="609473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400" b="1" dirty="0" smtClean="0">
                <a:solidFill>
                  <a:schemeClr val="accent2"/>
                </a:solidFill>
                <a:latin typeface="Times New Roman" panose="02020603050405020304" pitchFamily="18" charset="0"/>
                <a:cs typeface="Times New Roman" panose="02020603050405020304" pitchFamily="18" charset="0"/>
              </a:rPr>
              <a:t>Table Contents</a:t>
            </a:r>
          </a:p>
        </p:txBody>
      </p:sp>
      <p:sp>
        <p:nvSpPr>
          <p:cNvPr id="71685" name="Content Placeholder 2"/>
          <p:cNvSpPr txBox="1"/>
          <p:nvPr/>
        </p:nvSpPr>
        <p:spPr bwMode="auto">
          <a:xfrm>
            <a:off x="533400" y="1600200"/>
            <a:ext cx="8229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039A6"/>
              </a:buClr>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Definition</a:t>
            </a:r>
          </a:p>
          <a:p>
            <a:pPr lvl="1" eaLnBrk="1" hangingPunct="1">
              <a:buClr>
                <a:srgbClr val="0039A6"/>
              </a:buClr>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Introduction</a:t>
            </a:r>
          </a:p>
          <a:p>
            <a:pPr lvl="1" eaLnBrk="1" hangingPunct="1">
              <a:buClr>
                <a:srgbClr val="0039A6"/>
              </a:buClr>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sym typeface="+mn-ea"/>
              </a:rPr>
              <a:t>About Fuel Cell</a:t>
            </a:r>
          </a:p>
          <a:p>
            <a:pPr lvl="1" eaLnBrk="1" hangingPunct="1">
              <a:buClr>
                <a:srgbClr val="0039A6"/>
              </a:buClr>
              <a:buFont typeface="Arial" panose="020B0604020202020204" pitchFamily="34" charset="0"/>
              <a:buChar char="•"/>
            </a:pPr>
            <a:r>
              <a:rPr lang="en-IN" dirty="0" smtClean="0">
                <a:solidFill>
                  <a:schemeClr val="tx1"/>
                </a:solidFill>
                <a:latin typeface="Times New Roman" panose="02020603050405020304" pitchFamily="18" charset="0"/>
                <a:cs typeface="Times New Roman" panose="02020603050405020304" pitchFamily="18" charset="0"/>
                <a:sym typeface="+mn-ea"/>
              </a:rPr>
              <a:t>Working of Fuel Cell</a:t>
            </a:r>
          </a:p>
          <a:p>
            <a:pPr lvl="1" eaLnBrk="1" hangingPunct="1">
              <a:buClr>
                <a:srgbClr val="0039A6"/>
              </a:buClr>
              <a:buFont typeface="Arial" panose="020B0604020202020204" pitchFamily="34" charset="0"/>
              <a:buChar char="•"/>
            </a:pPr>
            <a:r>
              <a:rPr lang="en-IN" altLang="en-US" dirty="0" smtClean="0">
                <a:solidFill>
                  <a:schemeClr val="tx1"/>
                </a:solidFill>
                <a:latin typeface="Times New Roman" panose="02020603050405020304" pitchFamily="18" charset="0"/>
                <a:cs typeface="Times New Roman" panose="02020603050405020304" pitchFamily="18" charset="0"/>
                <a:sym typeface="+mn-ea"/>
              </a:rPr>
              <a:t>Types of Fuel Cell</a:t>
            </a:r>
          </a:p>
          <a:p>
            <a:pPr lvl="1" eaLnBrk="1" hangingPunct="1">
              <a:buClr>
                <a:srgbClr val="0039A6"/>
              </a:buClr>
              <a:buFont typeface="Arial" panose="020B0604020202020204" pitchFamily="34" charset="0"/>
              <a:buChar char="•"/>
            </a:pPr>
            <a:r>
              <a:rPr lang="en-IN" altLang="en-US" dirty="0" smtClean="0">
                <a:solidFill>
                  <a:schemeClr val="tx1"/>
                </a:solidFill>
                <a:latin typeface="Times New Roman" panose="02020603050405020304" pitchFamily="18" charset="0"/>
                <a:cs typeface="Times New Roman" panose="02020603050405020304" pitchFamily="18" charset="0"/>
                <a:sym typeface="+mn-ea"/>
              </a:rPr>
              <a:t>Applications of Fuel Cell</a:t>
            </a:r>
          </a:p>
          <a:p>
            <a:pPr lvl="1" eaLnBrk="1" hangingPunct="1">
              <a:buClr>
                <a:srgbClr val="0039A6"/>
              </a:buClr>
              <a:buFont typeface="Arial" panose="020B0604020202020204" pitchFamily="34" charset="0"/>
              <a:buChar char="•"/>
            </a:pPr>
            <a:r>
              <a:rPr lang="en-IN" altLang="en-US" dirty="0" smtClean="0">
                <a:solidFill>
                  <a:schemeClr val="tx1"/>
                </a:solidFill>
                <a:latin typeface="Times New Roman" panose="02020603050405020304" pitchFamily="18" charset="0"/>
                <a:cs typeface="Times New Roman" panose="02020603050405020304" pitchFamily="18" charset="0"/>
                <a:sym typeface="+mn-ea"/>
              </a:rPr>
              <a:t>Conclusion</a:t>
            </a:r>
            <a:endParaRPr lang="en-IN" altLang="en-US"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endParaRPr lang="en-US" altLang="en-US"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buFont typeface="Arial" panose="020B0604020202020204" pitchFamily="34" charset="0"/>
              <a:buChar char="•"/>
            </a:pPr>
            <a:endParaRPr lang="en-IN" altLang="en-US" dirty="0">
              <a:latin typeface="Times New Roman" panose="02020603050405020304" pitchFamily="18" charset="0"/>
              <a:cs typeface="Times New Roman" panose="02020603050405020304" pitchFamily="18" charset="0"/>
            </a:endParaRPr>
          </a:p>
          <a:p>
            <a:pPr lvl="1" eaLnBrk="1" hangingPunct="1">
              <a:buClr>
                <a:srgbClr val="0039A6"/>
              </a:buClr>
              <a:buNone/>
            </a:pPr>
            <a:endParaRPr lang="en-IN" altLang="en-US" dirty="0">
              <a:latin typeface="Times New Roman" panose="02020603050405020304" pitchFamily="18" charset="0"/>
              <a:cs typeface="Times New Roman" panose="02020603050405020304" pitchFamily="18" charset="0"/>
            </a:endParaRP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2</a:t>
            </a:fld>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133600"/>
            <a:ext cx="5943600" cy="2514600"/>
          </a:xfrm>
          <a:noFill/>
        </p:spPr>
        <p:txBody>
          <a:bodyPr>
            <a:normAutofit fontScale="90000"/>
          </a:bodyPr>
          <a:lstStyle/>
          <a:p>
            <a:pPr marL="0" indent="0" algn="ctr"/>
            <a:r>
              <a:rPr lang="en-US" sz="5400" b="1" dirty="0">
                <a:solidFill>
                  <a:srgbClr val="FF0000"/>
                </a:solidFill>
              </a:rPr>
              <a:t>Thanks</a:t>
            </a:r>
            <a:br>
              <a:rPr lang="en-US" sz="5400" b="1" dirty="0">
                <a:solidFill>
                  <a:srgbClr val="FF0000"/>
                </a:solidFill>
              </a:rPr>
            </a:br>
            <a:r>
              <a:rPr lang="en-US" sz="5400" b="1" dirty="0">
                <a:solidFill>
                  <a:srgbClr val="FF0000"/>
                </a:solidFill>
              </a:rPr>
              <a:t>To </a:t>
            </a:r>
            <a:r>
              <a:rPr lang="en-US" sz="5400" b="1" dirty="0">
                <a:solidFill>
                  <a:schemeClr val="bg2">
                    <a:lumMod val="50000"/>
                  </a:schemeClr>
                </a:solidFill>
              </a:rPr>
              <a:t/>
            </a:r>
            <a:br>
              <a:rPr lang="en-US" sz="5400" b="1" dirty="0">
                <a:solidFill>
                  <a:schemeClr val="bg2">
                    <a:lumMod val="50000"/>
                  </a:schemeClr>
                </a:solidFill>
              </a:rPr>
            </a:br>
            <a:r>
              <a:rPr lang="en-US" sz="5400" b="1" dirty="0" smtClean="0">
                <a:solidFill>
                  <a:srgbClr val="0070C0"/>
                </a:solidFill>
              </a:rPr>
              <a:t>StudyMafia</a:t>
            </a:r>
            <a:r>
              <a:rPr lang="en-US" sz="5400" b="1" dirty="0" smtClean="0">
                <a:solidFill>
                  <a:schemeClr val="tx1">
                    <a:lumMod val="75000"/>
                    <a:lumOff val="25000"/>
                  </a:schemeClr>
                </a:solidFill>
              </a:rPr>
              <a:t>.org</a:t>
            </a:r>
            <a:endParaRPr lang="en-US" sz="5400" b="1" dirty="0">
              <a:solidFill>
                <a:schemeClr val="tx1">
                  <a:lumMod val="75000"/>
                  <a:lumOff val="25000"/>
                </a:schemeClr>
              </a:solidFill>
            </a:endParaRPr>
          </a:p>
        </p:txBody>
      </p:sp>
    </p:spTree>
    <p:extLst>
      <p:ext uri="{BB962C8B-B14F-4D97-AF65-F5344CB8AC3E}">
        <p14:creationId xmlns:p14="http://schemas.microsoft.com/office/powerpoint/2010/main" val="4090947764"/>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chemeClr val="accent2"/>
                </a:solidFill>
                <a:latin typeface="Times New Roman" panose="02020603050405020304" pitchFamily="18" charset="0"/>
                <a:cs typeface="Times New Roman" panose="02020603050405020304" pitchFamily="18" charset="0"/>
              </a:rPr>
              <a:t>Definition</a:t>
            </a:r>
            <a:endParaRPr lang="en-US" altLang="en-US" sz="3600" b="1" dirty="0">
              <a:solidFill>
                <a:schemeClr val="accent2"/>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455645" y="1603311"/>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IN" sz="2800" dirty="0" smtClean="0"/>
              <a:t>    </a:t>
            </a:r>
            <a:r>
              <a:rPr sz="2800" dirty="0" smtClean="0"/>
              <a:t>A fuel cell can be defined as an electrochemical cell that generates electrical energy from fuel via an electrochemical reaction.</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3</a:t>
            </a:fld>
            <a:endParaRPr lang="en-US" altLang="en-US" sz="1400" dirty="0">
              <a:solidFill>
                <a:srgbClr val="0039A6"/>
              </a:solidFill>
              <a:latin typeface="Myriad Web Pro" charset="0"/>
            </a:endParaRPr>
          </a:p>
        </p:txBody>
      </p:sp>
      <p:cxnSp>
        <p:nvCxnSpPr>
          <p:cNvPr id="6" name="Straight Connector 5"/>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2" name="Picture 1" descr="fuel+cell+diagram"/>
          <p:cNvPicPr>
            <a:picLocks noChangeAspect="1"/>
          </p:cNvPicPr>
          <p:nvPr/>
        </p:nvPicPr>
        <p:blipFill>
          <a:blip r:embed="rId3"/>
          <a:stretch>
            <a:fillRect/>
          </a:stretch>
        </p:blipFill>
        <p:spPr>
          <a:xfrm>
            <a:off x="2560955" y="3200400"/>
            <a:ext cx="3683000" cy="2748915"/>
          </a:xfrm>
          <a:prstGeom prst="rect">
            <a:avLst/>
          </a:prstGeom>
        </p:spPr>
      </p:pic>
    </p:spTree>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dirty="0" smtClean="0">
                <a:solidFill>
                  <a:schemeClr val="accent2"/>
                </a:solidFill>
                <a:latin typeface="Times New Roman" panose="02020603050405020304" pitchFamily="18" charset="0"/>
                <a:cs typeface="Times New Roman" panose="02020603050405020304" pitchFamily="18" charset="0"/>
              </a:rPr>
              <a:t>Introduction</a:t>
            </a:r>
            <a:endParaRPr lang="en-US" altLang="en-US" b="1" dirty="0">
              <a:solidFill>
                <a:schemeClr val="accent2"/>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650875" y="152019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2800" dirty="0" smtClean="0"/>
              <a:t>Fuel cells require a continuous input of fuel and an oxidizing agent (generally oxygen) in order to sustain the reactions that generate the electricity. Therefore, these cells can constantly generate electricity until the supply of fuel and oxygen is cut off.</a:t>
            </a:r>
          </a:p>
          <a:p>
            <a:r>
              <a:rPr lang="en-US" sz="2800" dirty="0" smtClean="0"/>
              <a:t>Despite being invented in the year 1838, fuel cells began commercial use only a century later when they were used by NASA to power space capsules and satellites</a:t>
            </a:r>
            <a:r>
              <a:rPr lang="en-IN" altLang="en-US" sz="2800" dirty="0" smtClean="0"/>
              <a:t>.</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F3A21016-E51D-4AAE-8DF1-DF6B1BFA55A8}" type="slidenum">
              <a:rPr lang="en-US" altLang="en-US" sz="1400" smtClean="0">
                <a:solidFill>
                  <a:srgbClr val="0039A6"/>
                </a:solidFill>
                <a:latin typeface="Myriad Web Pro" charset="0"/>
              </a:rPr>
              <a:t>5</a:t>
            </a:fld>
            <a:endParaRPr lang="en-US" altLang="en-US" sz="1400" dirty="0">
              <a:solidFill>
                <a:srgbClr val="0039A6"/>
              </a:solidFill>
              <a:latin typeface="Myriad Web Pro" charset="0"/>
            </a:endParaRPr>
          </a:p>
        </p:txBody>
      </p:sp>
      <p:cxnSp>
        <p:nvCxnSpPr>
          <p:cNvPr id="5" name="Straight Connector 4"/>
          <p:cNvCxnSpPr/>
          <p:nvPr/>
        </p:nvCxnSpPr>
        <p:spPr>
          <a:xfrm>
            <a:off x="609600" y="15240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2" name="Picture 1" descr="Fuel-Cell"/>
          <p:cNvPicPr>
            <a:picLocks noChangeAspect="1"/>
          </p:cNvPicPr>
          <p:nvPr/>
        </p:nvPicPr>
        <p:blipFill>
          <a:blip r:embed="rId3"/>
          <a:srcRect t="9448" b="7886"/>
          <a:stretch>
            <a:fillRect/>
          </a:stretch>
        </p:blipFill>
        <p:spPr>
          <a:xfrm>
            <a:off x="772795" y="1905000"/>
            <a:ext cx="7598410" cy="3552190"/>
          </a:xfrm>
          <a:prstGeom prst="rect">
            <a:avLst/>
          </a:prstGeom>
        </p:spPr>
      </p:pic>
      <p:sp>
        <p:nvSpPr>
          <p:cNvPr id="71683" name="TextBox 6"/>
          <p:cNvSpPr txBox="1">
            <a:spLocks noChangeArrowheads="1"/>
          </p:cNvSpPr>
          <p:nvPr/>
        </p:nvSpPr>
        <p:spPr bwMode="auto">
          <a:xfrm>
            <a:off x="2209800" y="609600"/>
            <a:ext cx="47402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000" b="1" dirty="0" smtClean="0">
                <a:solidFill>
                  <a:schemeClr val="accent2"/>
                </a:solidFill>
                <a:latin typeface="Times New Roman" panose="02020603050405020304" pitchFamily="18" charset="0"/>
                <a:cs typeface="Times New Roman" panose="02020603050405020304" pitchFamily="18" charset="0"/>
              </a:rPr>
              <a:t>About Fuel Cell</a:t>
            </a:r>
          </a:p>
        </p:txBody>
      </p:sp>
    </p:spTree>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9928"/>
            <a:ext cx="8229600" cy="4525963"/>
          </a:xfrm>
        </p:spPr>
        <p:txBody>
          <a:bodyPr>
            <a:normAutofit/>
          </a:bodyPr>
          <a:lstStyle/>
          <a:p>
            <a:pPr>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The efficiency of the fuel cell described above in the generation of electricity generally approximates to 70% whereas thermal power plants have an efficiency of 40%. </a:t>
            </a:r>
          </a:p>
          <a:p>
            <a:pPr>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This substantial difference in efficiency is because the generation of electric current in a thermal power plant involves the conversion of water into steam, and the usage of this steam to rotate a turbine.</a:t>
            </a: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F3A21016-E51D-4AAE-8DF1-DF6B1BFA55A8}" type="slidenum">
              <a:rPr lang="en-US" altLang="en-US" sz="1400" smtClean="0">
                <a:solidFill>
                  <a:srgbClr val="0039A6"/>
                </a:solidFill>
                <a:latin typeface="Myriad Web Pro" charset="0"/>
              </a:rPr>
              <a:t>6</a:t>
            </a:fld>
            <a:endParaRPr lang="en-US" altLang="en-US" sz="1400" dirty="0">
              <a:solidFill>
                <a:srgbClr val="0039A6"/>
              </a:solidFill>
              <a:latin typeface="Myriad Web Pro" charset="0"/>
            </a:endParaRPr>
          </a:p>
        </p:txBody>
      </p:sp>
      <p:cxnSp>
        <p:nvCxnSpPr>
          <p:cNvPr id="5" name="Straight Connector 4"/>
          <p:cNvCxnSpPr/>
          <p:nvPr/>
        </p:nvCxnSpPr>
        <p:spPr>
          <a:xfrm>
            <a:off x="609600" y="15240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
        <p:nvSpPr>
          <p:cNvPr id="71683" name="TextBox 6"/>
          <p:cNvSpPr txBox="1">
            <a:spLocks noChangeArrowheads="1"/>
          </p:cNvSpPr>
          <p:nvPr/>
        </p:nvSpPr>
        <p:spPr bwMode="auto">
          <a:xfrm>
            <a:off x="2209800" y="609600"/>
            <a:ext cx="474027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000" b="1" dirty="0" smtClean="0">
                <a:solidFill>
                  <a:schemeClr val="accent2"/>
                </a:solidFill>
                <a:latin typeface="Times New Roman" panose="02020603050405020304" pitchFamily="18" charset="0"/>
                <a:cs typeface="Times New Roman" panose="02020603050405020304" pitchFamily="18" charset="0"/>
              </a:rPr>
              <a:t>About Fuel Cell</a:t>
            </a:r>
          </a:p>
        </p:txBody>
      </p:sp>
    </p:spTree>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Working </a:t>
            </a:r>
            <a:r>
              <a:rPr lang="en-US" altLang="en-US" sz="3600" b="1" dirty="0" smtClean="0">
                <a:solidFill>
                  <a:schemeClr val="accent2"/>
                </a:solidFill>
                <a:latin typeface="Times New Roman" panose="02020603050405020304" pitchFamily="18" charset="0"/>
                <a:cs typeface="Times New Roman" panose="02020603050405020304" pitchFamily="18" charset="0"/>
              </a:rPr>
              <a:t>of Fuel Cell  </a:t>
            </a:r>
          </a:p>
        </p:txBody>
      </p:sp>
      <p:sp>
        <p:nvSpPr>
          <p:cNvPr id="2" name="TextBox 1"/>
          <p:cNvSpPr txBox="1"/>
          <p:nvPr/>
        </p:nvSpPr>
        <p:spPr>
          <a:xfrm>
            <a:off x="609600" y="1600200"/>
            <a:ext cx="7924800" cy="4246245"/>
          </a:xfrm>
          <a:prstGeom prst="rect">
            <a:avLst/>
          </a:prstGeom>
          <a:noFill/>
        </p:spPr>
        <p:txBody>
          <a:bodyPr wrap="square">
            <a:spAutoFit/>
          </a:bodyPr>
          <a:lstStyle/>
          <a:p>
            <a:pPr marL="514350" indent="-514350">
              <a:buFont typeface="Arial" panose="020B0604020202020204" pitchFamily="34" charset="0"/>
              <a:buChar char="•"/>
            </a:pPr>
            <a:r>
              <a:rPr lang="en-US" sz="3000" smtClean="0"/>
              <a:t>The reaction between hydrogen and oxygen can be used to generate electricity via a fuel cell. </a:t>
            </a:r>
          </a:p>
          <a:p>
            <a:pPr marL="514350" indent="-514350">
              <a:buFont typeface="Arial" panose="020B0604020202020204" pitchFamily="34" charset="0"/>
              <a:buChar char="•"/>
            </a:pPr>
            <a:r>
              <a:rPr lang="en-US" sz="3000" smtClean="0"/>
              <a:t>Such a cell was used in the Apollo space programme and it served two different purposes – It was used as a fuel source as well as a source of drinking water (the water vapour produced from the cell, when condensed, was fit for human consumption).</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Working </a:t>
            </a:r>
            <a:r>
              <a:rPr lang="en-US" altLang="en-US" sz="3600" b="1" dirty="0" smtClean="0">
                <a:solidFill>
                  <a:schemeClr val="accent2"/>
                </a:solidFill>
                <a:latin typeface="Times New Roman" panose="02020603050405020304" pitchFamily="18" charset="0"/>
                <a:cs typeface="Times New Roman" panose="02020603050405020304" pitchFamily="18" charset="0"/>
              </a:rPr>
              <a:t>of Fuel Cell  </a:t>
            </a:r>
          </a:p>
        </p:txBody>
      </p:sp>
      <p:sp>
        <p:nvSpPr>
          <p:cNvPr id="2" name="TextBox 1"/>
          <p:cNvSpPr txBox="1"/>
          <p:nvPr/>
        </p:nvSpPr>
        <p:spPr>
          <a:xfrm>
            <a:off x="609600" y="1600200"/>
            <a:ext cx="7924800" cy="3784600"/>
          </a:xfrm>
          <a:prstGeom prst="rect">
            <a:avLst/>
          </a:prstGeom>
          <a:noFill/>
        </p:spPr>
        <p:txBody>
          <a:bodyPr wrap="square">
            <a:spAutoFit/>
          </a:bodyPr>
          <a:lstStyle/>
          <a:p>
            <a:pPr marL="514350" indent="-514350">
              <a:buFont typeface="Arial" panose="020B0604020202020204" pitchFamily="34" charset="0"/>
              <a:buChar char="•"/>
            </a:pPr>
            <a:r>
              <a:rPr lang="en-US" sz="3000" smtClean="0"/>
              <a:t>The working of this fuel cell involved the passing of hydrogen and oxygen into a concentrated solution of sodium hydroxide via carbon electrodes. </a:t>
            </a:r>
          </a:p>
          <a:p>
            <a:pPr marL="0" indent="0">
              <a:buFont typeface="Arial" panose="020B0604020202020204" pitchFamily="34" charset="0"/>
              <a:buNone/>
            </a:pPr>
            <a:r>
              <a:rPr lang="en-US" sz="3000" b="1" smtClean="0"/>
              <a:t>The cell reaction can be written as follows:</a:t>
            </a:r>
          </a:p>
          <a:p>
            <a:pPr marL="514350" indent="-514350">
              <a:buFont typeface="Arial" panose="020B0604020202020204" pitchFamily="34" charset="0"/>
              <a:buChar char="•"/>
            </a:pPr>
            <a:r>
              <a:rPr lang="en-US" sz="3000" smtClean="0"/>
              <a:t>Cathode Reaction: O2 + 2H2O + 4e– → 4OH–</a:t>
            </a:r>
          </a:p>
          <a:p>
            <a:pPr marL="514350" indent="-514350">
              <a:buFont typeface="Arial" panose="020B0604020202020204" pitchFamily="34" charset="0"/>
              <a:buChar char="•"/>
            </a:pPr>
            <a:r>
              <a:rPr lang="en-US" sz="3000" smtClean="0"/>
              <a:t>Anode Reaction: 2H2 + 4OH– → 4H2O + 4e–</a:t>
            </a:r>
          </a:p>
          <a:p>
            <a:pPr marL="514350" indent="-514350">
              <a:buFont typeface="Arial" panose="020B0604020202020204" pitchFamily="34" charset="0"/>
              <a:buChar char="•"/>
            </a:pPr>
            <a:r>
              <a:rPr lang="en-US" sz="3000" smtClean="0"/>
              <a:t>Net Cell Reaction: 2H2 + O2 → 2H2O</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IN" altLang="en-US" sz="3600" b="1" dirty="0" smtClean="0">
                <a:solidFill>
                  <a:schemeClr val="accent2"/>
                </a:solidFill>
                <a:latin typeface="Times New Roman" panose="02020603050405020304" pitchFamily="18" charset="0"/>
                <a:cs typeface="Times New Roman" panose="02020603050405020304" pitchFamily="18" charset="0"/>
              </a:rPr>
              <a:t>Working </a:t>
            </a:r>
            <a:r>
              <a:rPr lang="en-US" altLang="en-US" sz="3600" b="1" dirty="0" smtClean="0">
                <a:solidFill>
                  <a:schemeClr val="accent2"/>
                </a:solidFill>
                <a:latin typeface="Times New Roman" panose="02020603050405020304" pitchFamily="18" charset="0"/>
                <a:cs typeface="Times New Roman" panose="02020603050405020304" pitchFamily="18" charset="0"/>
              </a:rPr>
              <a:t>of Fuel Cell  </a:t>
            </a:r>
          </a:p>
        </p:txBody>
      </p:sp>
      <p:sp>
        <p:nvSpPr>
          <p:cNvPr id="2" name="TextBox 1"/>
          <p:cNvSpPr txBox="1"/>
          <p:nvPr/>
        </p:nvSpPr>
        <p:spPr>
          <a:xfrm>
            <a:off x="685800" y="1676400"/>
            <a:ext cx="7924800" cy="3538220"/>
          </a:xfrm>
          <a:prstGeom prst="rect">
            <a:avLst/>
          </a:prstGeom>
          <a:noFill/>
        </p:spPr>
        <p:txBody>
          <a:bodyPr wrap="square">
            <a:spAutoFit/>
          </a:bodyPr>
          <a:lstStyle/>
          <a:p>
            <a:pPr marL="514350" indent="-514350">
              <a:buFont typeface="Arial" panose="020B0604020202020204" pitchFamily="34" charset="0"/>
              <a:buChar char="•"/>
            </a:pPr>
            <a:r>
              <a:rPr lang="en-US" sz="3200" smtClean="0"/>
              <a:t>However, the reaction rate of this electrochemical reaction is quite low. This issue is overcome with the help of a catalyst such as platinum or palladium. </a:t>
            </a:r>
          </a:p>
          <a:p>
            <a:pPr marL="514350" indent="-514350">
              <a:buFont typeface="Arial" panose="020B0604020202020204" pitchFamily="34" charset="0"/>
              <a:buChar char="•"/>
            </a:pPr>
            <a:r>
              <a:rPr lang="en-US" sz="3200" smtClean="0"/>
              <a:t>In order to increase the effective surface area, the catalyst is finely divided before being incorporated into the electrodes.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9</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ln>
      </a:spPr>
      <a:bodyPr wrap="none" rtlCol="0" anchor="ctr">
        <a:flatTx/>
      </a:bodyPr>
      <a:lstStyle>
        <a:defPPr algn="ctr">
          <a:defRPr sz="1200" b="1" dirty="0">
            <a:solidFill>
              <a:schemeClr val="bg1"/>
            </a:solidFill>
            <a:latin typeface="Tahoma" panose="020B0604030504040204"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1049</Words>
  <Application>Microsoft Office PowerPoint</Application>
  <PresentationFormat>On-screen Show (4:3)</PresentationFormat>
  <Paragraphs>269</Paragraphs>
  <Slides>20</Slides>
  <Notes>18</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7_SEPDPO</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To  StudyMafia.org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CRP</cp:lastModifiedBy>
  <cp:revision>905</cp:revision>
  <cp:lastPrinted>2014-09-05T11:57:00Z</cp:lastPrinted>
  <dcterms:created xsi:type="dcterms:W3CDTF">2014-04-08T13:15:00Z</dcterms:created>
  <dcterms:modified xsi:type="dcterms:W3CDTF">2022-11-30T14:13:34Z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276E792183364DB39E1A1C18AF0853D1</vt:lpwstr>
  </property>
  <property fmtid="{D5CDD505-2E9C-101B-9397-08002B2CF9AE}" pid="3" name="KSOProductBuildVer">
    <vt:lpwstr>1033-11.2.0.11417</vt:lpwstr>
  </property>
</Properties>
</file>