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592e620a9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592e620a9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e592e620a9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e592e620a9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592e620a9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592e620a9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592e620a9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592e620a9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592e620a9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592e620a9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592e620a9_0_5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592e620a9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592e620a9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592e620a9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592e620a9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592e620a9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e592e620a9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e592e620a9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e592e620a9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e592e620a9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e592e620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e592e620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e592e620a9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e592e620a9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592e620a9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592e620a9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592e620a9_0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592e620a9_0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592e620a9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e592e620a9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592e620a9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592e620a9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592e620a9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592e620a9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e592e620a9_0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e592e620a9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e592e620a9_0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e592e620a9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e592e620a9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e592e620a9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592e620a9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592e620a9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e592e620a9_0_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e592e620a9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592e620a9_0_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592e620a9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592e620a9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592e620a9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e592e620a9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e592e620a9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e592e620a9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e592e620a9_0_6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e592e620a9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e592e620a9_0_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e592e620a9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e592e620a9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e592e620a9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e592e620a9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592e620a9_0_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592e620a9_0_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e592e620a9_0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e592e620a9_0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592e620a9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e592e620a9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e592e620a9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e592e620a9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e592e620a9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e592e620a9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592e620a9_0_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592e620a9_0_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592e620a9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592e620a9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e592e620a9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e592e620a9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592e620a9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592e620a9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592e620a9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592e620a9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e592e620a9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e592e620a9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989538" y="644675"/>
            <a:ext cx="5164925" cy="2939425"/>
          </a:xfrm>
          <a:prstGeom prst="rect">
            <a:avLst/>
          </a:prstGeom>
          <a:noFill/>
          <a:ln>
            <a:noFill/>
          </a:ln>
        </p:spPr>
      </p:pic>
      <p:pic>
        <p:nvPicPr>
          <p:cNvPr id="110" name="Google Shape;110;p22"/>
          <p:cNvPicPr preferRelativeResize="0"/>
          <p:nvPr/>
        </p:nvPicPr>
        <p:blipFill>
          <a:blip r:embed="rId4">
            <a:alphaModFix/>
          </a:blip>
          <a:stretch>
            <a:fillRect/>
          </a:stretch>
        </p:blipFill>
        <p:spPr>
          <a:xfrm>
            <a:off x="2279763" y="3799475"/>
            <a:ext cx="4584479" cy="125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body" idx="1"/>
          </p:nvPr>
        </p:nvSpPr>
        <p:spPr>
          <a:xfrm>
            <a:off x="729450" y="1375275"/>
            <a:ext cx="7688700" cy="29646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tr">
                <a:solidFill>
                  <a:srgbClr val="000000"/>
                </a:solidFill>
              </a:rPr>
              <a:t>Powershell üzerinden proje dosyasına komut istemcisi açıp (cd "proje dizini") “</a:t>
            </a:r>
            <a:r>
              <a:rPr lang="tr" b="1">
                <a:solidFill>
                  <a:srgbClr val="000000"/>
                </a:solidFill>
              </a:rPr>
              <a:t>gradle sonarqube”</a:t>
            </a:r>
            <a:r>
              <a:rPr lang="tr">
                <a:solidFill>
                  <a:srgbClr val="000000"/>
                </a:solidFill>
              </a:rPr>
              <a:t> komutu ile çalıştırdık.</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r>
              <a:rPr lang="tr">
                <a:solidFill>
                  <a:srgbClr val="000000"/>
                </a:solidFill>
              </a:rPr>
              <a:t>Bu çalışma sonrasında localhostumuzda ekranımız otomatik olarak analiz sonuçlarına yönelecektir.</a:t>
            </a:r>
            <a:endParaRPr>
              <a:solidFill>
                <a:srgbClr val="000000"/>
              </a:solidFill>
            </a:endParaRPr>
          </a:p>
        </p:txBody>
      </p:sp>
      <p:pic>
        <p:nvPicPr>
          <p:cNvPr id="116" name="Google Shape;116;p23"/>
          <p:cNvPicPr preferRelativeResize="0"/>
          <p:nvPr/>
        </p:nvPicPr>
        <p:blipFill>
          <a:blip r:embed="rId3">
            <a:alphaModFix/>
          </a:blip>
          <a:stretch>
            <a:fillRect/>
          </a:stretch>
        </p:blipFill>
        <p:spPr>
          <a:xfrm>
            <a:off x="1349575" y="2143200"/>
            <a:ext cx="6448425" cy="1428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Algortihm – Java Kod Analizi</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solidFill>
                  <a:srgbClr val="000000"/>
                </a:solidFill>
              </a:rPr>
              <a:t>Öncelikle Intellij IDEA programı ile yeni bir gradle projesi oluşturduk. Bu proje klasörüne src/main/java klasörünü ekledik. Ardından Algorithm – Java adındaki projemizi bu dizin içerisine taşıdık. Sonarqube için localhost açıp istenilen ayarları yaptık. Daha sonrasında da analizimizi başlattık. Analiz sonucunda karşılaştığımız sorunlar şunlardı: “29 Bugs”, “2 Vulnerabilities”, “32 Security Hotspots” ve “1400 Code Smells”. Bu hataları ve açıkları raporumuza şu şekilde ekledik. </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body" idx="1"/>
          </p:nvPr>
        </p:nvSpPr>
        <p:spPr>
          <a:xfrm>
            <a:off x="729450" y="1333275"/>
            <a:ext cx="7688700" cy="300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2300" b="1">
                <a:solidFill>
                  <a:srgbClr val="000000"/>
                </a:solidFill>
              </a:rPr>
              <a:t>"InterruptedException" göz ardı edilmemelidir.</a:t>
            </a:r>
            <a:endParaRPr sz="2300" b="1">
              <a:solidFill>
                <a:srgbClr val="000000"/>
              </a:solidFill>
            </a:endParaRPr>
          </a:p>
        </p:txBody>
      </p:sp>
      <p:pic>
        <p:nvPicPr>
          <p:cNvPr id="128" name="Google Shape;128;p25"/>
          <p:cNvPicPr preferRelativeResize="0"/>
          <p:nvPr/>
        </p:nvPicPr>
        <p:blipFill>
          <a:blip r:embed="rId3">
            <a:alphaModFix/>
          </a:blip>
          <a:stretch>
            <a:fillRect/>
          </a:stretch>
        </p:blipFill>
        <p:spPr>
          <a:xfrm>
            <a:off x="823950" y="2328850"/>
            <a:ext cx="7248525" cy="48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6"/>
          <p:cNvPicPr preferRelativeResize="0"/>
          <p:nvPr/>
        </p:nvPicPr>
        <p:blipFill>
          <a:blip r:embed="rId3">
            <a:alphaModFix/>
          </a:blip>
          <a:stretch>
            <a:fillRect/>
          </a:stretch>
        </p:blipFill>
        <p:spPr>
          <a:xfrm>
            <a:off x="1461199" y="838151"/>
            <a:ext cx="6431600" cy="4223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body" idx="1"/>
          </p:nvPr>
        </p:nvSpPr>
        <p:spPr>
          <a:xfrm>
            <a:off x="729450" y="1333275"/>
            <a:ext cx="7688700" cy="300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2100" b="1">
                <a:solidFill>
                  <a:srgbClr val="000000"/>
                </a:solidFill>
              </a:rPr>
              <a:t>"assert"da kullanılan ifadeler yan etkilere neden olmamalıdır.</a:t>
            </a:r>
            <a:r>
              <a:rPr lang="tr" b="1">
                <a:solidFill>
                  <a:srgbClr val="000000"/>
                </a:solidFill>
              </a:rPr>
              <a:t> </a:t>
            </a:r>
            <a:endParaRPr b="1">
              <a:solidFill>
                <a:srgbClr val="000000"/>
              </a:solidFill>
            </a:endParaRPr>
          </a:p>
          <a:p>
            <a:pPr marL="0" lvl="0" indent="0" algn="l" rtl="0">
              <a:spcBef>
                <a:spcPts val="1200"/>
              </a:spcBef>
              <a:spcAft>
                <a:spcPts val="1200"/>
              </a:spcAft>
              <a:buNone/>
            </a:pPr>
            <a:endParaRPr b="1">
              <a:solidFill>
                <a:srgbClr val="000000"/>
              </a:solidFill>
            </a:endParaRPr>
          </a:p>
        </p:txBody>
      </p:sp>
      <p:pic>
        <p:nvPicPr>
          <p:cNvPr id="139" name="Google Shape;139;p27"/>
          <p:cNvPicPr preferRelativeResize="0"/>
          <p:nvPr/>
        </p:nvPicPr>
        <p:blipFill>
          <a:blip r:embed="rId3">
            <a:alphaModFix/>
          </a:blip>
          <a:stretch>
            <a:fillRect/>
          </a:stretch>
        </p:blipFill>
        <p:spPr>
          <a:xfrm>
            <a:off x="940012" y="2252230"/>
            <a:ext cx="7267575" cy="48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1011382" y="1033633"/>
            <a:ext cx="7162800" cy="300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body" idx="1"/>
          </p:nvPr>
        </p:nvSpPr>
        <p:spPr>
          <a:xfrm>
            <a:off x="729450" y="1375275"/>
            <a:ext cx="7688700" cy="2964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900" b="1">
                <a:solidFill>
                  <a:srgbClr val="000000"/>
                </a:solidFill>
              </a:rPr>
              <a:t>Strings ve Boxed türler "equals()" kullanılarak karşılaştırılmalıdır. </a:t>
            </a:r>
            <a:endParaRPr sz="1900" b="1">
              <a:solidFill>
                <a:srgbClr val="000000"/>
              </a:solidFill>
            </a:endParaRPr>
          </a:p>
        </p:txBody>
      </p:sp>
      <p:pic>
        <p:nvPicPr>
          <p:cNvPr id="152" name="Google Shape;152;p29"/>
          <p:cNvPicPr preferRelativeResize="0"/>
          <p:nvPr/>
        </p:nvPicPr>
        <p:blipFill>
          <a:blip r:embed="rId3">
            <a:alphaModFix/>
          </a:blip>
          <a:stretch>
            <a:fillRect/>
          </a:stretch>
        </p:blipFill>
        <p:spPr>
          <a:xfrm>
            <a:off x="952500" y="2010600"/>
            <a:ext cx="7239000" cy="47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9" name="Google Shape;159;p30"/>
          <p:cNvPicPr preferRelativeResize="0"/>
          <p:nvPr/>
        </p:nvPicPr>
        <p:blipFill>
          <a:blip r:embed="rId3">
            <a:alphaModFix/>
          </a:blip>
          <a:stretch>
            <a:fillRect/>
          </a:stretch>
        </p:blipFill>
        <p:spPr>
          <a:xfrm>
            <a:off x="542925" y="1452438"/>
            <a:ext cx="8058150" cy="305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body" idx="1"/>
          </p:nvPr>
        </p:nvSpPr>
        <p:spPr>
          <a:xfrm>
            <a:off x="729450" y="1385775"/>
            <a:ext cx="7688700" cy="295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800" b="1">
                <a:solidFill>
                  <a:srgbClr val="000000"/>
                </a:solidFill>
              </a:rPr>
              <a:t>"equals(Object obj)" ve "hashCode()" çiftler halinde geçersiz kılınmalıdır.</a:t>
            </a:r>
            <a:endParaRPr sz="1800" b="1">
              <a:solidFill>
                <a:srgbClr val="000000"/>
              </a:solidFill>
            </a:endParaRPr>
          </a:p>
        </p:txBody>
      </p:sp>
      <p:pic>
        <p:nvPicPr>
          <p:cNvPr id="165" name="Google Shape;165;p31"/>
          <p:cNvPicPr preferRelativeResize="0"/>
          <p:nvPr/>
        </p:nvPicPr>
        <p:blipFill>
          <a:blip r:embed="rId3">
            <a:alphaModFix/>
          </a:blip>
          <a:stretch>
            <a:fillRect/>
          </a:stretch>
        </p:blipFill>
        <p:spPr>
          <a:xfrm>
            <a:off x="940012" y="2193191"/>
            <a:ext cx="7267575" cy="51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Sonarqube nedir ?  </a:t>
            </a:r>
            <a:endParaRPr/>
          </a:p>
        </p:txBody>
      </p:sp>
      <p:sp>
        <p:nvSpPr>
          <p:cNvPr id="59" name="Google Shape;59;p14"/>
          <p:cNvSpPr txBox="1">
            <a:spLocks noGrp="1"/>
          </p:cNvSpPr>
          <p:nvPr>
            <p:ph type="body" idx="1"/>
          </p:nvPr>
        </p:nvSpPr>
        <p:spPr>
          <a:xfrm>
            <a:off x="729450" y="2078875"/>
            <a:ext cx="7688700" cy="2823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400">
                <a:solidFill>
                  <a:srgbClr val="000000"/>
                </a:solidFill>
              </a:rPr>
              <a:t>SonarQube, kod kalitesinin sürekli denetimi için SonarSource tarafından geliştirilen açık kaynaklı bir platformdur. Sonar,hatalar, kod kokuları, güvenlik açıkları, kod tekrarları hakkında ayrıntılı bir rapor sağlayan statik kod analizi yapar.Yerleşik kural kümeleri aracılığıyla 25'ten fazla ana programlama dilini destekler ve ayrıca çeşitli eklentilerle genişletilebilir.Java ile yazılmıştır ve kod incelemeleri sırasında geliştirme ekiplerine rehberlik etmek için mükemmel kabul edilir. Sürekli bir denetim aşamasını destekler.Kalite Kapısı, SonarQube'un kullanıma hazır önemli bir özelliğidir. Uygulama tanıtımı için bir Go / No-Go kapısı sunar.</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body" idx="1"/>
          </p:nvPr>
        </p:nvSpPr>
        <p:spPr>
          <a:xfrm>
            <a:off x="729450" y="1343775"/>
            <a:ext cx="7688700" cy="29961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tr">
                <a:solidFill>
                  <a:srgbClr val="000000"/>
                </a:solidFill>
              </a:rPr>
              <a:t>Java Dil Şartnamesine göre, aralarında bir sözleşme bulunan </a:t>
            </a:r>
            <a:endParaRPr>
              <a:solidFill>
                <a:srgbClr val="000000"/>
              </a:solidFill>
            </a:endParaRPr>
          </a:p>
          <a:p>
            <a:pPr marL="457200" lvl="0" indent="-317182" algn="l" rtl="0">
              <a:spcBef>
                <a:spcPts val="1200"/>
              </a:spcBef>
              <a:spcAft>
                <a:spcPts val="0"/>
              </a:spcAft>
              <a:buClr>
                <a:srgbClr val="000000"/>
              </a:buClr>
              <a:buSzPct val="100000"/>
              <a:buChar char="●"/>
            </a:pPr>
            <a:r>
              <a:rPr lang="tr">
                <a:solidFill>
                  <a:srgbClr val="000000"/>
                </a:solidFill>
              </a:rPr>
              <a:t>equals(Object) ve hashCode():  equals(Object) Yönteme göre iki nesne eşitse , o zaman hashCode iki nesnenin her birinde yöntemin çağrılması aynı tam sayı sonucunu vermelidir.  </a:t>
            </a:r>
            <a:endParaRPr>
              <a:solidFill>
                <a:srgbClr val="000000"/>
              </a:solidFill>
            </a:endParaRPr>
          </a:p>
          <a:p>
            <a:pPr marL="457200" lvl="0" indent="-317182" algn="l" rtl="0">
              <a:spcBef>
                <a:spcPts val="0"/>
              </a:spcBef>
              <a:spcAft>
                <a:spcPts val="0"/>
              </a:spcAft>
              <a:buClr>
                <a:srgbClr val="000000"/>
              </a:buClr>
              <a:buSzPct val="100000"/>
              <a:buChar char="●"/>
            </a:pPr>
            <a:r>
              <a:rPr lang="tr">
                <a:solidFill>
                  <a:srgbClr val="000000"/>
                </a:solidFill>
              </a:rPr>
              <a:t>equals(java.lang.Object) Yönteme göre iki nesne eşit değilse , o zaman hashCode yöntemin iki nesnenin her biri üzerinde çağrılması farklı tam sayı sonuçları üretmelidir.  </a:t>
            </a:r>
            <a:endParaRPr>
              <a:solidFill>
                <a:srgbClr val="000000"/>
              </a:solidFill>
            </a:endParaRPr>
          </a:p>
          <a:p>
            <a:pPr marL="457200" lvl="0" indent="-317182" algn="l" rtl="0">
              <a:spcBef>
                <a:spcPts val="0"/>
              </a:spcBef>
              <a:spcAft>
                <a:spcPts val="0"/>
              </a:spcAft>
              <a:buClr>
                <a:srgbClr val="000000"/>
              </a:buClr>
              <a:buSzPct val="100000"/>
              <a:buChar char="●"/>
            </a:pPr>
            <a:r>
              <a:rPr lang="tr">
                <a:solidFill>
                  <a:srgbClr val="000000"/>
                </a:solidFill>
              </a:rPr>
              <a:t>Ancak programcı, eşit olmayan nesneler için farklı tam sayı sonuçları üretmenin hashtable'ların performansını artırabileceğinin farkında olmalıdır. </a:t>
            </a:r>
            <a:endParaRPr>
              <a:solidFill>
                <a:srgbClr val="000000"/>
              </a:solidFill>
            </a:endParaRPr>
          </a:p>
          <a:p>
            <a:pPr marL="0" lvl="0" indent="0" algn="l" rtl="0">
              <a:spcBef>
                <a:spcPts val="1200"/>
              </a:spcBef>
              <a:spcAft>
                <a:spcPts val="1200"/>
              </a:spcAft>
              <a:buNone/>
            </a:pPr>
            <a:r>
              <a:rPr lang="tr">
                <a:solidFill>
                  <a:srgbClr val="000000"/>
                </a:solidFill>
              </a:rPr>
              <a:t>Bu sözleşmeye uymak için, bu yöntemlerin hem kalıtsal olması hem de her ikisinin de geçersiz kılınması gerekir.</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3"/>
          <p:cNvPicPr preferRelativeResize="0"/>
          <p:nvPr/>
        </p:nvPicPr>
        <p:blipFill>
          <a:blip r:embed="rId3">
            <a:alphaModFix/>
          </a:blip>
          <a:stretch>
            <a:fillRect/>
          </a:stretch>
        </p:blipFill>
        <p:spPr>
          <a:xfrm>
            <a:off x="1935273" y="759248"/>
            <a:ext cx="5277050" cy="4276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body" idx="1"/>
          </p:nvPr>
        </p:nvSpPr>
        <p:spPr>
          <a:xfrm>
            <a:off x="729450" y="1333275"/>
            <a:ext cx="7688700" cy="300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900" b="1">
                <a:solidFill>
                  <a:srgbClr val="000000"/>
                </a:solidFill>
              </a:rPr>
              <a:t>Döngüler sonsuz olmamalı</a:t>
            </a:r>
            <a:endParaRPr sz="1900" b="1">
              <a:solidFill>
                <a:srgbClr val="000000"/>
              </a:solidFill>
            </a:endParaRPr>
          </a:p>
        </p:txBody>
      </p:sp>
      <p:pic>
        <p:nvPicPr>
          <p:cNvPr id="181" name="Google Shape;181;p34"/>
          <p:cNvPicPr preferRelativeResize="0"/>
          <p:nvPr/>
        </p:nvPicPr>
        <p:blipFill>
          <a:blip r:embed="rId3">
            <a:alphaModFix/>
          </a:blip>
          <a:stretch>
            <a:fillRect/>
          </a:stretch>
        </p:blipFill>
        <p:spPr>
          <a:xfrm>
            <a:off x="935250" y="1928670"/>
            <a:ext cx="7277100" cy="476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35"/>
          <p:cNvPicPr preferRelativeResize="0"/>
          <p:nvPr/>
        </p:nvPicPr>
        <p:blipFill>
          <a:blip r:embed="rId3">
            <a:alphaModFix/>
          </a:blip>
          <a:stretch>
            <a:fillRect/>
          </a:stretch>
        </p:blipFill>
        <p:spPr>
          <a:xfrm>
            <a:off x="1618539" y="815575"/>
            <a:ext cx="5910525" cy="4086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6"/>
          <p:cNvSpPr txBox="1">
            <a:spLocks noGrp="1"/>
          </p:cNvSpPr>
          <p:nvPr>
            <p:ph type="body" idx="1"/>
          </p:nvPr>
        </p:nvSpPr>
        <p:spPr>
          <a:xfrm>
            <a:off x="729450" y="1301775"/>
            <a:ext cx="7688700" cy="303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900" b="1">
                <a:solidFill>
                  <a:srgbClr val="000000"/>
                </a:solidFill>
              </a:rPr>
              <a:t>Kaynaklar kapatılmalı.  </a:t>
            </a:r>
            <a:endParaRPr sz="1900" b="1">
              <a:solidFill>
                <a:srgbClr val="000000"/>
              </a:solidFill>
            </a:endParaRPr>
          </a:p>
        </p:txBody>
      </p:sp>
      <p:pic>
        <p:nvPicPr>
          <p:cNvPr id="192" name="Google Shape;192;p36"/>
          <p:cNvPicPr preferRelativeResize="0"/>
          <p:nvPr/>
        </p:nvPicPr>
        <p:blipFill>
          <a:blip r:embed="rId3">
            <a:alphaModFix/>
          </a:blip>
          <a:stretch>
            <a:fillRect/>
          </a:stretch>
        </p:blipFill>
        <p:spPr>
          <a:xfrm>
            <a:off x="919163" y="1800625"/>
            <a:ext cx="7305675" cy="48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7"/>
          <p:cNvPicPr preferRelativeResize="0"/>
          <p:nvPr/>
        </p:nvPicPr>
        <p:blipFill>
          <a:blip r:embed="rId3">
            <a:alphaModFix/>
          </a:blip>
          <a:stretch>
            <a:fillRect/>
          </a:stretch>
        </p:blipFill>
        <p:spPr>
          <a:xfrm>
            <a:off x="152750" y="1112825"/>
            <a:ext cx="5095151" cy="3807800"/>
          </a:xfrm>
          <a:prstGeom prst="rect">
            <a:avLst/>
          </a:prstGeom>
          <a:noFill/>
          <a:ln>
            <a:noFill/>
          </a:ln>
        </p:spPr>
      </p:pic>
      <p:pic>
        <p:nvPicPr>
          <p:cNvPr id="198" name="Google Shape;198;p37"/>
          <p:cNvPicPr preferRelativeResize="0"/>
          <p:nvPr/>
        </p:nvPicPr>
        <p:blipFill>
          <a:blip r:embed="rId4">
            <a:alphaModFix/>
          </a:blip>
          <a:stretch>
            <a:fillRect/>
          </a:stretch>
        </p:blipFill>
        <p:spPr>
          <a:xfrm>
            <a:off x="5484301" y="1818163"/>
            <a:ext cx="3591299" cy="2397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8"/>
          <p:cNvSpPr txBox="1">
            <a:spLocks noGrp="1"/>
          </p:cNvSpPr>
          <p:nvPr>
            <p:ph type="body" idx="1"/>
          </p:nvPr>
        </p:nvSpPr>
        <p:spPr>
          <a:xfrm>
            <a:off x="6026025" y="2230791"/>
            <a:ext cx="2329200" cy="681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tr"/>
              <a:t>Hatalı kodun düzeltilmiş hali.</a:t>
            </a:r>
            <a:endParaRPr/>
          </a:p>
        </p:txBody>
      </p:sp>
      <p:pic>
        <p:nvPicPr>
          <p:cNvPr id="204" name="Google Shape;204;p38"/>
          <p:cNvPicPr preferRelativeResize="0"/>
          <p:nvPr/>
        </p:nvPicPr>
        <p:blipFill>
          <a:blip r:embed="rId3">
            <a:alphaModFix/>
          </a:blip>
          <a:stretch>
            <a:fillRect/>
          </a:stretch>
        </p:blipFill>
        <p:spPr>
          <a:xfrm>
            <a:off x="125973" y="761575"/>
            <a:ext cx="5084574" cy="4140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9"/>
          <p:cNvSpPr txBox="1">
            <a:spLocks noGrp="1"/>
          </p:cNvSpPr>
          <p:nvPr>
            <p:ph type="body" idx="1"/>
          </p:nvPr>
        </p:nvSpPr>
        <p:spPr>
          <a:xfrm>
            <a:off x="729450" y="1322775"/>
            <a:ext cx="7688700" cy="3017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900" b="1">
                <a:solidFill>
                  <a:srgbClr val="000000"/>
                </a:solidFill>
              </a:rPr>
              <a:t>Koşullu olarak yürütülen kod erişilebilir olmalıdır. </a:t>
            </a:r>
            <a:r>
              <a:rPr lang="tr" b="1">
                <a:solidFill>
                  <a:srgbClr val="000000"/>
                </a:solidFill>
              </a:rPr>
              <a:t> </a:t>
            </a:r>
            <a:endParaRPr b="1">
              <a:solidFill>
                <a:srgbClr val="000000"/>
              </a:solidFill>
            </a:endParaRPr>
          </a:p>
        </p:txBody>
      </p:sp>
      <p:pic>
        <p:nvPicPr>
          <p:cNvPr id="210" name="Google Shape;210;p39"/>
          <p:cNvPicPr preferRelativeResize="0"/>
          <p:nvPr/>
        </p:nvPicPr>
        <p:blipFill>
          <a:blip r:embed="rId3">
            <a:alphaModFix/>
          </a:blip>
          <a:stretch>
            <a:fillRect/>
          </a:stretch>
        </p:blipFill>
        <p:spPr>
          <a:xfrm>
            <a:off x="963825" y="1853125"/>
            <a:ext cx="7219950" cy="504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6" name="Google Shape;216;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7" name="Google Shape;217;p40"/>
          <p:cNvPicPr preferRelativeResize="0"/>
          <p:nvPr/>
        </p:nvPicPr>
        <p:blipFill>
          <a:blip r:embed="rId3">
            <a:alphaModFix/>
          </a:blip>
          <a:stretch>
            <a:fillRect/>
          </a:stretch>
        </p:blipFill>
        <p:spPr>
          <a:xfrm>
            <a:off x="1445551" y="692150"/>
            <a:ext cx="6252900" cy="4451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body" idx="1"/>
          </p:nvPr>
        </p:nvSpPr>
        <p:spPr>
          <a:xfrm>
            <a:off x="729450" y="1354275"/>
            <a:ext cx="7688700" cy="2985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900" b="1">
                <a:solidFill>
                  <a:srgbClr val="000000"/>
                </a:solidFill>
              </a:rPr>
              <a:t>"Random" nesneler yeniden kullanılmalıdır.</a:t>
            </a:r>
            <a:endParaRPr sz="1900" b="1">
              <a:solidFill>
                <a:srgbClr val="000000"/>
              </a:solidFill>
            </a:endParaRPr>
          </a:p>
        </p:txBody>
      </p:sp>
      <p:pic>
        <p:nvPicPr>
          <p:cNvPr id="223" name="Google Shape;223;p41"/>
          <p:cNvPicPr preferRelativeResize="0"/>
          <p:nvPr/>
        </p:nvPicPr>
        <p:blipFill>
          <a:blip r:embed="rId3">
            <a:alphaModFix/>
          </a:blip>
          <a:stretch>
            <a:fillRect/>
          </a:stretch>
        </p:blipFill>
        <p:spPr>
          <a:xfrm>
            <a:off x="947738" y="1842625"/>
            <a:ext cx="7248525" cy="44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Nasıl Başladık.</a:t>
            </a:r>
            <a:endParaRPr/>
          </a:p>
        </p:txBody>
      </p:sp>
      <p:sp>
        <p:nvSpPr>
          <p:cNvPr id="65" name="Google Shape;6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solidFill>
                  <a:srgbClr val="000000"/>
                </a:solidFill>
              </a:rPr>
              <a:t>Öncelikle hangi programların lazım olduğunu tespit edip, ona göre bir indirme listesi hazırladık. Sırasıyla indirmeler tamamlanınca; </a:t>
            </a:r>
            <a:endParaRPr>
              <a:solidFill>
                <a:srgbClr val="000000"/>
              </a:solidFill>
            </a:endParaRPr>
          </a:p>
          <a:p>
            <a:pPr marL="0" lvl="0" indent="0" algn="l" rtl="0">
              <a:spcBef>
                <a:spcPts val="1200"/>
              </a:spcBef>
              <a:spcAft>
                <a:spcPts val="0"/>
              </a:spcAft>
              <a:buNone/>
            </a:pPr>
            <a:r>
              <a:rPr lang="tr">
                <a:solidFill>
                  <a:srgbClr val="000000"/>
                </a:solidFill>
              </a:rPr>
              <a:t>sonarqube'den java yolunu belirtip localhost bağlantısı açtık.</a:t>
            </a:r>
            <a:r>
              <a:rPr lang="tr"/>
              <a:t>  </a:t>
            </a:r>
            <a:endParaRPr/>
          </a:p>
          <a:p>
            <a:pPr marL="0" lvl="0" indent="0" algn="l" rtl="0">
              <a:spcBef>
                <a:spcPts val="1200"/>
              </a:spcBef>
              <a:spcAft>
                <a:spcPts val="1200"/>
              </a:spcAft>
              <a:buNone/>
            </a:pPr>
            <a:endParaRPr/>
          </a:p>
        </p:txBody>
      </p:sp>
      <p:pic>
        <p:nvPicPr>
          <p:cNvPr id="66" name="Google Shape;66;p15"/>
          <p:cNvPicPr preferRelativeResize="0"/>
          <p:nvPr/>
        </p:nvPicPr>
        <p:blipFill>
          <a:blip r:embed="rId3">
            <a:alphaModFix/>
          </a:blip>
          <a:stretch>
            <a:fillRect/>
          </a:stretch>
        </p:blipFill>
        <p:spPr>
          <a:xfrm>
            <a:off x="1862498" y="3078925"/>
            <a:ext cx="5422599" cy="1948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30" name="Google Shape;230;p42"/>
          <p:cNvPicPr preferRelativeResize="0"/>
          <p:nvPr/>
        </p:nvPicPr>
        <p:blipFill>
          <a:blip r:embed="rId3">
            <a:alphaModFix/>
          </a:blip>
          <a:stretch>
            <a:fillRect/>
          </a:stretch>
        </p:blipFill>
        <p:spPr>
          <a:xfrm>
            <a:off x="940374" y="891825"/>
            <a:ext cx="7263251" cy="40596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3"/>
          <p:cNvSpPr txBox="1">
            <a:spLocks noGrp="1"/>
          </p:cNvSpPr>
          <p:nvPr>
            <p:ph type="body" idx="1"/>
          </p:nvPr>
        </p:nvSpPr>
        <p:spPr>
          <a:xfrm>
            <a:off x="729450" y="1333275"/>
            <a:ext cx="7688700" cy="300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900" b="1">
                <a:solidFill>
                  <a:srgbClr val="000000"/>
                </a:solidFill>
              </a:rPr>
              <a:t>Sıfır olası bir payda olmamalıdır.</a:t>
            </a:r>
            <a:endParaRPr sz="1900" b="1">
              <a:solidFill>
                <a:srgbClr val="000000"/>
              </a:solidFill>
            </a:endParaRPr>
          </a:p>
        </p:txBody>
      </p:sp>
      <p:pic>
        <p:nvPicPr>
          <p:cNvPr id="236" name="Google Shape;236;p43"/>
          <p:cNvPicPr preferRelativeResize="0"/>
          <p:nvPr/>
        </p:nvPicPr>
        <p:blipFill>
          <a:blip r:embed="rId3">
            <a:alphaModFix/>
          </a:blip>
          <a:stretch>
            <a:fillRect/>
          </a:stretch>
        </p:blipFill>
        <p:spPr>
          <a:xfrm>
            <a:off x="933450" y="1884625"/>
            <a:ext cx="7277100" cy="533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3" name="Google Shape;243;p44"/>
          <p:cNvPicPr preferRelativeResize="0"/>
          <p:nvPr/>
        </p:nvPicPr>
        <p:blipFill>
          <a:blip r:embed="rId3">
            <a:alphaModFix/>
          </a:blip>
          <a:stretch>
            <a:fillRect/>
          </a:stretch>
        </p:blipFill>
        <p:spPr>
          <a:xfrm>
            <a:off x="882850" y="815838"/>
            <a:ext cx="7381875" cy="2105025"/>
          </a:xfrm>
          <a:prstGeom prst="rect">
            <a:avLst/>
          </a:prstGeom>
          <a:noFill/>
          <a:ln>
            <a:noFill/>
          </a:ln>
        </p:spPr>
      </p:pic>
      <p:pic>
        <p:nvPicPr>
          <p:cNvPr id="244" name="Google Shape;244;p44"/>
          <p:cNvPicPr preferRelativeResize="0"/>
          <p:nvPr/>
        </p:nvPicPr>
        <p:blipFill>
          <a:blip r:embed="rId4">
            <a:alphaModFix/>
          </a:blip>
          <a:stretch>
            <a:fillRect/>
          </a:stretch>
        </p:blipFill>
        <p:spPr>
          <a:xfrm>
            <a:off x="882850" y="2920875"/>
            <a:ext cx="4724400" cy="2219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5"/>
          <p:cNvSpPr txBox="1">
            <a:spLocks noGrp="1"/>
          </p:cNvSpPr>
          <p:nvPr>
            <p:ph type="body" idx="1"/>
          </p:nvPr>
        </p:nvSpPr>
        <p:spPr>
          <a:xfrm>
            <a:off x="729450" y="1333275"/>
            <a:ext cx="7688700" cy="300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900" b="1">
                <a:solidFill>
                  <a:srgbClr val="000000"/>
                </a:solidFill>
              </a:rPr>
              <a:t>İkili operatörün her iki tarafında da aynı ifadeler kullanılmamalıdır.  </a:t>
            </a:r>
            <a:endParaRPr sz="1900" b="1">
              <a:solidFill>
                <a:srgbClr val="000000"/>
              </a:solidFill>
            </a:endParaRPr>
          </a:p>
        </p:txBody>
      </p:sp>
      <p:pic>
        <p:nvPicPr>
          <p:cNvPr id="250" name="Google Shape;250;p45"/>
          <p:cNvPicPr preferRelativeResize="0"/>
          <p:nvPr/>
        </p:nvPicPr>
        <p:blipFill>
          <a:blip r:embed="rId3">
            <a:alphaModFix/>
          </a:blip>
          <a:stretch>
            <a:fillRect/>
          </a:stretch>
        </p:blipFill>
        <p:spPr>
          <a:xfrm>
            <a:off x="949525" y="2328863"/>
            <a:ext cx="7248525" cy="485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46"/>
          <p:cNvPicPr preferRelativeResize="0"/>
          <p:nvPr/>
        </p:nvPicPr>
        <p:blipFill>
          <a:blip r:embed="rId3">
            <a:alphaModFix/>
          </a:blip>
          <a:stretch>
            <a:fillRect/>
          </a:stretch>
        </p:blipFill>
        <p:spPr>
          <a:xfrm>
            <a:off x="1039325" y="587875"/>
            <a:ext cx="6855100" cy="42973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7"/>
          <p:cNvSpPr txBox="1">
            <a:spLocks noGrp="1"/>
          </p:cNvSpPr>
          <p:nvPr>
            <p:ph type="title"/>
          </p:nvPr>
        </p:nvSpPr>
        <p:spPr>
          <a:xfrm>
            <a:off x="1732175" y="104975"/>
            <a:ext cx="5818552" cy="555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b="1" dirty="0"/>
              <a:t>Hotspot Hataları (Security Hotspots)</a:t>
            </a:r>
            <a:r>
              <a:rPr lang="tr" dirty="0"/>
              <a:t>  </a:t>
            </a:r>
            <a:endParaRPr dirty="0"/>
          </a:p>
        </p:txBody>
      </p:sp>
      <p:sp>
        <p:nvSpPr>
          <p:cNvPr id="261" name="Google Shape;261;p47"/>
          <p:cNvSpPr txBox="1">
            <a:spLocks noGrp="1"/>
          </p:cNvSpPr>
          <p:nvPr>
            <p:ph type="body" idx="1"/>
          </p:nvPr>
        </p:nvSpPr>
        <p:spPr>
          <a:xfrm>
            <a:off x="188975" y="2740050"/>
            <a:ext cx="8643300" cy="1828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tr">
                <a:solidFill>
                  <a:srgbClr val="000000"/>
                </a:solidFill>
              </a:rPr>
              <a:t>Sahte rastgele sayı üreticilerinin (PRNG'ler) kullanılması güvenlik açısından hassastır. Yazılım, öngörülemezlik gerektiren bir bağlamda öngörülebilir değerler ürettiğinde, bir saldırganın üretilecek bir sonraki değeri tahmin etmesi ve bu tahmini başka bir kullanıcının kimliğine bürünmek veya hassas bilgilere erişmek için kullanması mümkün olabilir. Şöyle java.util.Random sınıfı, bir rastgele sayı üreteci dayanır, bu sınıf ve ilgili java.lang.Math.random() yöntem olup güvenlik açısından kritik uygulamalar için veya hassas verileri korumak için kullanılmamalıdır. Bu bağlamda, java.security.SecureRandom kriptografik olarak güçlü bir rastgele sayı üreteceğine (RNG) dayanan sınıf yerinde kullanılmalıdır.</a:t>
            </a:r>
            <a:r>
              <a:rPr lang="tr"/>
              <a:t>  </a:t>
            </a:r>
            <a:endParaRPr/>
          </a:p>
        </p:txBody>
      </p:sp>
      <p:pic>
        <p:nvPicPr>
          <p:cNvPr id="262" name="Google Shape;262;p47"/>
          <p:cNvPicPr preferRelativeResize="0"/>
          <p:nvPr/>
        </p:nvPicPr>
        <p:blipFill>
          <a:blip r:embed="rId3">
            <a:alphaModFix/>
          </a:blip>
          <a:stretch>
            <a:fillRect/>
          </a:stretch>
        </p:blipFill>
        <p:spPr>
          <a:xfrm>
            <a:off x="952500" y="660863"/>
            <a:ext cx="7239000" cy="19907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48"/>
          <p:cNvSpPr txBox="1">
            <a:spLocks noGrp="1"/>
          </p:cNvSpPr>
          <p:nvPr>
            <p:ph type="body" idx="1"/>
          </p:nvPr>
        </p:nvSpPr>
        <p:spPr>
          <a:xfrm>
            <a:off x="311700" y="1722550"/>
            <a:ext cx="8520600" cy="284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1400">
                <a:solidFill>
                  <a:srgbClr val="000000"/>
                </a:solidFill>
              </a:rPr>
              <a:t>Önerilen Güvenli Kodlama Uygulamaları </a:t>
            </a:r>
            <a:endParaRPr sz="1400">
              <a:solidFill>
                <a:srgbClr val="000000"/>
              </a:solidFill>
            </a:endParaRPr>
          </a:p>
          <a:p>
            <a:pPr marL="0" lvl="0" indent="0" algn="l" rtl="0">
              <a:spcBef>
                <a:spcPts val="1200"/>
              </a:spcBef>
              <a:spcAft>
                <a:spcPts val="0"/>
              </a:spcAft>
              <a:buNone/>
            </a:pPr>
            <a:r>
              <a:rPr lang="tr" sz="1400">
                <a:solidFill>
                  <a:srgbClr val="000000"/>
                </a:solidFill>
              </a:rPr>
              <a:t>Bu PRNG'nin yerine "java.security.SecureRandom" gibi kriptografik olarak güçlü bir rastgele sayı üreteci (RNG) kullanın. </a:t>
            </a:r>
            <a:endParaRPr sz="1400">
              <a:solidFill>
                <a:srgbClr val="000000"/>
              </a:solidFill>
            </a:endParaRPr>
          </a:p>
          <a:p>
            <a:pPr marL="0" lvl="0" indent="0" algn="l" rtl="0">
              <a:spcBef>
                <a:spcPts val="1200"/>
              </a:spcBef>
              <a:spcAft>
                <a:spcPts val="0"/>
              </a:spcAft>
              <a:buNone/>
            </a:pPr>
            <a:r>
              <a:rPr lang="tr" sz="1400">
                <a:solidFill>
                  <a:srgbClr val="000000"/>
                </a:solidFill>
              </a:rPr>
              <a:t>Oluşturulan rastgele değerleri yalnızca bir kez kullanın. </a:t>
            </a:r>
            <a:endParaRPr sz="1400">
              <a:solidFill>
                <a:srgbClr val="000000"/>
              </a:solidFill>
            </a:endParaRPr>
          </a:p>
          <a:p>
            <a:pPr marL="0" lvl="0" indent="0" algn="l" rtl="0">
              <a:spcBef>
                <a:spcPts val="1200"/>
              </a:spcBef>
              <a:spcAft>
                <a:spcPts val="1200"/>
              </a:spcAft>
              <a:buNone/>
            </a:pPr>
            <a:r>
              <a:rPr lang="tr" sz="1400">
                <a:solidFill>
                  <a:srgbClr val="000000"/>
                </a:solidFill>
              </a:rPr>
              <a:t>Oluşturulan rastgele değeri göstermemelisiniz. Saklamanız gerekiyorsa, veritabanının veya dosyanın güvenli olduğundan emin olun.  </a:t>
            </a:r>
            <a:endParaRPr sz="1400">
              <a:solidFill>
                <a:srgbClr val="000000"/>
              </a:solidFill>
            </a:endParaRPr>
          </a:p>
        </p:txBody>
      </p:sp>
      <p:pic>
        <p:nvPicPr>
          <p:cNvPr id="269" name="Google Shape;269;p48"/>
          <p:cNvPicPr preferRelativeResize="0"/>
          <p:nvPr/>
        </p:nvPicPr>
        <p:blipFill>
          <a:blip r:embed="rId3">
            <a:alphaModFix/>
          </a:blip>
          <a:stretch>
            <a:fillRect/>
          </a:stretch>
        </p:blipFill>
        <p:spPr>
          <a:xfrm>
            <a:off x="1014400" y="303313"/>
            <a:ext cx="7115175" cy="1419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49"/>
          <p:cNvSpPr txBox="1">
            <a:spLocks noGrp="1"/>
          </p:cNvSpPr>
          <p:nvPr>
            <p:ph type="body" idx="1"/>
          </p:nvPr>
        </p:nvSpPr>
        <p:spPr>
          <a:xfrm>
            <a:off x="311700" y="2549575"/>
            <a:ext cx="8520600" cy="2019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400">
                <a:solidFill>
                  <a:srgbClr val="000000"/>
                </a:solidFill>
              </a:rPr>
              <a:t>Hata ayıklama özellikleri etkinleştirilmiş olarak üretimde kod teslimi, güvenlik açısından hassastır. Bir uygulamanın hata ayıklama özellikleri, geliştiricilerin hataları daha kolay bulmasını sağlar ve böylece saldırganların işini de kolaylaştırır. Genellikle hem uygulamayı çalıştıran sistem hem de kullanıcılar hakkında ayrıntılı bilgilere erişim sağlar. </a:t>
            </a:r>
            <a:endParaRPr sz="1400">
              <a:solidFill>
                <a:srgbClr val="000000"/>
              </a:solidFill>
            </a:endParaRPr>
          </a:p>
        </p:txBody>
      </p:sp>
      <p:pic>
        <p:nvPicPr>
          <p:cNvPr id="276" name="Google Shape;276;p49"/>
          <p:cNvPicPr preferRelativeResize="0"/>
          <p:nvPr/>
        </p:nvPicPr>
        <p:blipFill>
          <a:blip r:embed="rId3">
            <a:alphaModFix/>
          </a:blip>
          <a:stretch>
            <a:fillRect/>
          </a:stretch>
        </p:blipFill>
        <p:spPr>
          <a:xfrm>
            <a:off x="904875" y="445025"/>
            <a:ext cx="7334250" cy="2019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0"/>
          <p:cNvSpPr txBox="1">
            <a:spLocks noGrp="1"/>
          </p:cNvSpPr>
          <p:nvPr>
            <p:ph type="body" idx="1"/>
          </p:nvPr>
        </p:nvSpPr>
        <p:spPr>
          <a:xfrm>
            <a:off x="311700" y="461925"/>
            <a:ext cx="8520600" cy="410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1400">
                <a:solidFill>
                  <a:srgbClr val="000000"/>
                </a:solidFill>
              </a:rPr>
              <a:t>Atılabilir öğeleri yazdırmak için (printStackTrace yerine) kaydediciler kullanılmalıdır:</a:t>
            </a:r>
            <a:endParaRPr sz="1400">
              <a:solidFill>
                <a:srgbClr val="000000"/>
              </a:solidFill>
            </a:endParaRPr>
          </a:p>
          <a:p>
            <a:pPr marL="0" lvl="0" indent="0" algn="l" rtl="0">
              <a:spcBef>
                <a:spcPts val="1200"/>
              </a:spcBef>
              <a:spcAft>
                <a:spcPts val="0"/>
              </a:spcAft>
              <a:buNone/>
            </a:pPr>
            <a:endParaRPr sz="1400">
              <a:solidFill>
                <a:srgbClr val="000000"/>
              </a:solidFill>
            </a:endParaRPr>
          </a:p>
          <a:p>
            <a:pPr marL="0" lvl="0" indent="0" algn="l" rtl="0">
              <a:spcBef>
                <a:spcPts val="1200"/>
              </a:spcBef>
              <a:spcAft>
                <a:spcPts val="0"/>
              </a:spcAft>
              <a:buNone/>
            </a:pPr>
            <a:endParaRPr sz="1400">
              <a:solidFill>
                <a:srgbClr val="000000"/>
              </a:solidFill>
            </a:endParaRPr>
          </a:p>
          <a:p>
            <a:pPr marL="0" lvl="0" indent="0" algn="l" rtl="0">
              <a:spcBef>
                <a:spcPts val="1200"/>
              </a:spcBef>
              <a:spcAft>
                <a:spcPts val="0"/>
              </a:spcAft>
              <a:buNone/>
            </a:pPr>
            <a:endParaRPr sz="1400">
              <a:solidFill>
                <a:srgbClr val="000000"/>
              </a:solidFill>
            </a:endParaRPr>
          </a:p>
          <a:p>
            <a:pPr marL="0" lvl="0" indent="0" algn="l" rtl="0">
              <a:spcBef>
                <a:spcPts val="1200"/>
              </a:spcBef>
              <a:spcAft>
                <a:spcPts val="1200"/>
              </a:spcAft>
              <a:buNone/>
            </a:pPr>
            <a:r>
              <a:rPr lang="tr" sz="1400">
                <a:solidFill>
                  <a:srgbClr val="000000"/>
                </a:solidFill>
              </a:rPr>
              <a:t>EnableWebSecurity ile Spring Framework için ek açıklama debug için false devre dışı ayıklama desteği: </a:t>
            </a:r>
            <a:endParaRPr sz="1400">
              <a:solidFill>
                <a:srgbClr val="000000"/>
              </a:solidFill>
            </a:endParaRPr>
          </a:p>
        </p:txBody>
      </p:sp>
      <p:pic>
        <p:nvPicPr>
          <p:cNvPr id="282" name="Google Shape;282;p50"/>
          <p:cNvPicPr preferRelativeResize="0"/>
          <p:nvPr/>
        </p:nvPicPr>
        <p:blipFill>
          <a:blip r:embed="rId3">
            <a:alphaModFix/>
          </a:blip>
          <a:stretch>
            <a:fillRect/>
          </a:stretch>
        </p:blipFill>
        <p:spPr>
          <a:xfrm>
            <a:off x="1906575" y="954525"/>
            <a:ext cx="5330850" cy="956150"/>
          </a:xfrm>
          <a:prstGeom prst="rect">
            <a:avLst/>
          </a:prstGeom>
          <a:noFill/>
          <a:ln>
            <a:noFill/>
          </a:ln>
        </p:spPr>
      </p:pic>
      <p:pic>
        <p:nvPicPr>
          <p:cNvPr id="283" name="Google Shape;283;p50"/>
          <p:cNvPicPr preferRelativeResize="0"/>
          <p:nvPr/>
        </p:nvPicPr>
        <p:blipFill>
          <a:blip r:embed="rId4">
            <a:alphaModFix/>
          </a:blip>
          <a:stretch>
            <a:fillRect/>
          </a:stretch>
        </p:blipFill>
        <p:spPr>
          <a:xfrm>
            <a:off x="1033463" y="2571738"/>
            <a:ext cx="7077075" cy="1685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tr" b="1" dirty="0">
                <a:solidFill>
                  <a:srgbClr val="000000"/>
                </a:solidFill>
              </a:rPr>
              <a:t>Güvenlik Açıkları(Vulnerabilities)</a:t>
            </a:r>
            <a:r>
              <a:rPr lang="tr" b="1" dirty="0"/>
              <a:t>  </a:t>
            </a:r>
            <a:endParaRPr b="1" dirty="0"/>
          </a:p>
        </p:txBody>
      </p:sp>
      <p:sp>
        <p:nvSpPr>
          <p:cNvPr id="289" name="Google Shape;289;p51"/>
          <p:cNvSpPr txBox="1">
            <a:spLocks noGrp="1"/>
          </p:cNvSpPr>
          <p:nvPr>
            <p:ph type="body" idx="1"/>
          </p:nvPr>
        </p:nvSpPr>
        <p:spPr>
          <a:xfrm>
            <a:off x="311700" y="15409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b="1">
                <a:solidFill>
                  <a:srgbClr val="000000"/>
                </a:solidFill>
              </a:rPr>
              <a:t>Güvenli mod ve padding şeması ile şifreleme algoritmaları kullanılmalıdır.</a:t>
            </a:r>
            <a:endParaRPr b="1">
              <a:solidFill>
                <a:srgbClr val="000000"/>
              </a:solidFill>
            </a:endParaRPr>
          </a:p>
        </p:txBody>
      </p:sp>
      <p:pic>
        <p:nvPicPr>
          <p:cNvPr id="290" name="Google Shape;290;p51"/>
          <p:cNvPicPr preferRelativeResize="0"/>
          <p:nvPr/>
        </p:nvPicPr>
        <p:blipFill>
          <a:blip r:embed="rId3">
            <a:alphaModFix/>
          </a:blip>
          <a:stretch>
            <a:fillRect/>
          </a:stretch>
        </p:blipFill>
        <p:spPr>
          <a:xfrm>
            <a:off x="488338" y="2312987"/>
            <a:ext cx="8167325" cy="517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body" idx="1"/>
          </p:nvPr>
        </p:nvSpPr>
        <p:spPr>
          <a:xfrm>
            <a:off x="729450" y="1301775"/>
            <a:ext cx="7921200" cy="37689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tr">
                <a:solidFill>
                  <a:srgbClr val="000000"/>
                </a:solidFill>
              </a:rPr>
              <a:t>Sonarqube dosyasının içindeki bin dosyasından uyumlu işletim sistemimizi seçip StartSonar.bat uygulamasını çalıştırıyoruz.</a:t>
            </a:r>
            <a:endParaRPr>
              <a:solidFill>
                <a:srgbClr val="000000"/>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tr">
                <a:solidFill>
                  <a:srgbClr val="000000"/>
                </a:solidFill>
              </a:rPr>
              <a:t>Sırasıyla localhostumuzda bu ekranları almamız gerek.</a:t>
            </a:r>
            <a:endParaRPr>
              <a:solidFill>
                <a:srgbClr val="000000"/>
              </a:solidFill>
            </a:endParaRPr>
          </a:p>
          <a:p>
            <a:pPr marL="0" lvl="0" indent="0" algn="l" rtl="0">
              <a:spcBef>
                <a:spcPts val="1200"/>
              </a:spcBef>
              <a:spcAft>
                <a:spcPts val="1200"/>
              </a:spcAft>
              <a:buNone/>
            </a:pPr>
            <a:endParaRPr/>
          </a:p>
        </p:txBody>
      </p:sp>
      <p:pic>
        <p:nvPicPr>
          <p:cNvPr id="72" name="Google Shape;72;p16"/>
          <p:cNvPicPr preferRelativeResize="0"/>
          <p:nvPr/>
        </p:nvPicPr>
        <p:blipFill>
          <a:blip r:embed="rId3">
            <a:alphaModFix/>
          </a:blip>
          <a:stretch>
            <a:fillRect/>
          </a:stretch>
        </p:blipFill>
        <p:spPr>
          <a:xfrm>
            <a:off x="839450" y="1935725"/>
            <a:ext cx="2971800" cy="1524000"/>
          </a:xfrm>
          <a:prstGeom prst="rect">
            <a:avLst/>
          </a:prstGeom>
          <a:noFill/>
          <a:ln>
            <a:noFill/>
          </a:ln>
        </p:spPr>
      </p:pic>
      <p:pic>
        <p:nvPicPr>
          <p:cNvPr id="73" name="Google Shape;73;p16"/>
          <p:cNvPicPr preferRelativeResize="0"/>
          <p:nvPr/>
        </p:nvPicPr>
        <p:blipFill>
          <a:blip r:embed="rId4">
            <a:alphaModFix/>
          </a:blip>
          <a:stretch>
            <a:fillRect/>
          </a:stretch>
        </p:blipFill>
        <p:spPr>
          <a:xfrm>
            <a:off x="4377775" y="1935725"/>
            <a:ext cx="3558925" cy="2332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2"/>
          <p:cNvSpPr txBox="1">
            <a:spLocks noGrp="1"/>
          </p:cNvSpPr>
          <p:nvPr>
            <p:ph type="body" idx="1"/>
          </p:nvPr>
        </p:nvSpPr>
        <p:spPr>
          <a:xfrm>
            <a:off x="311700" y="1417275"/>
            <a:ext cx="8520600" cy="3611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tr" sz="1400">
                <a:solidFill>
                  <a:srgbClr val="000000"/>
                </a:solidFill>
              </a:rPr>
              <a:t>Veri gizliliğini, bütünlüğünü ve özgünlüğünü garanti etmek için şifreleme çalışma modu ve doldurma şeması uygun şekilde seçilmelidir: </a:t>
            </a:r>
            <a:endParaRPr sz="1400">
              <a:solidFill>
                <a:srgbClr val="000000"/>
              </a:solidFill>
            </a:endParaRPr>
          </a:p>
          <a:p>
            <a:pPr marL="0" lvl="0" indent="0" algn="l" rtl="0">
              <a:spcBef>
                <a:spcPts val="1200"/>
              </a:spcBef>
              <a:spcAft>
                <a:spcPts val="0"/>
              </a:spcAft>
              <a:buNone/>
            </a:pPr>
            <a:r>
              <a:rPr lang="tr" sz="1400">
                <a:solidFill>
                  <a:srgbClr val="000000"/>
                </a:solidFill>
              </a:rPr>
              <a:t>Blok şifreleme algoritmaları için (</a:t>
            </a:r>
            <a:r>
              <a:rPr lang="tr" sz="1400" b="1">
                <a:solidFill>
                  <a:srgbClr val="000000"/>
                </a:solidFill>
              </a:rPr>
              <a:t>AES</a:t>
            </a:r>
            <a:r>
              <a:rPr lang="tr" sz="1400">
                <a:solidFill>
                  <a:srgbClr val="000000"/>
                </a:solidFill>
              </a:rPr>
              <a:t> gibi): </a:t>
            </a:r>
            <a:endParaRPr sz="1400">
              <a:solidFill>
                <a:srgbClr val="000000"/>
              </a:solidFill>
            </a:endParaRPr>
          </a:p>
          <a:p>
            <a:pPr marL="0" lvl="0" indent="0" algn="l" rtl="0">
              <a:spcBef>
                <a:spcPts val="1200"/>
              </a:spcBef>
              <a:spcAft>
                <a:spcPts val="0"/>
              </a:spcAft>
              <a:buNone/>
            </a:pPr>
            <a:r>
              <a:rPr lang="tr" sz="1400">
                <a:solidFill>
                  <a:srgbClr val="000000"/>
                </a:solidFill>
              </a:rPr>
              <a:t>Sıfır/doldurma düzeni olmadan dahili olarak çalışan </a:t>
            </a:r>
            <a:r>
              <a:rPr lang="tr" sz="1400" b="1">
                <a:solidFill>
                  <a:srgbClr val="000000"/>
                </a:solidFill>
              </a:rPr>
              <a:t>GCM </a:t>
            </a:r>
            <a:r>
              <a:rPr lang="tr" sz="1400">
                <a:solidFill>
                  <a:srgbClr val="000000"/>
                </a:solidFill>
              </a:rPr>
              <a:t>(Galois Sayaç Modu) modu, hem veri orijinalliği (bütünlüğü) hem de gizliliği sağlamak üzere tasarlandığından önerilir. Diğer benzer modlar </a:t>
            </a:r>
            <a:r>
              <a:rPr lang="tr" sz="1400" b="1">
                <a:solidFill>
                  <a:srgbClr val="000000"/>
                </a:solidFill>
              </a:rPr>
              <a:t>CCM</a:t>
            </a:r>
            <a:r>
              <a:rPr lang="tr" sz="1400">
                <a:solidFill>
                  <a:srgbClr val="000000"/>
                </a:solidFill>
              </a:rPr>
              <a:t>, </a:t>
            </a:r>
            <a:r>
              <a:rPr lang="tr" sz="1400" b="1">
                <a:solidFill>
                  <a:srgbClr val="000000"/>
                </a:solidFill>
              </a:rPr>
              <a:t>CWC</a:t>
            </a:r>
            <a:r>
              <a:rPr lang="tr" sz="1400">
                <a:solidFill>
                  <a:srgbClr val="000000"/>
                </a:solidFill>
              </a:rPr>
              <a:t>, </a:t>
            </a:r>
            <a:r>
              <a:rPr lang="tr" sz="1400" b="1">
                <a:solidFill>
                  <a:srgbClr val="000000"/>
                </a:solidFill>
              </a:rPr>
              <a:t>EAX</a:t>
            </a:r>
            <a:r>
              <a:rPr lang="tr" sz="1400">
                <a:solidFill>
                  <a:srgbClr val="000000"/>
                </a:solidFill>
              </a:rPr>
              <a:t>, </a:t>
            </a:r>
            <a:r>
              <a:rPr lang="tr" sz="1400" b="1">
                <a:solidFill>
                  <a:srgbClr val="000000"/>
                </a:solidFill>
              </a:rPr>
              <a:t>IAPM </a:t>
            </a:r>
            <a:r>
              <a:rPr lang="tr" sz="1400">
                <a:solidFill>
                  <a:srgbClr val="000000"/>
                </a:solidFill>
              </a:rPr>
              <a:t>ve </a:t>
            </a:r>
            <a:r>
              <a:rPr lang="tr" sz="1400" b="1">
                <a:solidFill>
                  <a:srgbClr val="000000"/>
                </a:solidFill>
              </a:rPr>
              <a:t>OCB'</a:t>
            </a:r>
            <a:r>
              <a:rPr lang="tr" sz="1400">
                <a:solidFill>
                  <a:srgbClr val="000000"/>
                </a:solidFill>
              </a:rPr>
              <a:t>dir. </a:t>
            </a:r>
            <a:endParaRPr sz="1400">
              <a:solidFill>
                <a:srgbClr val="000000"/>
              </a:solidFill>
            </a:endParaRPr>
          </a:p>
          <a:p>
            <a:pPr marL="0" lvl="0" indent="0" algn="l" rtl="0">
              <a:spcBef>
                <a:spcPts val="1200"/>
              </a:spcBef>
              <a:spcAft>
                <a:spcPts val="0"/>
              </a:spcAft>
              <a:buNone/>
            </a:pPr>
            <a:r>
              <a:rPr lang="tr" sz="1400" b="1">
                <a:solidFill>
                  <a:srgbClr val="000000"/>
                </a:solidFill>
              </a:rPr>
              <a:t>CBC </a:t>
            </a:r>
            <a:r>
              <a:rPr lang="tr" sz="1400">
                <a:solidFill>
                  <a:srgbClr val="000000"/>
                </a:solidFill>
              </a:rPr>
              <a:t>(Şifre Bloğu Zincirleme) modu kendi başına yalnızca veri gizliliği sağlar, veri doğruluğunu (bütünlüğünü) sağlamak ve böylece oracle saldırılarını önlemek için Mesaj Kimlik Doğrulama Kodu veya benzeri ile birlikte kullanılması önerilir. </a:t>
            </a:r>
            <a:endParaRPr sz="1400">
              <a:solidFill>
                <a:srgbClr val="000000"/>
              </a:solidFill>
            </a:endParaRPr>
          </a:p>
          <a:p>
            <a:pPr marL="0" lvl="0" indent="0" algn="l" rtl="0">
              <a:spcBef>
                <a:spcPts val="1200"/>
              </a:spcBef>
              <a:spcAft>
                <a:spcPts val="0"/>
              </a:spcAft>
              <a:buNone/>
            </a:pPr>
            <a:r>
              <a:rPr lang="tr" sz="1400" b="1">
                <a:solidFill>
                  <a:srgbClr val="000000"/>
                </a:solidFill>
              </a:rPr>
              <a:t>ECB </a:t>
            </a:r>
            <a:r>
              <a:rPr lang="tr" sz="1400">
                <a:solidFill>
                  <a:srgbClr val="000000"/>
                </a:solidFill>
              </a:rPr>
              <a:t>(Elektronik Kod Kitabı) modu ciddi mesaj gizliliği sağlamaz: belirli bir anahtar altında herhangi bir düz metin bloğu her zaman aynı şifreli metin bloğuna şifrelenir. Bu mod kullanılmamalıdır. </a:t>
            </a:r>
            <a:endParaRPr sz="1400">
              <a:solidFill>
                <a:srgbClr val="000000"/>
              </a:solidFill>
            </a:endParaRPr>
          </a:p>
          <a:p>
            <a:pPr marL="0" lvl="0" indent="0" algn="l" rtl="0">
              <a:spcBef>
                <a:spcPts val="1200"/>
              </a:spcBef>
              <a:spcAft>
                <a:spcPts val="1200"/>
              </a:spcAft>
              <a:buNone/>
            </a:pPr>
            <a:r>
              <a:rPr lang="tr" sz="1400">
                <a:solidFill>
                  <a:srgbClr val="000000"/>
                </a:solidFill>
              </a:rPr>
              <a:t>RSA şifreleme algoritması için önerilen doldurma şeması </a:t>
            </a:r>
            <a:r>
              <a:rPr lang="tr" sz="1400" b="1">
                <a:solidFill>
                  <a:srgbClr val="000000"/>
                </a:solidFill>
              </a:rPr>
              <a:t>OAEP</a:t>
            </a:r>
            <a:r>
              <a:rPr lang="tr" sz="1400">
                <a:solidFill>
                  <a:srgbClr val="000000"/>
                </a:solidFill>
              </a:rPr>
              <a:t>'dir</a:t>
            </a:r>
            <a:endParaRPr sz="1400">
              <a:solidFill>
                <a:srgbClr val="000000"/>
              </a:solidFill>
            </a:endParaRPr>
          </a:p>
        </p:txBody>
      </p:sp>
      <p:pic>
        <p:nvPicPr>
          <p:cNvPr id="296" name="Google Shape;296;p52"/>
          <p:cNvPicPr preferRelativeResize="0"/>
          <p:nvPr/>
        </p:nvPicPr>
        <p:blipFill>
          <a:blip r:embed="rId3">
            <a:alphaModFix/>
          </a:blip>
          <a:stretch>
            <a:fillRect/>
          </a:stretch>
        </p:blipFill>
        <p:spPr>
          <a:xfrm>
            <a:off x="928675" y="181238"/>
            <a:ext cx="7286625" cy="1190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02" name="Google Shape;302;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body" idx="1"/>
          </p:nvPr>
        </p:nvSpPr>
        <p:spPr>
          <a:xfrm>
            <a:off x="729450" y="1333275"/>
            <a:ext cx="7688700" cy="300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solidFill>
                  <a:srgbClr val="000000"/>
                </a:solidFill>
              </a:rPr>
              <a:t>Analiz yapacağımız projenin diline göre uygun olan analiz yardımcısını seçip (eğer yoksa manuel seçimi yapınız.)</a:t>
            </a:r>
            <a:endParaRPr>
              <a:solidFill>
                <a:srgbClr val="000000"/>
              </a:solidFill>
            </a:endParaRPr>
          </a:p>
          <a:p>
            <a:pPr marL="0" lvl="0" indent="0" algn="l" rtl="0">
              <a:spcBef>
                <a:spcPts val="1200"/>
              </a:spcBef>
              <a:spcAft>
                <a:spcPts val="1200"/>
              </a:spcAft>
              <a:buNone/>
            </a:pPr>
            <a:endParaRPr/>
          </a:p>
        </p:txBody>
      </p:sp>
      <p:pic>
        <p:nvPicPr>
          <p:cNvPr id="79" name="Google Shape;79;p17"/>
          <p:cNvPicPr preferRelativeResize="0"/>
          <p:nvPr/>
        </p:nvPicPr>
        <p:blipFill>
          <a:blip r:embed="rId3">
            <a:alphaModFix/>
          </a:blip>
          <a:stretch>
            <a:fillRect/>
          </a:stretch>
        </p:blipFill>
        <p:spPr>
          <a:xfrm>
            <a:off x="1909838" y="2057513"/>
            <a:ext cx="5324335" cy="102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xfrm>
            <a:off x="729450" y="1343775"/>
            <a:ext cx="7688700" cy="299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solidFill>
                  <a:srgbClr val="000000"/>
                </a:solidFill>
              </a:rPr>
              <a:t>Biz manuel olarak seçtik. Sonraki ekranda projemizin adını ve anahtar adını belirliyor ve set up'a basıyoruz.</a:t>
            </a:r>
            <a:endParaRPr>
              <a:solidFill>
                <a:srgbClr val="000000"/>
              </a:solidFill>
            </a:endParaRPr>
          </a:p>
          <a:p>
            <a:pPr marL="0" lvl="0" indent="0" algn="l" rtl="0">
              <a:spcBef>
                <a:spcPts val="1200"/>
              </a:spcBef>
              <a:spcAft>
                <a:spcPts val="1200"/>
              </a:spcAft>
              <a:buNone/>
            </a:pPr>
            <a:endParaRPr/>
          </a:p>
        </p:txBody>
      </p:sp>
      <p:pic>
        <p:nvPicPr>
          <p:cNvPr id="85" name="Google Shape;85;p18"/>
          <p:cNvPicPr preferRelativeResize="0"/>
          <p:nvPr/>
        </p:nvPicPr>
        <p:blipFill>
          <a:blip r:embed="rId3">
            <a:alphaModFix/>
          </a:blip>
          <a:stretch>
            <a:fillRect/>
          </a:stretch>
        </p:blipFill>
        <p:spPr>
          <a:xfrm>
            <a:off x="2900288" y="2085109"/>
            <a:ext cx="3347025" cy="301639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body" idx="1"/>
          </p:nvPr>
        </p:nvSpPr>
        <p:spPr>
          <a:xfrm>
            <a:off x="727638" y="1322775"/>
            <a:ext cx="7688700" cy="3006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solidFill>
                  <a:srgbClr val="000000"/>
                </a:solidFill>
              </a:rPr>
              <a:t>Uygulamanızı nasıl analiz edeceğinizi seçiyorsunuz.</a:t>
            </a:r>
            <a:r>
              <a:rPr lang="tr"/>
              <a:t> </a:t>
            </a:r>
            <a:endParaRPr/>
          </a:p>
        </p:txBody>
      </p:sp>
      <p:pic>
        <p:nvPicPr>
          <p:cNvPr id="91" name="Google Shape;91;p19"/>
          <p:cNvPicPr preferRelativeResize="0"/>
          <p:nvPr/>
        </p:nvPicPr>
        <p:blipFill>
          <a:blip r:embed="rId3">
            <a:alphaModFix/>
          </a:blip>
          <a:stretch>
            <a:fillRect/>
          </a:stretch>
        </p:blipFill>
        <p:spPr>
          <a:xfrm>
            <a:off x="1376350" y="1725050"/>
            <a:ext cx="6391275"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body" idx="1"/>
          </p:nvPr>
        </p:nvSpPr>
        <p:spPr>
          <a:xfrm>
            <a:off x="729450" y="1354275"/>
            <a:ext cx="7688700" cy="298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solidFill>
                  <a:srgbClr val="000000"/>
                </a:solidFill>
              </a:rPr>
              <a:t>Sonraki ekranda yapılacak analiz için benzersiz bir token belirliyoruz ve generate diyoruz.</a:t>
            </a:r>
            <a:endParaRPr>
              <a:solidFill>
                <a:srgbClr val="000000"/>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tr">
                <a:solidFill>
                  <a:srgbClr val="000000"/>
                </a:solidFill>
              </a:rPr>
              <a:t>Token belirledikten sonra 2. tarafta uygulamamız için en iyi analiz türünü belirliyoruz.Biz bu uygulama için gradle'ı tercih ettik.</a:t>
            </a:r>
            <a:r>
              <a:rPr lang="tr"/>
              <a:t> </a:t>
            </a:r>
            <a:endParaRPr/>
          </a:p>
        </p:txBody>
      </p:sp>
      <p:pic>
        <p:nvPicPr>
          <p:cNvPr id="97" name="Google Shape;97;p20"/>
          <p:cNvPicPr preferRelativeResize="0"/>
          <p:nvPr/>
        </p:nvPicPr>
        <p:blipFill>
          <a:blip r:embed="rId3">
            <a:alphaModFix/>
          </a:blip>
          <a:stretch>
            <a:fillRect/>
          </a:stretch>
        </p:blipFill>
        <p:spPr>
          <a:xfrm>
            <a:off x="2781962" y="2047013"/>
            <a:ext cx="3580064" cy="1049475"/>
          </a:xfrm>
          <a:prstGeom prst="rect">
            <a:avLst/>
          </a:prstGeom>
          <a:noFill/>
          <a:ln>
            <a:noFill/>
          </a:ln>
        </p:spPr>
      </p:pic>
      <p:pic>
        <p:nvPicPr>
          <p:cNvPr id="98" name="Google Shape;98;p20"/>
          <p:cNvPicPr preferRelativeResize="0"/>
          <p:nvPr/>
        </p:nvPicPr>
        <p:blipFill>
          <a:blip r:embed="rId4">
            <a:alphaModFix/>
          </a:blip>
          <a:stretch>
            <a:fillRect/>
          </a:stretch>
        </p:blipFill>
        <p:spPr>
          <a:xfrm>
            <a:off x="2358725" y="3868775"/>
            <a:ext cx="4430161" cy="1049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729450" y="1301775"/>
            <a:ext cx="7688700" cy="3038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solidFill>
                  <a:srgbClr val="000000"/>
                </a:solidFill>
              </a:rPr>
              <a:t>Localhost ayarlarımız bittikten sonra, bize verilen konfigüre kodlarını alıyoruz ve build.gradle ve gradle.properties dosyalarına yazıyoruz. </a:t>
            </a:r>
            <a:endParaRPr>
              <a:solidFill>
                <a:srgbClr val="000000"/>
              </a:solidFill>
            </a:endParaRPr>
          </a:p>
        </p:txBody>
      </p:sp>
      <p:pic>
        <p:nvPicPr>
          <p:cNvPr id="104" name="Google Shape;104;p21"/>
          <p:cNvPicPr preferRelativeResize="0"/>
          <p:nvPr/>
        </p:nvPicPr>
        <p:blipFill>
          <a:blip r:embed="rId3">
            <a:alphaModFix/>
          </a:blip>
          <a:stretch>
            <a:fillRect/>
          </a:stretch>
        </p:blipFill>
        <p:spPr>
          <a:xfrm>
            <a:off x="2521150" y="2111025"/>
            <a:ext cx="4105275" cy="2228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904</Words>
  <Application>Microsoft Office PowerPoint</Application>
  <PresentationFormat>Ekran Gösterisi (16:9)</PresentationFormat>
  <Paragraphs>66</Paragraphs>
  <Slides>41</Slides>
  <Notes>41</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41</vt:i4>
      </vt:variant>
    </vt:vector>
  </HeadingPairs>
  <TitlesOfParts>
    <vt:vector size="43" baseType="lpstr">
      <vt:lpstr>Arial</vt:lpstr>
      <vt:lpstr>Simple Light</vt:lpstr>
      <vt:lpstr>PowerPoint Sunusu</vt:lpstr>
      <vt:lpstr>Sonarqube nedir ?  </vt:lpstr>
      <vt:lpstr>Nasıl Başladık.</vt:lpstr>
      <vt:lpstr>PowerPoint Sunusu</vt:lpstr>
      <vt:lpstr>PowerPoint Sunusu</vt:lpstr>
      <vt:lpstr>PowerPoint Sunusu</vt:lpstr>
      <vt:lpstr>PowerPoint Sunusu</vt:lpstr>
      <vt:lpstr>PowerPoint Sunusu</vt:lpstr>
      <vt:lpstr>PowerPoint Sunusu</vt:lpstr>
      <vt:lpstr>PowerPoint Sunusu</vt:lpstr>
      <vt:lpstr>PowerPoint Sunusu</vt:lpstr>
      <vt:lpstr>Algortihm – Java Kod Analizi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Hotspot Hataları (Security Hotspots)  </vt:lpstr>
      <vt:lpstr>PowerPoint Sunusu</vt:lpstr>
      <vt:lpstr>PowerPoint Sunusu</vt:lpstr>
      <vt:lpstr>PowerPoint Sunusu</vt:lpstr>
      <vt:lpstr>Güvenlik Açıkları(Vulnerabilities)  </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Hasan</cp:lastModifiedBy>
  <cp:revision>1</cp:revision>
  <dcterms:modified xsi:type="dcterms:W3CDTF">2021-08-04T08:28:37Z</dcterms:modified>
</cp:coreProperties>
</file>