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Futura Bk BT" pitchFamily="34" charset="0"/>
      <p:regular r:id="rId12"/>
      <p:italic r:id="rId13"/>
    </p:embeddedFont>
    <p:embeddedFont>
      <p:font typeface="Montserrat" pitchFamily="2" charset="0"/>
      <p:regular r:id="rId14"/>
      <p:bold r:id="rId15"/>
      <p:italic r:id="rId16"/>
      <p:boldItalic r:id="rId17"/>
    </p:embeddedFont>
    <p:embeddedFont>
      <p:font typeface="Roboto Mono Regular" charset="0"/>
      <p:regular r:id="rId18"/>
      <p:bold r:id="rId19"/>
      <p:italic r:id="rId20"/>
      <p:boldItalic r:id="rId21"/>
    </p:embeddedFont>
    <p:embeddedFont>
      <p:font typeface="Roboto" pitchFamily="2" charset="0"/>
      <p:regular r:id="rId22"/>
      <p:bold r:id="rId23"/>
      <p:italic r:id="rId24"/>
      <p:boldItalic r:id="rId25"/>
    </p:embeddedFont>
    <p:embeddedFont>
      <p:font typeface="Lato" pitchFamily="34" charset="0"/>
      <p:regular r:id="rId26"/>
      <p:bold r:id="rId27"/>
      <p:italic r:id="rId28"/>
      <p:boldItalic r:id="rId29"/>
    </p:embeddedFont>
    <p:embeddedFont>
      <p:font typeface="Comfortaa" charset="0"/>
      <p:regular r:id="rId30"/>
      <p:bold r:id="rId31"/>
    </p:embeddedFont>
    <p:embeddedFont>
      <p:font typeface="Comfortaa Regular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-45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03541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43b7e8a30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43b7e8a30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43b7e8a30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43b7e8a30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43b7e8a30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43b7e8a30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43b7e8a30_0_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43b7e8a30_0_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43b7e8a30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43b7e8a30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43b7e8a30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e43b7e8a30_0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- Relational Database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Hasan </a:t>
            </a: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"/>
          </p:nvPr>
        </p:nvSpPr>
        <p:spPr>
          <a:xfrm>
            <a:off x="390525" y="3311945"/>
            <a:ext cx="8222100" cy="8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Ingat yang 5 sebelum yang 5.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[sehat - sakit]- [kaya - miskin]- [luang - sempit]-[muda - tua] - [Hidup - Mati]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0663" y="280750"/>
            <a:ext cx="1527325" cy="152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/>
          <p:nvPr/>
        </p:nvSpPr>
        <p:spPr>
          <a:xfrm>
            <a:off x="2164963" y="22481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A72A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" name="Google Shape;143;p14"/>
          <p:cNvGrpSpPr/>
          <p:nvPr/>
        </p:nvGrpSpPr>
        <p:grpSpPr>
          <a:xfrm>
            <a:off x="571536" y="1957150"/>
            <a:ext cx="1755000" cy="1897977"/>
            <a:chOff x="571536" y="1957150"/>
            <a:chExt cx="1755000" cy="1897977"/>
          </a:xfrm>
        </p:grpSpPr>
        <p:sp>
          <p:nvSpPr>
            <p:cNvPr id="144" name="Google Shape;144;p14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A72A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 txBox="1"/>
            <p:nvPr/>
          </p:nvSpPr>
          <p:spPr>
            <a:xfrm>
              <a:off x="1191641" y="2094471"/>
              <a:ext cx="51555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 dirty="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Table</a:t>
              </a:r>
              <a:endParaRPr sz="800" b="1" dirty="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14"/>
            <p:cNvSpPr txBox="1"/>
            <p:nvPr/>
          </p:nvSpPr>
          <p:spPr>
            <a:xfrm>
              <a:off x="5944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Object</a:t>
              </a:r>
              <a:endParaRPr sz="1000" b="1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Google Shape;147;p14"/>
            <p:cNvSpPr txBox="1"/>
            <p:nvPr/>
          </p:nvSpPr>
          <p:spPr>
            <a:xfrm>
              <a:off x="571536" y="3117727"/>
              <a:ext cx="1755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Setiap Table dalam SQL adalah Object yang digunakan untuk menyimpan sejumlah data.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" name="Google Shape;148;p14"/>
          <p:cNvGrpSpPr/>
          <p:nvPr/>
        </p:nvGrpSpPr>
        <p:grpSpPr>
          <a:xfrm>
            <a:off x="2699423" y="1957150"/>
            <a:ext cx="1709103" cy="1897977"/>
            <a:chOff x="2699423" y="1957150"/>
            <a:chExt cx="1709103" cy="1897977"/>
          </a:xfrm>
        </p:grpSpPr>
        <p:sp>
          <p:nvSpPr>
            <p:cNvPr id="149" name="Google Shape;149;p14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A72A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4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Tipe Data</a:t>
              </a:r>
              <a:endParaRPr sz="1000" b="1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14"/>
            <p:cNvSpPr txBox="1"/>
            <p:nvPr/>
          </p:nvSpPr>
          <p:spPr>
            <a:xfrm>
              <a:off x="2699423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Data yang disimpan di database dikategorikan berdasarkan pada Tipe Datanya.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p14"/>
            <p:cNvSpPr txBox="1"/>
            <p:nvPr/>
          </p:nvSpPr>
          <p:spPr>
            <a:xfrm>
              <a:off x="3335573" y="20421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 dirty="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DataType</a:t>
              </a:r>
              <a:endParaRPr sz="800" b="1" dirty="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3" name="Google Shape;153;p14"/>
          <p:cNvGrpSpPr/>
          <p:nvPr/>
        </p:nvGrpSpPr>
        <p:grpSpPr>
          <a:xfrm>
            <a:off x="4781408" y="1957150"/>
            <a:ext cx="1709105" cy="1897975"/>
            <a:chOff x="4781408" y="1957150"/>
            <a:chExt cx="1709105" cy="1897975"/>
          </a:xfrm>
        </p:grpSpPr>
        <p:sp>
          <p:nvSpPr>
            <p:cNvPr id="154" name="Google Shape;154;p14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4"/>
            <p:cNvSpPr txBox="1"/>
            <p:nvPr/>
          </p:nvSpPr>
          <p:spPr>
            <a:xfrm>
              <a:off x="4781413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Data Header</a:t>
              </a:r>
              <a:endParaRPr sz="1000"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14"/>
            <p:cNvSpPr txBox="1"/>
            <p:nvPr/>
          </p:nvSpPr>
          <p:spPr>
            <a:xfrm>
              <a:off x="4781408" y="3117725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Digunakan untuk mempermudah pengelollaan dan pengolahan data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" name="Google Shape;157;p14"/>
            <p:cNvSpPr txBox="1"/>
            <p:nvPr/>
          </p:nvSpPr>
          <p:spPr>
            <a:xfrm>
              <a:off x="5341348" y="2094472"/>
              <a:ext cx="5943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Column</a:t>
              </a:r>
              <a:endParaRPr sz="800" b="1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8" name="Google Shape;158;p14"/>
          <p:cNvGrpSpPr/>
          <p:nvPr/>
        </p:nvGrpSpPr>
        <p:grpSpPr>
          <a:xfrm>
            <a:off x="6863386" y="1957150"/>
            <a:ext cx="1709102" cy="1897977"/>
            <a:chOff x="6863386" y="1957150"/>
            <a:chExt cx="1709102" cy="1897977"/>
          </a:xfrm>
        </p:grpSpPr>
        <p:sp>
          <p:nvSpPr>
            <p:cNvPr id="159" name="Google Shape;159;p14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4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Data</a:t>
              </a:r>
              <a:endParaRPr sz="1000"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" name="Google Shape;161;p14"/>
            <p:cNvSpPr txBox="1"/>
            <p:nvPr/>
          </p:nvSpPr>
          <p:spPr>
            <a:xfrm>
              <a:off x="6863386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Data yang akan direpresentasikan kepada pengguna sebagai informasi yang utuh.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14"/>
            <p:cNvSpPr txBox="1"/>
            <p:nvPr/>
          </p:nvSpPr>
          <p:spPr>
            <a:xfrm>
              <a:off x="7499536" y="2102422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Row</a:t>
              </a:r>
              <a:endParaRPr sz="800" b="1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3" name="Google Shape;163;p14"/>
          <p:cNvSpPr/>
          <p:nvPr/>
        </p:nvSpPr>
        <p:spPr>
          <a:xfrm>
            <a:off x="4337175" y="22481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8585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4"/>
          <p:cNvSpPr/>
          <p:nvPr/>
        </p:nvSpPr>
        <p:spPr>
          <a:xfrm>
            <a:off x="6419150" y="22481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8585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/>
          <p:nvPr/>
        </p:nvSpPr>
        <p:spPr>
          <a:xfrm>
            <a:off x="0" y="4302425"/>
            <a:ext cx="2425500" cy="8412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 Regular"/>
                <a:ea typeface="Roboto Mono Regular"/>
                <a:cs typeface="Roboto Mono Regular"/>
                <a:sym typeface="Roboto Mono Regular"/>
              </a:rPr>
              <a:t>What is SQL Table(s)?</a:t>
            </a:r>
            <a:endParaRPr dirty="0"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pic>
        <p:nvPicPr>
          <p:cNvPr id="170" name="Google Shape;1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9187" y="1358937"/>
            <a:ext cx="2425626" cy="24256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5"/>
          <p:cNvSpPr/>
          <p:nvPr/>
        </p:nvSpPr>
        <p:spPr>
          <a:xfrm>
            <a:off x="2528150" y="4302425"/>
            <a:ext cx="6615900" cy="8412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ato"/>
                <a:ea typeface="Lato"/>
                <a:cs typeface="Lato"/>
                <a:sym typeface="Lato"/>
              </a:rPr>
              <a:t>Tabel merupakan element penting pada SQL.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3175" y="4389313"/>
            <a:ext cx="667425" cy="6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/>
          <p:nvPr/>
        </p:nvSpPr>
        <p:spPr>
          <a:xfrm>
            <a:off x="4168800" y="3573600"/>
            <a:ext cx="49752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Relational Database:</a:t>
            </a:r>
            <a:endParaRPr sz="1800">
              <a:solidFill>
                <a:schemeClr val="accent2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Sebuah tipe database yang menyimpan dan menyediakan akses ke data inti yang dihubungkan dari satu ke yang lainnya. </a:t>
            </a:r>
            <a:endParaRPr sz="1800">
              <a:solidFill>
                <a:schemeClr val="dk2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178" name="Google Shape;1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18" y="1622065"/>
            <a:ext cx="3632421" cy="3375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4758" y="952720"/>
            <a:ext cx="2515227" cy="2357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/>
          <p:nvPr/>
        </p:nvSpPr>
        <p:spPr>
          <a:xfrm>
            <a:off x="145975" y="168475"/>
            <a:ext cx="646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Contoh Relational Database</a:t>
            </a:r>
            <a:endParaRPr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5" name="Google Shape;1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074" y="653675"/>
            <a:ext cx="6711851" cy="428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/>
          <p:nvPr/>
        </p:nvSpPr>
        <p:spPr>
          <a:xfrm>
            <a:off x="134750" y="123550"/>
            <a:ext cx="6468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CFE2F3"/>
                </a:solidFill>
                <a:latin typeface="Comfortaa"/>
                <a:ea typeface="Comfortaa"/>
                <a:cs typeface="Comfortaa"/>
                <a:sym typeface="Comfortaa"/>
              </a:rPr>
              <a:t>Kenapa harus Relational Database?</a:t>
            </a:r>
            <a:endParaRPr sz="2200">
              <a:solidFill>
                <a:srgbClr val="CFE2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1" name="Google Shape;191;p18"/>
          <p:cNvSpPr/>
          <p:nvPr/>
        </p:nvSpPr>
        <p:spPr>
          <a:xfrm rot="-711236">
            <a:off x="6465750" y="2627201"/>
            <a:ext cx="1350909" cy="5766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8"/>
          <p:cNvSpPr/>
          <p:nvPr/>
        </p:nvSpPr>
        <p:spPr>
          <a:xfrm rot="711236" flipH="1">
            <a:off x="5181012" y="2627201"/>
            <a:ext cx="1350909" cy="5766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18"/>
          <p:cNvGrpSpPr/>
          <p:nvPr/>
        </p:nvGrpSpPr>
        <p:grpSpPr>
          <a:xfrm>
            <a:off x="5586175" y="2683244"/>
            <a:ext cx="1712700" cy="1230715"/>
            <a:chOff x="5796625" y="2541798"/>
            <a:chExt cx="1712700" cy="1230715"/>
          </a:xfrm>
        </p:grpSpPr>
        <p:sp>
          <p:nvSpPr>
            <p:cNvPr id="194" name="Google Shape;194;p18"/>
            <p:cNvSpPr/>
            <p:nvPr/>
          </p:nvSpPr>
          <p:spPr>
            <a:xfrm rot="-1789476">
              <a:off x="6572742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8"/>
            <p:cNvSpPr txBox="1"/>
            <p:nvPr/>
          </p:nvSpPr>
          <p:spPr>
            <a:xfrm>
              <a:off x="6296613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5796625" y="3069013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8"/>
            <p:cNvSpPr txBox="1"/>
            <p:nvPr/>
          </p:nvSpPr>
          <p:spPr>
            <a:xfrm>
              <a:off x="5840875" y="3222707"/>
              <a:ext cx="16242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High Precision</a:t>
              </a:r>
              <a:endParaRPr sz="800">
                <a:solidFill>
                  <a:srgbClr val="5E5E5E"/>
                </a:solidFill>
              </a:endParaRPr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6607975" y="3004364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8"/>
          <p:cNvSpPr/>
          <p:nvPr/>
        </p:nvSpPr>
        <p:spPr>
          <a:xfrm rot="-711236">
            <a:off x="3899938" y="2627201"/>
            <a:ext cx="1350909" cy="5766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" name="Google Shape;200;p18"/>
          <p:cNvGrpSpPr/>
          <p:nvPr/>
        </p:nvGrpSpPr>
        <p:grpSpPr>
          <a:xfrm>
            <a:off x="4333100" y="1382072"/>
            <a:ext cx="1712700" cy="1217479"/>
            <a:chOff x="4409300" y="1219942"/>
            <a:chExt cx="1712700" cy="1217479"/>
          </a:xfrm>
        </p:grpSpPr>
        <p:sp>
          <p:nvSpPr>
            <p:cNvPr id="201" name="Google Shape;201;p18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8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8"/>
            <p:cNvSpPr txBox="1"/>
            <p:nvPr/>
          </p:nvSpPr>
          <p:spPr>
            <a:xfrm>
              <a:off x="4453550" y="1383486"/>
              <a:ext cx="1624200" cy="42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Secure</a:t>
              </a:r>
              <a:endParaRPr sz="800" dirty="0">
                <a:solidFill>
                  <a:srgbClr val="5E5E5E"/>
                </a:solidFill>
              </a:endParaRPr>
            </a:p>
          </p:txBody>
        </p:sp>
      </p:grpSp>
      <p:sp>
        <p:nvSpPr>
          <p:cNvPr id="206" name="Google Shape;206;p18"/>
          <p:cNvSpPr/>
          <p:nvPr/>
        </p:nvSpPr>
        <p:spPr>
          <a:xfrm rot="711236" flipH="1">
            <a:off x="2608258" y="2627201"/>
            <a:ext cx="1350909" cy="57662"/>
          </a:xfrm>
          <a:prstGeom prst="roundRect">
            <a:avLst>
              <a:gd name="adj" fmla="val 50000"/>
            </a:avLst>
          </a:prstGeom>
          <a:solidFill>
            <a:srgbClr val="701C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" name="Google Shape;207;p18"/>
          <p:cNvGrpSpPr/>
          <p:nvPr/>
        </p:nvGrpSpPr>
        <p:grpSpPr>
          <a:xfrm>
            <a:off x="3076688" y="2683244"/>
            <a:ext cx="1712700" cy="1230715"/>
            <a:chOff x="3021975" y="2541798"/>
            <a:chExt cx="1712700" cy="1230715"/>
          </a:xfrm>
        </p:grpSpPr>
        <p:sp>
          <p:nvSpPr>
            <p:cNvPr id="208" name="Google Shape;208;p18"/>
            <p:cNvSpPr txBox="1"/>
            <p:nvPr/>
          </p:nvSpPr>
          <p:spPr>
            <a:xfrm>
              <a:off x="3529877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 b="1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" name="Google Shape;209;p18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701C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8"/>
            <p:cNvSpPr txBox="1"/>
            <p:nvPr/>
          </p:nvSpPr>
          <p:spPr>
            <a:xfrm>
              <a:off x="3066238" y="3222707"/>
              <a:ext cx="1624200" cy="39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Flexible</a:t>
              </a:r>
              <a:endParaRPr sz="800">
                <a:solidFill>
                  <a:srgbClr val="FFFFFF"/>
                </a:solidFill>
              </a:endParaRPr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18"/>
          <p:cNvSpPr/>
          <p:nvPr/>
        </p:nvSpPr>
        <p:spPr>
          <a:xfrm rot="-711236">
            <a:off x="1334133" y="2627201"/>
            <a:ext cx="1350909" cy="57662"/>
          </a:xfrm>
          <a:prstGeom prst="roundRect">
            <a:avLst>
              <a:gd name="adj" fmla="val 50000"/>
            </a:avLst>
          </a:prstGeom>
          <a:solidFill>
            <a:srgbClr val="701C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18"/>
          <p:cNvGrpSpPr/>
          <p:nvPr/>
        </p:nvGrpSpPr>
        <p:grpSpPr>
          <a:xfrm>
            <a:off x="1789875" y="1382072"/>
            <a:ext cx="1712700" cy="1246754"/>
            <a:chOff x="1637475" y="1219942"/>
            <a:chExt cx="1712700" cy="1246754"/>
          </a:xfrm>
        </p:grpSpPr>
        <p:sp>
          <p:nvSpPr>
            <p:cNvPr id="215" name="Google Shape;215;p18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8"/>
            <p:cNvSpPr txBox="1"/>
            <p:nvPr/>
          </p:nvSpPr>
          <p:spPr>
            <a:xfrm>
              <a:off x="2144544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 b="1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" name="Google Shape;217;p18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8"/>
            <p:cNvSpPr txBox="1"/>
            <p:nvPr/>
          </p:nvSpPr>
          <p:spPr>
            <a:xfrm>
              <a:off x="1681725" y="1410121"/>
              <a:ext cx="1624200" cy="4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Easy to Use</a:t>
              </a:r>
              <a:endParaRPr sz="800">
                <a:solidFill>
                  <a:srgbClr val="FFFFFF"/>
                </a:solidFill>
              </a:endParaRPr>
            </a:p>
          </p:txBody>
        </p:sp>
        <p:sp>
          <p:nvSpPr>
            <p:cNvPr id="219" name="Google Shape;219;p18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701C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/>
          <p:nvPr/>
        </p:nvSpPr>
        <p:spPr>
          <a:xfrm>
            <a:off x="1337700" y="3865275"/>
            <a:ext cx="646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FE2F3"/>
                </a:solidFill>
                <a:latin typeface="Lato"/>
                <a:ea typeface="Lato"/>
                <a:cs typeface="Lato"/>
                <a:sym typeface="Lato"/>
              </a:rPr>
              <a:t>Practice makes perfect...</a:t>
            </a:r>
            <a:endParaRPr>
              <a:solidFill>
                <a:srgbClr val="CFE2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19"/>
          <p:cNvSpPr/>
          <p:nvPr/>
        </p:nvSpPr>
        <p:spPr>
          <a:xfrm>
            <a:off x="3616200" y="761550"/>
            <a:ext cx="2010300" cy="201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6" name="Google Shape;2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238" y="831050"/>
            <a:ext cx="1599525" cy="15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67910" y="1268565"/>
            <a:ext cx="7649154" cy="3400302"/>
            <a:chOff x="667910" y="1268565"/>
            <a:chExt cx="7649154" cy="340030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66" t="34697" r="16450" b="27978"/>
            <a:stretch/>
          </p:blipFill>
          <p:spPr>
            <a:xfrm>
              <a:off x="6710901" y="2902226"/>
              <a:ext cx="1606163" cy="1598211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01" t="23185" r="29223" b="43334"/>
            <a:stretch/>
          </p:blipFill>
          <p:spPr>
            <a:xfrm>
              <a:off x="667910" y="2902226"/>
              <a:ext cx="1757239" cy="1766641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10000" y="1268565"/>
              <a:ext cx="1524000" cy="152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5119" y="1303684"/>
              <a:ext cx="1453763" cy="1453763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379" y="3294801"/>
            <a:ext cx="549241" cy="9814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0" y="4361090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Futura Bk BT" pitchFamily="34" charset="0"/>
              </a:rPr>
              <a:t>Buy me a coffee?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Futura Bk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208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21411" y="2110085"/>
            <a:ext cx="43011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1051900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149</Words>
  <Application>Microsoft Office PowerPoint</Application>
  <PresentationFormat>On-screen Show (16:9)</PresentationFormat>
  <Paragraphs>49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Futura Bk BT</vt:lpstr>
      <vt:lpstr>Montserrat</vt:lpstr>
      <vt:lpstr>Roboto Mono Regular</vt:lpstr>
      <vt:lpstr>Roboto</vt:lpstr>
      <vt:lpstr>Lato</vt:lpstr>
      <vt:lpstr>Comfortaa</vt:lpstr>
      <vt:lpstr>Comfortaa Regular</vt:lpstr>
      <vt:lpstr>Focus</vt:lpstr>
      <vt:lpstr>SQL - Relational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- Relational Database</dc:title>
  <cp:lastModifiedBy>HP</cp:lastModifiedBy>
  <cp:revision>1</cp:revision>
  <dcterms:modified xsi:type="dcterms:W3CDTF">2021-07-11T11:22:52Z</dcterms:modified>
</cp:coreProperties>
</file>