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A3EA-65B9-4885-A1F3-E2A3EF44411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85CAEE1-F82B-42BA-B609-828214132923}">
      <dgm:prSet phldrT="[Text]"/>
      <dgm:spPr/>
      <dgm:t>
        <a:bodyPr/>
        <a:lstStyle/>
        <a:p>
          <a:r>
            <a:rPr lang="en-US" dirty="0" smtClean="0"/>
            <a:t>Inline CSS</a:t>
          </a:r>
          <a:endParaRPr lang="en-US" dirty="0"/>
        </a:p>
      </dgm:t>
    </dgm:pt>
    <dgm:pt modelId="{86F53005-820E-4D01-943A-AFC8770EA9BD}" type="parTrans" cxnId="{5FC65B93-9339-4484-A67F-918BB8DC370E}">
      <dgm:prSet/>
      <dgm:spPr/>
      <dgm:t>
        <a:bodyPr/>
        <a:lstStyle/>
        <a:p>
          <a:endParaRPr lang="en-US"/>
        </a:p>
      </dgm:t>
    </dgm:pt>
    <dgm:pt modelId="{259CA168-19D3-485F-888D-059AF07D4247}" type="sibTrans" cxnId="{5FC65B93-9339-4484-A67F-918BB8DC370E}">
      <dgm:prSet/>
      <dgm:spPr/>
      <dgm:t>
        <a:bodyPr/>
        <a:lstStyle/>
        <a:p>
          <a:endParaRPr lang="en-US"/>
        </a:p>
      </dgm:t>
    </dgm:pt>
    <dgm:pt modelId="{AD04BFCA-1221-4566-B42F-1F16153E14D6}">
      <dgm:prSet phldrT="[Text]"/>
      <dgm:spPr/>
      <dgm:t>
        <a:bodyPr/>
        <a:lstStyle/>
        <a:p>
          <a:r>
            <a:rPr lang="en-US" dirty="0" smtClean="0"/>
            <a:t>Internal CSS</a:t>
          </a:r>
          <a:endParaRPr lang="en-US" dirty="0"/>
        </a:p>
      </dgm:t>
    </dgm:pt>
    <dgm:pt modelId="{FD1FE859-6690-48DB-9337-48B890714E56}" type="parTrans" cxnId="{94BFA888-DDD1-4DDD-8C18-4BBCD7EB1FA2}">
      <dgm:prSet/>
      <dgm:spPr/>
      <dgm:t>
        <a:bodyPr/>
        <a:lstStyle/>
        <a:p>
          <a:endParaRPr lang="en-US"/>
        </a:p>
      </dgm:t>
    </dgm:pt>
    <dgm:pt modelId="{D1669836-0DA7-4B3F-9749-CAA99C7B038A}" type="sibTrans" cxnId="{94BFA888-DDD1-4DDD-8C18-4BBCD7EB1FA2}">
      <dgm:prSet/>
      <dgm:spPr/>
      <dgm:t>
        <a:bodyPr/>
        <a:lstStyle/>
        <a:p>
          <a:endParaRPr lang="en-US"/>
        </a:p>
      </dgm:t>
    </dgm:pt>
    <dgm:pt modelId="{39B81E69-8C35-4F55-BFC3-36B04992B28D}">
      <dgm:prSet phldrT="[Text]"/>
      <dgm:spPr/>
      <dgm:t>
        <a:bodyPr/>
        <a:lstStyle/>
        <a:p>
          <a:r>
            <a:rPr lang="en-US" dirty="0" smtClean="0"/>
            <a:t>External CSS</a:t>
          </a:r>
          <a:endParaRPr lang="en-US" dirty="0"/>
        </a:p>
      </dgm:t>
    </dgm:pt>
    <dgm:pt modelId="{E9CA10F1-6B7B-4509-9FD9-38048283F38C}" type="parTrans" cxnId="{971C497C-B3AC-4C05-9E6A-B6E5BD9B4838}">
      <dgm:prSet/>
      <dgm:spPr/>
      <dgm:t>
        <a:bodyPr/>
        <a:lstStyle/>
        <a:p>
          <a:endParaRPr lang="en-US"/>
        </a:p>
      </dgm:t>
    </dgm:pt>
    <dgm:pt modelId="{83FD2683-7375-4372-87E1-497B43F4A283}" type="sibTrans" cxnId="{971C497C-B3AC-4C05-9E6A-B6E5BD9B4838}">
      <dgm:prSet/>
      <dgm:spPr/>
      <dgm:t>
        <a:bodyPr/>
        <a:lstStyle/>
        <a:p>
          <a:endParaRPr lang="en-US"/>
        </a:p>
      </dgm:t>
    </dgm:pt>
    <dgm:pt modelId="{29B8F25C-AF53-4E86-B918-0F94C36984E1}" type="pres">
      <dgm:prSet presAssocID="{B452A3EA-65B9-4885-A1F3-E2A3EF444115}" presName="compositeShape" presStyleCnt="0">
        <dgm:presLayoutVars>
          <dgm:dir/>
          <dgm:resizeHandles/>
        </dgm:presLayoutVars>
      </dgm:prSet>
      <dgm:spPr/>
    </dgm:pt>
    <dgm:pt modelId="{11C91542-8C99-4574-A673-9CB19800562D}" type="pres">
      <dgm:prSet presAssocID="{B452A3EA-65B9-4885-A1F3-E2A3EF444115}" presName="pyramid" presStyleLbl="node1" presStyleIdx="0" presStyleCnt="1"/>
      <dgm:spPr/>
    </dgm:pt>
    <dgm:pt modelId="{471EBA22-184F-4D31-9E3E-2B1538E409D6}" type="pres">
      <dgm:prSet presAssocID="{B452A3EA-65B9-4885-A1F3-E2A3EF444115}" presName="theList" presStyleCnt="0"/>
      <dgm:spPr/>
    </dgm:pt>
    <dgm:pt modelId="{B370780B-6345-4E0C-B83B-8447EC66E933}" type="pres">
      <dgm:prSet presAssocID="{885CAEE1-F82B-42BA-B609-828214132923}" presName="aNode" presStyleLbl="fgAcc1" presStyleIdx="0" presStyleCnt="3">
        <dgm:presLayoutVars>
          <dgm:bulletEnabled val="1"/>
        </dgm:presLayoutVars>
      </dgm:prSet>
      <dgm:spPr/>
    </dgm:pt>
    <dgm:pt modelId="{EA988B6B-54B4-4D8C-B0CE-6CDA749CADFB}" type="pres">
      <dgm:prSet presAssocID="{885CAEE1-F82B-42BA-B609-828214132923}" presName="aSpace" presStyleCnt="0"/>
      <dgm:spPr/>
    </dgm:pt>
    <dgm:pt modelId="{563A651B-3BBF-4271-9288-9D8F0D1F7711}" type="pres">
      <dgm:prSet presAssocID="{AD04BFCA-1221-4566-B42F-1F16153E14D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AA0C9-6DFE-4B1E-B96A-B256633EA489}" type="pres">
      <dgm:prSet presAssocID="{AD04BFCA-1221-4566-B42F-1F16153E14D6}" presName="aSpace" presStyleCnt="0"/>
      <dgm:spPr/>
    </dgm:pt>
    <dgm:pt modelId="{98D53337-8979-4C37-811C-E440DB569D0E}" type="pres">
      <dgm:prSet presAssocID="{39B81E69-8C35-4F55-BFC3-36B04992B28D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939A8-25E3-471A-A9FB-03B16FD38194}" type="pres">
      <dgm:prSet presAssocID="{39B81E69-8C35-4F55-BFC3-36B04992B28D}" presName="aSpace" presStyleCnt="0"/>
      <dgm:spPr/>
    </dgm:pt>
  </dgm:ptLst>
  <dgm:cxnLst>
    <dgm:cxn modelId="{96403EEB-345B-4C65-94C1-7F6F91FF6DB4}" type="presOf" srcId="{39B81E69-8C35-4F55-BFC3-36B04992B28D}" destId="{98D53337-8979-4C37-811C-E440DB569D0E}" srcOrd="0" destOrd="0" presId="urn:microsoft.com/office/officeart/2005/8/layout/pyramid2"/>
    <dgm:cxn modelId="{9F2882C1-DB2F-49B6-A004-B677B4868F32}" type="presOf" srcId="{B452A3EA-65B9-4885-A1F3-E2A3EF444115}" destId="{29B8F25C-AF53-4E86-B918-0F94C36984E1}" srcOrd="0" destOrd="0" presId="urn:microsoft.com/office/officeart/2005/8/layout/pyramid2"/>
    <dgm:cxn modelId="{94BFA888-DDD1-4DDD-8C18-4BBCD7EB1FA2}" srcId="{B452A3EA-65B9-4885-A1F3-E2A3EF444115}" destId="{AD04BFCA-1221-4566-B42F-1F16153E14D6}" srcOrd="1" destOrd="0" parTransId="{FD1FE859-6690-48DB-9337-48B890714E56}" sibTransId="{D1669836-0DA7-4B3F-9749-CAA99C7B038A}"/>
    <dgm:cxn modelId="{F173637C-4F32-4E9D-88FD-7A9CEAB8F761}" type="presOf" srcId="{AD04BFCA-1221-4566-B42F-1F16153E14D6}" destId="{563A651B-3BBF-4271-9288-9D8F0D1F7711}" srcOrd="0" destOrd="0" presId="urn:microsoft.com/office/officeart/2005/8/layout/pyramid2"/>
    <dgm:cxn modelId="{5FC65B93-9339-4484-A67F-918BB8DC370E}" srcId="{B452A3EA-65B9-4885-A1F3-E2A3EF444115}" destId="{885CAEE1-F82B-42BA-B609-828214132923}" srcOrd="0" destOrd="0" parTransId="{86F53005-820E-4D01-943A-AFC8770EA9BD}" sibTransId="{259CA168-19D3-485F-888D-059AF07D4247}"/>
    <dgm:cxn modelId="{598F2A66-7BA9-46DB-B559-90A33B5F237B}" type="presOf" srcId="{885CAEE1-F82B-42BA-B609-828214132923}" destId="{B370780B-6345-4E0C-B83B-8447EC66E933}" srcOrd="0" destOrd="0" presId="urn:microsoft.com/office/officeart/2005/8/layout/pyramid2"/>
    <dgm:cxn modelId="{971C497C-B3AC-4C05-9E6A-B6E5BD9B4838}" srcId="{B452A3EA-65B9-4885-A1F3-E2A3EF444115}" destId="{39B81E69-8C35-4F55-BFC3-36B04992B28D}" srcOrd="2" destOrd="0" parTransId="{E9CA10F1-6B7B-4509-9FD9-38048283F38C}" sibTransId="{83FD2683-7375-4372-87E1-497B43F4A283}"/>
    <dgm:cxn modelId="{ADDE8C7F-579A-48E9-858C-54A1C6E23C7E}" type="presParOf" srcId="{29B8F25C-AF53-4E86-B918-0F94C36984E1}" destId="{11C91542-8C99-4574-A673-9CB19800562D}" srcOrd="0" destOrd="0" presId="urn:microsoft.com/office/officeart/2005/8/layout/pyramid2"/>
    <dgm:cxn modelId="{C8378C15-3631-4D48-9A91-347D88C18749}" type="presParOf" srcId="{29B8F25C-AF53-4E86-B918-0F94C36984E1}" destId="{471EBA22-184F-4D31-9E3E-2B1538E409D6}" srcOrd="1" destOrd="0" presId="urn:microsoft.com/office/officeart/2005/8/layout/pyramid2"/>
    <dgm:cxn modelId="{7C3F8597-68BB-43A1-93C5-364F6E80270E}" type="presParOf" srcId="{471EBA22-184F-4D31-9E3E-2B1538E409D6}" destId="{B370780B-6345-4E0C-B83B-8447EC66E933}" srcOrd="0" destOrd="0" presId="urn:microsoft.com/office/officeart/2005/8/layout/pyramid2"/>
    <dgm:cxn modelId="{F106EB0C-BFD4-445B-873E-E27E23DB86CF}" type="presParOf" srcId="{471EBA22-184F-4D31-9E3E-2B1538E409D6}" destId="{EA988B6B-54B4-4D8C-B0CE-6CDA749CADFB}" srcOrd="1" destOrd="0" presId="urn:microsoft.com/office/officeart/2005/8/layout/pyramid2"/>
    <dgm:cxn modelId="{0EB0837E-5A8B-4B40-8B3E-FB2C889527CB}" type="presParOf" srcId="{471EBA22-184F-4D31-9E3E-2B1538E409D6}" destId="{563A651B-3BBF-4271-9288-9D8F0D1F7711}" srcOrd="2" destOrd="0" presId="urn:microsoft.com/office/officeart/2005/8/layout/pyramid2"/>
    <dgm:cxn modelId="{00E0D091-3526-478A-8C27-1B431EB2881A}" type="presParOf" srcId="{471EBA22-184F-4D31-9E3E-2B1538E409D6}" destId="{53FAA0C9-6DFE-4B1E-B96A-B256633EA489}" srcOrd="3" destOrd="0" presId="urn:microsoft.com/office/officeart/2005/8/layout/pyramid2"/>
    <dgm:cxn modelId="{BF4AB7AC-B186-4AD8-9470-39FA6536CDC1}" type="presParOf" srcId="{471EBA22-184F-4D31-9E3E-2B1538E409D6}" destId="{98D53337-8979-4C37-811C-E440DB569D0E}" srcOrd="4" destOrd="0" presId="urn:microsoft.com/office/officeart/2005/8/layout/pyramid2"/>
    <dgm:cxn modelId="{5DE01B0F-129C-4E27-BA46-71154C50F4B8}" type="presParOf" srcId="{471EBA22-184F-4D31-9E3E-2B1538E409D6}" destId="{526939A8-25E3-471A-A9FB-03B16FD3819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91542-8C99-4574-A673-9CB19800562D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0780B-6345-4E0C-B83B-8447EC66E933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Inline CSS</a:t>
          </a:r>
          <a:endParaRPr lang="en-US" sz="3500" kern="1200" dirty="0"/>
        </a:p>
      </dsp:txBody>
      <dsp:txXfrm>
        <a:off x="2790161" y="455544"/>
        <a:ext cx="2547676" cy="868101"/>
      </dsp:txXfrm>
    </dsp:sp>
    <dsp:sp modelId="{563A651B-3BBF-4271-9288-9D8F0D1F7711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Internal CSS</a:t>
          </a:r>
          <a:endParaRPr lang="en-US" sz="3500" kern="1200" dirty="0"/>
        </a:p>
      </dsp:txBody>
      <dsp:txXfrm>
        <a:off x="2790161" y="1537822"/>
        <a:ext cx="2547676" cy="868101"/>
      </dsp:txXfrm>
    </dsp:sp>
    <dsp:sp modelId="{98D53337-8979-4C37-811C-E440DB569D0E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External CSS</a:t>
          </a:r>
          <a:endParaRPr lang="en-US" sz="3500" kern="1200" dirty="0"/>
        </a:p>
      </dsp:txBody>
      <dsp:txXfrm>
        <a:off x="2790161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90E6-D4C2-4B8F-8991-66AE609F015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6DF0-1869-423D-9450-F2833EC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CS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Fundamental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Fajar</a:t>
            </a:r>
            <a:r>
              <a:rPr lang="en-US" dirty="0" smtClean="0"/>
              <a:t> Al </a:t>
            </a:r>
            <a:r>
              <a:rPr lang="en-US" dirty="0" err="1" smtClean="0"/>
              <a:t>Fansyah</a:t>
            </a:r>
            <a:endParaRPr lang="en-US" dirty="0" smtClean="0"/>
          </a:p>
          <a:p>
            <a:r>
              <a:rPr lang="en-US" dirty="0" smtClean="0"/>
              <a:t>https://alfansyahfajar.blogspot.com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4008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4419600"/>
            <a:ext cx="35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onsolas" pitchFamily="49" charset="0"/>
              </a:rPr>
              <a:t>Hello World!</a:t>
            </a:r>
            <a:endParaRPr lang="en-US" sz="36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253" y="4419600"/>
            <a:ext cx="35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nsolas" pitchFamily="49" charset="0"/>
              </a:rPr>
              <a:t>Hello World!</a:t>
            </a:r>
            <a:endParaRPr lang="en-US" sz="3600" dirty="0">
              <a:latin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26" y="2098755"/>
            <a:ext cx="2133600" cy="2392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16" y="2098755"/>
            <a:ext cx="1357313" cy="1880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2926" y="587514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</a:rPr>
              <a:t>Result</a:t>
            </a:r>
            <a:endParaRPr lang="en-US" sz="4000" dirty="0">
              <a:latin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406126" y="1295400"/>
            <a:ext cx="2005519" cy="8033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4411645" y="1295400"/>
            <a:ext cx="2097628" cy="8033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27" y="5562600"/>
            <a:ext cx="1008797" cy="612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245345"/>
            <a:ext cx="1168129" cy="16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152400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514600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24000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622481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4100" y="1685279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4100" y="2762618"/>
            <a:ext cx="338208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https://ithub.com/hasanalbantani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4100" y="3806341"/>
            <a:ext cx="610962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https://www.youtube.com/channel/UCBrN_tGzXfciVJtIkT43I4w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2197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49530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6" y="5609297"/>
            <a:ext cx="2059800" cy="600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21" y="5244032"/>
            <a:ext cx="2059800" cy="965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1098" y="6336268"/>
            <a:ext cx="158889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081315269591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9273" y="6336268"/>
            <a:ext cx="1588897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081315269591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7150" y="2438400"/>
            <a:ext cx="9296400" cy="9905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5400" dirty="0" smtClean="0">
                <a:solidFill>
                  <a:schemeClr val="tx1"/>
                </a:solidFill>
                <a:latin typeface="Futura Bk BT" pitchFamily="34" charset="0"/>
              </a:rPr>
              <a:t>What is CSS?</a:t>
            </a:r>
            <a:endParaRPr lang="en-US" sz="5400" dirty="0">
              <a:solidFill>
                <a:schemeClr val="tx1"/>
              </a:solidFill>
              <a:latin typeface="Futura Bk B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14400"/>
            <a:ext cx="4126984" cy="4850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474866"/>
            <a:ext cx="5638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Futura Bk BT" pitchFamily="34" charset="0"/>
              </a:rPr>
              <a:t>CSS </a:t>
            </a:r>
            <a:r>
              <a:rPr lang="en-US" sz="2800" b="1" dirty="0" err="1" smtClean="0">
                <a:solidFill>
                  <a:srgbClr val="FFFF00"/>
                </a:solidFill>
                <a:latin typeface="Futura Bk BT" pitchFamily="34" charset="0"/>
              </a:rPr>
              <a:t>singkatan</a:t>
            </a:r>
            <a:r>
              <a:rPr lang="en-US" sz="28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Futura Bk BT" pitchFamily="34" charset="0"/>
              </a:rPr>
              <a:t>dari</a:t>
            </a:r>
            <a:r>
              <a:rPr lang="en-US" sz="28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Futura Bk BT" pitchFamily="34" charset="0"/>
              </a:rPr>
              <a:t>Cascading Style Sheet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susunan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lembar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gaya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) yang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tugasnya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untuk</a:t>
            </a:r>
            <a:endParaRPr lang="en-US" sz="2000" b="1" dirty="0" smtClean="0">
              <a:solidFill>
                <a:srgbClr val="FFFF00"/>
              </a:solidFill>
              <a:latin typeface="Futura Bk BT" pitchFamily="34" charset="0"/>
            </a:endParaRPr>
          </a:p>
          <a:p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Memberitahukan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cara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menampilkan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elemen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html 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untuk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ditampilkan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baik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itu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di browser,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Layar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Kertas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dan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 media yang </a:t>
            </a:r>
            <a:r>
              <a:rPr lang="en-US" sz="2000" b="1" dirty="0" err="1" smtClean="0">
                <a:solidFill>
                  <a:srgbClr val="FFFF00"/>
                </a:solidFill>
                <a:latin typeface="Futura Bk BT" pitchFamily="34" charset="0"/>
              </a:rPr>
              <a:t>lainnya</a:t>
            </a:r>
            <a:r>
              <a:rPr lang="en-US" sz="2000" b="1" dirty="0" smtClean="0">
                <a:solidFill>
                  <a:srgbClr val="FFFF00"/>
                </a:solidFill>
                <a:latin typeface="Futura Bk BT" pitchFamily="34" charset="0"/>
              </a:rPr>
              <a:t>. </a:t>
            </a:r>
            <a:endParaRPr lang="en-US" sz="2800" b="1" dirty="0">
              <a:solidFill>
                <a:srgbClr val="FFFF00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33400" y="381000"/>
            <a:ext cx="5943600" cy="594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728662"/>
            <a:ext cx="7629525" cy="5400675"/>
          </a:xfrm>
          <a:prstGeom prst="rect">
            <a:avLst/>
          </a:prstGeom>
        </p:spPr>
      </p:pic>
      <p:sp>
        <p:nvSpPr>
          <p:cNvPr id="6" name="Moon 5"/>
          <p:cNvSpPr/>
          <p:nvPr/>
        </p:nvSpPr>
        <p:spPr>
          <a:xfrm rot="20056750">
            <a:off x="-839130" y="2365922"/>
            <a:ext cx="2849008" cy="4808680"/>
          </a:xfrm>
          <a:prstGeom prst="moon">
            <a:avLst>
              <a:gd name="adj" fmla="val 606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 flipV="1">
            <a:off x="3657600" y="1905000"/>
            <a:ext cx="1524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81600" y="1447800"/>
            <a:ext cx="368427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latin typeface="Futura Bk BT" pitchFamily="34" charset="0"/>
              </a:rPr>
              <a:t>Mudah</a:t>
            </a:r>
            <a:endParaRPr lang="en-US" sz="3200" b="1" dirty="0">
              <a:latin typeface="Futura Bk B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819400"/>
            <a:ext cx="368427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smtClean="0">
                <a:latin typeface="Futura Bk BT" pitchFamily="34" charset="0"/>
              </a:rPr>
              <a:t>Multiplatform</a:t>
            </a:r>
            <a:endParaRPr lang="en-US" sz="3200" b="1" dirty="0">
              <a:latin typeface="Futura Bk BT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02405"/>
            <a:ext cx="2266950" cy="23541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1600" y="4271010"/>
            <a:ext cx="368427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latin typeface="Futura Bk BT" pitchFamily="34" charset="0"/>
              </a:rPr>
              <a:t>Hemat</a:t>
            </a:r>
            <a:r>
              <a:rPr lang="en-US" sz="3200" b="1" dirty="0" smtClean="0">
                <a:latin typeface="Futura Bk BT" pitchFamily="34" charset="0"/>
              </a:rPr>
              <a:t> </a:t>
            </a:r>
            <a:r>
              <a:rPr lang="en-US" sz="3200" b="1" dirty="0" err="1" smtClean="0">
                <a:latin typeface="Futura Bk BT" pitchFamily="34" charset="0"/>
              </a:rPr>
              <a:t>Waktu</a:t>
            </a:r>
            <a:endParaRPr lang="en-US" sz="3200" b="1" dirty="0">
              <a:latin typeface="Futura Bk BT" pitchFamily="34" charset="0"/>
            </a:endParaRPr>
          </a:p>
        </p:txBody>
      </p:sp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>
          <a:xfrm>
            <a:off x="3657600" y="3276600"/>
            <a:ext cx="1524000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8" idx="1"/>
          </p:cNvCxnSpPr>
          <p:nvPr/>
        </p:nvCxnSpPr>
        <p:spPr>
          <a:xfrm>
            <a:off x="3657600" y="3276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81" y="1219200"/>
            <a:ext cx="872819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81" y="2590800"/>
            <a:ext cx="872819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81" y="4038600"/>
            <a:ext cx="872819" cy="1219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6670" y="2819400"/>
            <a:ext cx="368427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800" b="1" dirty="0" smtClean="0">
                <a:latin typeface="Futura Bk BT" pitchFamily="34" charset="0"/>
              </a:rPr>
              <a:t>Why CSS?</a:t>
            </a:r>
            <a:endParaRPr lang="en-US" sz="4800" b="1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78" y="745526"/>
            <a:ext cx="6346722" cy="5317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3128"/>
            <a:ext cx="914400" cy="783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3128"/>
            <a:ext cx="914400" cy="783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943600"/>
            <a:ext cx="914400" cy="7830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620" y="3048000"/>
            <a:ext cx="9227820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Futura Bk BT" pitchFamily="34" charset="0"/>
              </a:rPr>
              <a:t>History of CSS</a:t>
            </a:r>
            <a:endParaRPr lang="en-US" sz="3200" b="1" dirty="0">
              <a:latin typeface="Futura Bk BT" pitchFamily="34" charset="0"/>
            </a:endParaRPr>
          </a:p>
        </p:txBody>
      </p:sp>
      <p:pic>
        <p:nvPicPr>
          <p:cNvPr id="8" name="Picture 7">
            <a:hlinkClick r:id="rId4" tooltip="Click here to locate Me!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80" y="4953000"/>
            <a:ext cx="1170039" cy="167248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7543800" y="4038600"/>
            <a:ext cx="1295400" cy="685800"/>
          </a:xfrm>
          <a:prstGeom prst="wedgeRoundRectCallout">
            <a:avLst>
              <a:gd name="adj1" fmla="val 22623"/>
              <a:gd name="adj2" fmla="val 12416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" y="2412224"/>
            <a:ext cx="9089150" cy="4445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Consolas" pitchFamily="49" charset="0"/>
              </a:rPr>
              <a:t>Let’s code</a:t>
            </a:r>
            <a:endParaRPr lang="en-US" sz="5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3810000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Consolas" pitchFamily="49" charset="0"/>
              </a:rPr>
              <a:t>Requirements</a:t>
            </a:r>
            <a:endParaRPr lang="en-US" sz="3200" dirty="0">
              <a:latin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338325"/>
            <a:ext cx="2438400" cy="1765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" y="4054612"/>
            <a:ext cx="842849" cy="842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60" y="4211257"/>
            <a:ext cx="978144" cy="70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32" y="4952541"/>
            <a:ext cx="1112967" cy="111296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3"/>
            <a:endCxn id="5" idx="0"/>
          </p:cNvCxnSpPr>
          <p:nvPr/>
        </p:nvCxnSpPr>
        <p:spPr>
          <a:xfrm flipH="1">
            <a:off x="928155" y="609600"/>
            <a:ext cx="2881845" cy="34450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4" idx="0"/>
          </p:cNvCxnSpPr>
          <p:nvPr/>
        </p:nvCxnSpPr>
        <p:spPr>
          <a:xfrm>
            <a:off x="3810000" y="609600"/>
            <a:ext cx="3200400" cy="37287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512296">
            <a:off x="1388277" y="2449751"/>
            <a:ext cx="157767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Text Editor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95667">
            <a:off x="5255637" y="2747333"/>
            <a:ext cx="10711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Browser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825698"/>
            <a:ext cx="928269" cy="165880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2" idx="3"/>
            <a:endCxn id="15" idx="1"/>
          </p:cNvCxnSpPr>
          <p:nvPr/>
        </p:nvCxnSpPr>
        <p:spPr>
          <a:xfrm>
            <a:off x="3810000" y="609600"/>
            <a:ext cx="3657600" cy="10455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92317" y="993992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Optional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3810000" cy="6096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nsolas" pitchFamily="49" charset="0"/>
              </a:rPr>
              <a:t>Implementation of CSS</a:t>
            </a:r>
            <a:endParaRPr lang="en-US" sz="2400" dirty="0">
              <a:latin typeface="Consolas" pitchFamily="49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54736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3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64870"/>
            <a:ext cx="3962400" cy="3074055"/>
          </a:xfrm>
          <a:prstGeom prst="rect">
            <a:avLst/>
          </a:prstGeom>
        </p:spPr>
      </p:pic>
      <p:sp>
        <p:nvSpPr>
          <p:cNvPr id="4" name="Vertical Scroll 3"/>
          <p:cNvSpPr/>
          <p:nvPr/>
        </p:nvSpPr>
        <p:spPr>
          <a:xfrm>
            <a:off x="4572000" y="182879"/>
            <a:ext cx="4320540" cy="3276601"/>
          </a:xfrm>
          <a:prstGeom prst="verticalScroll">
            <a:avLst>
              <a:gd name="adj" fmla="val 8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&lt;!DOCTYPE html&gt;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dirty="0" smtClean="0">
                <a:solidFill>
                  <a:srgbClr val="FFFF00"/>
                </a:solidFill>
              </a:rPr>
              <a:t>head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&lt;</a:t>
            </a:r>
            <a:r>
              <a:rPr lang="en-US" dirty="0" smtClean="0">
                <a:solidFill>
                  <a:srgbClr val="92D050"/>
                </a:solidFill>
              </a:rPr>
              <a:t>title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&gt;Hello World!&lt;/</a:t>
            </a:r>
            <a:r>
              <a:rPr lang="en-US" dirty="0" smtClean="0">
                <a:solidFill>
                  <a:srgbClr val="92D050"/>
                </a:solidFill>
              </a:rPr>
              <a:t>title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&lt;/</a:t>
            </a:r>
            <a:r>
              <a:rPr lang="en-US" dirty="0" smtClean="0">
                <a:solidFill>
                  <a:srgbClr val="FFFF00"/>
                </a:solidFill>
              </a:rPr>
              <a:t>head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&lt;</a:t>
            </a:r>
            <a:r>
              <a:rPr lang="en-US" dirty="0" smtClean="0">
                <a:solidFill>
                  <a:srgbClr val="FFFF00"/>
                </a:solidFill>
              </a:rPr>
              <a:t>body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&lt;</a:t>
            </a:r>
            <a:r>
              <a:rPr lang="en-US" dirty="0" smtClean="0">
                <a:solidFill>
                  <a:srgbClr val="92D050"/>
                </a:solidFill>
              </a:rPr>
              <a:t>h1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&gt;Hello World&lt;/</a:t>
            </a:r>
            <a:r>
              <a:rPr lang="en-US" dirty="0" smtClean="0">
                <a:solidFill>
                  <a:srgbClr val="92D050"/>
                </a:solidFill>
              </a:rPr>
              <a:t>h1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&lt;/</a:t>
            </a:r>
            <a:r>
              <a:rPr lang="en-US" dirty="0" smtClean="0">
                <a:solidFill>
                  <a:srgbClr val="FFFF00"/>
                </a:solidFill>
              </a:rPr>
              <a:t>body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pPr algn="just">
              <a:tabLst>
                <a:tab pos="4000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564870"/>
            <a:ext cx="4114800" cy="1464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Tambahkan</a:t>
            </a:r>
            <a:r>
              <a:rPr lang="en-US" sz="1600" dirty="0" smtClean="0"/>
              <a:t> Attribute </a:t>
            </a:r>
            <a:r>
              <a:rPr lang="en-US" sz="1600" dirty="0" smtClean="0">
                <a:solidFill>
                  <a:srgbClr val="FFFF00"/>
                </a:solidFill>
              </a:rPr>
              <a:t>Style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element H1</a:t>
            </a:r>
          </a:p>
          <a:p>
            <a:pPr algn="ctr"/>
            <a:r>
              <a:rPr lang="en-US" sz="1600" dirty="0" smtClean="0"/>
              <a:t>Dan </a:t>
            </a:r>
            <a:r>
              <a:rPr lang="en-US" sz="1600" dirty="0" err="1" smtClean="0"/>
              <a:t>isikan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property </a:t>
            </a:r>
            <a:r>
              <a:rPr lang="en-US" sz="1600" dirty="0" smtClean="0">
                <a:solidFill>
                  <a:srgbClr val="FFFF00"/>
                </a:solidFill>
              </a:rPr>
              <a:t>color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valuenya</a:t>
            </a:r>
            <a:r>
              <a:rPr lang="en-US" sz="1600" dirty="0" smtClean="0"/>
              <a:t> </a:t>
            </a:r>
            <a:r>
              <a:rPr lang="en-US" sz="1600" dirty="0" err="1" smtClean="0"/>
              <a:t>diisi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red.</a:t>
            </a:r>
          </a:p>
          <a:p>
            <a:pPr algn="ctr"/>
            <a:endParaRPr lang="en-US" sz="1600" dirty="0">
              <a:solidFill>
                <a:srgbClr val="FFFF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&lt;h1 style=“</a:t>
            </a:r>
            <a:r>
              <a:rPr lang="en-US" sz="1600" dirty="0" err="1" smtClean="0">
                <a:solidFill>
                  <a:srgbClr val="FFFF00"/>
                </a:solidFill>
              </a:rPr>
              <a:t>color:red</a:t>
            </a:r>
            <a:r>
              <a:rPr lang="en-US" sz="1600" dirty="0" smtClean="0">
                <a:solidFill>
                  <a:srgbClr val="FFFF00"/>
                </a:solidFill>
              </a:rPr>
              <a:t>;”&gt;Hello World&lt;/h1&gt;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79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135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CSS Fundamental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Fundamental</dc:title>
  <dc:creator>HP</dc:creator>
  <cp:lastModifiedBy>HP</cp:lastModifiedBy>
  <cp:revision>8</cp:revision>
  <dcterms:created xsi:type="dcterms:W3CDTF">2021-06-22T09:35:55Z</dcterms:created>
  <dcterms:modified xsi:type="dcterms:W3CDTF">2021-06-22T10:59:08Z</dcterms:modified>
</cp:coreProperties>
</file>