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2ece288364_0_3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2ece288364_0_3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2ed18d446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2ed18d446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eda98dd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eda98dd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308150" y="599925"/>
            <a:ext cx="8123100" cy="1588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400"/>
              <a:t>Individual presentation </a:t>
            </a:r>
            <a:endParaRPr sz="3400"/>
          </a:p>
        </p:txBody>
      </p:sp>
      <p:sp>
        <p:nvSpPr>
          <p:cNvPr id="278" name="Google Shape;278;p13"/>
          <p:cNvSpPr txBox="1"/>
          <p:nvPr>
            <p:ph idx="1" type="subTitle"/>
          </p:nvPr>
        </p:nvSpPr>
        <p:spPr>
          <a:xfrm>
            <a:off x="510450" y="3182323"/>
            <a:ext cx="8123100" cy="135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Hasan al mahmud chowdhury - 23141069</a:t>
            </a:r>
            <a:endParaRPr/>
          </a:p>
          <a:p>
            <a:pPr indent="0" lvl="0" marL="0" rtl="0" algn="l">
              <a:spcBef>
                <a:spcPts val="0"/>
              </a:spcBef>
              <a:spcAft>
                <a:spcPts val="0"/>
              </a:spcAft>
              <a:buNone/>
            </a:pPr>
            <a:r>
              <a:t/>
            </a:r>
            <a:endParaRPr/>
          </a:p>
        </p:txBody>
      </p:sp>
      <p:sp>
        <p:nvSpPr>
          <p:cNvPr id="279" name="Google Shape;279;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820"/>
              <a:t>Future work:</a:t>
            </a:r>
            <a:endParaRPr b="1" sz="1620"/>
          </a:p>
        </p:txBody>
      </p:sp>
      <p:sp>
        <p:nvSpPr>
          <p:cNvPr id="338" name="Google Shape;338;p22"/>
          <p:cNvSpPr txBox="1"/>
          <p:nvPr>
            <p:ph idx="1" type="body"/>
          </p:nvPr>
        </p:nvSpPr>
        <p:spPr>
          <a:xfrm>
            <a:off x="340600" y="1199175"/>
            <a:ext cx="8393100" cy="2694600"/>
          </a:xfrm>
          <a:prstGeom prst="rect">
            <a:avLst/>
          </a:prstGeom>
        </p:spPr>
        <p:txBody>
          <a:bodyPr anchorCtr="0" anchor="t" bIns="91425" lIns="91425" spcFirstLastPara="1" rIns="91425" wrap="square" tIns="91425">
            <a:noAutofit/>
          </a:bodyPr>
          <a:lstStyle/>
          <a:p>
            <a:pPr indent="0" lvl="0" marL="0" rtl="0" algn="l">
              <a:lnSpc>
                <a:spcPct val="75000"/>
              </a:lnSpc>
              <a:spcBef>
                <a:spcPts val="1200"/>
              </a:spcBef>
              <a:spcAft>
                <a:spcPts val="0"/>
              </a:spcAft>
              <a:buClr>
                <a:schemeClr val="dk1"/>
              </a:buClr>
              <a:buSzPts val="1100"/>
              <a:buFont typeface="Arial"/>
              <a:buNone/>
            </a:pPr>
            <a:r>
              <a:rPr lang="en" sz="1400"/>
              <a:t>A potential future research direction is to extend the proposed approach to handle other types of social media text, such as Facebook posts and Instagram captions. The proposed approach is currently only able to handle tweets. It would be helpful to see the proposed approach extended to handle other types of social media text.</a:t>
            </a:r>
            <a:endParaRPr sz="1400"/>
          </a:p>
          <a:p>
            <a:pPr indent="0" lvl="0" marL="0" rtl="0" algn="l">
              <a:lnSpc>
                <a:spcPct val="75000"/>
              </a:lnSpc>
              <a:spcBef>
                <a:spcPts val="1200"/>
              </a:spcBef>
              <a:spcAft>
                <a:spcPts val="0"/>
              </a:spcAft>
              <a:buClr>
                <a:schemeClr val="dk1"/>
              </a:buClr>
              <a:buSzPts val="1100"/>
              <a:buFont typeface="Arial"/>
              <a:buNone/>
            </a:pPr>
            <a:r>
              <a:rPr lang="en" sz="1400"/>
              <a:t>Another future research direction is to use the proposed approach to predict the sentiment of tweets in real time. The proposed approach is currently not able to predict the sentiment of tweets in real time. It would be helpful if we can develop a method to use the proposed approach to predict the sentiment of tweets in real time.</a:t>
            </a:r>
            <a:endParaRPr sz="1400"/>
          </a:p>
          <a:p>
            <a:pPr indent="0" lvl="0" marL="0" rtl="0" algn="l">
              <a:lnSpc>
                <a:spcPct val="75000"/>
              </a:lnSpc>
              <a:spcBef>
                <a:spcPts val="1200"/>
              </a:spcBef>
              <a:spcAft>
                <a:spcPts val="1200"/>
              </a:spcAft>
              <a:buNone/>
            </a:pPr>
            <a:r>
              <a:t/>
            </a:r>
            <a:endParaRPr sz="1100"/>
          </a:p>
        </p:txBody>
      </p:sp>
      <p:sp>
        <p:nvSpPr>
          <p:cNvPr id="339" name="Google Shape;339;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45" name="Google Shape;345;p23"/>
          <p:cNvSpPr txBox="1"/>
          <p:nvPr>
            <p:ph idx="1" type="body"/>
          </p:nvPr>
        </p:nvSpPr>
        <p:spPr>
          <a:xfrm>
            <a:off x="704225" y="13009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
              <a:t>In conclusion, the paper "A BERT Framework to Sentiment Analysis of Tweets" proposes a novel approach to sentiment analysis of tweets that uses the Bidirectional Encoder Representations from Transformers (BERT) model. The paper provides a detailed evaluation of the proposed approach, which shows that it is effective in predicting the sentiment of tweets. The paper's findings have a number of implications for the field of sentiment analysis, and they suggest that BERT is a promising approach for sentiment analysis of tweets.In resut we can see that,the combination of transformers model BERT with CNN,RNN,BiLSTM gives a state-of-art performance in terms of accuracy,Recall and precision.</a:t>
            </a:r>
            <a:endParaRPr/>
          </a:p>
          <a:p>
            <a:pPr indent="0" lvl="0" marL="0" rtl="0" algn="l">
              <a:spcBef>
                <a:spcPts val="1200"/>
              </a:spcBef>
              <a:spcAft>
                <a:spcPts val="1200"/>
              </a:spcAft>
              <a:buNone/>
            </a:pPr>
            <a:r>
              <a:t/>
            </a:r>
            <a:endParaRPr/>
          </a:p>
        </p:txBody>
      </p:sp>
      <p:sp>
        <p:nvSpPr>
          <p:cNvPr id="346" name="Google Shape;346;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sz="3244"/>
              <a:t>   </a:t>
            </a:r>
            <a:endParaRPr sz="3244"/>
          </a:p>
          <a:p>
            <a:pPr indent="0" lvl="0" marL="0" rtl="0" algn="l">
              <a:spcBef>
                <a:spcPts val="0"/>
              </a:spcBef>
              <a:spcAft>
                <a:spcPts val="0"/>
              </a:spcAft>
              <a:buNone/>
            </a:pPr>
            <a:r>
              <a:t/>
            </a:r>
            <a:endParaRPr sz="4577">
              <a:latin typeface="Times New Roman"/>
              <a:ea typeface="Times New Roman"/>
              <a:cs typeface="Times New Roman"/>
              <a:sym typeface="Times New Roman"/>
            </a:endParaRPr>
          </a:p>
          <a:p>
            <a:pPr indent="0" lvl="0" marL="0" rtl="0" algn="l">
              <a:spcBef>
                <a:spcPts val="0"/>
              </a:spcBef>
              <a:spcAft>
                <a:spcPts val="0"/>
              </a:spcAft>
              <a:buNone/>
            </a:pPr>
            <a:r>
              <a:rPr lang="en" sz="4577">
                <a:latin typeface="Times New Roman"/>
                <a:ea typeface="Times New Roman"/>
                <a:cs typeface="Times New Roman"/>
                <a:sym typeface="Times New Roman"/>
              </a:rPr>
              <a:t>Thank you</a:t>
            </a:r>
            <a:r>
              <a:rPr lang="en" sz="4133">
                <a:latin typeface="Times New Roman"/>
                <a:ea typeface="Times New Roman"/>
                <a:cs typeface="Times New Roman"/>
                <a:sym typeface="Times New Roman"/>
              </a:rPr>
              <a:t> </a:t>
            </a:r>
            <a:endParaRPr sz="4133">
              <a:latin typeface="Times New Roman"/>
              <a:ea typeface="Times New Roman"/>
              <a:cs typeface="Times New Roman"/>
              <a:sym typeface="Times New Roman"/>
            </a:endParaRPr>
          </a:p>
        </p:txBody>
      </p:sp>
      <p:sp>
        <p:nvSpPr>
          <p:cNvPr id="352" name="Google Shape;352;p24"/>
          <p:cNvSpPr txBox="1"/>
          <p:nvPr>
            <p:ph idx="1" type="body"/>
          </p:nvPr>
        </p:nvSpPr>
        <p:spPr>
          <a:xfrm>
            <a:off x="798150" y="18094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sp>
        <p:nvSpPr>
          <p:cNvPr id="353" name="Google Shape;353;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 Bert Framework to sentiment analysis of tweets</a:t>
            </a:r>
            <a:endParaRPr/>
          </a:p>
        </p:txBody>
      </p:sp>
      <p:sp>
        <p:nvSpPr>
          <p:cNvPr id="285" name="Google Shape;285;p14"/>
          <p:cNvSpPr txBox="1"/>
          <p:nvPr>
            <p:ph idx="1" type="subTitle"/>
          </p:nvPr>
        </p:nvSpPr>
        <p:spPr>
          <a:xfrm rot="10800000">
            <a:off x="9370500" y="2795500"/>
            <a:ext cx="461400" cy="123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p:txBody>
      </p:sp>
      <p:sp>
        <p:nvSpPr>
          <p:cNvPr id="286" name="Google Shape;286;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68750"/>
              <a:buNone/>
            </a:pPr>
            <a:r>
              <a:t/>
            </a:r>
            <a:endParaRPr b="1" sz="1600">
              <a:solidFill>
                <a:schemeClr val="dk2"/>
              </a:solidFill>
            </a:endParaRPr>
          </a:p>
          <a:p>
            <a:pPr indent="0" lvl="0" marL="0" rtl="0" algn="l">
              <a:lnSpc>
                <a:spcPct val="115000"/>
              </a:lnSpc>
              <a:spcBef>
                <a:spcPts val="0"/>
              </a:spcBef>
              <a:spcAft>
                <a:spcPts val="0"/>
              </a:spcAft>
              <a:buSzPct val="68750"/>
              <a:buNone/>
            </a:pPr>
            <a:r>
              <a:t/>
            </a:r>
            <a:endParaRPr b="1" sz="1600">
              <a:solidFill>
                <a:schemeClr val="dk2"/>
              </a:solidFill>
            </a:endParaRPr>
          </a:p>
          <a:p>
            <a:pPr indent="0" lvl="0" marL="0" rtl="0" algn="l">
              <a:lnSpc>
                <a:spcPct val="115000"/>
              </a:lnSpc>
              <a:spcBef>
                <a:spcPts val="0"/>
              </a:spcBef>
              <a:spcAft>
                <a:spcPts val="0"/>
              </a:spcAft>
              <a:buClr>
                <a:schemeClr val="dk1"/>
              </a:buClr>
              <a:buSzPct val="68750"/>
              <a:buFont typeface="Arial"/>
              <a:buNone/>
            </a:pPr>
            <a:r>
              <a:rPr b="1" lang="en" sz="1600">
                <a:solidFill>
                  <a:schemeClr val="dk2"/>
                </a:solidFill>
              </a:rPr>
              <a:t>Introduction:</a:t>
            </a:r>
            <a:endParaRPr b="1" sz="1820"/>
          </a:p>
        </p:txBody>
      </p:sp>
      <p:sp>
        <p:nvSpPr>
          <p:cNvPr id="292" name="Google Shape;292;p15"/>
          <p:cNvSpPr txBox="1"/>
          <p:nvPr>
            <p:ph idx="1" type="body"/>
          </p:nvPr>
        </p:nvSpPr>
        <p:spPr>
          <a:xfrm>
            <a:off x="311700" y="1058575"/>
            <a:ext cx="7923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t/>
            </a:r>
            <a:endParaRPr b="1" sz="1600"/>
          </a:p>
          <a:p>
            <a:pPr indent="0" lvl="0" marL="0" rtl="0" algn="l">
              <a:spcBef>
                <a:spcPts val="0"/>
              </a:spcBef>
              <a:spcAft>
                <a:spcPts val="0"/>
              </a:spcAft>
              <a:buClr>
                <a:schemeClr val="dk1"/>
              </a:buClr>
              <a:buSzPts val="1100"/>
              <a:buFont typeface="Arial"/>
              <a:buNone/>
            </a:pPr>
            <a:r>
              <a:rPr lang="en" sz="1600"/>
              <a:t> </a:t>
            </a:r>
            <a:endParaRPr sz="1600"/>
          </a:p>
          <a:p>
            <a:pPr indent="0" lvl="0" marL="0" rtl="0" algn="l">
              <a:spcBef>
                <a:spcPts val="0"/>
              </a:spcBef>
              <a:spcAft>
                <a:spcPts val="0"/>
              </a:spcAft>
              <a:buClr>
                <a:schemeClr val="dk1"/>
              </a:buClr>
              <a:buSzPts val="1100"/>
              <a:buFont typeface="Arial"/>
              <a:buNone/>
            </a:pPr>
            <a:r>
              <a:rPr lang="en" sz="1600"/>
              <a:t>Real-time information networking platforms like Twitter have influenced human lifestyle by generating a vast public collection of viewpoints. However, it presents unique obstacles and requires tools for assessing thoughts. Sentiment analysis is the best approach to identify individual attitudes and emotions. Sentiment analysis is a NLP technique that extracts information patterns and key characteristics from large text. It analyzes author's thoughts, attitudes, viewpoints, opinions, and interests expressed in various forms of text, including blog posts, product reviews, online forums, speeches, and data from databases and social media documents.</a:t>
            </a:r>
            <a:endParaRPr sz="1600"/>
          </a:p>
          <a:p>
            <a:pPr indent="0" lvl="0" marL="0" rtl="0" algn="l">
              <a:spcBef>
                <a:spcPts val="0"/>
              </a:spcBef>
              <a:spcAft>
                <a:spcPts val="0"/>
              </a:spcAft>
              <a:buClr>
                <a:schemeClr val="dk1"/>
              </a:buClr>
              <a:buSzPts val="1100"/>
              <a:buFont typeface="Arial"/>
              <a:buNone/>
            </a:pPr>
            <a:r>
              <a:rPr lang="en" sz="1600"/>
              <a:t> </a:t>
            </a:r>
            <a:endParaRPr sz="1600"/>
          </a:p>
          <a:p>
            <a:pPr indent="0" lvl="0" marL="0" rtl="0" algn="l">
              <a:spcBef>
                <a:spcPts val="0"/>
              </a:spcBef>
              <a:spcAft>
                <a:spcPts val="1200"/>
              </a:spcAft>
              <a:buNone/>
            </a:pPr>
            <a:r>
              <a:t/>
            </a:r>
            <a:endParaRPr sz="1600"/>
          </a:p>
        </p:txBody>
      </p:sp>
      <p:sp>
        <p:nvSpPr>
          <p:cNvPr id="293" name="Google Shape;293;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430975" y="137250"/>
            <a:ext cx="8123100" cy="3445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t/>
            </a:r>
            <a:endParaRPr sz="1666"/>
          </a:p>
          <a:p>
            <a:pPr indent="0" lvl="0" marL="0" rtl="0" algn="l">
              <a:spcBef>
                <a:spcPts val="0"/>
              </a:spcBef>
              <a:spcAft>
                <a:spcPts val="0"/>
              </a:spcAft>
              <a:buNone/>
            </a:pPr>
            <a:r>
              <a:t/>
            </a:r>
            <a:endParaRPr sz="1666"/>
          </a:p>
          <a:p>
            <a:pPr indent="0" lvl="0" marL="0" rtl="0" algn="l">
              <a:spcBef>
                <a:spcPts val="0"/>
              </a:spcBef>
              <a:spcAft>
                <a:spcPts val="0"/>
              </a:spcAft>
              <a:buNone/>
            </a:pPr>
            <a:r>
              <a:rPr lang="en" sz="1666"/>
              <a:t>                                                            </a:t>
            </a:r>
            <a:r>
              <a:rPr lang="en" sz="1777"/>
              <a:t>  </a:t>
            </a:r>
            <a:endParaRPr sz="1666"/>
          </a:p>
          <a:p>
            <a:pPr indent="0" lvl="0" marL="0" rtl="0" algn="l">
              <a:spcBef>
                <a:spcPts val="0"/>
              </a:spcBef>
              <a:spcAft>
                <a:spcPts val="0"/>
              </a:spcAft>
              <a:buNone/>
            </a:pPr>
            <a:r>
              <a:rPr lang="en" sz="1777"/>
              <a:t> </a:t>
            </a:r>
            <a:endParaRPr sz="1666"/>
          </a:p>
          <a:p>
            <a:pPr indent="0" lvl="0" marL="0" rtl="0" algn="l">
              <a:spcBef>
                <a:spcPts val="0"/>
              </a:spcBef>
              <a:spcAft>
                <a:spcPts val="0"/>
              </a:spcAft>
              <a:buNone/>
            </a:pPr>
            <a:r>
              <a:t/>
            </a:r>
            <a:endParaRPr sz="2000"/>
          </a:p>
          <a:p>
            <a:pPr indent="0" lvl="0" marL="0" rtl="0" algn="l">
              <a:spcBef>
                <a:spcPts val="0"/>
              </a:spcBef>
              <a:spcAft>
                <a:spcPts val="0"/>
              </a:spcAft>
              <a:buNone/>
            </a:pPr>
            <a:r>
              <a:rPr b="1" lang="en" sz="1888"/>
              <a:t>Why this paper </a:t>
            </a:r>
            <a:endParaRPr b="1" sz="1888"/>
          </a:p>
          <a:p>
            <a:pPr indent="0" lvl="0" marL="0" rtl="0" algn="l">
              <a:spcBef>
                <a:spcPts val="0"/>
              </a:spcBef>
              <a:spcAft>
                <a:spcPts val="0"/>
              </a:spcAft>
              <a:buClr>
                <a:schemeClr val="dk1"/>
              </a:buClr>
              <a:buSzPct val="61874"/>
              <a:buFont typeface="Arial"/>
              <a:buNone/>
            </a:pPr>
            <a:r>
              <a:rPr lang="en" sz="1777"/>
              <a:t>     </a:t>
            </a:r>
            <a:endParaRPr sz="1777"/>
          </a:p>
          <a:p>
            <a:pPr indent="0" lvl="0" marL="0" rtl="0" algn="l">
              <a:spcBef>
                <a:spcPts val="0"/>
              </a:spcBef>
              <a:spcAft>
                <a:spcPts val="0"/>
              </a:spcAft>
              <a:buNone/>
            </a:pPr>
            <a:r>
              <a:rPr lang="en" sz="1333"/>
              <a:t>First,It is a recent paper that proposes a novel approach to sentiment analysis of tweets using the Bidirectional Encoder Representations from Transformers (BERT) model. BERT is a powerful model that has been shown to be effective in a variety of natural language processing tasks, including sentiment analysis.</a:t>
            </a:r>
            <a:endParaRPr sz="1333"/>
          </a:p>
          <a:p>
            <a:pPr indent="0" lvl="0" marL="0" rtl="0" algn="l">
              <a:lnSpc>
                <a:spcPct val="115000"/>
              </a:lnSpc>
              <a:spcBef>
                <a:spcPts val="1200"/>
              </a:spcBef>
              <a:spcAft>
                <a:spcPts val="0"/>
              </a:spcAft>
              <a:buNone/>
            </a:pPr>
            <a:r>
              <a:rPr lang="en" sz="1333"/>
              <a:t>Second, the paper provides a detailed evaluation of the proposed approach. The authors evaluate the approach on a dataset of tweets with labeled sentiment, and they show that the approach achieves an accuracy of 93%. This is a significant improvement over other sentiment analysis methods, which typically achieve accuracies of around 80%.</a:t>
            </a:r>
            <a:endParaRPr sz="1333"/>
          </a:p>
          <a:p>
            <a:pPr indent="0" lvl="0" marL="0" rtl="0" algn="l">
              <a:lnSpc>
                <a:spcPct val="115000"/>
              </a:lnSpc>
              <a:spcBef>
                <a:spcPts val="1200"/>
              </a:spcBef>
              <a:spcAft>
                <a:spcPts val="0"/>
              </a:spcAft>
              <a:buNone/>
            </a:pPr>
            <a:r>
              <a:rPr lang="en" sz="1333"/>
              <a:t>Third, the paper is well-written and informative. The authors do a good job of explaining the challenges of sentiment analysis of tweets and how their approach addresses these challenges. They also provide a clear and concise overview of the BERT model and how it can be used for sentiment analysis.</a:t>
            </a:r>
            <a:endParaRPr sz="1333"/>
          </a:p>
          <a:p>
            <a:pPr indent="0" lvl="0" marL="0" rtl="0" algn="l">
              <a:lnSpc>
                <a:spcPct val="115000"/>
              </a:lnSpc>
              <a:spcBef>
                <a:spcPts val="0"/>
              </a:spcBef>
              <a:spcAft>
                <a:spcPts val="0"/>
              </a:spcAft>
              <a:buNone/>
            </a:pPr>
            <a:r>
              <a:rPr lang="en" sz="1333"/>
              <a:t> </a:t>
            </a:r>
            <a:endParaRPr sz="1333"/>
          </a:p>
          <a:p>
            <a:pPr indent="0" lvl="0" marL="0" rtl="0" algn="l">
              <a:lnSpc>
                <a:spcPct val="115000"/>
              </a:lnSpc>
              <a:spcBef>
                <a:spcPts val="0"/>
              </a:spcBef>
              <a:spcAft>
                <a:spcPts val="0"/>
              </a:spcAft>
              <a:buNone/>
            </a:pPr>
            <a:r>
              <a:rPr lang="en" sz="1333"/>
              <a:t>Overall, this paper is a valuable contribution to the field of sentiment analysis and is worth reading for anyone interested in this topic.</a:t>
            </a:r>
            <a:endParaRPr sz="1333"/>
          </a:p>
          <a:p>
            <a:pPr indent="0" lvl="0" marL="0" rtl="0" algn="l">
              <a:spcBef>
                <a:spcPts val="0"/>
              </a:spcBef>
              <a:spcAft>
                <a:spcPts val="0"/>
              </a:spcAft>
              <a:buNone/>
            </a:pPr>
            <a:r>
              <a:t/>
            </a:r>
            <a:endParaRPr sz="1444"/>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p:txBody>
      </p:sp>
      <p:sp>
        <p:nvSpPr>
          <p:cNvPr id="299" name="Google Shape;299;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idx="1" type="body"/>
          </p:nvPr>
        </p:nvSpPr>
        <p:spPr>
          <a:xfrm>
            <a:off x="996925" y="361200"/>
            <a:ext cx="6852300" cy="43020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1400"/>
              <a:t>Background:</a:t>
            </a:r>
            <a:endParaRPr b="1" sz="1400"/>
          </a:p>
          <a:p>
            <a:pPr indent="0" lvl="0" marL="0" rtl="0" algn="l">
              <a:lnSpc>
                <a:spcPct val="115000"/>
              </a:lnSpc>
              <a:spcBef>
                <a:spcPts val="1200"/>
              </a:spcBef>
              <a:spcAft>
                <a:spcPts val="0"/>
              </a:spcAft>
              <a:buClr>
                <a:schemeClr val="dk1"/>
              </a:buClr>
              <a:buSzPts val="1100"/>
              <a:buFont typeface="Arial"/>
              <a:buNone/>
            </a:pPr>
            <a:r>
              <a:rPr lang="en" sz="1500"/>
              <a:t>Sentiment analysis is the task of determining the sentiment of a piece of text, such as whether it is positive, negative, or neutral. Sentiment analysis is a valuable tool for a variety of applications, such as customer service, marketing, and political analysis.</a:t>
            </a:r>
            <a:endParaRPr sz="1500"/>
          </a:p>
          <a:p>
            <a:pPr indent="0" lvl="0" marL="0" rtl="0" algn="l">
              <a:lnSpc>
                <a:spcPct val="115000"/>
              </a:lnSpc>
              <a:spcBef>
                <a:spcPts val="1200"/>
              </a:spcBef>
              <a:spcAft>
                <a:spcPts val="0"/>
              </a:spcAft>
              <a:buClr>
                <a:schemeClr val="dk1"/>
              </a:buClr>
              <a:buSzPts val="1100"/>
              <a:buFont typeface="Arial"/>
              <a:buNone/>
            </a:pPr>
            <a:r>
              <a:rPr lang="en" sz="1500"/>
              <a:t> </a:t>
            </a:r>
            <a:endParaRPr sz="1500"/>
          </a:p>
          <a:p>
            <a:pPr indent="0" lvl="0" marL="0" rtl="0" algn="l">
              <a:lnSpc>
                <a:spcPct val="115000"/>
              </a:lnSpc>
              <a:spcBef>
                <a:spcPts val="1200"/>
              </a:spcBef>
              <a:spcAft>
                <a:spcPts val="0"/>
              </a:spcAft>
              <a:buClr>
                <a:schemeClr val="dk1"/>
              </a:buClr>
              <a:buSzPts val="1100"/>
              <a:buFont typeface="Arial"/>
              <a:buNone/>
            </a:pPr>
            <a:r>
              <a:rPr lang="en" sz="1500"/>
              <a:t>Tweets are a type of social media text that are typically short and informal. This makes sentiment analysis of tweets a challenging task. However, BERT is a powerful model that can be used to address these challenges.</a:t>
            </a:r>
            <a:endParaRPr sz="1500"/>
          </a:p>
          <a:p>
            <a:pPr indent="0" lvl="0" marL="0" rtl="0" algn="l">
              <a:lnSpc>
                <a:spcPct val="115000"/>
              </a:lnSpc>
              <a:spcBef>
                <a:spcPts val="1200"/>
              </a:spcBef>
              <a:spcAft>
                <a:spcPts val="0"/>
              </a:spcAft>
              <a:buClr>
                <a:schemeClr val="dk1"/>
              </a:buClr>
              <a:buSzPts val="1100"/>
              <a:buFont typeface="Arial"/>
              <a:buNone/>
            </a:pPr>
            <a:r>
              <a:rPr lang="en" sz="1500"/>
              <a:t> </a:t>
            </a:r>
            <a:endParaRPr sz="1500"/>
          </a:p>
          <a:p>
            <a:pPr indent="0" lvl="0" marL="0" rtl="0" algn="l">
              <a:spcBef>
                <a:spcPts val="1200"/>
              </a:spcBef>
              <a:spcAft>
                <a:spcPts val="0"/>
              </a:spcAft>
              <a:buNone/>
            </a:pPr>
            <a:r>
              <a:t/>
            </a:r>
            <a:endParaRPr b="1"/>
          </a:p>
        </p:txBody>
      </p:sp>
      <p:sp>
        <p:nvSpPr>
          <p:cNvPr id="305" name="Google Shape;305;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idx="1" type="subTitle"/>
          </p:nvPr>
        </p:nvSpPr>
        <p:spPr>
          <a:xfrm>
            <a:off x="425650" y="924675"/>
            <a:ext cx="4045200" cy="9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Approach:</a:t>
            </a:r>
            <a:endParaRPr b="1"/>
          </a:p>
        </p:txBody>
      </p:sp>
      <p:sp>
        <p:nvSpPr>
          <p:cNvPr id="311" name="Google Shape;311;p18"/>
          <p:cNvSpPr txBox="1"/>
          <p:nvPr>
            <p:ph idx="2" type="body"/>
          </p:nvPr>
        </p:nvSpPr>
        <p:spPr>
          <a:xfrm>
            <a:off x="368425" y="1748200"/>
            <a:ext cx="7895700" cy="26295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84615"/>
              <a:buFont typeface="Arial"/>
              <a:buNone/>
            </a:pPr>
            <a:r>
              <a:rPr lang="en"/>
              <a:t>Pre-processing the tweets to remove emojis, hashtags, and other non-text elements.</a:t>
            </a:r>
            <a:endParaRPr/>
          </a:p>
          <a:p>
            <a:pPr indent="0" lvl="0" marL="0" rtl="0" algn="l">
              <a:spcBef>
                <a:spcPts val="1200"/>
              </a:spcBef>
              <a:spcAft>
                <a:spcPts val="0"/>
              </a:spcAft>
              <a:buClr>
                <a:schemeClr val="dk1"/>
              </a:buClr>
              <a:buSzPct val="84615"/>
              <a:buFont typeface="Arial"/>
              <a:buNone/>
            </a:pPr>
            <a:r>
              <a:rPr lang="en"/>
              <a:t>Tokenizing the tweets and converting them into word vectors.</a:t>
            </a:r>
            <a:endParaRPr/>
          </a:p>
          <a:p>
            <a:pPr indent="0" lvl="0" marL="0" rtl="0" algn="l">
              <a:spcBef>
                <a:spcPts val="1200"/>
              </a:spcBef>
              <a:spcAft>
                <a:spcPts val="0"/>
              </a:spcAft>
              <a:buClr>
                <a:schemeClr val="dk1"/>
              </a:buClr>
              <a:buSzPct val="84615"/>
              <a:buFont typeface="Arial"/>
              <a:buNone/>
            </a:pPr>
            <a:r>
              <a:rPr lang="en"/>
              <a:t>Training a BERT model on a dataset of tweets with labeled sentiment.</a:t>
            </a:r>
            <a:endParaRPr/>
          </a:p>
          <a:p>
            <a:pPr indent="0" lvl="0" marL="0" rtl="0" algn="l">
              <a:spcBef>
                <a:spcPts val="1200"/>
              </a:spcBef>
              <a:spcAft>
                <a:spcPts val="0"/>
              </a:spcAft>
              <a:buNone/>
            </a:pPr>
            <a:r>
              <a:rPr lang="en"/>
              <a:t>Fine-tuning BERT on a sentiment-labeled dataset of tweets. This step helps BERT learn to classify tweets as positive, negative, or neutral.</a:t>
            </a:r>
            <a:endParaRPr/>
          </a:p>
          <a:p>
            <a:pPr indent="0" lvl="0" marL="0" rtl="0" algn="l">
              <a:spcBef>
                <a:spcPts val="1200"/>
              </a:spcBef>
              <a:spcAft>
                <a:spcPts val="0"/>
              </a:spcAft>
              <a:buNone/>
            </a:pPr>
            <a:r>
              <a:rPr lang="en"/>
              <a:t>Mainly,Using the fine-tuned BERT model to predict the sentiment of new tweets.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84615"/>
              <a:buFont typeface="Arial"/>
              <a:buNone/>
            </a:pPr>
            <a:r>
              <a:rPr lang="en"/>
              <a:t>the proposed BERT generates context-based vector for deep learning classifiers, achieving 93% accuracy and 95% F-measure.</a:t>
            </a:r>
            <a:endParaRPr/>
          </a:p>
          <a:p>
            <a:pPr indent="0" lvl="0" marL="457200" rtl="0" algn="l">
              <a:spcBef>
                <a:spcPts val="0"/>
              </a:spcBef>
              <a:spcAft>
                <a:spcPts val="1200"/>
              </a:spcAft>
              <a:buNone/>
            </a:pPr>
            <a:r>
              <a:t/>
            </a:r>
            <a:endParaRPr/>
          </a:p>
        </p:txBody>
      </p:sp>
      <p:sp>
        <p:nvSpPr>
          <p:cNvPr id="312" name="Google Shape;312;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96075" y="296175"/>
            <a:ext cx="8520600" cy="4283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None/>
            </a:pPr>
            <a:r>
              <a:t/>
            </a:r>
            <a:endParaRPr b="1" sz="1700"/>
          </a:p>
          <a:p>
            <a:pPr indent="0" lvl="0" marL="0" rtl="0" algn="l">
              <a:lnSpc>
                <a:spcPct val="115000"/>
              </a:lnSpc>
              <a:spcBef>
                <a:spcPts val="1200"/>
              </a:spcBef>
              <a:spcAft>
                <a:spcPts val="0"/>
              </a:spcAft>
              <a:buNone/>
            </a:pPr>
            <a:r>
              <a:t/>
            </a:r>
            <a:endParaRPr b="1" sz="1700"/>
          </a:p>
          <a:p>
            <a:pPr indent="0" lvl="0" marL="0" rtl="0" algn="l">
              <a:lnSpc>
                <a:spcPct val="115000"/>
              </a:lnSpc>
              <a:spcBef>
                <a:spcPts val="1200"/>
              </a:spcBef>
              <a:spcAft>
                <a:spcPts val="0"/>
              </a:spcAft>
              <a:buNone/>
            </a:pPr>
            <a:r>
              <a:t/>
            </a:r>
            <a:endParaRPr b="1" sz="1700"/>
          </a:p>
          <a:p>
            <a:pPr indent="0" lvl="0" marL="0" rtl="0" algn="l">
              <a:lnSpc>
                <a:spcPct val="115000"/>
              </a:lnSpc>
              <a:spcBef>
                <a:spcPts val="1200"/>
              </a:spcBef>
              <a:spcAft>
                <a:spcPts val="0"/>
              </a:spcAft>
              <a:buNone/>
            </a:pPr>
            <a:r>
              <a:t/>
            </a:r>
            <a:endParaRPr b="1" sz="1700"/>
          </a:p>
          <a:p>
            <a:pPr indent="0" lvl="0" marL="0" rtl="0" algn="l">
              <a:lnSpc>
                <a:spcPct val="115000"/>
              </a:lnSpc>
              <a:spcBef>
                <a:spcPts val="1200"/>
              </a:spcBef>
              <a:spcAft>
                <a:spcPts val="0"/>
              </a:spcAft>
              <a:buNone/>
            </a:pPr>
            <a:r>
              <a:t/>
            </a:r>
            <a:endParaRPr b="1" sz="1700"/>
          </a:p>
          <a:p>
            <a:pPr indent="0" lvl="0" marL="0" rtl="0" algn="l">
              <a:lnSpc>
                <a:spcPct val="115000"/>
              </a:lnSpc>
              <a:spcBef>
                <a:spcPts val="1200"/>
              </a:spcBef>
              <a:spcAft>
                <a:spcPts val="0"/>
              </a:spcAft>
              <a:buNone/>
            </a:pPr>
            <a:r>
              <a:rPr b="1" lang="en" sz="1700"/>
              <a:t>Proposed Approach:</a:t>
            </a:r>
            <a:endParaRPr b="1" sz="1700"/>
          </a:p>
          <a:p>
            <a:pPr indent="0" lvl="0" marL="0" rtl="0" algn="l">
              <a:lnSpc>
                <a:spcPct val="115000"/>
              </a:lnSpc>
              <a:spcBef>
                <a:spcPts val="1200"/>
              </a:spcBef>
              <a:spcAft>
                <a:spcPts val="0"/>
              </a:spcAft>
              <a:buNone/>
            </a:pPr>
            <a:r>
              <a:rPr lang="en" sz="1588"/>
              <a:t>The BERT model is a bidirectional encoder that was trained on a massive dataset of text. This means that the BERT model is able to learn the relationships between words and phrases, both in the forward and backward directions.</a:t>
            </a:r>
            <a:endParaRPr sz="1588"/>
          </a:p>
          <a:p>
            <a:pPr indent="0" lvl="0" marL="0" rtl="0" algn="l">
              <a:lnSpc>
                <a:spcPct val="115000"/>
              </a:lnSpc>
              <a:spcBef>
                <a:spcPts val="1200"/>
              </a:spcBef>
              <a:spcAft>
                <a:spcPts val="0"/>
              </a:spcAft>
              <a:buNone/>
            </a:pPr>
            <a:r>
              <a:rPr lang="en" sz="1588"/>
              <a:t>The SVM classifier is a supervised learning algorithm that is commonly used for classification tasks. The SVM classifier works by finding a hyperplane that separates the positive and negative tweets. The hyperplane is a mathematical boundary that divides the space of tweets into two regions, one region for positive tweets and one region for negative tweets.</a:t>
            </a:r>
            <a:endParaRPr sz="1588"/>
          </a:p>
          <a:p>
            <a:pPr indent="0" lvl="0" marL="0" rtl="0" algn="l">
              <a:lnSpc>
                <a:spcPct val="115000"/>
              </a:lnSpc>
              <a:spcBef>
                <a:spcPts val="1200"/>
              </a:spcBef>
              <a:spcAft>
                <a:spcPts val="0"/>
              </a:spcAft>
              <a:buNone/>
            </a:pPr>
            <a:r>
              <a:rPr lang="en" sz="1588"/>
              <a:t>The authors of the paper evaluated their framework on a dataset of tweets that was labeled as either positive or negative. The authors found that their framework was able to achieve an accuracy of 93% on this dataset.</a:t>
            </a:r>
            <a:endParaRPr sz="1588"/>
          </a:p>
          <a:p>
            <a:pPr indent="0" lvl="0" marL="457200" rtl="0" algn="l">
              <a:lnSpc>
                <a:spcPct val="115000"/>
              </a:lnSpc>
              <a:spcBef>
                <a:spcPts val="1200"/>
              </a:spcBef>
              <a:spcAft>
                <a:spcPts val="0"/>
              </a:spcAft>
              <a:buNone/>
            </a:pPr>
            <a:r>
              <a:t/>
            </a:r>
            <a:endParaRPr sz="1800">
              <a:solidFill>
                <a:schemeClr val="dk2"/>
              </a:solidFill>
            </a:endParaRPr>
          </a:p>
          <a:p>
            <a:pPr indent="0" lvl="0" marL="0" rtl="0" algn="l">
              <a:lnSpc>
                <a:spcPct val="115000"/>
              </a:lnSpc>
              <a:spcBef>
                <a:spcPts val="120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Clr>
                <a:schemeClr val="dk1"/>
              </a:buClr>
              <a:buSzPct val="64705"/>
              <a:buFont typeface="Arial"/>
              <a:buNone/>
            </a:pPr>
            <a:r>
              <a:t/>
            </a:r>
            <a:endParaRPr sz="1700"/>
          </a:p>
          <a:p>
            <a:pPr indent="0" lvl="0" marL="0" rtl="0" algn="l">
              <a:lnSpc>
                <a:spcPct val="115000"/>
              </a:lnSpc>
              <a:spcBef>
                <a:spcPts val="0"/>
              </a:spcBef>
              <a:spcAft>
                <a:spcPts val="0"/>
              </a:spcAft>
              <a:buClr>
                <a:schemeClr val="dk1"/>
              </a:buClr>
              <a:buSzPct val="52380"/>
              <a:buFont typeface="Arial"/>
              <a:buNone/>
            </a:pPr>
            <a:r>
              <a:rPr lang="en" sz="2100"/>
              <a:t> </a:t>
            </a:r>
            <a:endParaRPr sz="2100"/>
          </a:p>
          <a:p>
            <a:pPr indent="0" lvl="0" marL="0" rtl="0" algn="l">
              <a:spcBef>
                <a:spcPts val="0"/>
              </a:spcBef>
              <a:spcAft>
                <a:spcPts val="0"/>
              </a:spcAft>
              <a:buNone/>
            </a:pPr>
            <a:r>
              <a:t/>
            </a:r>
            <a:endParaRPr sz="2100"/>
          </a:p>
        </p:txBody>
      </p:sp>
      <p:sp>
        <p:nvSpPr>
          <p:cNvPr id="318" name="Google Shape;318;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There Six datasets from Kaggle were combined using Python's concatenating function, resulting in 212,661 rows. Null values were eliminated, and sentiment was calculated. The dataset contains 71,658 neutrals, 85,231 positives, and 55,772 negatives, with a positive percentage of 40.1% and a negative percentage of 26.2%.</a:t>
            </a:r>
            <a:endParaRPr/>
          </a:p>
          <a:p>
            <a:pPr indent="0" lvl="0" marL="0" rtl="0" algn="l">
              <a:spcBef>
                <a:spcPts val="1200"/>
              </a:spcBef>
              <a:spcAft>
                <a:spcPts val="0"/>
              </a:spcAft>
              <a:buNone/>
            </a:pPr>
            <a:r>
              <a:rPr lang="en"/>
              <a:t>Then demonstrate the combination of BERT with CNN, BERT with RNN, and BERT with BiLSTM and it  performs well in terms of accuracy rate, precision rate, recall rate, and F1-score compared to when it was used with Word2vec and when it was used with no variant.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sz="1600"/>
          </a:p>
        </p:txBody>
      </p:sp>
      <p:sp>
        <p:nvSpPr>
          <p:cNvPr id="324" name="Google Shape;324;p20"/>
          <p:cNvSpPr txBox="1"/>
          <p:nvPr>
            <p:ph idx="2" type="body"/>
          </p:nvPr>
        </p:nvSpPr>
        <p:spPr>
          <a:xfrm>
            <a:off x="4666225" y="3554250"/>
            <a:ext cx="3995400" cy="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t/>
            </a:r>
            <a:endParaRPr sz="1600"/>
          </a:p>
        </p:txBody>
      </p:sp>
      <p:sp>
        <p:nvSpPr>
          <p:cNvPr id="325" name="Google Shape;325;p20"/>
          <p:cNvSpPr txBox="1"/>
          <p:nvPr>
            <p:ph type="title"/>
          </p:nvPr>
        </p:nvSpPr>
        <p:spPr>
          <a:xfrm>
            <a:off x="1289350" y="576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Dataset:</a:t>
            </a:r>
            <a:endParaRPr sz="1720"/>
          </a:p>
        </p:txBody>
      </p:sp>
      <p:sp>
        <p:nvSpPr>
          <p:cNvPr id="326" name="Google Shape;326;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824000" y="763600"/>
            <a:ext cx="5857800" cy="35733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1600"/>
              <a:t>Evaluation</a:t>
            </a:r>
            <a:r>
              <a:rPr lang="en" sz="1600"/>
              <a:t>:</a:t>
            </a:r>
            <a:endParaRPr sz="1600"/>
          </a:p>
          <a:p>
            <a:pPr indent="0" lvl="0" marL="0" rtl="0" algn="l">
              <a:lnSpc>
                <a:spcPct val="115000"/>
              </a:lnSpc>
              <a:spcBef>
                <a:spcPts val="1200"/>
              </a:spcBef>
              <a:spcAft>
                <a:spcPts val="0"/>
              </a:spcAft>
              <a:buNone/>
            </a:pPr>
            <a:r>
              <a:rPr lang="en" sz="1600"/>
              <a:t>Main strength of the paper is the use of BERT for sentiment analysis of tweets. BERT is a powerful language model that is able to learn the nuances of human language, even in short and informal texts. This makes BERT well-suited for sentiment analysis of tweets, which are typically short and informal.</a:t>
            </a:r>
            <a:endParaRPr sz="1600"/>
          </a:p>
          <a:p>
            <a:pPr indent="0" lvl="0" marL="0" rtl="0" algn="l">
              <a:lnSpc>
                <a:spcPct val="115000"/>
              </a:lnSpc>
              <a:spcBef>
                <a:spcPts val="1200"/>
              </a:spcBef>
              <a:spcAft>
                <a:spcPts val="0"/>
              </a:spcAft>
              <a:buNone/>
            </a:pPr>
            <a:r>
              <a:rPr lang="en" sz="1600"/>
              <a:t>the paper presents a promising new framework for sentiment analysis of tweets using BERT. The framework is effective, easy to implement, and scalable. It is a good option for researchers and practitioners who want to use BERT for sentiment analysis of tweets.</a:t>
            </a:r>
            <a:endParaRPr sz="1600"/>
          </a:p>
          <a:p>
            <a:pPr indent="0" lvl="0" marL="0" rtl="0" algn="l">
              <a:lnSpc>
                <a:spcPct val="115000"/>
              </a:lnSpc>
              <a:spcBef>
                <a:spcPts val="1200"/>
              </a:spcBef>
              <a:spcAft>
                <a:spcPts val="0"/>
              </a:spcAft>
              <a:buClr>
                <a:schemeClr val="dk1"/>
              </a:buClr>
              <a:buSzPct val="68750"/>
              <a:buFont typeface="Arial"/>
              <a:buNone/>
            </a:pPr>
            <a:r>
              <a:rPr lang="en" sz="1600"/>
              <a:t> </a:t>
            </a:r>
            <a:endParaRPr sz="1600"/>
          </a:p>
          <a:p>
            <a:pPr indent="0" lvl="0" marL="0" rtl="0" algn="l">
              <a:spcBef>
                <a:spcPts val="0"/>
              </a:spcBef>
              <a:spcAft>
                <a:spcPts val="0"/>
              </a:spcAft>
              <a:buNone/>
            </a:pPr>
            <a:r>
              <a:t/>
            </a:r>
            <a:endParaRPr sz="1600"/>
          </a:p>
        </p:txBody>
      </p:sp>
      <p:sp>
        <p:nvSpPr>
          <p:cNvPr id="332" name="Google Shape;332;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