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384" r:id="rId7"/>
    <p:sldId id="317" r:id="rId8"/>
    <p:sldId id="277" r:id="rId9"/>
    <p:sldId id="278" r:id="rId10"/>
    <p:sldId id="399" r:id="rId11"/>
    <p:sldId id="395" r:id="rId12"/>
    <p:sldId id="397" r:id="rId13"/>
    <p:sldId id="398" r:id="rId14"/>
    <p:sldId id="400" r:id="rId15"/>
    <p:sldId id="279" r:id="rId16"/>
    <p:sldId id="268" r:id="rId17"/>
    <p:sldId id="401" r:id="rId18"/>
    <p:sldId id="272" r:id="rId19"/>
    <p:sldId id="321" r:id="rId20"/>
    <p:sldId id="3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50" autoAdjust="0"/>
    <p:restoredTop sz="91099" autoAdjust="0"/>
  </p:normalViewPr>
  <p:slideViewPr>
    <p:cSldViewPr snapToGrid="0">
      <p:cViewPr>
        <p:scale>
          <a:sx n="81" d="100"/>
          <a:sy n="81" d="100"/>
        </p:scale>
        <p:origin x="568" y="1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FA4AC1-1F92-4D4E-B616-B01F7265B16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B1FEB99-026A-4974-B029-9E9C496544B0}">
      <dgm:prSet/>
      <dgm:spPr/>
      <dgm:t>
        <a:bodyPr/>
        <a:lstStyle/>
        <a:p>
          <a:r>
            <a:rPr lang="en-US"/>
            <a:t>Introduction</a:t>
          </a:r>
        </a:p>
      </dgm:t>
    </dgm:pt>
    <dgm:pt modelId="{D38895DA-9D68-4C4D-B326-03FF3698F4D8}" type="parTrans" cxnId="{3098548C-7B15-4421-96AA-566CF816689A}">
      <dgm:prSet/>
      <dgm:spPr/>
      <dgm:t>
        <a:bodyPr/>
        <a:lstStyle/>
        <a:p>
          <a:endParaRPr lang="en-US"/>
        </a:p>
      </dgm:t>
    </dgm:pt>
    <dgm:pt modelId="{CE94F8AE-691B-4A02-93FE-264170D3D846}" type="sibTrans" cxnId="{3098548C-7B15-4421-96AA-566CF816689A}">
      <dgm:prSet/>
      <dgm:spPr/>
      <dgm:t>
        <a:bodyPr/>
        <a:lstStyle/>
        <a:p>
          <a:endParaRPr lang="en-US"/>
        </a:p>
      </dgm:t>
    </dgm:pt>
    <dgm:pt modelId="{34F048B1-1CEB-4F98-A8CF-28F287EE75F6}">
      <dgm:prSet/>
      <dgm:spPr/>
      <dgm:t>
        <a:bodyPr/>
        <a:lstStyle/>
        <a:p>
          <a:r>
            <a:rPr lang="en-US" dirty="0"/>
            <a:t>Statements and Blocks</a:t>
          </a:r>
        </a:p>
      </dgm:t>
    </dgm:pt>
    <dgm:pt modelId="{41479C2C-D183-4E30-86E8-915F61E3F699}" type="parTrans" cxnId="{9DC25485-1566-4BB4-BCBB-B96B74B7DE21}">
      <dgm:prSet/>
      <dgm:spPr/>
      <dgm:t>
        <a:bodyPr/>
        <a:lstStyle/>
        <a:p>
          <a:endParaRPr lang="en-US"/>
        </a:p>
      </dgm:t>
    </dgm:pt>
    <dgm:pt modelId="{9DDD5100-88D2-41F8-95D0-F0371387CC2C}" type="sibTrans" cxnId="{9DC25485-1566-4BB4-BCBB-B96B74B7DE21}">
      <dgm:prSet/>
      <dgm:spPr/>
      <dgm:t>
        <a:bodyPr/>
        <a:lstStyle/>
        <a:p>
          <a:endParaRPr lang="en-US"/>
        </a:p>
      </dgm:t>
    </dgm:pt>
    <dgm:pt modelId="{485C7B6C-306F-41F2-B597-42453D9763F3}">
      <dgm:prSet/>
      <dgm:spPr/>
      <dgm:t>
        <a:bodyPr/>
        <a:lstStyle/>
        <a:p>
          <a:r>
            <a:rPr lang="en-US" dirty="0"/>
            <a:t>If - Else</a:t>
          </a:r>
        </a:p>
      </dgm:t>
    </dgm:pt>
    <dgm:pt modelId="{6C388E5D-91C1-4345-82F8-7C19B0D6A929}" type="parTrans" cxnId="{517DB235-4A4D-46CD-BBD0-046B90DF25B3}">
      <dgm:prSet/>
      <dgm:spPr/>
      <dgm:t>
        <a:bodyPr/>
        <a:lstStyle/>
        <a:p>
          <a:endParaRPr lang="en-US"/>
        </a:p>
      </dgm:t>
    </dgm:pt>
    <dgm:pt modelId="{D904B9AC-F99F-4437-8D5E-CA1BB2BA74B7}" type="sibTrans" cxnId="{517DB235-4A4D-46CD-BBD0-046B90DF25B3}">
      <dgm:prSet/>
      <dgm:spPr/>
      <dgm:t>
        <a:bodyPr/>
        <a:lstStyle/>
        <a:p>
          <a:endParaRPr lang="en-US"/>
        </a:p>
      </dgm:t>
    </dgm:pt>
    <dgm:pt modelId="{ED9CFA5E-B159-4CAB-A44D-4EA196267707}">
      <dgm:prSet/>
      <dgm:spPr/>
      <dgm:t>
        <a:bodyPr/>
        <a:lstStyle/>
        <a:p>
          <a:r>
            <a:rPr lang="az-Latn-AZ" dirty="0"/>
            <a:t>Else - if</a:t>
          </a:r>
          <a:endParaRPr lang="en-US" dirty="0"/>
        </a:p>
      </dgm:t>
    </dgm:pt>
    <dgm:pt modelId="{1C221C85-E462-4E67-A667-A20FA9DDF311}" type="parTrans" cxnId="{56B6CCE0-4405-4004-A73E-5A31B3D65B77}">
      <dgm:prSet/>
      <dgm:spPr/>
      <dgm:t>
        <a:bodyPr/>
        <a:lstStyle/>
        <a:p>
          <a:endParaRPr lang="en-US"/>
        </a:p>
      </dgm:t>
    </dgm:pt>
    <dgm:pt modelId="{9EC3954D-B7F5-4480-AFF5-63133B314ECB}" type="sibTrans" cxnId="{56B6CCE0-4405-4004-A73E-5A31B3D65B77}">
      <dgm:prSet/>
      <dgm:spPr/>
      <dgm:t>
        <a:bodyPr/>
        <a:lstStyle/>
        <a:p>
          <a:endParaRPr lang="en-US"/>
        </a:p>
      </dgm:t>
    </dgm:pt>
    <dgm:pt modelId="{B9238612-FEFC-4062-B4FB-1ABFFF35C99C}">
      <dgm:prSet/>
      <dgm:spPr/>
      <dgm:t>
        <a:bodyPr/>
        <a:lstStyle/>
        <a:p>
          <a:r>
            <a:rPr lang="en-US" dirty="0"/>
            <a:t>Switch</a:t>
          </a:r>
        </a:p>
      </dgm:t>
    </dgm:pt>
    <dgm:pt modelId="{B6F664ED-69C0-49C8-B953-2BEFD6270DC0}" type="parTrans" cxnId="{606F3762-6EC0-4EDF-8087-6A6BB15306A2}">
      <dgm:prSet/>
      <dgm:spPr/>
      <dgm:t>
        <a:bodyPr/>
        <a:lstStyle/>
        <a:p>
          <a:endParaRPr lang="en-US"/>
        </a:p>
      </dgm:t>
    </dgm:pt>
    <dgm:pt modelId="{C56D8D25-E693-4875-BF4F-15EBEC13DB79}" type="sibTrans" cxnId="{606F3762-6EC0-4EDF-8087-6A6BB15306A2}">
      <dgm:prSet/>
      <dgm:spPr/>
      <dgm:t>
        <a:bodyPr/>
        <a:lstStyle/>
        <a:p>
          <a:endParaRPr lang="en-US"/>
        </a:p>
      </dgm:t>
    </dgm:pt>
    <dgm:pt modelId="{95112101-9D98-4C3F-A755-6EB19C020B0C}">
      <dgm:prSet/>
      <dgm:spPr/>
      <dgm:t>
        <a:bodyPr/>
        <a:lstStyle/>
        <a:p>
          <a:r>
            <a:rPr lang="en-US" b="0" dirty="0"/>
            <a:t>while</a:t>
          </a:r>
          <a:r>
            <a:rPr lang="en-US" dirty="0"/>
            <a:t> and for</a:t>
          </a:r>
        </a:p>
      </dgm:t>
    </dgm:pt>
    <dgm:pt modelId="{254CDBFF-D120-4976-9053-C132390D7427}" type="parTrans" cxnId="{8DE119E5-94C5-49AB-9D94-1F3D7B655D56}">
      <dgm:prSet/>
      <dgm:spPr/>
      <dgm:t>
        <a:bodyPr/>
        <a:lstStyle/>
        <a:p>
          <a:endParaRPr lang="en-US"/>
        </a:p>
      </dgm:t>
    </dgm:pt>
    <dgm:pt modelId="{6DE004B7-9A55-46B2-874D-C3ECE8C49D76}" type="sibTrans" cxnId="{8DE119E5-94C5-49AB-9D94-1F3D7B655D56}">
      <dgm:prSet/>
      <dgm:spPr/>
      <dgm:t>
        <a:bodyPr/>
        <a:lstStyle/>
        <a:p>
          <a:endParaRPr lang="en-US"/>
        </a:p>
      </dgm:t>
    </dgm:pt>
    <dgm:pt modelId="{E7301B92-A1B3-44EA-8B55-E403D81DBD7C}">
      <dgm:prSet/>
      <dgm:spPr/>
      <dgm:t>
        <a:bodyPr/>
        <a:lstStyle/>
        <a:p>
          <a:r>
            <a:rPr lang="en-US" dirty="0"/>
            <a:t>Do-while</a:t>
          </a:r>
        </a:p>
      </dgm:t>
    </dgm:pt>
    <dgm:pt modelId="{17E7E334-5EC9-460E-920D-0ECFAF7B9C3D}" type="parTrans" cxnId="{C3B81F9D-077E-4B0D-8344-B1B2A5DC913C}">
      <dgm:prSet/>
      <dgm:spPr/>
      <dgm:t>
        <a:bodyPr/>
        <a:lstStyle/>
        <a:p>
          <a:endParaRPr lang="en-US"/>
        </a:p>
      </dgm:t>
    </dgm:pt>
    <dgm:pt modelId="{8C13A1ED-900A-4330-AE2E-8623D02BC42C}" type="sibTrans" cxnId="{C3B81F9D-077E-4B0D-8344-B1B2A5DC913C}">
      <dgm:prSet/>
      <dgm:spPr/>
      <dgm:t>
        <a:bodyPr/>
        <a:lstStyle/>
        <a:p>
          <a:endParaRPr lang="en-US"/>
        </a:p>
      </dgm:t>
    </dgm:pt>
    <dgm:pt modelId="{9D3996E3-86A5-466B-8E19-E6F31FFA2944}">
      <dgm:prSet/>
      <dgm:spPr/>
      <dgm:t>
        <a:bodyPr/>
        <a:lstStyle/>
        <a:p>
          <a:r>
            <a:rPr lang="en-US" b="0" dirty="0"/>
            <a:t>Break</a:t>
          </a:r>
          <a:r>
            <a:rPr lang="en-US" dirty="0"/>
            <a:t> and Continue</a:t>
          </a:r>
        </a:p>
      </dgm:t>
    </dgm:pt>
    <dgm:pt modelId="{210F9B71-F14F-48D7-8886-9CA28A146BC1}" type="parTrans" cxnId="{26122C29-13F2-42FB-94F0-778F839790FB}">
      <dgm:prSet/>
      <dgm:spPr/>
      <dgm:t>
        <a:bodyPr/>
        <a:lstStyle/>
        <a:p>
          <a:endParaRPr lang="en-US"/>
        </a:p>
      </dgm:t>
    </dgm:pt>
    <dgm:pt modelId="{D3EAFAFD-9CC7-45FA-A062-C64583B855A9}" type="sibTrans" cxnId="{26122C29-13F2-42FB-94F0-778F839790FB}">
      <dgm:prSet/>
      <dgm:spPr/>
      <dgm:t>
        <a:bodyPr/>
        <a:lstStyle/>
        <a:p>
          <a:endParaRPr lang="en-US"/>
        </a:p>
      </dgm:t>
    </dgm:pt>
    <dgm:pt modelId="{11210355-A872-4EDB-BCC0-7D2612741946}">
      <dgm:prSet/>
      <dgm:spPr/>
      <dgm:t>
        <a:bodyPr/>
        <a:lstStyle/>
        <a:p>
          <a:r>
            <a:rPr lang="en-US" dirty="0" err="1"/>
            <a:t>Goto</a:t>
          </a:r>
          <a:r>
            <a:rPr lang="en-US" dirty="0"/>
            <a:t> and Labels</a:t>
          </a:r>
        </a:p>
      </dgm:t>
    </dgm:pt>
    <dgm:pt modelId="{4D09796D-D889-4FE6-95D2-F124E0867379}" type="parTrans" cxnId="{2FCC84C2-9B66-4CFC-9446-A232EC54E573}">
      <dgm:prSet/>
      <dgm:spPr/>
      <dgm:t>
        <a:bodyPr/>
        <a:lstStyle/>
        <a:p>
          <a:endParaRPr lang="en-US"/>
        </a:p>
      </dgm:t>
    </dgm:pt>
    <dgm:pt modelId="{691DC95D-9D2C-4474-9255-91BC86700A5B}" type="sibTrans" cxnId="{2FCC84C2-9B66-4CFC-9446-A232EC54E573}">
      <dgm:prSet/>
      <dgm:spPr/>
      <dgm:t>
        <a:bodyPr/>
        <a:lstStyle/>
        <a:p>
          <a:endParaRPr lang="en-US"/>
        </a:p>
      </dgm:t>
    </dgm:pt>
    <dgm:pt modelId="{D5D693E5-01B6-40C8-8EEF-08A71D10029B}">
      <dgm:prSet/>
      <dgm:spPr/>
      <dgm:t>
        <a:bodyPr/>
        <a:lstStyle/>
        <a:p>
          <a:endParaRPr lang="en-US" dirty="0"/>
        </a:p>
      </dgm:t>
    </dgm:pt>
    <dgm:pt modelId="{2BAA535B-DB98-45F7-9581-FE864BEA1C2A}" type="parTrans" cxnId="{BAFEE48F-1A61-413C-AB02-E2D0CFAE1C83}">
      <dgm:prSet/>
      <dgm:spPr/>
      <dgm:t>
        <a:bodyPr/>
        <a:lstStyle/>
        <a:p>
          <a:endParaRPr lang="en-US"/>
        </a:p>
      </dgm:t>
    </dgm:pt>
    <dgm:pt modelId="{8B4D1334-D6BF-4219-868C-DF2D38BFB0C6}" type="sibTrans" cxnId="{BAFEE48F-1A61-413C-AB02-E2D0CFAE1C83}">
      <dgm:prSet/>
      <dgm:spPr/>
      <dgm:t>
        <a:bodyPr/>
        <a:lstStyle/>
        <a:p>
          <a:endParaRPr lang="en-US"/>
        </a:p>
      </dgm:t>
    </dgm:pt>
    <dgm:pt modelId="{A99A9A24-7ECC-43B0-B3C4-D410E7A6C96E}" type="pres">
      <dgm:prSet presAssocID="{7FFA4AC1-1F92-4D4E-B616-B01F7265B16A}" presName="vert0" presStyleCnt="0">
        <dgm:presLayoutVars>
          <dgm:dir/>
          <dgm:animOne val="branch"/>
          <dgm:animLvl val="lvl"/>
        </dgm:presLayoutVars>
      </dgm:prSet>
      <dgm:spPr/>
    </dgm:pt>
    <dgm:pt modelId="{E8412D15-F625-4EED-86AD-12A44A172912}" type="pres">
      <dgm:prSet presAssocID="{4B1FEB99-026A-4974-B029-9E9C496544B0}" presName="thickLine" presStyleLbl="alignNode1" presStyleIdx="0" presStyleCnt="10"/>
      <dgm:spPr/>
    </dgm:pt>
    <dgm:pt modelId="{D74B6EAC-984C-42D9-A9FD-D61BDEAB9371}" type="pres">
      <dgm:prSet presAssocID="{4B1FEB99-026A-4974-B029-9E9C496544B0}" presName="horz1" presStyleCnt="0"/>
      <dgm:spPr/>
    </dgm:pt>
    <dgm:pt modelId="{A19A798C-24EA-4E28-825A-A21E30D709C3}" type="pres">
      <dgm:prSet presAssocID="{4B1FEB99-026A-4974-B029-9E9C496544B0}" presName="tx1" presStyleLbl="revTx" presStyleIdx="0" presStyleCnt="10"/>
      <dgm:spPr/>
    </dgm:pt>
    <dgm:pt modelId="{2095A5AF-8019-4E87-9098-D73078B71935}" type="pres">
      <dgm:prSet presAssocID="{4B1FEB99-026A-4974-B029-9E9C496544B0}" presName="vert1" presStyleCnt="0"/>
      <dgm:spPr/>
    </dgm:pt>
    <dgm:pt modelId="{9172E8A4-C728-405A-8C67-0A00CF38F9FF}" type="pres">
      <dgm:prSet presAssocID="{34F048B1-1CEB-4F98-A8CF-28F287EE75F6}" presName="thickLine" presStyleLbl="alignNode1" presStyleIdx="1" presStyleCnt="10"/>
      <dgm:spPr/>
    </dgm:pt>
    <dgm:pt modelId="{C6CBAF73-35D3-438E-AE9C-4742C656A7EF}" type="pres">
      <dgm:prSet presAssocID="{34F048B1-1CEB-4F98-A8CF-28F287EE75F6}" presName="horz1" presStyleCnt="0"/>
      <dgm:spPr/>
    </dgm:pt>
    <dgm:pt modelId="{C42845B9-3717-476A-A8C1-F21204E884EC}" type="pres">
      <dgm:prSet presAssocID="{34F048B1-1CEB-4F98-A8CF-28F287EE75F6}" presName="tx1" presStyleLbl="revTx" presStyleIdx="1" presStyleCnt="10"/>
      <dgm:spPr/>
    </dgm:pt>
    <dgm:pt modelId="{A05955F5-1170-41D7-875F-E8BFD594B5EF}" type="pres">
      <dgm:prSet presAssocID="{34F048B1-1CEB-4F98-A8CF-28F287EE75F6}" presName="vert1" presStyleCnt="0"/>
      <dgm:spPr/>
    </dgm:pt>
    <dgm:pt modelId="{AC3DCD4D-6C8B-4448-B0E5-4A73C002F062}" type="pres">
      <dgm:prSet presAssocID="{485C7B6C-306F-41F2-B597-42453D9763F3}" presName="thickLine" presStyleLbl="alignNode1" presStyleIdx="2" presStyleCnt="10"/>
      <dgm:spPr/>
    </dgm:pt>
    <dgm:pt modelId="{9F3C14DE-B13F-4D11-A635-F002A3CF8B5A}" type="pres">
      <dgm:prSet presAssocID="{485C7B6C-306F-41F2-B597-42453D9763F3}" presName="horz1" presStyleCnt="0"/>
      <dgm:spPr/>
    </dgm:pt>
    <dgm:pt modelId="{4A4157DF-6809-4AA9-AEC1-5AA3DA89EAFD}" type="pres">
      <dgm:prSet presAssocID="{485C7B6C-306F-41F2-B597-42453D9763F3}" presName="tx1" presStyleLbl="revTx" presStyleIdx="2" presStyleCnt="10"/>
      <dgm:spPr/>
    </dgm:pt>
    <dgm:pt modelId="{7CEA4BC4-A386-4CF2-A207-47BF1B12FCC1}" type="pres">
      <dgm:prSet presAssocID="{485C7B6C-306F-41F2-B597-42453D9763F3}" presName="vert1" presStyleCnt="0"/>
      <dgm:spPr/>
    </dgm:pt>
    <dgm:pt modelId="{3BC855E9-A2F3-4F03-A175-91DF24299D2C}" type="pres">
      <dgm:prSet presAssocID="{ED9CFA5E-B159-4CAB-A44D-4EA196267707}" presName="thickLine" presStyleLbl="alignNode1" presStyleIdx="3" presStyleCnt="10"/>
      <dgm:spPr/>
    </dgm:pt>
    <dgm:pt modelId="{19E7B7DD-E315-43BC-9463-F3844FD213DC}" type="pres">
      <dgm:prSet presAssocID="{ED9CFA5E-B159-4CAB-A44D-4EA196267707}" presName="horz1" presStyleCnt="0"/>
      <dgm:spPr/>
    </dgm:pt>
    <dgm:pt modelId="{2DF326C8-72C5-46F2-9465-D5387A6801DE}" type="pres">
      <dgm:prSet presAssocID="{ED9CFA5E-B159-4CAB-A44D-4EA196267707}" presName="tx1" presStyleLbl="revTx" presStyleIdx="3" presStyleCnt="10"/>
      <dgm:spPr/>
    </dgm:pt>
    <dgm:pt modelId="{483F6AD7-EE42-4A2E-87F7-B57C17D67E5E}" type="pres">
      <dgm:prSet presAssocID="{ED9CFA5E-B159-4CAB-A44D-4EA196267707}" presName="vert1" presStyleCnt="0"/>
      <dgm:spPr/>
    </dgm:pt>
    <dgm:pt modelId="{F1556455-23C2-4344-8080-D8D8F907684F}" type="pres">
      <dgm:prSet presAssocID="{B9238612-FEFC-4062-B4FB-1ABFFF35C99C}" presName="thickLine" presStyleLbl="alignNode1" presStyleIdx="4" presStyleCnt="10"/>
      <dgm:spPr/>
    </dgm:pt>
    <dgm:pt modelId="{53E81EF9-FCCC-44A0-9B9D-2861FDB2B74A}" type="pres">
      <dgm:prSet presAssocID="{B9238612-FEFC-4062-B4FB-1ABFFF35C99C}" presName="horz1" presStyleCnt="0"/>
      <dgm:spPr/>
    </dgm:pt>
    <dgm:pt modelId="{8F5BB65B-E3A1-4D8D-BC88-E6E2E55ACEFC}" type="pres">
      <dgm:prSet presAssocID="{B9238612-FEFC-4062-B4FB-1ABFFF35C99C}" presName="tx1" presStyleLbl="revTx" presStyleIdx="4" presStyleCnt="10"/>
      <dgm:spPr/>
    </dgm:pt>
    <dgm:pt modelId="{8E427373-6B02-4260-ACF3-5A67295E00B4}" type="pres">
      <dgm:prSet presAssocID="{B9238612-FEFC-4062-B4FB-1ABFFF35C99C}" presName="vert1" presStyleCnt="0"/>
      <dgm:spPr/>
    </dgm:pt>
    <dgm:pt modelId="{20D51286-653B-434B-BAA9-80DAFA21B96F}" type="pres">
      <dgm:prSet presAssocID="{95112101-9D98-4C3F-A755-6EB19C020B0C}" presName="thickLine" presStyleLbl="alignNode1" presStyleIdx="5" presStyleCnt="10"/>
      <dgm:spPr/>
    </dgm:pt>
    <dgm:pt modelId="{8115771A-A9FB-4515-947C-3247C2C67184}" type="pres">
      <dgm:prSet presAssocID="{95112101-9D98-4C3F-A755-6EB19C020B0C}" presName="horz1" presStyleCnt="0"/>
      <dgm:spPr/>
    </dgm:pt>
    <dgm:pt modelId="{6EC9024E-A4E0-414C-BF67-524BC08CF29C}" type="pres">
      <dgm:prSet presAssocID="{95112101-9D98-4C3F-A755-6EB19C020B0C}" presName="tx1" presStyleLbl="revTx" presStyleIdx="5" presStyleCnt="10"/>
      <dgm:spPr/>
    </dgm:pt>
    <dgm:pt modelId="{6536ADB7-3AD4-4574-A6D6-5D2992898A3C}" type="pres">
      <dgm:prSet presAssocID="{95112101-9D98-4C3F-A755-6EB19C020B0C}" presName="vert1" presStyleCnt="0"/>
      <dgm:spPr/>
    </dgm:pt>
    <dgm:pt modelId="{8CDD5E45-8C14-4B75-864D-6FD0795E890F}" type="pres">
      <dgm:prSet presAssocID="{E7301B92-A1B3-44EA-8B55-E403D81DBD7C}" presName="thickLine" presStyleLbl="alignNode1" presStyleIdx="6" presStyleCnt="10"/>
      <dgm:spPr/>
    </dgm:pt>
    <dgm:pt modelId="{54929ACE-6035-4E28-A27C-A2BCBFB16D03}" type="pres">
      <dgm:prSet presAssocID="{E7301B92-A1B3-44EA-8B55-E403D81DBD7C}" presName="horz1" presStyleCnt="0"/>
      <dgm:spPr/>
    </dgm:pt>
    <dgm:pt modelId="{39AAD476-2678-4B85-8086-81E80EE80199}" type="pres">
      <dgm:prSet presAssocID="{E7301B92-A1B3-44EA-8B55-E403D81DBD7C}" presName="tx1" presStyleLbl="revTx" presStyleIdx="6" presStyleCnt="10"/>
      <dgm:spPr/>
    </dgm:pt>
    <dgm:pt modelId="{071D3422-DCBA-4A73-943E-72876875A1B8}" type="pres">
      <dgm:prSet presAssocID="{E7301B92-A1B3-44EA-8B55-E403D81DBD7C}" presName="vert1" presStyleCnt="0"/>
      <dgm:spPr/>
    </dgm:pt>
    <dgm:pt modelId="{3B3626C3-45BE-458A-8C04-9F7E65482F44}" type="pres">
      <dgm:prSet presAssocID="{9D3996E3-86A5-466B-8E19-E6F31FFA2944}" presName="thickLine" presStyleLbl="alignNode1" presStyleIdx="7" presStyleCnt="10"/>
      <dgm:spPr/>
    </dgm:pt>
    <dgm:pt modelId="{C4C9787F-340B-4A9C-9DC9-FFF4FA57BEC0}" type="pres">
      <dgm:prSet presAssocID="{9D3996E3-86A5-466B-8E19-E6F31FFA2944}" presName="horz1" presStyleCnt="0"/>
      <dgm:spPr/>
    </dgm:pt>
    <dgm:pt modelId="{51D25CF7-ECB4-42A5-B4F9-B61E29B038ED}" type="pres">
      <dgm:prSet presAssocID="{9D3996E3-86A5-466B-8E19-E6F31FFA2944}" presName="tx1" presStyleLbl="revTx" presStyleIdx="7" presStyleCnt="10"/>
      <dgm:spPr/>
    </dgm:pt>
    <dgm:pt modelId="{BE73DC89-5C27-461A-881B-E3DB0B2E6D06}" type="pres">
      <dgm:prSet presAssocID="{9D3996E3-86A5-466B-8E19-E6F31FFA2944}" presName="vert1" presStyleCnt="0"/>
      <dgm:spPr/>
    </dgm:pt>
    <dgm:pt modelId="{4BFC86FD-BD21-45C1-B10F-B4636DF7FB27}" type="pres">
      <dgm:prSet presAssocID="{11210355-A872-4EDB-BCC0-7D2612741946}" presName="thickLine" presStyleLbl="alignNode1" presStyleIdx="8" presStyleCnt="10"/>
      <dgm:spPr/>
    </dgm:pt>
    <dgm:pt modelId="{F7FCAAC7-A3CF-4AD6-8A78-76AE50C08275}" type="pres">
      <dgm:prSet presAssocID="{11210355-A872-4EDB-BCC0-7D2612741946}" presName="horz1" presStyleCnt="0"/>
      <dgm:spPr/>
    </dgm:pt>
    <dgm:pt modelId="{2DCF4A73-A56A-4F2B-9998-6B88F67D587E}" type="pres">
      <dgm:prSet presAssocID="{11210355-A872-4EDB-BCC0-7D2612741946}" presName="tx1" presStyleLbl="revTx" presStyleIdx="8" presStyleCnt="10"/>
      <dgm:spPr/>
    </dgm:pt>
    <dgm:pt modelId="{3589C988-60A6-47AD-910A-AF0127793209}" type="pres">
      <dgm:prSet presAssocID="{11210355-A872-4EDB-BCC0-7D2612741946}" presName="vert1" presStyleCnt="0"/>
      <dgm:spPr/>
    </dgm:pt>
    <dgm:pt modelId="{DD396B1B-574F-49E5-B238-2079813D8714}" type="pres">
      <dgm:prSet presAssocID="{D5D693E5-01B6-40C8-8EEF-08A71D10029B}" presName="thickLine" presStyleLbl="alignNode1" presStyleIdx="9" presStyleCnt="10"/>
      <dgm:spPr/>
    </dgm:pt>
    <dgm:pt modelId="{575D2D0E-CA5F-4F1C-BF6C-E9D0FE93F038}" type="pres">
      <dgm:prSet presAssocID="{D5D693E5-01B6-40C8-8EEF-08A71D10029B}" presName="horz1" presStyleCnt="0"/>
      <dgm:spPr/>
    </dgm:pt>
    <dgm:pt modelId="{8421C6E2-1CDE-42D7-85CA-35F091FE63AB}" type="pres">
      <dgm:prSet presAssocID="{D5D693E5-01B6-40C8-8EEF-08A71D10029B}" presName="tx1" presStyleLbl="revTx" presStyleIdx="9" presStyleCnt="10"/>
      <dgm:spPr/>
    </dgm:pt>
    <dgm:pt modelId="{846604AF-DFC9-413E-A190-6B573BA78D53}" type="pres">
      <dgm:prSet presAssocID="{D5D693E5-01B6-40C8-8EEF-08A71D10029B}" presName="vert1" presStyleCnt="0"/>
      <dgm:spPr/>
    </dgm:pt>
  </dgm:ptLst>
  <dgm:cxnLst>
    <dgm:cxn modelId="{26122C29-13F2-42FB-94F0-778F839790FB}" srcId="{7FFA4AC1-1F92-4D4E-B616-B01F7265B16A}" destId="{9D3996E3-86A5-466B-8E19-E6F31FFA2944}" srcOrd="7" destOrd="0" parTransId="{210F9B71-F14F-48D7-8886-9CA28A146BC1}" sibTransId="{D3EAFAFD-9CC7-45FA-A062-C64583B855A9}"/>
    <dgm:cxn modelId="{517DB235-4A4D-46CD-BBD0-046B90DF25B3}" srcId="{7FFA4AC1-1F92-4D4E-B616-B01F7265B16A}" destId="{485C7B6C-306F-41F2-B597-42453D9763F3}" srcOrd="2" destOrd="0" parTransId="{6C388E5D-91C1-4345-82F8-7C19B0D6A929}" sibTransId="{D904B9AC-F99F-4437-8D5E-CA1BB2BA74B7}"/>
    <dgm:cxn modelId="{606F3762-6EC0-4EDF-8087-6A6BB15306A2}" srcId="{7FFA4AC1-1F92-4D4E-B616-B01F7265B16A}" destId="{B9238612-FEFC-4062-B4FB-1ABFFF35C99C}" srcOrd="4" destOrd="0" parTransId="{B6F664ED-69C0-49C8-B953-2BEFD6270DC0}" sibTransId="{C56D8D25-E693-4875-BF4F-15EBEC13DB79}"/>
    <dgm:cxn modelId="{5166144F-BECE-47AF-8740-1E523F9A3C62}" type="presOf" srcId="{D5D693E5-01B6-40C8-8EEF-08A71D10029B}" destId="{8421C6E2-1CDE-42D7-85CA-35F091FE63AB}" srcOrd="0" destOrd="0" presId="urn:microsoft.com/office/officeart/2008/layout/LinedList"/>
    <dgm:cxn modelId="{A21B7884-0041-46A0-8FE9-8F6BB8864EDF}" type="presOf" srcId="{4B1FEB99-026A-4974-B029-9E9C496544B0}" destId="{A19A798C-24EA-4E28-825A-A21E30D709C3}" srcOrd="0" destOrd="0" presId="urn:microsoft.com/office/officeart/2008/layout/LinedList"/>
    <dgm:cxn modelId="{9DC25485-1566-4BB4-BCBB-B96B74B7DE21}" srcId="{7FFA4AC1-1F92-4D4E-B616-B01F7265B16A}" destId="{34F048B1-1CEB-4F98-A8CF-28F287EE75F6}" srcOrd="1" destOrd="0" parTransId="{41479C2C-D183-4E30-86E8-915F61E3F699}" sibTransId="{9DDD5100-88D2-41F8-95D0-F0371387CC2C}"/>
    <dgm:cxn modelId="{3098548C-7B15-4421-96AA-566CF816689A}" srcId="{7FFA4AC1-1F92-4D4E-B616-B01F7265B16A}" destId="{4B1FEB99-026A-4974-B029-9E9C496544B0}" srcOrd="0" destOrd="0" parTransId="{D38895DA-9D68-4C4D-B326-03FF3698F4D8}" sibTransId="{CE94F8AE-691B-4A02-93FE-264170D3D846}"/>
    <dgm:cxn modelId="{BAFEE48F-1A61-413C-AB02-E2D0CFAE1C83}" srcId="{7FFA4AC1-1F92-4D4E-B616-B01F7265B16A}" destId="{D5D693E5-01B6-40C8-8EEF-08A71D10029B}" srcOrd="9" destOrd="0" parTransId="{2BAA535B-DB98-45F7-9581-FE864BEA1C2A}" sibTransId="{8B4D1334-D6BF-4219-868C-DF2D38BFB0C6}"/>
    <dgm:cxn modelId="{BD7CA993-539A-4DB5-B88E-09C878517B25}" type="presOf" srcId="{7FFA4AC1-1F92-4D4E-B616-B01F7265B16A}" destId="{A99A9A24-7ECC-43B0-B3C4-D410E7A6C96E}" srcOrd="0" destOrd="0" presId="urn:microsoft.com/office/officeart/2008/layout/LinedList"/>
    <dgm:cxn modelId="{C3B81F9D-077E-4B0D-8344-B1B2A5DC913C}" srcId="{7FFA4AC1-1F92-4D4E-B616-B01F7265B16A}" destId="{E7301B92-A1B3-44EA-8B55-E403D81DBD7C}" srcOrd="6" destOrd="0" parTransId="{17E7E334-5EC9-460E-920D-0ECFAF7B9C3D}" sibTransId="{8C13A1ED-900A-4330-AE2E-8623D02BC42C}"/>
    <dgm:cxn modelId="{7B863FAF-18F3-4890-B727-A1A7706CB970}" type="presOf" srcId="{E7301B92-A1B3-44EA-8B55-E403D81DBD7C}" destId="{39AAD476-2678-4B85-8086-81E80EE80199}" srcOrd="0" destOrd="0" presId="urn:microsoft.com/office/officeart/2008/layout/LinedList"/>
    <dgm:cxn modelId="{EED199AF-CB4A-4E7C-96EC-0BA531188873}" type="presOf" srcId="{B9238612-FEFC-4062-B4FB-1ABFFF35C99C}" destId="{8F5BB65B-E3A1-4D8D-BC88-E6E2E55ACEFC}" srcOrd="0" destOrd="0" presId="urn:microsoft.com/office/officeart/2008/layout/LinedList"/>
    <dgm:cxn modelId="{2FCC84C2-9B66-4CFC-9446-A232EC54E573}" srcId="{7FFA4AC1-1F92-4D4E-B616-B01F7265B16A}" destId="{11210355-A872-4EDB-BCC0-7D2612741946}" srcOrd="8" destOrd="0" parTransId="{4D09796D-D889-4FE6-95D2-F124E0867379}" sibTransId="{691DC95D-9D2C-4474-9255-91BC86700A5B}"/>
    <dgm:cxn modelId="{F95954C5-3C52-4125-A7A7-17748486B70D}" type="presOf" srcId="{11210355-A872-4EDB-BCC0-7D2612741946}" destId="{2DCF4A73-A56A-4F2B-9998-6B88F67D587E}" srcOrd="0" destOrd="0" presId="urn:microsoft.com/office/officeart/2008/layout/LinedList"/>
    <dgm:cxn modelId="{E14FA0C9-84B2-4B6A-91D3-76ECB8D6F280}" type="presOf" srcId="{34F048B1-1CEB-4F98-A8CF-28F287EE75F6}" destId="{C42845B9-3717-476A-A8C1-F21204E884EC}" srcOrd="0" destOrd="0" presId="urn:microsoft.com/office/officeart/2008/layout/LinedList"/>
    <dgm:cxn modelId="{81871ED3-6977-4F36-A2C4-6E2078D828FF}" type="presOf" srcId="{95112101-9D98-4C3F-A755-6EB19C020B0C}" destId="{6EC9024E-A4E0-414C-BF67-524BC08CF29C}" srcOrd="0" destOrd="0" presId="urn:microsoft.com/office/officeart/2008/layout/LinedList"/>
    <dgm:cxn modelId="{72EFF8DD-DB48-47CB-B196-89E69394EBAE}" type="presOf" srcId="{ED9CFA5E-B159-4CAB-A44D-4EA196267707}" destId="{2DF326C8-72C5-46F2-9465-D5387A6801DE}" srcOrd="0" destOrd="0" presId="urn:microsoft.com/office/officeart/2008/layout/LinedList"/>
    <dgm:cxn modelId="{56B6CCE0-4405-4004-A73E-5A31B3D65B77}" srcId="{7FFA4AC1-1F92-4D4E-B616-B01F7265B16A}" destId="{ED9CFA5E-B159-4CAB-A44D-4EA196267707}" srcOrd="3" destOrd="0" parTransId="{1C221C85-E462-4E67-A667-A20FA9DDF311}" sibTransId="{9EC3954D-B7F5-4480-AFF5-63133B314ECB}"/>
    <dgm:cxn modelId="{907087E4-3A5E-446D-9D2A-3F07AFFAE6EE}" type="presOf" srcId="{485C7B6C-306F-41F2-B597-42453D9763F3}" destId="{4A4157DF-6809-4AA9-AEC1-5AA3DA89EAFD}" srcOrd="0" destOrd="0" presId="urn:microsoft.com/office/officeart/2008/layout/LinedList"/>
    <dgm:cxn modelId="{8DE119E5-94C5-49AB-9D94-1F3D7B655D56}" srcId="{7FFA4AC1-1F92-4D4E-B616-B01F7265B16A}" destId="{95112101-9D98-4C3F-A755-6EB19C020B0C}" srcOrd="5" destOrd="0" parTransId="{254CDBFF-D120-4976-9053-C132390D7427}" sibTransId="{6DE004B7-9A55-46B2-874D-C3ECE8C49D76}"/>
    <dgm:cxn modelId="{6B9B7CF3-0649-44D1-B849-FD5FB3BCE405}" type="presOf" srcId="{9D3996E3-86A5-466B-8E19-E6F31FFA2944}" destId="{51D25CF7-ECB4-42A5-B4F9-B61E29B038ED}" srcOrd="0" destOrd="0" presId="urn:microsoft.com/office/officeart/2008/layout/LinedList"/>
    <dgm:cxn modelId="{DBC5F964-1FD5-4B29-8FBE-53461C244A3B}" type="presParOf" srcId="{A99A9A24-7ECC-43B0-B3C4-D410E7A6C96E}" destId="{E8412D15-F625-4EED-86AD-12A44A172912}" srcOrd="0" destOrd="0" presId="urn:microsoft.com/office/officeart/2008/layout/LinedList"/>
    <dgm:cxn modelId="{7094FB29-7CEE-41C1-8707-4C5695E2D107}" type="presParOf" srcId="{A99A9A24-7ECC-43B0-B3C4-D410E7A6C96E}" destId="{D74B6EAC-984C-42D9-A9FD-D61BDEAB9371}" srcOrd="1" destOrd="0" presId="urn:microsoft.com/office/officeart/2008/layout/LinedList"/>
    <dgm:cxn modelId="{45DA8E53-9081-4705-9A54-5AAA74108208}" type="presParOf" srcId="{D74B6EAC-984C-42D9-A9FD-D61BDEAB9371}" destId="{A19A798C-24EA-4E28-825A-A21E30D709C3}" srcOrd="0" destOrd="0" presId="urn:microsoft.com/office/officeart/2008/layout/LinedList"/>
    <dgm:cxn modelId="{098A8291-D7AD-49D9-AD62-F2D858261F52}" type="presParOf" srcId="{D74B6EAC-984C-42D9-A9FD-D61BDEAB9371}" destId="{2095A5AF-8019-4E87-9098-D73078B71935}" srcOrd="1" destOrd="0" presId="urn:microsoft.com/office/officeart/2008/layout/LinedList"/>
    <dgm:cxn modelId="{802833C5-402B-44D1-8209-900D2FFADD32}" type="presParOf" srcId="{A99A9A24-7ECC-43B0-B3C4-D410E7A6C96E}" destId="{9172E8A4-C728-405A-8C67-0A00CF38F9FF}" srcOrd="2" destOrd="0" presId="urn:microsoft.com/office/officeart/2008/layout/LinedList"/>
    <dgm:cxn modelId="{6D701EE4-4333-473E-8B09-802294238CFC}" type="presParOf" srcId="{A99A9A24-7ECC-43B0-B3C4-D410E7A6C96E}" destId="{C6CBAF73-35D3-438E-AE9C-4742C656A7EF}" srcOrd="3" destOrd="0" presId="urn:microsoft.com/office/officeart/2008/layout/LinedList"/>
    <dgm:cxn modelId="{EFDCC18E-AC5E-4E06-A1DD-AE9034074FA8}" type="presParOf" srcId="{C6CBAF73-35D3-438E-AE9C-4742C656A7EF}" destId="{C42845B9-3717-476A-A8C1-F21204E884EC}" srcOrd="0" destOrd="0" presId="urn:microsoft.com/office/officeart/2008/layout/LinedList"/>
    <dgm:cxn modelId="{B6AF0721-53FE-4690-94B6-6C85B37C2C43}" type="presParOf" srcId="{C6CBAF73-35D3-438E-AE9C-4742C656A7EF}" destId="{A05955F5-1170-41D7-875F-E8BFD594B5EF}" srcOrd="1" destOrd="0" presId="urn:microsoft.com/office/officeart/2008/layout/LinedList"/>
    <dgm:cxn modelId="{9CAEE439-17F3-49D7-850D-AFB02B0FEE6C}" type="presParOf" srcId="{A99A9A24-7ECC-43B0-B3C4-D410E7A6C96E}" destId="{AC3DCD4D-6C8B-4448-B0E5-4A73C002F062}" srcOrd="4" destOrd="0" presId="urn:microsoft.com/office/officeart/2008/layout/LinedList"/>
    <dgm:cxn modelId="{F151D9AB-11DD-4739-A6F7-807E264775DA}" type="presParOf" srcId="{A99A9A24-7ECC-43B0-B3C4-D410E7A6C96E}" destId="{9F3C14DE-B13F-4D11-A635-F002A3CF8B5A}" srcOrd="5" destOrd="0" presId="urn:microsoft.com/office/officeart/2008/layout/LinedList"/>
    <dgm:cxn modelId="{4F32E8A7-06FE-4347-9BB6-B7FC2759122C}" type="presParOf" srcId="{9F3C14DE-B13F-4D11-A635-F002A3CF8B5A}" destId="{4A4157DF-6809-4AA9-AEC1-5AA3DA89EAFD}" srcOrd="0" destOrd="0" presId="urn:microsoft.com/office/officeart/2008/layout/LinedList"/>
    <dgm:cxn modelId="{2A9A1890-2B75-449A-B2B7-204DFF45BF0A}" type="presParOf" srcId="{9F3C14DE-B13F-4D11-A635-F002A3CF8B5A}" destId="{7CEA4BC4-A386-4CF2-A207-47BF1B12FCC1}" srcOrd="1" destOrd="0" presId="urn:microsoft.com/office/officeart/2008/layout/LinedList"/>
    <dgm:cxn modelId="{4BCD1BBC-4334-4A98-B9F4-740B95614E04}" type="presParOf" srcId="{A99A9A24-7ECC-43B0-B3C4-D410E7A6C96E}" destId="{3BC855E9-A2F3-4F03-A175-91DF24299D2C}" srcOrd="6" destOrd="0" presId="urn:microsoft.com/office/officeart/2008/layout/LinedList"/>
    <dgm:cxn modelId="{2D75FF26-4C75-49A4-B460-37889B09786B}" type="presParOf" srcId="{A99A9A24-7ECC-43B0-B3C4-D410E7A6C96E}" destId="{19E7B7DD-E315-43BC-9463-F3844FD213DC}" srcOrd="7" destOrd="0" presId="urn:microsoft.com/office/officeart/2008/layout/LinedList"/>
    <dgm:cxn modelId="{23AD68ED-B94A-4E0D-8A4C-151AEA46C7D2}" type="presParOf" srcId="{19E7B7DD-E315-43BC-9463-F3844FD213DC}" destId="{2DF326C8-72C5-46F2-9465-D5387A6801DE}" srcOrd="0" destOrd="0" presId="urn:microsoft.com/office/officeart/2008/layout/LinedList"/>
    <dgm:cxn modelId="{5DC763ED-0CF0-42C8-B228-AB7B29DEFA4D}" type="presParOf" srcId="{19E7B7DD-E315-43BC-9463-F3844FD213DC}" destId="{483F6AD7-EE42-4A2E-87F7-B57C17D67E5E}" srcOrd="1" destOrd="0" presId="urn:microsoft.com/office/officeart/2008/layout/LinedList"/>
    <dgm:cxn modelId="{36DF3B4B-B885-4428-9ED3-6721B7C325FC}" type="presParOf" srcId="{A99A9A24-7ECC-43B0-B3C4-D410E7A6C96E}" destId="{F1556455-23C2-4344-8080-D8D8F907684F}" srcOrd="8" destOrd="0" presId="urn:microsoft.com/office/officeart/2008/layout/LinedList"/>
    <dgm:cxn modelId="{809F2B3E-9D47-45C9-AED9-5E8295B44E40}" type="presParOf" srcId="{A99A9A24-7ECC-43B0-B3C4-D410E7A6C96E}" destId="{53E81EF9-FCCC-44A0-9B9D-2861FDB2B74A}" srcOrd="9" destOrd="0" presId="urn:microsoft.com/office/officeart/2008/layout/LinedList"/>
    <dgm:cxn modelId="{9F417B14-A1CD-454E-B669-6585E3961B12}" type="presParOf" srcId="{53E81EF9-FCCC-44A0-9B9D-2861FDB2B74A}" destId="{8F5BB65B-E3A1-4D8D-BC88-E6E2E55ACEFC}" srcOrd="0" destOrd="0" presId="urn:microsoft.com/office/officeart/2008/layout/LinedList"/>
    <dgm:cxn modelId="{85F96078-DD9D-460E-A55C-74B656FFF76D}" type="presParOf" srcId="{53E81EF9-FCCC-44A0-9B9D-2861FDB2B74A}" destId="{8E427373-6B02-4260-ACF3-5A67295E00B4}" srcOrd="1" destOrd="0" presId="urn:microsoft.com/office/officeart/2008/layout/LinedList"/>
    <dgm:cxn modelId="{B425CF08-BB03-430D-894D-B863A0441112}" type="presParOf" srcId="{A99A9A24-7ECC-43B0-B3C4-D410E7A6C96E}" destId="{20D51286-653B-434B-BAA9-80DAFA21B96F}" srcOrd="10" destOrd="0" presId="urn:microsoft.com/office/officeart/2008/layout/LinedList"/>
    <dgm:cxn modelId="{03230436-9C84-46E9-9213-F7017B38051C}" type="presParOf" srcId="{A99A9A24-7ECC-43B0-B3C4-D410E7A6C96E}" destId="{8115771A-A9FB-4515-947C-3247C2C67184}" srcOrd="11" destOrd="0" presId="urn:microsoft.com/office/officeart/2008/layout/LinedList"/>
    <dgm:cxn modelId="{586BC5E0-3BE4-48E9-BA53-EBD4B7E55075}" type="presParOf" srcId="{8115771A-A9FB-4515-947C-3247C2C67184}" destId="{6EC9024E-A4E0-414C-BF67-524BC08CF29C}" srcOrd="0" destOrd="0" presId="urn:microsoft.com/office/officeart/2008/layout/LinedList"/>
    <dgm:cxn modelId="{9FAEF44B-A70E-45AB-BF1D-1A41C1E4B4D9}" type="presParOf" srcId="{8115771A-A9FB-4515-947C-3247C2C67184}" destId="{6536ADB7-3AD4-4574-A6D6-5D2992898A3C}" srcOrd="1" destOrd="0" presId="urn:microsoft.com/office/officeart/2008/layout/LinedList"/>
    <dgm:cxn modelId="{F61B5341-28FF-41B4-8412-59727C9866E4}" type="presParOf" srcId="{A99A9A24-7ECC-43B0-B3C4-D410E7A6C96E}" destId="{8CDD5E45-8C14-4B75-864D-6FD0795E890F}" srcOrd="12" destOrd="0" presId="urn:microsoft.com/office/officeart/2008/layout/LinedList"/>
    <dgm:cxn modelId="{21753EE1-8FFA-4B80-A5B5-DA63A59E98B4}" type="presParOf" srcId="{A99A9A24-7ECC-43B0-B3C4-D410E7A6C96E}" destId="{54929ACE-6035-4E28-A27C-A2BCBFB16D03}" srcOrd="13" destOrd="0" presId="urn:microsoft.com/office/officeart/2008/layout/LinedList"/>
    <dgm:cxn modelId="{E321D092-BABB-4873-85B4-55DA21E529DC}" type="presParOf" srcId="{54929ACE-6035-4E28-A27C-A2BCBFB16D03}" destId="{39AAD476-2678-4B85-8086-81E80EE80199}" srcOrd="0" destOrd="0" presId="urn:microsoft.com/office/officeart/2008/layout/LinedList"/>
    <dgm:cxn modelId="{2547A44D-F9B6-4EA7-9591-7641D7CE9502}" type="presParOf" srcId="{54929ACE-6035-4E28-A27C-A2BCBFB16D03}" destId="{071D3422-DCBA-4A73-943E-72876875A1B8}" srcOrd="1" destOrd="0" presId="urn:microsoft.com/office/officeart/2008/layout/LinedList"/>
    <dgm:cxn modelId="{B0ADFA44-6455-48F0-8F7E-F160451890E7}" type="presParOf" srcId="{A99A9A24-7ECC-43B0-B3C4-D410E7A6C96E}" destId="{3B3626C3-45BE-458A-8C04-9F7E65482F44}" srcOrd="14" destOrd="0" presId="urn:microsoft.com/office/officeart/2008/layout/LinedList"/>
    <dgm:cxn modelId="{437F1A66-81A7-4123-94A5-87A4D3D3F48C}" type="presParOf" srcId="{A99A9A24-7ECC-43B0-B3C4-D410E7A6C96E}" destId="{C4C9787F-340B-4A9C-9DC9-FFF4FA57BEC0}" srcOrd="15" destOrd="0" presId="urn:microsoft.com/office/officeart/2008/layout/LinedList"/>
    <dgm:cxn modelId="{E7BC4ABE-D796-425A-B053-93BF549B9FF9}" type="presParOf" srcId="{C4C9787F-340B-4A9C-9DC9-FFF4FA57BEC0}" destId="{51D25CF7-ECB4-42A5-B4F9-B61E29B038ED}" srcOrd="0" destOrd="0" presId="urn:microsoft.com/office/officeart/2008/layout/LinedList"/>
    <dgm:cxn modelId="{33666E0D-830C-4CBF-9940-AC365860DBE5}" type="presParOf" srcId="{C4C9787F-340B-4A9C-9DC9-FFF4FA57BEC0}" destId="{BE73DC89-5C27-461A-881B-E3DB0B2E6D06}" srcOrd="1" destOrd="0" presId="urn:microsoft.com/office/officeart/2008/layout/LinedList"/>
    <dgm:cxn modelId="{61A7DA3F-05C9-4C9F-86FC-CFAF33FFC8EC}" type="presParOf" srcId="{A99A9A24-7ECC-43B0-B3C4-D410E7A6C96E}" destId="{4BFC86FD-BD21-45C1-B10F-B4636DF7FB27}" srcOrd="16" destOrd="0" presId="urn:microsoft.com/office/officeart/2008/layout/LinedList"/>
    <dgm:cxn modelId="{3886BEDC-1D10-4AE7-B740-AF5CD7025D35}" type="presParOf" srcId="{A99A9A24-7ECC-43B0-B3C4-D410E7A6C96E}" destId="{F7FCAAC7-A3CF-4AD6-8A78-76AE50C08275}" srcOrd="17" destOrd="0" presId="urn:microsoft.com/office/officeart/2008/layout/LinedList"/>
    <dgm:cxn modelId="{51EAECB5-073E-4DCE-AA2F-659F6428627B}" type="presParOf" srcId="{F7FCAAC7-A3CF-4AD6-8A78-76AE50C08275}" destId="{2DCF4A73-A56A-4F2B-9998-6B88F67D587E}" srcOrd="0" destOrd="0" presId="urn:microsoft.com/office/officeart/2008/layout/LinedList"/>
    <dgm:cxn modelId="{0C9CECB3-3AC4-43C9-AE98-E6F19E376862}" type="presParOf" srcId="{F7FCAAC7-A3CF-4AD6-8A78-76AE50C08275}" destId="{3589C988-60A6-47AD-910A-AF0127793209}" srcOrd="1" destOrd="0" presId="urn:microsoft.com/office/officeart/2008/layout/LinedList"/>
    <dgm:cxn modelId="{4478A0D7-424B-48DB-96E6-576F4E3E05EB}" type="presParOf" srcId="{A99A9A24-7ECC-43B0-B3C4-D410E7A6C96E}" destId="{DD396B1B-574F-49E5-B238-2079813D8714}" srcOrd="18" destOrd="0" presId="urn:microsoft.com/office/officeart/2008/layout/LinedList"/>
    <dgm:cxn modelId="{833BC1CA-28CB-466A-984F-49D9862F6ED5}" type="presParOf" srcId="{A99A9A24-7ECC-43B0-B3C4-D410E7A6C96E}" destId="{575D2D0E-CA5F-4F1C-BF6C-E9D0FE93F038}" srcOrd="19" destOrd="0" presId="urn:microsoft.com/office/officeart/2008/layout/LinedList"/>
    <dgm:cxn modelId="{B6197DB8-E588-460B-8EC8-85F967EBD461}" type="presParOf" srcId="{575D2D0E-CA5F-4F1C-BF6C-E9D0FE93F038}" destId="{8421C6E2-1CDE-42D7-85CA-35F091FE63AB}" srcOrd="0" destOrd="0" presId="urn:microsoft.com/office/officeart/2008/layout/LinedList"/>
    <dgm:cxn modelId="{F4235D85-5F28-4E7C-B677-A48E36630137}" type="presParOf" srcId="{575D2D0E-CA5F-4F1C-BF6C-E9D0FE93F038}" destId="{846604AF-DFC9-413E-A190-6B573BA78D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12D15-F625-4EED-86AD-12A44A172912}">
      <dsp:nvSpPr>
        <dsp:cNvPr id="0" name=""/>
        <dsp:cNvSpPr/>
      </dsp:nvSpPr>
      <dsp:spPr>
        <a:xfrm>
          <a:off x="0" y="572"/>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9A798C-24EA-4E28-825A-A21E30D709C3}">
      <dsp:nvSpPr>
        <dsp:cNvPr id="0" name=""/>
        <dsp:cNvSpPr/>
      </dsp:nvSpPr>
      <dsp:spPr>
        <a:xfrm>
          <a:off x="0" y="572"/>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Introduction</a:t>
          </a:r>
        </a:p>
      </dsp:txBody>
      <dsp:txXfrm>
        <a:off x="0" y="572"/>
        <a:ext cx="3301592" cy="469105"/>
      </dsp:txXfrm>
    </dsp:sp>
    <dsp:sp modelId="{9172E8A4-C728-405A-8C67-0A00CF38F9FF}">
      <dsp:nvSpPr>
        <dsp:cNvPr id="0" name=""/>
        <dsp:cNvSpPr/>
      </dsp:nvSpPr>
      <dsp:spPr>
        <a:xfrm>
          <a:off x="0" y="469677"/>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2845B9-3717-476A-A8C1-F21204E884EC}">
      <dsp:nvSpPr>
        <dsp:cNvPr id="0" name=""/>
        <dsp:cNvSpPr/>
      </dsp:nvSpPr>
      <dsp:spPr>
        <a:xfrm>
          <a:off x="0" y="469677"/>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Statements and Blocks</a:t>
          </a:r>
        </a:p>
      </dsp:txBody>
      <dsp:txXfrm>
        <a:off x="0" y="469677"/>
        <a:ext cx="3301592" cy="469105"/>
      </dsp:txXfrm>
    </dsp:sp>
    <dsp:sp modelId="{AC3DCD4D-6C8B-4448-B0E5-4A73C002F062}">
      <dsp:nvSpPr>
        <dsp:cNvPr id="0" name=""/>
        <dsp:cNvSpPr/>
      </dsp:nvSpPr>
      <dsp:spPr>
        <a:xfrm>
          <a:off x="0" y="938783"/>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4157DF-6809-4AA9-AEC1-5AA3DA89EAFD}">
      <dsp:nvSpPr>
        <dsp:cNvPr id="0" name=""/>
        <dsp:cNvSpPr/>
      </dsp:nvSpPr>
      <dsp:spPr>
        <a:xfrm>
          <a:off x="0" y="938783"/>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If - Else</a:t>
          </a:r>
        </a:p>
      </dsp:txBody>
      <dsp:txXfrm>
        <a:off x="0" y="938783"/>
        <a:ext cx="3301592" cy="469105"/>
      </dsp:txXfrm>
    </dsp:sp>
    <dsp:sp modelId="{3BC855E9-A2F3-4F03-A175-91DF24299D2C}">
      <dsp:nvSpPr>
        <dsp:cNvPr id="0" name=""/>
        <dsp:cNvSpPr/>
      </dsp:nvSpPr>
      <dsp:spPr>
        <a:xfrm>
          <a:off x="0" y="1407888"/>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F326C8-72C5-46F2-9465-D5387A6801DE}">
      <dsp:nvSpPr>
        <dsp:cNvPr id="0" name=""/>
        <dsp:cNvSpPr/>
      </dsp:nvSpPr>
      <dsp:spPr>
        <a:xfrm>
          <a:off x="0" y="1407888"/>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az-Latn-AZ" sz="2200" kern="1200" dirty="0"/>
            <a:t>Else - if</a:t>
          </a:r>
          <a:endParaRPr lang="en-US" sz="2200" kern="1200" dirty="0"/>
        </a:p>
      </dsp:txBody>
      <dsp:txXfrm>
        <a:off x="0" y="1407888"/>
        <a:ext cx="3301592" cy="469105"/>
      </dsp:txXfrm>
    </dsp:sp>
    <dsp:sp modelId="{F1556455-23C2-4344-8080-D8D8F907684F}">
      <dsp:nvSpPr>
        <dsp:cNvPr id="0" name=""/>
        <dsp:cNvSpPr/>
      </dsp:nvSpPr>
      <dsp:spPr>
        <a:xfrm>
          <a:off x="0" y="1876993"/>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5BB65B-E3A1-4D8D-BC88-E6E2E55ACEFC}">
      <dsp:nvSpPr>
        <dsp:cNvPr id="0" name=""/>
        <dsp:cNvSpPr/>
      </dsp:nvSpPr>
      <dsp:spPr>
        <a:xfrm>
          <a:off x="0" y="1876993"/>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Switch</a:t>
          </a:r>
        </a:p>
      </dsp:txBody>
      <dsp:txXfrm>
        <a:off x="0" y="1876993"/>
        <a:ext cx="3301592" cy="469105"/>
      </dsp:txXfrm>
    </dsp:sp>
    <dsp:sp modelId="{20D51286-653B-434B-BAA9-80DAFA21B96F}">
      <dsp:nvSpPr>
        <dsp:cNvPr id="0" name=""/>
        <dsp:cNvSpPr/>
      </dsp:nvSpPr>
      <dsp:spPr>
        <a:xfrm>
          <a:off x="0" y="2346098"/>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C9024E-A4E0-414C-BF67-524BC08CF29C}">
      <dsp:nvSpPr>
        <dsp:cNvPr id="0" name=""/>
        <dsp:cNvSpPr/>
      </dsp:nvSpPr>
      <dsp:spPr>
        <a:xfrm>
          <a:off x="0" y="2346098"/>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dirty="0"/>
            <a:t>while</a:t>
          </a:r>
          <a:r>
            <a:rPr lang="en-US" sz="2200" kern="1200" dirty="0"/>
            <a:t> and for</a:t>
          </a:r>
        </a:p>
      </dsp:txBody>
      <dsp:txXfrm>
        <a:off x="0" y="2346098"/>
        <a:ext cx="3301592" cy="469105"/>
      </dsp:txXfrm>
    </dsp:sp>
    <dsp:sp modelId="{8CDD5E45-8C14-4B75-864D-6FD0795E890F}">
      <dsp:nvSpPr>
        <dsp:cNvPr id="0" name=""/>
        <dsp:cNvSpPr/>
      </dsp:nvSpPr>
      <dsp:spPr>
        <a:xfrm>
          <a:off x="0" y="2815203"/>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AD476-2678-4B85-8086-81E80EE80199}">
      <dsp:nvSpPr>
        <dsp:cNvPr id="0" name=""/>
        <dsp:cNvSpPr/>
      </dsp:nvSpPr>
      <dsp:spPr>
        <a:xfrm>
          <a:off x="0" y="2815203"/>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Do-while</a:t>
          </a:r>
        </a:p>
      </dsp:txBody>
      <dsp:txXfrm>
        <a:off x="0" y="2815203"/>
        <a:ext cx="3301592" cy="469105"/>
      </dsp:txXfrm>
    </dsp:sp>
    <dsp:sp modelId="{3B3626C3-45BE-458A-8C04-9F7E65482F44}">
      <dsp:nvSpPr>
        <dsp:cNvPr id="0" name=""/>
        <dsp:cNvSpPr/>
      </dsp:nvSpPr>
      <dsp:spPr>
        <a:xfrm>
          <a:off x="0" y="3284308"/>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D25CF7-ECB4-42A5-B4F9-B61E29B038ED}">
      <dsp:nvSpPr>
        <dsp:cNvPr id="0" name=""/>
        <dsp:cNvSpPr/>
      </dsp:nvSpPr>
      <dsp:spPr>
        <a:xfrm>
          <a:off x="0" y="3284308"/>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0" kern="1200" dirty="0"/>
            <a:t>Break</a:t>
          </a:r>
          <a:r>
            <a:rPr lang="en-US" sz="2200" kern="1200" dirty="0"/>
            <a:t> and Continue</a:t>
          </a:r>
        </a:p>
      </dsp:txBody>
      <dsp:txXfrm>
        <a:off x="0" y="3284308"/>
        <a:ext cx="3301592" cy="469105"/>
      </dsp:txXfrm>
    </dsp:sp>
    <dsp:sp modelId="{4BFC86FD-BD21-45C1-B10F-B4636DF7FB27}">
      <dsp:nvSpPr>
        <dsp:cNvPr id="0" name=""/>
        <dsp:cNvSpPr/>
      </dsp:nvSpPr>
      <dsp:spPr>
        <a:xfrm>
          <a:off x="0" y="3753413"/>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CF4A73-A56A-4F2B-9998-6B88F67D587E}">
      <dsp:nvSpPr>
        <dsp:cNvPr id="0" name=""/>
        <dsp:cNvSpPr/>
      </dsp:nvSpPr>
      <dsp:spPr>
        <a:xfrm>
          <a:off x="0" y="3753413"/>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err="1"/>
            <a:t>Goto</a:t>
          </a:r>
          <a:r>
            <a:rPr lang="en-US" sz="2200" kern="1200" dirty="0"/>
            <a:t> and Labels</a:t>
          </a:r>
        </a:p>
      </dsp:txBody>
      <dsp:txXfrm>
        <a:off x="0" y="3753413"/>
        <a:ext cx="3301592" cy="469105"/>
      </dsp:txXfrm>
    </dsp:sp>
    <dsp:sp modelId="{DD396B1B-574F-49E5-B238-2079813D8714}">
      <dsp:nvSpPr>
        <dsp:cNvPr id="0" name=""/>
        <dsp:cNvSpPr/>
      </dsp:nvSpPr>
      <dsp:spPr>
        <a:xfrm>
          <a:off x="0" y="4222519"/>
          <a:ext cx="330159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21C6E2-1CDE-42D7-85CA-35F091FE63AB}">
      <dsp:nvSpPr>
        <dsp:cNvPr id="0" name=""/>
        <dsp:cNvSpPr/>
      </dsp:nvSpPr>
      <dsp:spPr>
        <a:xfrm>
          <a:off x="0" y="4222519"/>
          <a:ext cx="3301592" cy="469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endParaRPr lang="en-US" sz="2200" kern="1200" dirty="0"/>
        </a:p>
      </dsp:txBody>
      <dsp:txXfrm>
        <a:off x="0" y="4222519"/>
        <a:ext cx="3301592" cy="46910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9/21/2022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9/21/2022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766815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r>
              <a:rPr lang="en-GB" dirty="0" err="1"/>
              <a:t>goto.c</a:t>
            </a:r>
            <a:endParaRPr lang="en-GB" dirty="0"/>
          </a:p>
          <a:p>
            <a:r>
              <a:rPr lang="en-GB" dirty="0"/>
              <a:t>#include &lt;</a:t>
            </a:r>
            <a:r>
              <a:rPr lang="en-GB" dirty="0" err="1"/>
              <a:t>stdio.h</a:t>
            </a:r>
            <a:r>
              <a:rPr lang="en-GB" dirty="0"/>
              <a:t>&gt;</a:t>
            </a:r>
          </a:p>
          <a:p>
            <a:endParaRPr lang="en-GB" dirty="0"/>
          </a:p>
          <a:p>
            <a:r>
              <a:rPr lang="en-GB" dirty="0"/>
              <a:t>int main()</a:t>
            </a:r>
          </a:p>
          <a:p>
            <a:r>
              <a:rPr lang="en-GB" dirty="0"/>
              <a:t>{</a:t>
            </a:r>
          </a:p>
          <a:p>
            <a:r>
              <a:rPr lang="en-GB" dirty="0"/>
              <a:t>    int </a:t>
            </a:r>
            <a:r>
              <a:rPr lang="en-GB" dirty="0" err="1"/>
              <a:t>i</a:t>
            </a:r>
            <a:r>
              <a:rPr lang="en-GB" dirty="0"/>
              <a:t>, j;</a:t>
            </a:r>
          </a:p>
          <a:p>
            <a:endParaRPr lang="en-GB" dirty="0"/>
          </a:p>
          <a:p>
            <a:r>
              <a:rPr lang="en-GB" dirty="0"/>
              <a:t>    for ( </a:t>
            </a:r>
            <a:r>
              <a:rPr lang="en-GB" dirty="0" err="1"/>
              <a:t>i</a:t>
            </a:r>
            <a:r>
              <a:rPr lang="en-GB" dirty="0"/>
              <a:t> = 0; </a:t>
            </a:r>
            <a:r>
              <a:rPr lang="en-GB" dirty="0" err="1"/>
              <a:t>i</a:t>
            </a:r>
            <a:r>
              <a:rPr lang="en-GB" dirty="0"/>
              <a:t> &lt; 10; </a:t>
            </a:r>
            <a:r>
              <a:rPr lang="en-GB" dirty="0" err="1"/>
              <a:t>i</a:t>
            </a:r>
            <a:r>
              <a:rPr lang="en-GB" dirty="0"/>
              <a:t>++ )</a:t>
            </a:r>
          </a:p>
          <a:p>
            <a:r>
              <a:rPr lang="en-GB" dirty="0"/>
              <a:t>    {</a:t>
            </a:r>
          </a:p>
          <a:p>
            <a:r>
              <a:rPr lang="en-GB" dirty="0"/>
              <a:t>        </a:t>
            </a:r>
            <a:r>
              <a:rPr lang="en-GB" dirty="0" err="1"/>
              <a:t>printf</a:t>
            </a:r>
            <a:r>
              <a:rPr lang="en-GB" dirty="0"/>
              <a:t>( "Outer loop executing. </a:t>
            </a:r>
            <a:r>
              <a:rPr lang="en-GB" dirty="0" err="1"/>
              <a:t>i</a:t>
            </a:r>
            <a:r>
              <a:rPr lang="en-GB" dirty="0"/>
              <a:t> = %d\n", </a:t>
            </a:r>
            <a:r>
              <a:rPr lang="en-GB" dirty="0" err="1"/>
              <a:t>i</a:t>
            </a:r>
            <a:r>
              <a:rPr lang="en-GB" dirty="0"/>
              <a:t> );</a:t>
            </a:r>
          </a:p>
          <a:p>
            <a:r>
              <a:rPr lang="en-GB" dirty="0"/>
              <a:t>        for ( j = 0; j &lt; 3; </a:t>
            </a:r>
            <a:r>
              <a:rPr lang="en-GB" dirty="0" err="1"/>
              <a:t>j++</a:t>
            </a:r>
            <a:r>
              <a:rPr lang="en-GB" dirty="0"/>
              <a:t> )</a:t>
            </a:r>
          </a:p>
          <a:p>
            <a:r>
              <a:rPr lang="en-GB" dirty="0"/>
              <a:t>        {</a:t>
            </a:r>
          </a:p>
          <a:p>
            <a:r>
              <a:rPr lang="en-GB" dirty="0"/>
              <a:t>            </a:t>
            </a:r>
            <a:r>
              <a:rPr lang="en-GB" dirty="0" err="1"/>
              <a:t>printf</a:t>
            </a:r>
            <a:r>
              <a:rPr lang="en-GB" dirty="0"/>
              <a:t>( " Inner loop executing. j = %d\n", j );</a:t>
            </a:r>
          </a:p>
          <a:p>
            <a:r>
              <a:rPr lang="en-GB" dirty="0"/>
              <a:t>            if ( </a:t>
            </a:r>
            <a:r>
              <a:rPr lang="en-GB" dirty="0" err="1"/>
              <a:t>i</a:t>
            </a:r>
            <a:r>
              <a:rPr lang="en-GB" dirty="0"/>
              <a:t> == 5 )</a:t>
            </a:r>
          </a:p>
          <a:p>
            <a:r>
              <a:rPr lang="en-GB" dirty="0"/>
              <a:t>                </a:t>
            </a:r>
            <a:r>
              <a:rPr lang="en-GB" dirty="0" err="1"/>
              <a:t>goto</a:t>
            </a:r>
            <a:r>
              <a:rPr lang="en-GB" dirty="0"/>
              <a:t> stop;</a:t>
            </a:r>
          </a:p>
          <a:p>
            <a:r>
              <a:rPr lang="en-GB" dirty="0"/>
              <a:t>        }</a:t>
            </a:r>
          </a:p>
          <a:p>
            <a:r>
              <a:rPr lang="en-GB" dirty="0"/>
              <a:t>    }</a:t>
            </a:r>
          </a:p>
          <a:p>
            <a:endParaRPr lang="en-GB" dirty="0"/>
          </a:p>
          <a:p>
            <a:r>
              <a:rPr lang="en-GB" dirty="0"/>
              <a:t>    /* This message does not print: */</a:t>
            </a:r>
          </a:p>
          <a:p>
            <a:r>
              <a:rPr lang="en-GB" dirty="0"/>
              <a:t>    </a:t>
            </a:r>
            <a:r>
              <a:rPr lang="en-GB" dirty="0" err="1"/>
              <a:t>printf</a:t>
            </a:r>
            <a:r>
              <a:rPr lang="en-GB" dirty="0"/>
              <a:t>( "Loop exited. </a:t>
            </a:r>
            <a:r>
              <a:rPr lang="en-GB" dirty="0" err="1"/>
              <a:t>i</a:t>
            </a:r>
            <a:r>
              <a:rPr lang="en-GB" dirty="0"/>
              <a:t> = %d\n", </a:t>
            </a:r>
            <a:r>
              <a:rPr lang="en-GB" dirty="0" err="1"/>
              <a:t>i</a:t>
            </a:r>
            <a:r>
              <a:rPr lang="en-GB" dirty="0"/>
              <a:t> );</a:t>
            </a:r>
          </a:p>
          <a:p>
            <a:endParaRPr lang="en-GB" dirty="0"/>
          </a:p>
          <a:p>
            <a:r>
              <a:rPr lang="en-GB" dirty="0"/>
              <a:t>    stop: </a:t>
            </a:r>
            <a:r>
              <a:rPr lang="en-GB" dirty="0" err="1"/>
              <a:t>printf</a:t>
            </a:r>
            <a:r>
              <a:rPr lang="en-GB" dirty="0"/>
              <a:t>( "Jumped to stop. </a:t>
            </a:r>
            <a:r>
              <a:rPr lang="en-GB" dirty="0" err="1"/>
              <a:t>i</a:t>
            </a:r>
            <a:r>
              <a:rPr lang="en-GB" dirty="0"/>
              <a:t> = %d\n", </a:t>
            </a:r>
            <a:r>
              <a:rPr lang="en-GB" dirty="0" err="1"/>
              <a:t>i</a:t>
            </a:r>
            <a:r>
              <a:rPr lang="en-GB" dirty="0"/>
              <a:t> );</a:t>
            </a:r>
          </a:p>
          <a:p>
            <a:r>
              <a:rPr lang="en-GB" dirty="0"/>
              <a:t>}</a:t>
            </a:r>
          </a:p>
          <a:p>
            <a:endParaRPr lang="en-GB" dirty="0"/>
          </a:p>
          <a:p>
            <a:endParaRPr lang="en-GB" dirty="0"/>
          </a:p>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15</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mailto:Nazrin.Sultanli.Dolkhanova@bhos.edu.az" TargetMode="External"/><Relationship Id="rId1" Type="http://schemas.openxmlformats.org/officeDocument/2006/relationships/slideLayout" Target="../slideLayouts/slideLayout12.xml"/><Relationship Id="rId4" Type="http://schemas.openxmlformats.org/officeDocument/2006/relationships/image" Target="../media/image35.jpeg"/></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20" y="-20169"/>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92000" y="-3"/>
            <a:ext cx="9000000"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822576" y="549275"/>
            <a:ext cx="5818562" cy="2986234"/>
          </a:xfrm>
        </p:spPr>
        <p:txBody>
          <a:bodyPr vert="horz" wrap="square" lIns="0" tIns="0" rIns="0" bIns="0" rtlCol="0" anchor="b" anchorCtr="0">
            <a:normAutofit/>
          </a:bodyPr>
          <a:lstStyle/>
          <a:p>
            <a:pPr>
              <a:lnSpc>
                <a:spcPct val="100000"/>
              </a:lnSpc>
            </a:pPr>
            <a:r>
              <a:rPr lang="en-US" sz="6600" b="1" dirty="0">
                <a:solidFill>
                  <a:srgbClr val="FFFFFF"/>
                </a:solidFill>
              </a:rPr>
              <a:t>Control Flow </a:t>
            </a:r>
            <a:endParaRPr lang="en-US" sz="64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5822576" y="3762198"/>
            <a:ext cx="5437187" cy="2265216"/>
          </a:xfrm>
        </p:spPr>
        <p:txBody>
          <a:bodyPr vert="horz" wrap="square" lIns="0" tIns="0" rIns="0" bIns="0" rtlCol="0">
            <a:normAutofit/>
          </a:bodyPr>
          <a:lstStyle/>
          <a:p>
            <a:pPr marL="0" indent="0">
              <a:lnSpc>
                <a:spcPct val="100000"/>
              </a:lnSpc>
            </a:pPr>
            <a:r>
              <a:rPr lang="en-US" sz="2400" kern="1200" dirty="0">
                <a:latin typeface="+mn-lt"/>
                <a:ea typeface="+mn-ea"/>
                <a:cs typeface="+mn-cs"/>
              </a:rPr>
              <a:t>Nazrin Dolkhanova Sultanli</a:t>
            </a:r>
          </a:p>
          <a:p>
            <a:pPr marL="0" indent="0">
              <a:lnSpc>
                <a:spcPct val="100000"/>
              </a:lnSpc>
            </a:pPr>
            <a:r>
              <a:rPr lang="en-US" sz="1800" dirty="0">
                <a:effectLst/>
                <a:latin typeface="Times New Roman" panose="02020603050405020304" pitchFamily="18" charset="0"/>
                <a:ea typeface="Times New Roman" panose="02020603050405020304" pitchFamily="18" charset="0"/>
              </a:rPr>
              <a:t>Programming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Computer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a:t>
            </a:r>
            <a:r>
              <a:rPr lang="en-US" sz="1800" spc="-335" dirty="0">
                <a:effectLst/>
                <a:latin typeface="Times New Roman" panose="02020603050405020304" pitchFamily="18" charset="0"/>
                <a:ea typeface="Times New Roman" panose="02020603050405020304" pitchFamily="18" charset="0"/>
              </a:rPr>
              <a:t> </a:t>
            </a:r>
            <a:endParaRPr lang="en-US" sz="2400" kern="1200" dirty="0">
              <a:latin typeface="+mn-lt"/>
              <a:ea typeface="+mn-ea"/>
              <a:cs typeface="+mn-cs"/>
            </a:endParaRPr>
          </a:p>
        </p:txBody>
      </p:sp>
      <p:pic>
        <p:nvPicPr>
          <p:cNvPr id="7" name="Graphic 6">
            <a:extLst>
              <a:ext uri="{FF2B5EF4-FFF2-40B4-BE49-F238E27FC236}">
                <a16:creationId xmlns:a16="http://schemas.microsoft.com/office/drawing/2014/main" id="{8BE51323-B855-A736-DC17-9EAA8859DB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433" y="126654"/>
            <a:ext cx="1304925" cy="809625"/>
          </a:xfrm>
          <a:prstGeom prst="rect">
            <a:avLst/>
          </a:prstGeom>
        </p:spPr>
      </p:pic>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C87E94-86CA-4338-9209-21BD3632BB56}"/>
              </a:ext>
            </a:extLst>
          </p:cNvPr>
          <p:cNvSpPr>
            <a:spLocks noGrp="1"/>
          </p:cNvSpPr>
          <p:nvPr>
            <p:ph type="sldNum" sz="quarter" idx="12"/>
          </p:nvPr>
        </p:nvSpPr>
        <p:spPr/>
        <p:txBody>
          <a:bodyPr/>
          <a:lstStyle/>
          <a:p>
            <a:fld id="{DBA1B0FB-D917-4C8C-928F-313BD683BF39}" type="slidenum">
              <a:rPr lang="en-US" smtClean="0"/>
              <a:t>10</a:t>
            </a:fld>
            <a:endParaRPr lang="en-US"/>
          </a:p>
        </p:txBody>
      </p:sp>
      <p:sp>
        <p:nvSpPr>
          <p:cNvPr id="7" name="Title 1">
            <a:extLst>
              <a:ext uri="{FF2B5EF4-FFF2-40B4-BE49-F238E27FC236}">
                <a16:creationId xmlns:a16="http://schemas.microsoft.com/office/drawing/2014/main" id="{3B61B56E-C158-38FA-3B56-3755D314DEEE}"/>
              </a:ext>
            </a:extLst>
          </p:cNvPr>
          <p:cNvSpPr>
            <a:spLocks noGrp="1"/>
          </p:cNvSpPr>
          <p:nvPr>
            <p:ph type="title"/>
          </p:nvPr>
        </p:nvSpPr>
        <p:spPr>
          <a:xfrm>
            <a:off x="456142" y="196900"/>
            <a:ext cx="11091862" cy="873125"/>
          </a:xfrm>
        </p:spPr>
        <p:txBody>
          <a:bodyPr/>
          <a:lstStyle/>
          <a:p>
            <a:r>
              <a:rPr lang="en-US" dirty="0"/>
              <a:t>2.5 </a:t>
            </a:r>
            <a:r>
              <a:rPr lang="en-US" b="1" dirty="0"/>
              <a:t>while</a:t>
            </a:r>
            <a:r>
              <a:rPr lang="en-US" dirty="0"/>
              <a:t> and for</a:t>
            </a:r>
          </a:p>
        </p:txBody>
      </p:sp>
      <p:sp>
        <p:nvSpPr>
          <p:cNvPr id="14" name="Date Placeholder 13">
            <a:extLst>
              <a:ext uri="{FF2B5EF4-FFF2-40B4-BE49-F238E27FC236}">
                <a16:creationId xmlns:a16="http://schemas.microsoft.com/office/drawing/2014/main" id="{87BBC97D-2A8C-404A-C8BE-A31AE6618B48}"/>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9/22/2022</a:t>
            </a:fld>
            <a:endParaRPr lang="en-US" dirty="0"/>
          </a:p>
        </p:txBody>
      </p:sp>
      <p:sp>
        <p:nvSpPr>
          <p:cNvPr id="8" name="Footer Placeholder 14">
            <a:extLst>
              <a:ext uri="{FF2B5EF4-FFF2-40B4-BE49-F238E27FC236}">
                <a16:creationId xmlns:a16="http://schemas.microsoft.com/office/drawing/2014/main" id="{166269E3-7166-518A-24BC-B351CB494B57}"/>
              </a:ext>
            </a:extLst>
          </p:cNvPr>
          <p:cNvSpPr>
            <a:spLocks noGrp="1"/>
          </p:cNvSpPr>
          <p:nvPr>
            <p:ph type="ftr" sz="quarter" idx="11"/>
          </p:nvPr>
        </p:nvSpPr>
        <p:spPr>
          <a:xfrm>
            <a:off x="3359150" y="6507212"/>
            <a:ext cx="6379210" cy="153888"/>
          </a:xfrm>
        </p:spPr>
        <p:txBody>
          <a:bodyPr/>
          <a:lstStyle/>
          <a:p>
            <a:r>
              <a:rPr lang="en-US" dirty="0"/>
              <a:t>1.	</a:t>
            </a:r>
            <a:r>
              <a:rPr lang="en-US" dirty="0" err="1"/>
              <a:t>The_C_Programming_Language</a:t>
            </a:r>
            <a:r>
              <a:rPr lang="en-US" dirty="0"/>
              <a:t>_(2nd_Edition_Ritchie_Kernighan) chapter </a:t>
            </a:r>
            <a:r>
              <a:rPr lang="az-Latn-AZ" dirty="0"/>
              <a:t>3</a:t>
            </a:r>
            <a:endParaRPr lang="en-US" dirty="0"/>
          </a:p>
        </p:txBody>
      </p:sp>
      <p:pic>
        <p:nvPicPr>
          <p:cNvPr id="3" name="Picture 2">
            <a:extLst>
              <a:ext uri="{FF2B5EF4-FFF2-40B4-BE49-F238E27FC236}">
                <a16:creationId xmlns:a16="http://schemas.microsoft.com/office/drawing/2014/main" id="{865F5B98-02B9-1D4A-62DE-FAE6C59CE008}"/>
              </a:ext>
            </a:extLst>
          </p:cNvPr>
          <p:cNvPicPr>
            <a:picLocks noChangeAspect="1"/>
          </p:cNvPicPr>
          <p:nvPr/>
        </p:nvPicPr>
        <p:blipFill>
          <a:blip r:embed="rId2"/>
          <a:stretch>
            <a:fillRect/>
          </a:stretch>
        </p:blipFill>
        <p:spPr>
          <a:xfrm>
            <a:off x="7927747" y="1349893"/>
            <a:ext cx="3114209" cy="3325553"/>
          </a:xfrm>
          <a:prstGeom prst="rect">
            <a:avLst/>
          </a:prstGeom>
        </p:spPr>
      </p:pic>
      <p:pic>
        <p:nvPicPr>
          <p:cNvPr id="9" name="Picture 8">
            <a:extLst>
              <a:ext uri="{FF2B5EF4-FFF2-40B4-BE49-F238E27FC236}">
                <a16:creationId xmlns:a16="http://schemas.microsoft.com/office/drawing/2014/main" id="{AFFA39DE-7D40-1737-68FC-799D5B1368BD}"/>
              </a:ext>
            </a:extLst>
          </p:cNvPr>
          <p:cNvPicPr>
            <a:picLocks noChangeAspect="1"/>
          </p:cNvPicPr>
          <p:nvPr/>
        </p:nvPicPr>
        <p:blipFill>
          <a:blip r:embed="rId3"/>
          <a:stretch>
            <a:fillRect/>
          </a:stretch>
        </p:blipFill>
        <p:spPr>
          <a:xfrm>
            <a:off x="2497276" y="1262597"/>
            <a:ext cx="3114209" cy="1026662"/>
          </a:xfrm>
          <a:prstGeom prst="rect">
            <a:avLst/>
          </a:prstGeom>
        </p:spPr>
      </p:pic>
      <p:sp>
        <p:nvSpPr>
          <p:cNvPr id="2" name="Rectangle 1">
            <a:extLst>
              <a:ext uri="{FF2B5EF4-FFF2-40B4-BE49-F238E27FC236}">
                <a16:creationId xmlns:a16="http://schemas.microsoft.com/office/drawing/2014/main" id="{8335F240-7987-1261-7868-61C0546F3779}"/>
              </a:ext>
            </a:extLst>
          </p:cNvPr>
          <p:cNvSpPr>
            <a:spLocks noChangeArrowheads="1"/>
          </p:cNvSpPr>
          <p:nvPr/>
        </p:nvSpPr>
        <p:spPr bwMode="auto">
          <a:xfrm>
            <a:off x="1511609" y="2891412"/>
            <a:ext cx="5565386" cy="3277820"/>
          </a:xfrm>
          <a:prstGeom prst="rect">
            <a:avLst/>
          </a:prstGeom>
          <a:solidFill>
            <a:srgbClr val="EAE9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while (condition) {</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  // Statement(s)</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400" b="0" i="0" u="none" strike="noStrike" cap="none" normalizeH="0" baseline="0" dirty="0">
                <a:ln>
                  <a:noFill/>
                </a:ln>
                <a:solidFill>
                  <a:schemeClr val="bg1"/>
                </a:solidFill>
                <a:effectLst/>
                <a:latin typeface="Monaco"/>
                <a:cs typeface="Courier New" panose="02070309020205020404" pitchFamily="49" charset="0"/>
              </a:rPr>
            </a:br>
            <a:endParaRPr kumimoji="0" lang="en-US" altLang="en-US" sz="14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Apercu"/>
              </a:rPr>
              <a:t>In other words, instead of executing </a:t>
            </a:r>
            <a:r>
              <a:rPr kumimoji="0" lang="en-US" altLang="en-US" sz="1400" b="0" i="1" u="none" strike="noStrike" cap="none" normalizeH="0" baseline="0" dirty="0">
                <a:ln>
                  <a:noFill/>
                </a:ln>
                <a:solidFill>
                  <a:schemeClr val="bg1"/>
                </a:solidFill>
                <a:effectLst/>
                <a:latin typeface="Apercu"/>
              </a:rPr>
              <a:t>if</a:t>
            </a:r>
            <a:r>
              <a:rPr kumimoji="0" lang="en-US" altLang="en-US" sz="1400" b="0" i="0" u="none" strike="noStrike" cap="none" normalizeH="0" baseline="0" dirty="0">
                <a:ln>
                  <a:noFill/>
                </a:ln>
                <a:solidFill>
                  <a:schemeClr val="bg1"/>
                </a:solidFill>
                <a:effectLst/>
                <a:latin typeface="Apercu"/>
              </a:rPr>
              <a:t> something is true, it executes </a:t>
            </a:r>
            <a:r>
              <a:rPr kumimoji="0" lang="en-US" altLang="en-US" sz="1400" b="0" i="1" u="none" strike="noStrike" cap="none" normalizeH="0" baseline="0" dirty="0">
                <a:ln>
                  <a:noFill/>
                </a:ln>
                <a:solidFill>
                  <a:schemeClr val="bg1"/>
                </a:solidFill>
                <a:effectLst/>
                <a:latin typeface="Apercu"/>
              </a:rPr>
              <a:t>while</a:t>
            </a:r>
            <a:r>
              <a:rPr kumimoji="0" lang="en-US" altLang="en-US" sz="1400" b="0" i="0" u="none" strike="noStrike" cap="none" normalizeH="0" baseline="0" dirty="0">
                <a:ln>
                  <a:noFill/>
                </a:ln>
                <a:solidFill>
                  <a:schemeClr val="bg1"/>
                </a:solidFill>
                <a:effectLst/>
                <a:latin typeface="Apercu"/>
              </a:rPr>
              <a:t> that thing is true.</a:t>
            </a:r>
            <a:endPar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while (guess != 8) {</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4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("Wrong guess, try again: ");</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400" b="1" i="0" u="none" strike="noStrike" cap="none" normalizeH="0" baseline="0" dirty="0" err="1">
                <a:ln>
                  <a:noFill/>
                </a:ln>
                <a:solidFill>
                  <a:schemeClr val="bg1"/>
                </a:solidFill>
                <a:effectLst/>
                <a:latin typeface="Monaco"/>
                <a:cs typeface="Courier New" panose="02070309020205020404" pitchFamily="49" charset="0"/>
              </a:rPr>
              <a:t>scanf</a:t>
            </a: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("%d", &amp;guess);</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endParaRPr kumimoji="0" lang="en-US" altLang="en-US" sz="1400" b="1"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Apercu"/>
              </a:rPr>
              <a:t>In this example, the program will keep asking the user to input a new number while </a:t>
            </a:r>
            <a:r>
              <a:rPr kumimoji="0" lang="en-US" altLang="en-US" sz="1400" b="0" i="0" u="none" strike="noStrike" cap="none" normalizeH="0" baseline="0" dirty="0">
                <a:ln>
                  <a:noFill/>
                </a:ln>
                <a:solidFill>
                  <a:schemeClr val="bg1"/>
                </a:solidFill>
                <a:effectLst/>
                <a:latin typeface="Monaco"/>
              </a:rPr>
              <a:t>guess</a:t>
            </a:r>
            <a:r>
              <a:rPr kumimoji="0" lang="en-US" altLang="en-US" sz="1400" b="0" i="0" u="none" strike="noStrike" cap="none" normalizeH="0" baseline="0" dirty="0">
                <a:ln>
                  <a:noFill/>
                </a:ln>
                <a:solidFill>
                  <a:schemeClr val="bg1"/>
                </a:solidFill>
                <a:effectLst/>
                <a:latin typeface="Apercu"/>
              </a:rPr>
              <a:t> is not equal to 8. It will exit the </a:t>
            </a:r>
            <a:r>
              <a:rPr kumimoji="0" lang="en-US" altLang="en-US" sz="1400" b="0" i="0" u="none" strike="noStrike" cap="none" normalizeH="0" baseline="0" dirty="0">
                <a:ln>
                  <a:noFill/>
                </a:ln>
                <a:solidFill>
                  <a:schemeClr val="bg1"/>
                </a:solidFill>
                <a:effectLst/>
                <a:latin typeface="Monaco"/>
              </a:rPr>
              <a:t>while</a:t>
            </a:r>
            <a:r>
              <a:rPr kumimoji="0" lang="en-US" altLang="en-US" sz="1400" b="0" i="0" u="none" strike="noStrike" cap="none" normalizeH="0" baseline="0" dirty="0">
                <a:ln>
                  <a:noFill/>
                </a:ln>
                <a:solidFill>
                  <a:schemeClr val="bg1"/>
                </a:solidFill>
                <a:effectLst/>
                <a:latin typeface="Apercu"/>
              </a:rPr>
              <a:t> loop once the user types </a:t>
            </a:r>
            <a:r>
              <a:rPr kumimoji="0" lang="en-US" altLang="en-US" sz="1400" b="0" i="0" u="none" strike="noStrike" cap="none" normalizeH="0" baseline="0" dirty="0">
                <a:ln>
                  <a:noFill/>
                </a:ln>
                <a:solidFill>
                  <a:schemeClr val="bg1"/>
                </a:solidFill>
                <a:effectLst/>
                <a:latin typeface="Monaco"/>
              </a:rPr>
              <a:t>8</a:t>
            </a:r>
            <a:r>
              <a:rPr kumimoji="0" lang="en-US" altLang="en-US" sz="1400" b="0" i="0" u="none" strike="noStrike" cap="none" normalizeH="0" baseline="0" dirty="0">
                <a:ln>
                  <a:noFill/>
                </a:ln>
                <a:solidFill>
                  <a:schemeClr val="bg1"/>
                </a:solidFill>
                <a:effectLst/>
                <a:latin typeface="Apercu"/>
              </a:rPr>
              <a:t>, allowing the condition to finally become </a:t>
            </a:r>
            <a:r>
              <a:rPr kumimoji="0" lang="en-US" altLang="en-US" sz="1400" b="0" i="0" u="none" strike="noStrike" cap="none" normalizeH="0" baseline="0" dirty="0">
                <a:ln>
                  <a:noFill/>
                </a:ln>
                <a:solidFill>
                  <a:schemeClr val="bg1"/>
                </a:solidFill>
                <a:effectLst/>
                <a:latin typeface="Monaco"/>
              </a:rPr>
              <a:t>false</a:t>
            </a:r>
            <a:r>
              <a:rPr kumimoji="0" lang="en-US" altLang="en-US" sz="1400" b="0" i="0" u="none" strike="noStrike" cap="none" normalizeH="0" baseline="0" dirty="0">
                <a:ln>
                  <a:noFill/>
                </a:ln>
                <a:solidFill>
                  <a:schemeClr val="bg1"/>
                </a:solidFill>
                <a:effectLst/>
                <a:latin typeface="Apercu"/>
              </a:rPr>
              <a:t> and let the program continue.</a:t>
            </a:r>
            <a:endParaRPr kumimoji="0" lang="en-US" altLang="en-US" sz="1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676508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C87E94-86CA-4338-9209-21BD3632BB56}"/>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7" name="Title 1">
            <a:extLst>
              <a:ext uri="{FF2B5EF4-FFF2-40B4-BE49-F238E27FC236}">
                <a16:creationId xmlns:a16="http://schemas.microsoft.com/office/drawing/2014/main" id="{3B61B56E-C158-38FA-3B56-3755D314DEEE}"/>
              </a:ext>
            </a:extLst>
          </p:cNvPr>
          <p:cNvSpPr>
            <a:spLocks noGrp="1"/>
          </p:cNvSpPr>
          <p:nvPr>
            <p:ph type="title"/>
          </p:nvPr>
        </p:nvSpPr>
        <p:spPr>
          <a:xfrm>
            <a:off x="456142" y="196900"/>
            <a:ext cx="11091862" cy="873125"/>
          </a:xfrm>
        </p:spPr>
        <p:txBody>
          <a:bodyPr/>
          <a:lstStyle/>
          <a:p>
            <a:r>
              <a:rPr lang="en-US" dirty="0"/>
              <a:t>2.5 while and </a:t>
            </a:r>
            <a:r>
              <a:rPr lang="en-US" b="1" dirty="0"/>
              <a:t>for</a:t>
            </a:r>
          </a:p>
        </p:txBody>
      </p:sp>
      <p:sp>
        <p:nvSpPr>
          <p:cNvPr id="14" name="Date Placeholder 13">
            <a:extLst>
              <a:ext uri="{FF2B5EF4-FFF2-40B4-BE49-F238E27FC236}">
                <a16:creationId xmlns:a16="http://schemas.microsoft.com/office/drawing/2014/main" id="{87BBC97D-2A8C-404A-C8BE-A31AE6618B48}"/>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9/22/2022</a:t>
            </a:fld>
            <a:endParaRPr lang="en-US" dirty="0"/>
          </a:p>
        </p:txBody>
      </p:sp>
      <p:sp>
        <p:nvSpPr>
          <p:cNvPr id="8" name="Footer Placeholder 14">
            <a:extLst>
              <a:ext uri="{FF2B5EF4-FFF2-40B4-BE49-F238E27FC236}">
                <a16:creationId xmlns:a16="http://schemas.microsoft.com/office/drawing/2014/main" id="{166269E3-7166-518A-24BC-B351CB494B57}"/>
              </a:ext>
            </a:extLst>
          </p:cNvPr>
          <p:cNvSpPr>
            <a:spLocks noGrp="1"/>
          </p:cNvSpPr>
          <p:nvPr>
            <p:ph type="ftr" sz="quarter" idx="11"/>
          </p:nvPr>
        </p:nvSpPr>
        <p:spPr>
          <a:xfrm>
            <a:off x="3359150" y="6507212"/>
            <a:ext cx="6379210" cy="153888"/>
          </a:xfrm>
        </p:spPr>
        <p:txBody>
          <a:bodyPr/>
          <a:lstStyle/>
          <a:p>
            <a:r>
              <a:rPr lang="en-US" dirty="0"/>
              <a:t>1.	</a:t>
            </a:r>
            <a:r>
              <a:rPr lang="en-US" dirty="0" err="1"/>
              <a:t>The_C_Programming_Language</a:t>
            </a:r>
            <a:r>
              <a:rPr lang="en-US" dirty="0"/>
              <a:t>_(2nd_Edition_Ritchie_Kernighan) chapter </a:t>
            </a:r>
            <a:r>
              <a:rPr lang="az-Latn-AZ" dirty="0"/>
              <a:t>3</a:t>
            </a:r>
            <a:endParaRPr lang="en-US" dirty="0"/>
          </a:p>
        </p:txBody>
      </p:sp>
      <p:pic>
        <p:nvPicPr>
          <p:cNvPr id="12" name="Picture 11">
            <a:extLst>
              <a:ext uri="{FF2B5EF4-FFF2-40B4-BE49-F238E27FC236}">
                <a16:creationId xmlns:a16="http://schemas.microsoft.com/office/drawing/2014/main" id="{7E180B1A-8E14-9FAE-C3A3-945701D50A6A}"/>
              </a:ext>
            </a:extLst>
          </p:cNvPr>
          <p:cNvPicPr>
            <a:picLocks noChangeAspect="1"/>
          </p:cNvPicPr>
          <p:nvPr/>
        </p:nvPicPr>
        <p:blipFill>
          <a:blip r:embed="rId2"/>
          <a:stretch>
            <a:fillRect/>
          </a:stretch>
        </p:blipFill>
        <p:spPr>
          <a:xfrm>
            <a:off x="1197713" y="2708322"/>
            <a:ext cx="3964100" cy="3534444"/>
          </a:xfrm>
          <a:prstGeom prst="rect">
            <a:avLst/>
          </a:prstGeom>
        </p:spPr>
      </p:pic>
      <p:pic>
        <p:nvPicPr>
          <p:cNvPr id="11" name="Picture 10">
            <a:extLst>
              <a:ext uri="{FF2B5EF4-FFF2-40B4-BE49-F238E27FC236}">
                <a16:creationId xmlns:a16="http://schemas.microsoft.com/office/drawing/2014/main" id="{431DDA76-E637-6E7B-8EBE-769CCE31B93A}"/>
              </a:ext>
            </a:extLst>
          </p:cNvPr>
          <p:cNvPicPr>
            <a:picLocks noChangeAspect="1"/>
          </p:cNvPicPr>
          <p:nvPr/>
        </p:nvPicPr>
        <p:blipFill>
          <a:blip r:embed="rId3"/>
          <a:stretch>
            <a:fillRect/>
          </a:stretch>
        </p:blipFill>
        <p:spPr>
          <a:xfrm>
            <a:off x="915289" y="1008552"/>
            <a:ext cx="4426051" cy="1469190"/>
          </a:xfrm>
          <a:prstGeom prst="rect">
            <a:avLst/>
          </a:prstGeom>
        </p:spPr>
      </p:pic>
      <p:sp>
        <p:nvSpPr>
          <p:cNvPr id="10" name="Rectangle 9">
            <a:extLst>
              <a:ext uri="{FF2B5EF4-FFF2-40B4-BE49-F238E27FC236}">
                <a16:creationId xmlns:a16="http://schemas.microsoft.com/office/drawing/2014/main" id="{A8DFCF46-DBD5-AFF0-EF9D-322D232CD661}"/>
              </a:ext>
            </a:extLst>
          </p:cNvPr>
          <p:cNvSpPr>
            <a:spLocks noChangeArrowheads="1"/>
          </p:cNvSpPr>
          <p:nvPr/>
        </p:nvSpPr>
        <p:spPr bwMode="auto">
          <a:xfrm>
            <a:off x="6648257" y="600850"/>
            <a:ext cx="4992880" cy="5632311"/>
          </a:xfrm>
          <a:prstGeom prst="rect">
            <a:avLst/>
          </a:prstGeom>
          <a:solidFill>
            <a:srgbClr val="EAE9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for (int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 0;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&lt; 10;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("%d\n",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100" b="0" i="0" u="none" strike="noStrike" cap="none" normalizeH="0" baseline="0" dirty="0">
                <a:ln>
                  <a:noFill/>
                </a:ln>
                <a:solidFill>
                  <a:schemeClr val="bg1"/>
                </a:solidFill>
                <a:effectLst/>
                <a:latin typeface="Monaco"/>
                <a:cs typeface="Courier New" panose="02070309020205020404" pitchFamily="49" charset="0"/>
              </a:rPr>
            </a:br>
            <a:endParaRPr kumimoji="0" lang="en-US" altLang="en-US" sz="11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percu"/>
              </a:rPr>
              <a:t>Let’s take a closer look at the first line:</a:t>
            </a:r>
            <a:endParaRPr kumimoji="0" lang="en-US" altLang="en-US"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for (int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 0;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&lt; 10;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100" b="0" i="0" u="none" strike="noStrike" cap="none" normalizeH="0" baseline="0" dirty="0">
                <a:ln>
                  <a:noFill/>
                </a:ln>
                <a:solidFill>
                  <a:schemeClr val="bg1"/>
                </a:solidFill>
                <a:effectLst/>
                <a:latin typeface="Monaco"/>
                <a:cs typeface="Courier New" panose="02070309020205020404" pitchFamily="49" charset="0"/>
              </a:rPr>
            </a:br>
            <a:endParaRPr kumimoji="0" lang="en-US" altLang="en-US" sz="11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percu"/>
              </a:rPr>
              <a:t>There are three parts to this separated by two </a:t>
            </a:r>
            <a:r>
              <a:rPr kumimoji="0" lang="en-US" altLang="en-US" sz="1100" b="0" i="0" u="none" strike="noStrike" cap="none" normalizeH="0" baseline="0" dirty="0">
                <a:ln>
                  <a:noFill/>
                </a:ln>
                <a:solidFill>
                  <a:schemeClr val="bg1"/>
                </a:solidFill>
                <a:effectLst/>
                <a:latin typeface="Monaco"/>
              </a:rPr>
              <a:t>;</a:t>
            </a:r>
            <a:r>
              <a:rPr kumimoji="0" lang="en-US" altLang="en-US" sz="1100" b="0" i="0" u="none" strike="noStrike" cap="none" normalizeH="0" baseline="0" dirty="0">
                <a:ln>
                  <a:noFill/>
                </a:ln>
                <a:solidFill>
                  <a:schemeClr val="bg1"/>
                </a:solidFill>
                <a:effectLst/>
                <a:latin typeface="Apercu"/>
              </a:rPr>
              <a:t>:</a:t>
            </a:r>
            <a:endParaRPr kumimoji="0" lang="en-US" altLang="en-US" sz="11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bg1"/>
                </a:solidFill>
                <a:effectLst/>
                <a:latin typeface="Apercu"/>
              </a:rPr>
              <a:t>The initialization of a </a:t>
            </a:r>
            <a:r>
              <a:rPr kumimoji="0" lang="en-US" altLang="en-US" sz="1100" b="0" i="1" u="none" strike="noStrike" cap="none" normalizeH="0" baseline="0" dirty="0">
                <a:ln>
                  <a:noFill/>
                </a:ln>
                <a:solidFill>
                  <a:schemeClr val="bg1"/>
                </a:solidFill>
                <a:effectLst/>
                <a:latin typeface="Apercu"/>
              </a:rPr>
              <a:t>counter</a:t>
            </a:r>
            <a:r>
              <a:rPr kumimoji="0" lang="en-US" altLang="en-US" sz="1100" b="0" i="0" u="none" strike="noStrike" cap="none" normalizeH="0" baseline="0" dirty="0">
                <a:ln>
                  <a:noFill/>
                </a:ln>
                <a:solidFill>
                  <a:schemeClr val="bg1"/>
                </a:solidFill>
                <a:effectLst/>
                <a:latin typeface="Apercu"/>
              </a:rPr>
              <a:t>: </a:t>
            </a:r>
            <a:r>
              <a:rPr kumimoji="0" lang="en-US" altLang="en-US" sz="1100" b="0" i="0" u="none" strike="noStrike" cap="none" normalizeH="0" baseline="0" dirty="0">
                <a:ln>
                  <a:noFill/>
                </a:ln>
                <a:solidFill>
                  <a:schemeClr val="bg1"/>
                </a:solidFill>
                <a:effectLst/>
                <a:latin typeface="Monaco"/>
              </a:rPr>
              <a:t>int </a:t>
            </a:r>
            <a:r>
              <a:rPr kumimoji="0" lang="en-US" altLang="en-US" sz="1100" b="0" i="0" u="none" strike="noStrike" cap="none" normalizeH="0" baseline="0" dirty="0" err="1">
                <a:ln>
                  <a:noFill/>
                </a:ln>
                <a:solidFill>
                  <a:schemeClr val="bg1"/>
                </a:solidFill>
                <a:effectLst/>
                <a:latin typeface="Monaco"/>
              </a:rPr>
              <a:t>i</a:t>
            </a:r>
            <a:r>
              <a:rPr kumimoji="0" lang="en-US" altLang="en-US" sz="1100" b="0" i="0" u="none" strike="noStrike" cap="none" normalizeH="0" baseline="0" dirty="0">
                <a:ln>
                  <a:noFill/>
                </a:ln>
                <a:solidFill>
                  <a:schemeClr val="bg1"/>
                </a:solidFill>
                <a:effectLst/>
                <a:latin typeface="Monaco"/>
              </a:rPr>
              <a:t> = 0</a:t>
            </a:r>
            <a:endParaRPr kumimoji="0" lang="en-US" altLang="en-US" sz="1100" b="0" i="0" u="none" strike="noStrike" cap="none" normalizeH="0" baseline="0" dirty="0">
              <a:ln>
                <a:noFill/>
              </a:ln>
              <a:solidFill>
                <a:schemeClr val="bg1"/>
              </a:solidFill>
              <a:effectLst/>
              <a:latin typeface="Apercu"/>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bg1"/>
                </a:solidFill>
                <a:effectLst/>
                <a:latin typeface="Apercu"/>
              </a:rPr>
              <a:t>The condition: </a:t>
            </a:r>
            <a:r>
              <a:rPr kumimoji="0" lang="en-US" altLang="en-US" sz="1100" b="0" i="0" u="none" strike="noStrike" cap="none" normalizeH="0" baseline="0" dirty="0" err="1">
                <a:ln>
                  <a:noFill/>
                </a:ln>
                <a:solidFill>
                  <a:schemeClr val="bg1"/>
                </a:solidFill>
                <a:effectLst/>
                <a:latin typeface="Monaco"/>
              </a:rPr>
              <a:t>i</a:t>
            </a:r>
            <a:r>
              <a:rPr kumimoji="0" lang="en-US" altLang="en-US" sz="1100" b="0" i="0" u="none" strike="noStrike" cap="none" normalizeH="0" baseline="0" dirty="0">
                <a:ln>
                  <a:noFill/>
                </a:ln>
                <a:solidFill>
                  <a:schemeClr val="bg1"/>
                </a:solidFill>
                <a:effectLst/>
                <a:latin typeface="Monaco"/>
              </a:rPr>
              <a:t> &lt; 10</a:t>
            </a:r>
            <a:endParaRPr kumimoji="0" lang="en-US" altLang="en-US" sz="1100" b="0" i="0" u="none" strike="noStrike" cap="none" normalizeH="0" baseline="0" dirty="0">
              <a:ln>
                <a:noFill/>
              </a:ln>
              <a:solidFill>
                <a:schemeClr val="bg1"/>
              </a:solidFill>
              <a:effectLst/>
              <a:latin typeface="Apercu"/>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bg1"/>
                </a:solidFill>
                <a:effectLst/>
                <a:latin typeface="Apercu"/>
              </a:rPr>
              <a:t>The change in the counter (in this case an increment): </a:t>
            </a:r>
            <a:r>
              <a:rPr kumimoji="0" lang="en-US" altLang="en-US" sz="1100" b="0" i="0" u="none" strike="noStrike" cap="none" normalizeH="0" baseline="0" dirty="0" err="1">
                <a:ln>
                  <a:noFill/>
                </a:ln>
                <a:solidFill>
                  <a:schemeClr val="bg1"/>
                </a:solidFill>
                <a:effectLst/>
                <a:latin typeface="Monaco"/>
              </a:rPr>
              <a:t>i</a:t>
            </a:r>
            <a:r>
              <a:rPr kumimoji="0" lang="en-US" altLang="en-US" sz="1100" b="0" i="0" u="none" strike="noStrike" cap="none" normalizeH="0" baseline="0" dirty="0">
                <a:ln>
                  <a:noFill/>
                </a:ln>
                <a:solidFill>
                  <a:schemeClr val="bg1"/>
                </a:solidFill>
                <a:effectLst/>
                <a:latin typeface="Monaco"/>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bg1"/>
              </a:solidFill>
              <a:effectLst/>
              <a:latin typeface="Apercu"/>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percu"/>
              </a:rPr>
              <a:t>In the first part, we create a variable </a:t>
            </a:r>
            <a:r>
              <a:rPr kumimoji="0" lang="en-US" altLang="en-US" sz="1100" b="0" i="0" u="none" strike="noStrike" cap="none" normalizeH="0" baseline="0" dirty="0" err="1">
                <a:ln>
                  <a:noFill/>
                </a:ln>
                <a:solidFill>
                  <a:schemeClr val="bg1"/>
                </a:solidFill>
                <a:effectLst/>
                <a:latin typeface="Monaco"/>
              </a:rPr>
              <a:t>i</a:t>
            </a:r>
            <a:r>
              <a:rPr kumimoji="0" lang="en-US" altLang="en-US" sz="1100" b="0" i="0" u="none" strike="noStrike" cap="none" normalizeH="0" baseline="0" dirty="0">
                <a:ln>
                  <a:noFill/>
                </a:ln>
                <a:solidFill>
                  <a:schemeClr val="bg1"/>
                </a:solidFill>
                <a:effectLst/>
                <a:latin typeface="Apercu"/>
              </a:rPr>
              <a:t> that starts from 0 and acts as our counter. In the second part, as long as our counter </a:t>
            </a:r>
            <a:r>
              <a:rPr kumimoji="0" lang="en-US" altLang="en-US" sz="1100" b="0" i="0" u="none" strike="noStrike" cap="none" normalizeH="0" baseline="0" dirty="0" err="1">
                <a:ln>
                  <a:noFill/>
                </a:ln>
                <a:solidFill>
                  <a:schemeClr val="bg1"/>
                </a:solidFill>
                <a:effectLst/>
                <a:latin typeface="Monaco"/>
              </a:rPr>
              <a:t>i</a:t>
            </a:r>
            <a:r>
              <a:rPr kumimoji="0" lang="en-US" altLang="en-US" sz="1100" b="0" i="0" u="none" strike="noStrike" cap="none" normalizeH="0" baseline="0" dirty="0">
                <a:ln>
                  <a:noFill/>
                </a:ln>
                <a:solidFill>
                  <a:schemeClr val="bg1"/>
                </a:solidFill>
                <a:effectLst/>
                <a:latin typeface="Apercu"/>
              </a:rPr>
              <a:t> is less than 10, the statements within the loop will repeatedly run. In the third and final part, after each iteration of the </a:t>
            </a:r>
            <a:r>
              <a:rPr kumimoji="0" lang="en-US" altLang="en-US" sz="1100" b="0" i="0" u="none" strike="noStrike" cap="none" normalizeH="0" baseline="0" dirty="0">
                <a:ln>
                  <a:noFill/>
                </a:ln>
                <a:solidFill>
                  <a:schemeClr val="bg1"/>
                </a:solidFill>
                <a:effectLst/>
                <a:latin typeface="Monaco"/>
              </a:rPr>
              <a:t>for</a:t>
            </a:r>
            <a:r>
              <a:rPr kumimoji="0" lang="en-US" altLang="en-US" sz="1100" b="0" i="0" u="none" strike="noStrike" cap="none" normalizeH="0" baseline="0" dirty="0">
                <a:ln>
                  <a:noFill/>
                </a:ln>
                <a:solidFill>
                  <a:schemeClr val="bg1"/>
                </a:solidFill>
                <a:effectLst/>
                <a:latin typeface="Apercu"/>
              </a:rPr>
              <a:t> loop, we add 1 to </a:t>
            </a:r>
            <a:r>
              <a:rPr kumimoji="0" lang="en-US" altLang="en-US" sz="1100" b="0" i="0" u="none" strike="noStrike" cap="none" normalizeH="0" baseline="0" dirty="0" err="1">
                <a:ln>
                  <a:noFill/>
                </a:ln>
                <a:solidFill>
                  <a:schemeClr val="bg1"/>
                </a:solidFill>
                <a:effectLst/>
                <a:latin typeface="Monaco"/>
              </a:rPr>
              <a:t>i</a:t>
            </a:r>
            <a:r>
              <a:rPr kumimoji="0" lang="en-US" altLang="en-US" sz="1100" b="0" i="0" u="none" strike="noStrike" cap="none" normalizeH="0" baseline="0" dirty="0">
                <a:ln>
                  <a:noFill/>
                </a:ln>
                <a:solidFill>
                  <a:schemeClr val="bg1"/>
                </a:solidFill>
                <a:effectLst/>
                <a:latin typeface="Apercu"/>
              </a:rPr>
              <a:t> using the </a:t>
            </a:r>
            <a:r>
              <a:rPr kumimoji="0" lang="en-US" altLang="en-US" sz="1100" b="0" i="0" u="none" strike="noStrike" cap="none" normalizeH="0" baseline="0" dirty="0">
                <a:ln>
                  <a:noFill/>
                </a:ln>
                <a:solidFill>
                  <a:schemeClr val="bg1"/>
                </a:solidFill>
                <a:effectLst/>
                <a:latin typeface="Monaco"/>
              </a:rPr>
              <a:t>++</a:t>
            </a:r>
            <a:r>
              <a:rPr kumimoji="0" lang="en-US" altLang="en-US" sz="1100" b="0" i="0" u="none" strike="noStrike" cap="none" normalizeH="0" baseline="0" dirty="0">
                <a:ln>
                  <a:noFill/>
                </a:ln>
                <a:solidFill>
                  <a:schemeClr val="bg1"/>
                </a:solidFill>
                <a:effectLst/>
                <a:latin typeface="Apercu"/>
              </a:rPr>
              <a:t> operator.</a:t>
            </a:r>
            <a:endParaRPr kumimoji="0" lang="en-US" altLang="en-US" sz="11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percu"/>
              </a:rPr>
              <a:t>Or in other words, we start with some initialized variable, then </a:t>
            </a:r>
            <a:r>
              <a:rPr kumimoji="0" lang="en-US" altLang="en-US" sz="1100" b="0" i="1" u="none" strike="noStrike" cap="none" normalizeH="0" baseline="0" dirty="0">
                <a:ln>
                  <a:noFill/>
                </a:ln>
                <a:solidFill>
                  <a:schemeClr val="bg1"/>
                </a:solidFill>
                <a:effectLst/>
                <a:latin typeface="Apercu"/>
              </a:rPr>
              <a:t>while</a:t>
            </a:r>
            <a:r>
              <a:rPr kumimoji="0" lang="en-US" altLang="en-US" sz="1100" b="0" i="0" u="none" strike="noStrike" cap="none" normalizeH="0" baseline="0" dirty="0">
                <a:ln>
                  <a:noFill/>
                </a:ln>
                <a:solidFill>
                  <a:schemeClr val="bg1"/>
                </a:solidFill>
                <a:effectLst/>
                <a:latin typeface="Apercu"/>
              </a:rPr>
              <a:t> some condition is true, we do something, then we incrementally change the control variable. Does this sound familiar?</a:t>
            </a:r>
            <a:endParaRPr kumimoji="0" lang="en-US" altLang="en-US" sz="11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percu"/>
              </a:rPr>
              <a:t>It’s just like a </a:t>
            </a:r>
            <a:r>
              <a:rPr kumimoji="0" lang="en-US" altLang="en-US" sz="1100" b="0" i="0" u="none" strike="noStrike" cap="none" normalizeH="0" baseline="0" dirty="0">
                <a:ln>
                  <a:noFill/>
                </a:ln>
                <a:solidFill>
                  <a:schemeClr val="bg1"/>
                </a:solidFill>
                <a:effectLst/>
                <a:latin typeface="Monaco"/>
              </a:rPr>
              <a:t>while</a:t>
            </a:r>
            <a:r>
              <a:rPr kumimoji="0" lang="en-US" altLang="en-US" sz="1100" b="0" i="0" u="none" strike="noStrike" cap="none" normalizeH="0" baseline="0" dirty="0">
                <a:ln>
                  <a:noFill/>
                </a:ln>
                <a:solidFill>
                  <a:schemeClr val="bg1"/>
                </a:solidFill>
                <a:effectLst/>
                <a:latin typeface="Apercu"/>
              </a:rPr>
              <a:t> loop! In fact, the above </a:t>
            </a:r>
            <a:r>
              <a:rPr kumimoji="0" lang="en-US" altLang="en-US" sz="1100" b="0" i="0" u="none" strike="noStrike" cap="none" normalizeH="0" baseline="0" dirty="0">
                <a:ln>
                  <a:noFill/>
                </a:ln>
                <a:solidFill>
                  <a:schemeClr val="bg1"/>
                </a:solidFill>
                <a:effectLst/>
                <a:latin typeface="Monaco"/>
              </a:rPr>
              <a:t>for</a:t>
            </a:r>
            <a:r>
              <a:rPr kumimoji="0" lang="en-US" altLang="en-US" sz="1100" b="0" i="0" u="none" strike="noStrike" cap="none" normalizeH="0" baseline="0" dirty="0">
                <a:ln>
                  <a:noFill/>
                </a:ln>
                <a:solidFill>
                  <a:schemeClr val="bg1"/>
                </a:solidFill>
                <a:effectLst/>
                <a:latin typeface="Apercu"/>
              </a:rPr>
              <a:t> loop does the exact same thing as the </a:t>
            </a:r>
            <a:r>
              <a:rPr kumimoji="0" lang="en-US" altLang="en-US" sz="1100" b="0" i="0" u="none" strike="noStrike" cap="none" normalizeH="0" baseline="0" dirty="0">
                <a:ln>
                  <a:noFill/>
                </a:ln>
                <a:solidFill>
                  <a:schemeClr val="bg1"/>
                </a:solidFill>
                <a:effectLst/>
                <a:latin typeface="Monaco"/>
              </a:rPr>
              <a:t>while</a:t>
            </a:r>
            <a:r>
              <a:rPr kumimoji="0" lang="en-US" altLang="en-US" sz="1100" b="0" i="0" u="none" strike="noStrike" cap="none" normalizeH="0" baseline="0" dirty="0">
                <a:ln>
                  <a:noFill/>
                </a:ln>
                <a:solidFill>
                  <a:schemeClr val="bg1"/>
                </a:solidFill>
                <a:effectLst/>
                <a:latin typeface="Apercu"/>
              </a:rPr>
              <a:t> loop we just worked with in the previous exercise!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percu"/>
              </a:rPr>
              <a:t>The </a:t>
            </a:r>
            <a:r>
              <a:rPr kumimoji="0" lang="en-US" altLang="en-US" sz="1100" b="0" i="0" u="none" strike="noStrike" cap="none" normalizeH="0" baseline="0" dirty="0">
                <a:ln>
                  <a:noFill/>
                </a:ln>
                <a:solidFill>
                  <a:schemeClr val="bg1"/>
                </a:solidFill>
                <a:effectLst/>
                <a:latin typeface="Monaco"/>
              </a:rPr>
              <a:t>while</a:t>
            </a:r>
            <a:r>
              <a:rPr kumimoji="0" lang="en-US" altLang="en-US" sz="1100" b="0" i="0" u="none" strike="noStrike" cap="none" normalizeH="0" baseline="0" dirty="0">
                <a:ln>
                  <a:noFill/>
                </a:ln>
                <a:solidFill>
                  <a:schemeClr val="bg1"/>
                </a:solidFill>
                <a:effectLst/>
                <a:latin typeface="Apercu"/>
              </a:rPr>
              <a:t> loop from exercise:</a:t>
            </a:r>
            <a:endParaRPr kumimoji="0" lang="en-US" altLang="en-US" sz="11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int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 0;</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while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&lt; 10) {</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("%d\n",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endParaRPr kumimoji="0" lang="en-US" altLang="en-US" sz="1100" b="1"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Apercu"/>
              </a:rPr>
              <a:t>Note:</a:t>
            </a:r>
            <a:r>
              <a:rPr kumimoji="0" lang="en-US" altLang="en-US" sz="1100" b="0" i="0" u="none" strike="noStrike" cap="none" normalizeH="0" baseline="0" dirty="0">
                <a:ln>
                  <a:noFill/>
                </a:ln>
                <a:solidFill>
                  <a:schemeClr val="bg1"/>
                </a:solidFill>
                <a:effectLst/>
                <a:latin typeface="Apercu"/>
              </a:rPr>
              <a:t> This distinction is important because it allows us to switch between </a:t>
            </a:r>
            <a:r>
              <a:rPr kumimoji="0" lang="en-US" altLang="en-US" sz="1100" b="0" i="0" u="none" strike="noStrike" cap="none" normalizeH="0" baseline="0" dirty="0">
                <a:ln>
                  <a:noFill/>
                </a:ln>
                <a:solidFill>
                  <a:schemeClr val="bg1"/>
                </a:solidFill>
                <a:effectLst/>
                <a:latin typeface="Monaco"/>
              </a:rPr>
              <a:t>while</a:t>
            </a:r>
            <a:r>
              <a:rPr kumimoji="0" lang="en-US" altLang="en-US" sz="1100" b="0" i="0" u="none" strike="noStrike" cap="none" normalizeH="0" baseline="0" dirty="0">
                <a:ln>
                  <a:noFill/>
                </a:ln>
                <a:solidFill>
                  <a:schemeClr val="bg1"/>
                </a:solidFill>
                <a:effectLst/>
                <a:latin typeface="Apercu"/>
              </a:rPr>
              <a:t> loops and </a:t>
            </a:r>
            <a:r>
              <a:rPr kumimoji="0" lang="en-US" altLang="en-US" sz="1100" b="0" i="0" u="none" strike="noStrike" cap="none" normalizeH="0" baseline="0" dirty="0">
                <a:ln>
                  <a:noFill/>
                </a:ln>
                <a:solidFill>
                  <a:schemeClr val="bg1"/>
                </a:solidFill>
                <a:effectLst/>
                <a:latin typeface="Monaco"/>
              </a:rPr>
              <a:t>for</a:t>
            </a:r>
            <a:r>
              <a:rPr kumimoji="0" lang="en-US" altLang="en-US" sz="1100" b="0" i="0" u="none" strike="noStrike" cap="none" normalizeH="0" baseline="0" dirty="0">
                <a:ln>
                  <a:noFill/>
                </a:ln>
                <a:solidFill>
                  <a:schemeClr val="bg1"/>
                </a:solidFill>
                <a:effectLst/>
                <a:latin typeface="Apercu"/>
              </a:rPr>
              <a:t> loops to best fit the current program’s needs. If we don’t quite know when a loop may end, we use a </a:t>
            </a:r>
            <a:r>
              <a:rPr kumimoji="0" lang="en-US" altLang="en-US" sz="1100" b="0" i="0" u="none" strike="noStrike" cap="none" normalizeH="0" baseline="0" dirty="0">
                <a:ln>
                  <a:noFill/>
                </a:ln>
                <a:solidFill>
                  <a:schemeClr val="bg1"/>
                </a:solidFill>
                <a:effectLst/>
                <a:latin typeface="Monaco"/>
              </a:rPr>
              <a:t>while</a:t>
            </a:r>
            <a:r>
              <a:rPr kumimoji="0" lang="en-US" altLang="en-US" sz="1100" b="0" i="0" u="none" strike="noStrike" cap="none" normalizeH="0" baseline="0" dirty="0">
                <a:ln>
                  <a:noFill/>
                </a:ln>
                <a:solidFill>
                  <a:schemeClr val="bg1"/>
                </a:solidFill>
                <a:effectLst/>
                <a:latin typeface="Apercu"/>
              </a:rPr>
              <a:t> loop. If we </a:t>
            </a:r>
            <a:r>
              <a:rPr kumimoji="0" lang="en-US" altLang="en-US" sz="1100" b="0" i="1" u="none" strike="noStrike" cap="none" normalizeH="0" baseline="0" dirty="0">
                <a:ln>
                  <a:noFill/>
                </a:ln>
                <a:solidFill>
                  <a:schemeClr val="bg1"/>
                </a:solidFill>
                <a:effectLst/>
                <a:latin typeface="Apercu"/>
              </a:rPr>
              <a:t>do</a:t>
            </a:r>
            <a:r>
              <a:rPr kumimoji="0" lang="en-US" altLang="en-US" sz="1100" b="0" i="0" u="none" strike="noStrike" cap="none" normalizeH="0" baseline="0" dirty="0">
                <a:ln>
                  <a:noFill/>
                </a:ln>
                <a:solidFill>
                  <a:schemeClr val="bg1"/>
                </a:solidFill>
                <a:effectLst/>
                <a:latin typeface="Apercu"/>
              </a:rPr>
              <a:t> know exactly when a loop should end, we use a </a:t>
            </a:r>
            <a:r>
              <a:rPr kumimoji="0" lang="en-US" altLang="en-US" sz="1100" b="0" i="0" u="none" strike="noStrike" cap="none" normalizeH="0" baseline="0" dirty="0">
                <a:ln>
                  <a:noFill/>
                </a:ln>
                <a:solidFill>
                  <a:schemeClr val="bg1"/>
                </a:solidFill>
                <a:effectLst/>
                <a:latin typeface="Monaco"/>
              </a:rPr>
              <a:t>for</a:t>
            </a:r>
            <a:r>
              <a:rPr kumimoji="0" lang="en-US" altLang="en-US" sz="1100" b="0" i="0" u="none" strike="noStrike" cap="none" normalizeH="0" baseline="0" dirty="0">
                <a:ln>
                  <a:noFill/>
                </a:ln>
                <a:solidFill>
                  <a:schemeClr val="bg1"/>
                </a:solidFill>
                <a:effectLst/>
                <a:latin typeface="Apercu"/>
              </a:rPr>
              <a:t> loop.</a:t>
            </a:r>
            <a:endParaRPr kumimoji="0" lang="en-US" altLang="en-US" sz="11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980722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1396683" y="358694"/>
            <a:ext cx="3566160" cy="1031552"/>
          </a:xfrm>
        </p:spPr>
        <p:txBody>
          <a:bodyPr>
            <a:normAutofit/>
          </a:bodyPr>
          <a:lstStyle/>
          <a:p>
            <a:r>
              <a:rPr lang="en-US" dirty="0"/>
              <a:t>2.6 Do-while</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4" name="Date Placeholder 13">
            <a:extLst>
              <a:ext uri="{FF2B5EF4-FFF2-40B4-BE49-F238E27FC236}">
                <a16:creationId xmlns:a16="http://schemas.microsoft.com/office/drawing/2014/main" id="{DA92C8CF-418B-8C88-3355-0837BA7A1912}"/>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9/22/2022</a:t>
            </a:fld>
            <a:endParaRPr lang="en-US" dirty="0"/>
          </a:p>
        </p:txBody>
      </p:sp>
      <p:pic>
        <p:nvPicPr>
          <p:cNvPr id="4" name="Picture 3">
            <a:extLst>
              <a:ext uri="{FF2B5EF4-FFF2-40B4-BE49-F238E27FC236}">
                <a16:creationId xmlns:a16="http://schemas.microsoft.com/office/drawing/2014/main" id="{20A881DB-0FDF-EB6F-FDC2-441AB02C4843}"/>
              </a:ext>
            </a:extLst>
          </p:cNvPr>
          <p:cNvPicPr>
            <a:picLocks noChangeAspect="1"/>
          </p:cNvPicPr>
          <p:nvPr/>
        </p:nvPicPr>
        <p:blipFill>
          <a:blip r:embed="rId2"/>
          <a:stretch>
            <a:fillRect/>
          </a:stretch>
        </p:blipFill>
        <p:spPr>
          <a:xfrm>
            <a:off x="550863" y="3214907"/>
            <a:ext cx="4554366" cy="3013919"/>
          </a:xfrm>
          <a:prstGeom prst="rect">
            <a:avLst/>
          </a:prstGeom>
        </p:spPr>
      </p:pic>
      <p:pic>
        <p:nvPicPr>
          <p:cNvPr id="6" name="Picture 5">
            <a:extLst>
              <a:ext uri="{FF2B5EF4-FFF2-40B4-BE49-F238E27FC236}">
                <a16:creationId xmlns:a16="http://schemas.microsoft.com/office/drawing/2014/main" id="{97A0168F-15DD-141E-B56F-981F3E8F929D}"/>
              </a:ext>
            </a:extLst>
          </p:cNvPr>
          <p:cNvPicPr>
            <a:picLocks noChangeAspect="1"/>
          </p:cNvPicPr>
          <p:nvPr/>
        </p:nvPicPr>
        <p:blipFill>
          <a:blip r:embed="rId3"/>
          <a:stretch>
            <a:fillRect/>
          </a:stretch>
        </p:blipFill>
        <p:spPr>
          <a:xfrm>
            <a:off x="1513595" y="1784951"/>
            <a:ext cx="2628901" cy="950726"/>
          </a:xfrm>
          <a:prstGeom prst="rect">
            <a:avLst/>
          </a:prstGeom>
        </p:spPr>
      </p:pic>
      <p:pic>
        <p:nvPicPr>
          <p:cNvPr id="8" name="Picture 7">
            <a:extLst>
              <a:ext uri="{FF2B5EF4-FFF2-40B4-BE49-F238E27FC236}">
                <a16:creationId xmlns:a16="http://schemas.microsoft.com/office/drawing/2014/main" id="{03E08C64-9E21-9040-F717-F05EDB43D316}"/>
              </a:ext>
            </a:extLst>
          </p:cNvPr>
          <p:cNvPicPr>
            <a:picLocks noChangeAspect="1"/>
          </p:cNvPicPr>
          <p:nvPr/>
        </p:nvPicPr>
        <p:blipFill>
          <a:blip r:embed="rId4"/>
          <a:stretch>
            <a:fillRect/>
          </a:stretch>
        </p:blipFill>
        <p:spPr>
          <a:xfrm>
            <a:off x="7804559" y="249136"/>
            <a:ext cx="2272047" cy="2669944"/>
          </a:xfrm>
          <a:prstGeom prst="rect">
            <a:avLst/>
          </a:prstGeom>
        </p:spPr>
      </p:pic>
      <p:sp>
        <p:nvSpPr>
          <p:cNvPr id="2" name="Rectangle 1">
            <a:extLst>
              <a:ext uri="{FF2B5EF4-FFF2-40B4-BE49-F238E27FC236}">
                <a16:creationId xmlns:a16="http://schemas.microsoft.com/office/drawing/2014/main" id="{9A4FF186-2C99-4327-E4C4-CEB1C3CC4905}"/>
              </a:ext>
            </a:extLst>
          </p:cNvPr>
          <p:cNvSpPr>
            <a:spLocks noChangeArrowheads="1"/>
          </p:cNvSpPr>
          <p:nvPr/>
        </p:nvSpPr>
        <p:spPr bwMode="auto">
          <a:xfrm>
            <a:off x="5933533" y="3166449"/>
            <a:ext cx="6014101" cy="3062377"/>
          </a:xfrm>
          <a:prstGeom prst="rect">
            <a:avLst/>
          </a:prstGeom>
          <a:solidFill>
            <a:srgbClr val="EAE9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do {</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  // Statement(s)</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 while (condition);</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endParaRPr kumimoji="0" lang="en-US" altLang="en-US" sz="1400" b="1" i="0" u="none" strike="noStrike" cap="none" normalizeH="0" baseline="0" dirty="0">
              <a:ln>
                <a:noFill/>
              </a:ln>
              <a:solidFill>
                <a:schemeClr val="bg1"/>
              </a:solidFill>
              <a:effectLst/>
              <a:latin typeface="Apercu"/>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Apercu"/>
              </a:rPr>
              <a:t>This is odd, the condition came </a:t>
            </a:r>
            <a:r>
              <a:rPr kumimoji="0" lang="en-US" altLang="en-US" sz="1400" b="0" i="1" u="none" strike="noStrike" cap="none" normalizeH="0" baseline="0" dirty="0">
                <a:ln>
                  <a:noFill/>
                </a:ln>
                <a:solidFill>
                  <a:schemeClr val="bg1"/>
                </a:solidFill>
                <a:effectLst/>
                <a:latin typeface="Apercu"/>
              </a:rPr>
              <a:t>after</a:t>
            </a:r>
            <a:r>
              <a:rPr kumimoji="0" lang="en-US" altLang="en-US" sz="1400" b="0" i="0" u="none" strike="noStrike" cap="none" normalizeH="0" baseline="0" dirty="0">
                <a:ln>
                  <a:noFill/>
                </a:ln>
                <a:solidFill>
                  <a:schemeClr val="bg1"/>
                </a:solidFill>
                <a:effectLst/>
                <a:latin typeface="Apercu"/>
              </a:rPr>
              <a:t> the statements. Does this mean the condition isn’t checked until </a:t>
            </a:r>
            <a:r>
              <a:rPr kumimoji="0" lang="en-US" altLang="en-US" sz="1400" b="0" i="1" u="none" strike="noStrike" cap="none" normalizeH="0" baseline="0" dirty="0">
                <a:ln>
                  <a:noFill/>
                </a:ln>
                <a:solidFill>
                  <a:schemeClr val="bg1"/>
                </a:solidFill>
                <a:effectLst/>
                <a:latin typeface="Apercu"/>
              </a:rPr>
              <a:t>after</a:t>
            </a:r>
            <a:r>
              <a:rPr kumimoji="0" lang="en-US" altLang="en-US" sz="1400" b="0" i="0" u="none" strike="noStrike" cap="none" normalizeH="0" baseline="0" dirty="0">
                <a:ln>
                  <a:noFill/>
                </a:ln>
                <a:solidFill>
                  <a:schemeClr val="bg1"/>
                </a:solidFill>
                <a:effectLst/>
                <a:latin typeface="Apercu"/>
              </a:rPr>
              <a:t> the statements get executed?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Apercu"/>
              </a:rPr>
              <a:t>That is exactly what happens!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Apercu"/>
              </a:rPr>
              <a:t>This is what’s known as a </a:t>
            </a:r>
            <a:r>
              <a:rPr kumimoji="0" lang="en-US" altLang="en-US" sz="1400" b="0" i="0" u="none" strike="noStrike" cap="none" normalizeH="0" baseline="0" dirty="0">
                <a:ln>
                  <a:noFill/>
                </a:ln>
                <a:solidFill>
                  <a:schemeClr val="bg1"/>
                </a:solidFill>
                <a:effectLst/>
                <a:latin typeface="Monaco"/>
              </a:rPr>
              <a:t>do-while</a:t>
            </a:r>
            <a:r>
              <a:rPr kumimoji="0" lang="en-US" altLang="en-US" sz="1400" b="0" i="0" u="none" strike="noStrike" cap="none" normalizeH="0" baseline="0" dirty="0">
                <a:ln>
                  <a:noFill/>
                </a:ln>
                <a:solidFill>
                  <a:schemeClr val="bg1"/>
                </a:solidFill>
                <a:effectLst/>
                <a:latin typeface="Apercu"/>
              </a:rPr>
              <a:t> loop. Simply put, it </a:t>
            </a:r>
            <a:r>
              <a:rPr kumimoji="0" lang="en-US" altLang="en-US" sz="1400" b="0" i="1" u="none" strike="noStrike" cap="none" normalizeH="0" baseline="0" dirty="0">
                <a:ln>
                  <a:noFill/>
                </a:ln>
                <a:solidFill>
                  <a:schemeClr val="bg1"/>
                </a:solidFill>
                <a:effectLst/>
                <a:latin typeface="Apercu"/>
              </a:rPr>
              <a:t>does</a:t>
            </a:r>
            <a:r>
              <a:rPr kumimoji="0" lang="en-US" altLang="en-US" sz="1400" b="0" i="0" u="none" strike="noStrike" cap="none" normalizeH="0" baseline="0" dirty="0">
                <a:ln>
                  <a:noFill/>
                </a:ln>
                <a:solidFill>
                  <a:schemeClr val="bg1"/>
                </a:solidFill>
                <a:effectLst/>
                <a:latin typeface="Apercu"/>
              </a:rPr>
              <a:t> something first, and then checks the condition afterward and loops in this manner until the condition is no longer </a:t>
            </a:r>
            <a:r>
              <a:rPr kumimoji="0" lang="en-US" altLang="en-US" sz="1400" b="0" i="0" u="none" strike="noStrike" cap="none" normalizeH="0" baseline="0" dirty="0">
                <a:ln>
                  <a:noFill/>
                </a:ln>
                <a:solidFill>
                  <a:schemeClr val="bg1"/>
                </a:solidFill>
                <a:effectLst/>
                <a:latin typeface="Monaco"/>
              </a:rPr>
              <a:t>true</a:t>
            </a:r>
            <a:r>
              <a:rPr kumimoji="0" lang="en-US" altLang="en-US" sz="1400" b="0" i="0" u="none" strike="noStrike" cap="none" normalizeH="0" baseline="0" dirty="0">
                <a:ln>
                  <a:noFill/>
                </a:ln>
                <a:solidFill>
                  <a:schemeClr val="bg1"/>
                </a:solidFill>
                <a:effectLst/>
                <a:latin typeface="Apercu"/>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Apercu"/>
              </a:rPr>
              <a:t>The </a:t>
            </a:r>
            <a:r>
              <a:rPr kumimoji="0" lang="en-US" altLang="en-US" sz="1400" b="0" i="0" u="none" strike="noStrike" cap="none" normalizeH="0" baseline="0" dirty="0">
                <a:ln>
                  <a:noFill/>
                </a:ln>
                <a:solidFill>
                  <a:schemeClr val="bg1"/>
                </a:solidFill>
                <a:effectLst/>
                <a:latin typeface="Monaco"/>
              </a:rPr>
              <a:t>do-while</a:t>
            </a:r>
            <a:r>
              <a:rPr kumimoji="0" lang="en-US" altLang="en-US" sz="1400" b="0" i="0" u="none" strike="noStrike" cap="none" normalizeH="0" baseline="0" dirty="0">
                <a:ln>
                  <a:noFill/>
                </a:ln>
                <a:solidFill>
                  <a:schemeClr val="bg1"/>
                </a:solidFill>
                <a:effectLst/>
                <a:latin typeface="Apercu"/>
              </a:rPr>
              <a:t> loop is most often used when a program wants to do something at least once before checking the condition.</a:t>
            </a:r>
            <a:endParaRPr kumimoji="0" lang="en-US" altLang="en-US"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bg1"/>
              </a:solidFill>
              <a:effectLst/>
              <a:latin typeface="Apercu"/>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1"/>
              </a:solidFill>
              <a:effectLst/>
            </a:endParaRPr>
          </a:p>
        </p:txBody>
      </p:sp>
      <p:sp>
        <p:nvSpPr>
          <p:cNvPr id="5" name="Footer Placeholder 7">
            <a:extLst>
              <a:ext uri="{FF2B5EF4-FFF2-40B4-BE49-F238E27FC236}">
                <a16:creationId xmlns:a16="http://schemas.microsoft.com/office/drawing/2014/main" id="{3FB32E44-5038-E053-1299-3579177B7856}"/>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1.	</a:t>
            </a:r>
            <a:r>
              <a:rPr lang="en-US" kern="1200" dirty="0" err="1">
                <a:solidFill>
                  <a:schemeClr val="tx1">
                    <a:alpha val="80000"/>
                  </a:schemeClr>
                </a:solidFill>
                <a:latin typeface="+mn-lt"/>
                <a:ea typeface="+mn-ea"/>
                <a:cs typeface="+mn-cs"/>
              </a:rPr>
              <a:t>The_C_Programming_Language</a:t>
            </a:r>
            <a:r>
              <a:rPr lang="en-US" kern="1200" dirty="0">
                <a:solidFill>
                  <a:schemeClr val="tx1">
                    <a:alpha val="80000"/>
                  </a:schemeClr>
                </a:solidFill>
                <a:latin typeface="+mn-lt"/>
                <a:ea typeface="+mn-ea"/>
                <a:cs typeface="+mn-cs"/>
              </a:rPr>
              <a:t>_(2nd_Edition_Ritchie_Kernighan) </a:t>
            </a:r>
            <a:r>
              <a:rPr lang="en-US" dirty="0"/>
              <a:t>chapter 3</a:t>
            </a:r>
            <a:endParaRPr lang="en-US" kern="1200" dirty="0">
              <a:solidFill>
                <a:schemeClr val="tx1">
                  <a:alpha val="80000"/>
                </a:schemeClr>
              </a:solidFill>
              <a:latin typeface="+mn-lt"/>
              <a:ea typeface="+mn-ea"/>
              <a:cs typeface="+mn-cs"/>
            </a:endParaRPr>
          </a:p>
        </p:txBody>
      </p:sp>
    </p:spTree>
    <p:extLst>
      <p:ext uri="{BB962C8B-B14F-4D97-AF65-F5344CB8AC3E}">
        <p14:creationId xmlns:p14="http://schemas.microsoft.com/office/powerpoint/2010/main" val="39551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Freeform: Shape 5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7" name="Group 5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8" name="Freeform: Shape 5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Oval 5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3" name="Rectangle 6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220549" y="-15262"/>
            <a:ext cx="5437187" cy="886106"/>
          </a:xfrm>
        </p:spPr>
        <p:txBody>
          <a:bodyPr vert="horz" wrap="square" lIns="0" tIns="0" rIns="0" bIns="0" rtlCol="0" anchor="b" anchorCtr="0">
            <a:normAutofit fontScale="90000"/>
          </a:bodyPr>
          <a:lstStyle/>
          <a:p>
            <a:pPr>
              <a:lnSpc>
                <a:spcPct val="100000"/>
              </a:lnSpc>
            </a:pPr>
            <a:r>
              <a:rPr lang="en-US" sz="4000" dirty="0"/>
              <a:t>3.7 </a:t>
            </a:r>
            <a:r>
              <a:rPr lang="en-US" sz="4000" b="1" dirty="0"/>
              <a:t>Break</a:t>
            </a:r>
            <a:r>
              <a:rPr lang="en-US" sz="4000" dirty="0"/>
              <a:t> and Continue</a:t>
            </a:r>
          </a:p>
        </p:txBody>
      </p:sp>
      <p:sp>
        <p:nvSpPr>
          <p:cNvPr id="65" name="Rectangle 64">
            <a:extLst>
              <a:ext uri="{FF2B5EF4-FFF2-40B4-BE49-F238E27FC236}">
                <a16:creationId xmlns:a16="http://schemas.microsoft.com/office/drawing/2014/main" id="{E4BB252D-BA31-4505-A0AD-9E55134E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06F25AB-C6A7-4ED5-B2EC-1B9226D83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13</a:t>
            </a:fld>
            <a:endParaRPr lang="en-US">
              <a:solidFill>
                <a:schemeClr val="tx1">
                  <a:alpha val="80000"/>
                </a:schemeClr>
              </a:solidFill>
            </a:endParaRPr>
          </a:p>
        </p:txBody>
      </p:sp>
      <p:sp>
        <p:nvSpPr>
          <p:cNvPr id="48" name="Date Placeholder 13">
            <a:extLst>
              <a:ext uri="{FF2B5EF4-FFF2-40B4-BE49-F238E27FC236}">
                <a16:creationId xmlns:a16="http://schemas.microsoft.com/office/drawing/2014/main" id="{DDB29328-62C3-9D06-F1D6-7F53C9F7D2C1}"/>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9/22/2022</a:t>
            </a:fld>
            <a:endParaRPr lang="en-US" dirty="0"/>
          </a:p>
        </p:txBody>
      </p:sp>
      <p:pic>
        <p:nvPicPr>
          <p:cNvPr id="3" name="Picture 2">
            <a:extLst>
              <a:ext uri="{FF2B5EF4-FFF2-40B4-BE49-F238E27FC236}">
                <a16:creationId xmlns:a16="http://schemas.microsoft.com/office/drawing/2014/main" id="{FDACD8EC-2223-2877-E66E-20103F2F115B}"/>
              </a:ext>
            </a:extLst>
          </p:cNvPr>
          <p:cNvPicPr>
            <a:picLocks noChangeAspect="1"/>
          </p:cNvPicPr>
          <p:nvPr/>
        </p:nvPicPr>
        <p:blipFill>
          <a:blip r:embed="rId3"/>
          <a:stretch>
            <a:fillRect/>
          </a:stretch>
        </p:blipFill>
        <p:spPr>
          <a:xfrm>
            <a:off x="324089" y="1500329"/>
            <a:ext cx="4505291" cy="648714"/>
          </a:xfrm>
          <a:prstGeom prst="rect">
            <a:avLst/>
          </a:prstGeom>
        </p:spPr>
      </p:pic>
      <p:pic>
        <p:nvPicPr>
          <p:cNvPr id="10" name="Picture 9">
            <a:extLst>
              <a:ext uri="{FF2B5EF4-FFF2-40B4-BE49-F238E27FC236}">
                <a16:creationId xmlns:a16="http://schemas.microsoft.com/office/drawing/2014/main" id="{F08999D2-7E3F-5DF0-112D-098BA57AE91F}"/>
              </a:ext>
            </a:extLst>
          </p:cNvPr>
          <p:cNvPicPr>
            <a:picLocks noChangeAspect="1"/>
          </p:cNvPicPr>
          <p:nvPr/>
        </p:nvPicPr>
        <p:blipFill>
          <a:blip r:embed="rId4"/>
          <a:stretch>
            <a:fillRect/>
          </a:stretch>
        </p:blipFill>
        <p:spPr>
          <a:xfrm>
            <a:off x="324088" y="2806075"/>
            <a:ext cx="4505292" cy="2775877"/>
          </a:xfrm>
          <a:prstGeom prst="rect">
            <a:avLst/>
          </a:prstGeom>
        </p:spPr>
      </p:pic>
      <p:sp>
        <p:nvSpPr>
          <p:cNvPr id="2" name="Rectangle 1">
            <a:extLst>
              <a:ext uri="{FF2B5EF4-FFF2-40B4-BE49-F238E27FC236}">
                <a16:creationId xmlns:a16="http://schemas.microsoft.com/office/drawing/2014/main" id="{46855593-C65E-C1B6-1F1D-5303BCECCEA5}"/>
              </a:ext>
            </a:extLst>
          </p:cNvPr>
          <p:cNvSpPr>
            <a:spLocks noChangeArrowheads="1"/>
          </p:cNvSpPr>
          <p:nvPr/>
        </p:nvSpPr>
        <p:spPr bwMode="auto">
          <a:xfrm>
            <a:off x="5579599" y="1450136"/>
            <a:ext cx="6061538" cy="4108817"/>
          </a:xfrm>
          <a:prstGeom prst="rect">
            <a:avLst/>
          </a:prstGeom>
          <a:solidFill>
            <a:srgbClr val="EAE9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while (tries &lt; 50) {</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200" b="1" i="0" u="none" strike="noStrike" cap="none" normalizeH="0" baseline="0" dirty="0" err="1">
                <a:ln>
                  <a:noFill/>
                </a:ln>
                <a:solidFill>
                  <a:schemeClr val="bg1"/>
                </a:solidFill>
                <a:effectLst/>
                <a:latin typeface="Monaco"/>
                <a:cs typeface="Courier New" panose="02070309020205020404" pitchFamily="49" charset="0"/>
              </a:rPr>
              <a:t>scanf</a:t>
            </a: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("%d", &amp;guess);</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if (guess == 8) {</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break;</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2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("Wrong guess, try again: ");</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tries++;</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endParaRPr kumimoji="0" lang="en-US" altLang="en-US" sz="1200" b="1"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ercu"/>
              </a:rPr>
              <a:t>The keyword </a:t>
            </a:r>
            <a:r>
              <a:rPr kumimoji="0" lang="en-US" altLang="en-US" sz="1200" b="0" i="0" u="none" strike="noStrike" cap="none" normalizeH="0" baseline="0" dirty="0">
                <a:ln>
                  <a:noFill/>
                </a:ln>
                <a:solidFill>
                  <a:schemeClr val="bg1"/>
                </a:solidFill>
                <a:effectLst/>
                <a:latin typeface="Monaco"/>
              </a:rPr>
              <a:t>break</a:t>
            </a:r>
            <a:r>
              <a:rPr kumimoji="0" lang="en-US" altLang="en-US" sz="1200" b="0" i="0" u="none" strike="noStrike" cap="none" normalizeH="0" baseline="0" dirty="0">
                <a:ln>
                  <a:noFill/>
                </a:ln>
                <a:solidFill>
                  <a:schemeClr val="bg1"/>
                </a:solidFill>
                <a:effectLst/>
                <a:latin typeface="Apercu"/>
              </a:rPr>
              <a:t> allows us to, quite literally, “break” out of a loop and stop it from running any more times.</a:t>
            </a:r>
            <a:endParaRPr kumimoji="0" lang="en-US" altLang="en-US" sz="12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ercu"/>
              </a:rPr>
              <a:t>It can often simply be avoided with careful planning of the conditional controlling a loop. It’s generally advised to be careful with breaking out of loops because it can result in unexpected processing when a programmer has a mental plan centered around a loop finishing all its iterations.</a:t>
            </a:r>
            <a:endParaRPr kumimoji="0" lang="en-US" altLang="en-US" sz="12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ercu"/>
              </a:rPr>
              <a:t>However, when used effectively, a </a:t>
            </a:r>
            <a:r>
              <a:rPr kumimoji="0" lang="en-US" altLang="en-US" sz="1200" b="0" i="0" u="none" strike="noStrike" cap="none" normalizeH="0" baseline="0" dirty="0">
                <a:ln>
                  <a:noFill/>
                </a:ln>
                <a:solidFill>
                  <a:schemeClr val="bg1"/>
                </a:solidFill>
                <a:effectLst/>
                <a:latin typeface="Monaco"/>
              </a:rPr>
              <a:t>break</a:t>
            </a:r>
            <a:r>
              <a:rPr kumimoji="0" lang="en-US" altLang="en-US" sz="1200" b="0" i="0" u="none" strike="noStrike" cap="none" normalizeH="0" baseline="0" dirty="0">
                <a:ln>
                  <a:noFill/>
                </a:ln>
                <a:solidFill>
                  <a:schemeClr val="bg1"/>
                </a:solidFill>
                <a:effectLst/>
                <a:latin typeface="Apercu"/>
              </a:rPr>
              <a:t> can increase the efficiency of a program and help minimize its memory uses through unnecessary variables.</a:t>
            </a:r>
            <a:endParaRPr kumimoji="0" lang="en-US" altLang="en-US" sz="12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Apercu"/>
              </a:rPr>
              <a:t>Note:</a:t>
            </a:r>
            <a:r>
              <a:rPr kumimoji="0" lang="en-US" altLang="en-US" sz="1200" b="0" i="0" u="none" strike="noStrike" cap="none" normalizeH="0" baseline="0" dirty="0">
                <a:ln>
                  <a:noFill/>
                </a:ln>
                <a:solidFill>
                  <a:schemeClr val="bg1"/>
                </a:solidFill>
                <a:effectLst/>
                <a:latin typeface="Apercu"/>
              </a:rPr>
              <a:t> </a:t>
            </a:r>
            <a:r>
              <a:rPr kumimoji="0" lang="en-US" altLang="en-US" sz="1200" b="0" i="0" u="none" strike="noStrike" cap="none" normalizeH="0" baseline="0" dirty="0">
                <a:ln>
                  <a:noFill/>
                </a:ln>
                <a:solidFill>
                  <a:schemeClr val="bg1"/>
                </a:solidFill>
                <a:effectLst/>
                <a:latin typeface="Monaco"/>
              </a:rPr>
              <a:t>break</a:t>
            </a:r>
            <a:r>
              <a:rPr kumimoji="0" lang="en-US" altLang="en-US" sz="1200" b="0" i="0" u="none" strike="noStrike" cap="none" normalizeH="0" baseline="0" dirty="0">
                <a:ln>
                  <a:noFill/>
                </a:ln>
                <a:solidFill>
                  <a:schemeClr val="bg1"/>
                </a:solidFill>
                <a:effectLst/>
                <a:latin typeface="Apercu"/>
              </a:rPr>
              <a:t> is most often used when a program wants to run a loop infinitely in a controlled manner. For example, a program that runs until the user types “quit.” In that instance, the program may run forever, but will only break out of its running loop when the user tells it.</a:t>
            </a:r>
            <a:endParaRPr kumimoji="0" lang="en-US" altLang="en-US" sz="1200" b="0" i="0" u="none" strike="noStrike" cap="none" normalizeH="0" baseline="0" dirty="0">
              <a:ln>
                <a:noFill/>
              </a:ln>
              <a:solidFill>
                <a:schemeClr val="bg1"/>
              </a:solidFill>
              <a:effectLst/>
            </a:endParaRPr>
          </a:p>
        </p:txBody>
      </p:sp>
      <p:sp>
        <p:nvSpPr>
          <p:cNvPr id="7" name="Footer Placeholder 7">
            <a:extLst>
              <a:ext uri="{FF2B5EF4-FFF2-40B4-BE49-F238E27FC236}">
                <a16:creationId xmlns:a16="http://schemas.microsoft.com/office/drawing/2014/main" id="{69ABAF7F-999D-A8DE-8367-36A5BBCFB789}"/>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1.	</a:t>
            </a:r>
            <a:r>
              <a:rPr lang="en-US" kern="1200" dirty="0" err="1">
                <a:solidFill>
                  <a:schemeClr val="tx1">
                    <a:alpha val="80000"/>
                  </a:schemeClr>
                </a:solidFill>
                <a:latin typeface="+mn-lt"/>
                <a:ea typeface="+mn-ea"/>
                <a:cs typeface="+mn-cs"/>
              </a:rPr>
              <a:t>The_C_Programming_Language</a:t>
            </a:r>
            <a:r>
              <a:rPr lang="en-US" kern="1200" dirty="0">
                <a:solidFill>
                  <a:schemeClr val="tx1">
                    <a:alpha val="80000"/>
                  </a:schemeClr>
                </a:solidFill>
                <a:latin typeface="+mn-lt"/>
                <a:ea typeface="+mn-ea"/>
                <a:cs typeface="+mn-cs"/>
              </a:rPr>
              <a:t>_(2nd_Edition_Ritchie_Kernighan) </a:t>
            </a:r>
            <a:r>
              <a:rPr lang="en-US" dirty="0"/>
              <a:t>chapter 3</a:t>
            </a:r>
            <a:endParaRPr lang="en-US" kern="1200" dirty="0">
              <a:solidFill>
                <a:schemeClr val="tx1">
                  <a:alpha val="80000"/>
                </a:schemeClr>
              </a:solidFill>
              <a:latin typeface="+mn-lt"/>
              <a:ea typeface="+mn-ea"/>
              <a:cs typeface="+mn-cs"/>
            </a:endParaRPr>
          </a:p>
        </p:txBody>
      </p:sp>
    </p:spTree>
    <p:extLst>
      <p:ext uri="{BB962C8B-B14F-4D97-AF65-F5344CB8AC3E}">
        <p14:creationId xmlns:p14="http://schemas.microsoft.com/office/powerpoint/2010/main" val="297987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Freeform: Shape 5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Oval 5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7" name="Group 5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8" name="Freeform: Shape 5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Oval 5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63" name="Rectangle 6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220549" y="-15262"/>
            <a:ext cx="5437187" cy="886106"/>
          </a:xfrm>
        </p:spPr>
        <p:txBody>
          <a:bodyPr vert="horz" wrap="square" lIns="0" tIns="0" rIns="0" bIns="0" rtlCol="0" anchor="b" anchorCtr="0">
            <a:normAutofit fontScale="90000"/>
          </a:bodyPr>
          <a:lstStyle/>
          <a:p>
            <a:pPr>
              <a:lnSpc>
                <a:spcPct val="100000"/>
              </a:lnSpc>
            </a:pPr>
            <a:r>
              <a:rPr lang="en-US" sz="4000" dirty="0"/>
              <a:t>3.7 Break and </a:t>
            </a:r>
            <a:r>
              <a:rPr lang="en-US" sz="4000" b="1" dirty="0"/>
              <a:t>Continue</a:t>
            </a:r>
          </a:p>
        </p:txBody>
      </p:sp>
      <p:sp>
        <p:nvSpPr>
          <p:cNvPr id="65" name="Rectangle 64">
            <a:extLst>
              <a:ext uri="{FF2B5EF4-FFF2-40B4-BE49-F238E27FC236}">
                <a16:creationId xmlns:a16="http://schemas.microsoft.com/office/drawing/2014/main" id="{E4BB252D-BA31-4505-A0AD-9E55134E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06F25AB-C6A7-4ED5-B2EC-1B9226D83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
        <p:nvSpPr>
          <p:cNvPr id="48" name="Date Placeholder 13">
            <a:extLst>
              <a:ext uri="{FF2B5EF4-FFF2-40B4-BE49-F238E27FC236}">
                <a16:creationId xmlns:a16="http://schemas.microsoft.com/office/drawing/2014/main" id="{DDB29328-62C3-9D06-F1D6-7F53C9F7D2C1}"/>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9/22/2022</a:t>
            </a:fld>
            <a:endParaRPr lang="en-US" dirty="0"/>
          </a:p>
        </p:txBody>
      </p:sp>
      <p:pic>
        <p:nvPicPr>
          <p:cNvPr id="5" name="Picture 4">
            <a:extLst>
              <a:ext uri="{FF2B5EF4-FFF2-40B4-BE49-F238E27FC236}">
                <a16:creationId xmlns:a16="http://schemas.microsoft.com/office/drawing/2014/main" id="{B04F8497-B74C-5BBE-CD16-22C33E8BE9EE}"/>
              </a:ext>
            </a:extLst>
          </p:cNvPr>
          <p:cNvPicPr>
            <a:picLocks noChangeAspect="1"/>
          </p:cNvPicPr>
          <p:nvPr/>
        </p:nvPicPr>
        <p:blipFill>
          <a:blip r:embed="rId3"/>
          <a:stretch>
            <a:fillRect/>
          </a:stretch>
        </p:blipFill>
        <p:spPr>
          <a:xfrm>
            <a:off x="550863" y="1399153"/>
            <a:ext cx="4839583" cy="984649"/>
          </a:xfrm>
          <a:prstGeom prst="rect">
            <a:avLst/>
          </a:prstGeom>
        </p:spPr>
      </p:pic>
      <p:pic>
        <p:nvPicPr>
          <p:cNvPr id="12" name="Picture 11">
            <a:extLst>
              <a:ext uri="{FF2B5EF4-FFF2-40B4-BE49-F238E27FC236}">
                <a16:creationId xmlns:a16="http://schemas.microsoft.com/office/drawing/2014/main" id="{1322BA2E-3FDD-93D4-3C89-F83FFF736C55}"/>
              </a:ext>
            </a:extLst>
          </p:cNvPr>
          <p:cNvPicPr>
            <a:picLocks noChangeAspect="1"/>
          </p:cNvPicPr>
          <p:nvPr/>
        </p:nvPicPr>
        <p:blipFill>
          <a:blip r:embed="rId4"/>
          <a:stretch>
            <a:fillRect/>
          </a:stretch>
        </p:blipFill>
        <p:spPr>
          <a:xfrm>
            <a:off x="550863" y="2729475"/>
            <a:ext cx="4807354" cy="3217984"/>
          </a:xfrm>
          <a:prstGeom prst="rect">
            <a:avLst/>
          </a:prstGeom>
        </p:spPr>
      </p:pic>
      <p:sp>
        <p:nvSpPr>
          <p:cNvPr id="4" name="Rectangle 2">
            <a:extLst>
              <a:ext uri="{FF2B5EF4-FFF2-40B4-BE49-F238E27FC236}">
                <a16:creationId xmlns:a16="http://schemas.microsoft.com/office/drawing/2014/main" id="{C11E11A8-2599-F975-63C3-C3DF17F7DEBB}"/>
              </a:ext>
            </a:extLst>
          </p:cNvPr>
          <p:cNvSpPr>
            <a:spLocks noChangeArrowheads="1"/>
          </p:cNvSpPr>
          <p:nvPr/>
        </p:nvSpPr>
        <p:spPr bwMode="auto">
          <a:xfrm>
            <a:off x="6677818" y="901635"/>
            <a:ext cx="4622849" cy="5216813"/>
          </a:xfrm>
          <a:prstGeom prst="rect">
            <a:avLst/>
          </a:prstGeom>
          <a:solidFill>
            <a:srgbClr val="EAE9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Apercu"/>
              </a:rPr>
              <a:t>In a loop, if a </a:t>
            </a:r>
            <a:r>
              <a:rPr kumimoji="0" lang="en-US" altLang="en-US" sz="1400" b="0" i="0" u="none" strike="noStrike" cap="none" normalizeH="0" baseline="0" dirty="0">
                <a:ln>
                  <a:noFill/>
                </a:ln>
                <a:solidFill>
                  <a:schemeClr val="bg1"/>
                </a:solidFill>
                <a:effectLst/>
                <a:latin typeface="Monaco"/>
              </a:rPr>
              <a:t>continue</a:t>
            </a:r>
            <a:r>
              <a:rPr kumimoji="0" lang="en-US" altLang="en-US" sz="1400" b="0" i="0" u="none" strike="noStrike" cap="none" normalizeH="0" baseline="0" dirty="0">
                <a:ln>
                  <a:noFill/>
                </a:ln>
                <a:solidFill>
                  <a:schemeClr val="bg1"/>
                </a:solidFill>
                <a:effectLst/>
                <a:latin typeface="Apercu"/>
              </a:rPr>
              <a:t> is ever reached, it will immediately skip the rest of the statements inside the loop body and “continue” into the next iteration.</a:t>
            </a:r>
            <a:endParaRPr kumimoji="0" lang="en-US" altLang="en-US"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Apercu"/>
              </a:rPr>
              <a:t>For example, let’s look at the following 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for (int </a:t>
            </a:r>
            <a:r>
              <a:rPr kumimoji="0" lang="en-US" altLang="en-US" sz="14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 = 0; </a:t>
            </a:r>
            <a:r>
              <a:rPr kumimoji="0" lang="en-US" altLang="en-US" sz="14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 &lt; 10; </a:t>
            </a:r>
            <a:r>
              <a:rPr kumimoji="0" lang="en-US" altLang="en-US" sz="14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 {</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  if (</a:t>
            </a:r>
            <a:r>
              <a:rPr kumimoji="0" lang="en-US" altLang="en-US" sz="14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 % 2 == 0) {</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    continue;</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  }</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4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("%d is odd\n", </a:t>
            </a:r>
            <a:r>
              <a:rPr kumimoji="0" lang="en-US" altLang="en-US" sz="1400" b="1" i="0" u="none" strike="noStrike" cap="none" normalizeH="0" baseline="0" dirty="0" err="1">
                <a:ln>
                  <a:noFill/>
                </a:ln>
                <a:solidFill>
                  <a:schemeClr val="bg1"/>
                </a:solidFill>
                <a:effectLst/>
                <a:latin typeface="Monaco"/>
                <a:cs typeface="Courier New" panose="02070309020205020404" pitchFamily="49" charset="0"/>
              </a:rPr>
              <a:t>i</a:t>
            </a: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4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400" b="1" i="0" u="none" strike="noStrike" cap="none" normalizeH="0" baseline="0" dirty="0">
                <a:ln>
                  <a:noFill/>
                </a:ln>
                <a:solidFill>
                  <a:schemeClr val="bg1"/>
                </a:solidFill>
                <a:effectLst/>
                <a:latin typeface="Monaco"/>
                <a:cs typeface="Courier New" panose="02070309020205020404" pitchFamily="49" charset="0"/>
              </a:rPr>
            </a:br>
            <a:endParaRPr kumimoji="0" lang="en-US" altLang="en-US" sz="1400" b="1"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Apercu"/>
              </a:rPr>
              <a:t>Inside the </a:t>
            </a:r>
            <a:r>
              <a:rPr kumimoji="0" lang="en-US" altLang="en-US" sz="1400" b="0" i="0" u="none" strike="noStrike" cap="none" normalizeH="0" baseline="0" dirty="0">
                <a:ln>
                  <a:noFill/>
                </a:ln>
                <a:solidFill>
                  <a:schemeClr val="bg1"/>
                </a:solidFill>
                <a:effectLst/>
                <a:latin typeface="Monaco"/>
              </a:rPr>
              <a:t>for</a:t>
            </a:r>
            <a:r>
              <a:rPr kumimoji="0" lang="en-US" altLang="en-US" sz="1400" b="0" i="0" u="none" strike="noStrike" cap="none" normalizeH="0" baseline="0" dirty="0">
                <a:ln>
                  <a:noFill/>
                </a:ln>
                <a:solidFill>
                  <a:schemeClr val="bg1"/>
                </a:solidFill>
                <a:effectLst/>
                <a:latin typeface="Apercu"/>
              </a:rPr>
              <a:t> loop, we see an </a:t>
            </a:r>
            <a:r>
              <a:rPr kumimoji="0" lang="en-US" altLang="en-US" sz="1400" b="0" i="0" u="none" strike="noStrike" cap="none" normalizeH="0" baseline="0" dirty="0">
                <a:ln>
                  <a:noFill/>
                </a:ln>
                <a:solidFill>
                  <a:schemeClr val="bg1"/>
                </a:solidFill>
                <a:effectLst/>
                <a:latin typeface="Monaco"/>
              </a:rPr>
              <a:t>if</a:t>
            </a:r>
            <a:r>
              <a:rPr kumimoji="0" lang="en-US" altLang="en-US" sz="1400" b="0" i="0" u="none" strike="noStrike" cap="none" normalizeH="0" baseline="0" dirty="0">
                <a:ln>
                  <a:noFill/>
                </a:ln>
                <a:solidFill>
                  <a:schemeClr val="bg1"/>
                </a:solidFill>
                <a:effectLst/>
                <a:latin typeface="Apercu"/>
              </a:rPr>
              <a:t> statement checking if the current counter, </a:t>
            </a:r>
            <a:r>
              <a:rPr kumimoji="0" lang="en-US" altLang="en-US" sz="1400" b="0" i="0" u="none" strike="noStrike" cap="none" normalizeH="0" baseline="0" dirty="0" err="1">
                <a:ln>
                  <a:noFill/>
                </a:ln>
                <a:solidFill>
                  <a:schemeClr val="bg1"/>
                </a:solidFill>
                <a:effectLst/>
                <a:latin typeface="Monaco"/>
              </a:rPr>
              <a:t>i</a:t>
            </a:r>
            <a:r>
              <a:rPr kumimoji="0" lang="en-US" altLang="en-US" sz="1400" b="0" i="0" u="none" strike="noStrike" cap="none" normalizeH="0" baseline="0" dirty="0">
                <a:ln>
                  <a:noFill/>
                </a:ln>
                <a:solidFill>
                  <a:schemeClr val="bg1"/>
                </a:solidFill>
                <a:effectLst/>
                <a:latin typeface="Apercu"/>
              </a:rPr>
              <a:t>, is an even number by using the </a:t>
            </a:r>
            <a:r>
              <a:rPr kumimoji="0" lang="en-US" altLang="en-US" sz="1400" b="0" i="0" u="none" strike="noStrike" cap="none" normalizeH="0" baseline="0" dirty="0">
                <a:ln>
                  <a:noFill/>
                </a:ln>
                <a:solidFill>
                  <a:schemeClr val="bg1"/>
                </a:solidFill>
                <a:effectLst/>
                <a:latin typeface="Monaco"/>
              </a:rPr>
              <a:t>%</a:t>
            </a:r>
            <a:r>
              <a:rPr kumimoji="0" lang="en-US" altLang="en-US" sz="1400" b="0" i="0" u="none" strike="noStrike" cap="none" normalizeH="0" baseline="0" dirty="0">
                <a:ln>
                  <a:noFill/>
                </a:ln>
                <a:solidFill>
                  <a:schemeClr val="bg1"/>
                </a:solidFill>
                <a:effectLst/>
                <a:latin typeface="Apercu"/>
              </a:rPr>
              <a:t> operator. If </a:t>
            </a:r>
            <a:r>
              <a:rPr kumimoji="0" lang="en-US" altLang="en-US" sz="1400" b="0" i="0" u="none" strike="noStrike" cap="none" normalizeH="0" baseline="0" dirty="0" err="1">
                <a:ln>
                  <a:noFill/>
                </a:ln>
                <a:solidFill>
                  <a:schemeClr val="bg1"/>
                </a:solidFill>
                <a:effectLst/>
                <a:latin typeface="Monaco"/>
              </a:rPr>
              <a:t>i</a:t>
            </a:r>
            <a:r>
              <a:rPr kumimoji="0" lang="en-US" altLang="en-US" sz="1400" b="0" i="0" u="none" strike="noStrike" cap="none" normalizeH="0" baseline="0" dirty="0">
                <a:ln>
                  <a:noFill/>
                </a:ln>
                <a:solidFill>
                  <a:schemeClr val="bg1"/>
                </a:solidFill>
                <a:effectLst/>
                <a:latin typeface="Apercu"/>
              </a:rPr>
              <a:t> is even, </a:t>
            </a:r>
            <a:r>
              <a:rPr kumimoji="0" lang="en-US" altLang="en-US" sz="1400" b="0" i="0" u="none" strike="noStrike" cap="none" normalizeH="0" baseline="0" dirty="0">
                <a:ln>
                  <a:noFill/>
                </a:ln>
                <a:solidFill>
                  <a:schemeClr val="bg1"/>
                </a:solidFill>
                <a:effectLst/>
                <a:latin typeface="Monaco"/>
              </a:rPr>
              <a:t>continue</a:t>
            </a:r>
            <a:r>
              <a:rPr kumimoji="0" lang="en-US" altLang="en-US" sz="1400" b="0" i="0" u="none" strike="noStrike" cap="none" normalizeH="0" baseline="0" dirty="0">
                <a:ln>
                  <a:noFill/>
                </a:ln>
                <a:solidFill>
                  <a:schemeClr val="bg1"/>
                </a:solidFill>
                <a:effectLst/>
                <a:latin typeface="Apercu"/>
              </a:rPr>
              <a:t> to the next iteration and </a:t>
            </a:r>
            <a:r>
              <a:rPr kumimoji="0" lang="en-US" altLang="en-US" sz="1400" b="0" i="1" u="none" strike="noStrike" cap="none" normalizeH="0" baseline="0" dirty="0">
                <a:ln>
                  <a:noFill/>
                </a:ln>
                <a:solidFill>
                  <a:schemeClr val="bg1"/>
                </a:solidFill>
                <a:effectLst/>
                <a:latin typeface="Apercu"/>
              </a:rPr>
              <a:t>skip</a:t>
            </a:r>
            <a:r>
              <a:rPr kumimoji="0" lang="en-US" altLang="en-US" sz="1400" b="0" i="0" u="none" strike="noStrike" cap="none" normalizeH="0" baseline="0" dirty="0">
                <a:ln>
                  <a:noFill/>
                </a:ln>
                <a:solidFill>
                  <a:schemeClr val="bg1"/>
                </a:solidFill>
                <a:effectLst/>
                <a:latin typeface="Apercu"/>
              </a:rPr>
              <a:t> the print statement below. If </a:t>
            </a:r>
            <a:r>
              <a:rPr kumimoji="0" lang="en-US" altLang="en-US" sz="1400" b="0" i="0" u="none" strike="noStrike" cap="none" normalizeH="0" baseline="0" dirty="0" err="1">
                <a:ln>
                  <a:noFill/>
                </a:ln>
                <a:solidFill>
                  <a:schemeClr val="bg1"/>
                </a:solidFill>
                <a:effectLst/>
                <a:latin typeface="Monaco"/>
              </a:rPr>
              <a:t>i</a:t>
            </a:r>
            <a:r>
              <a:rPr kumimoji="0" lang="en-US" altLang="en-US" sz="1400" b="0" i="0" u="none" strike="noStrike" cap="none" normalizeH="0" baseline="0" dirty="0">
                <a:ln>
                  <a:noFill/>
                </a:ln>
                <a:solidFill>
                  <a:schemeClr val="bg1"/>
                </a:solidFill>
                <a:effectLst/>
                <a:latin typeface="Apercu"/>
              </a:rPr>
              <a:t> is odd, print </a:t>
            </a:r>
            <a:r>
              <a:rPr kumimoji="0" lang="en-US" altLang="en-US" sz="1400" b="0" i="0" u="none" strike="noStrike" cap="none" normalizeH="0" baseline="0" dirty="0" err="1">
                <a:ln>
                  <a:noFill/>
                </a:ln>
                <a:solidFill>
                  <a:schemeClr val="bg1"/>
                </a:solidFill>
                <a:effectLst/>
                <a:latin typeface="Monaco"/>
              </a:rPr>
              <a:t>i</a:t>
            </a:r>
            <a:r>
              <a:rPr kumimoji="0" lang="en-US" altLang="en-US" sz="1400" b="0" i="0" u="none" strike="noStrike" cap="none" normalizeH="0" baseline="0" dirty="0">
                <a:ln>
                  <a:noFill/>
                </a:ln>
                <a:solidFill>
                  <a:schemeClr val="bg1"/>
                </a:solidFill>
                <a:effectLst/>
                <a:latin typeface="Apercu"/>
              </a:rPr>
              <a:t> and continue as normal.</a:t>
            </a:r>
            <a:endParaRPr kumimoji="0" lang="en-US" altLang="en-US" sz="14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Apercu"/>
              </a:rPr>
              <a:t>Note:</a:t>
            </a:r>
            <a:r>
              <a:rPr kumimoji="0" lang="en-US" altLang="en-US" sz="1400" b="0" i="0" u="none" strike="noStrike" cap="none" normalizeH="0" baseline="0" dirty="0">
                <a:ln>
                  <a:noFill/>
                </a:ln>
                <a:solidFill>
                  <a:schemeClr val="bg1"/>
                </a:solidFill>
                <a:effectLst/>
                <a:latin typeface="Apercu"/>
              </a:rPr>
              <a:t> These keywords can still affect a loop even if they’re contained inside an </a:t>
            </a:r>
            <a:r>
              <a:rPr kumimoji="0" lang="en-US" altLang="en-US" sz="1400" b="0" i="0" u="none" strike="noStrike" cap="none" normalizeH="0" baseline="0" dirty="0">
                <a:ln>
                  <a:noFill/>
                </a:ln>
                <a:solidFill>
                  <a:schemeClr val="bg1"/>
                </a:solidFill>
                <a:effectLst/>
                <a:latin typeface="Monaco"/>
              </a:rPr>
              <a:t>if</a:t>
            </a:r>
            <a:r>
              <a:rPr kumimoji="0" lang="en-US" altLang="en-US" sz="1400" b="0" i="0" u="none" strike="noStrike" cap="none" normalizeH="0" baseline="0" dirty="0">
                <a:ln>
                  <a:noFill/>
                </a:ln>
                <a:solidFill>
                  <a:schemeClr val="bg1"/>
                </a:solidFill>
                <a:effectLst/>
                <a:latin typeface="Apercu"/>
              </a:rPr>
              <a:t> statement. This means a </a:t>
            </a:r>
            <a:r>
              <a:rPr kumimoji="0" lang="en-US" altLang="en-US" sz="1400" b="0" i="0" u="none" strike="noStrike" cap="none" normalizeH="0" baseline="0" dirty="0">
                <a:ln>
                  <a:noFill/>
                </a:ln>
                <a:solidFill>
                  <a:schemeClr val="bg1"/>
                </a:solidFill>
                <a:effectLst/>
                <a:latin typeface="Monaco"/>
              </a:rPr>
              <a:t>continue</a:t>
            </a:r>
            <a:r>
              <a:rPr kumimoji="0" lang="en-US" altLang="en-US" sz="1400" b="0" i="0" u="none" strike="noStrike" cap="none" normalizeH="0" baseline="0" dirty="0">
                <a:ln>
                  <a:noFill/>
                </a:ln>
                <a:solidFill>
                  <a:schemeClr val="bg1"/>
                </a:solidFill>
                <a:effectLst/>
                <a:latin typeface="Apercu"/>
              </a:rPr>
              <a:t> will always advance to the next iteration even if it’s nested in multiple </a:t>
            </a:r>
            <a:r>
              <a:rPr kumimoji="0" lang="en-US" altLang="en-US" sz="1400" b="0" i="0" u="none" strike="noStrike" cap="none" normalizeH="0" baseline="0" dirty="0">
                <a:ln>
                  <a:noFill/>
                </a:ln>
                <a:solidFill>
                  <a:schemeClr val="bg1"/>
                </a:solidFill>
                <a:effectLst/>
                <a:latin typeface="Monaco"/>
              </a:rPr>
              <a:t>if / else</a:t>
            </a:r>
            <a:r>
              <a:rPr kumimoji="0" lang="en-US" altLang="en-US" sz="1400" b="0" i="0" u="none" strike="noStrike" cap="none" normalizeH="0" baseline="0" dirty="0">
                <a:ln>
                  <a:noFill/>
                </a:ln>
                <a:solidFill>
                  <a:schemeClr val="bg1"/>
                </a:solidFill>
                <a:effectLst/>
                <a:latin typeface="Apercu"/>
              </a:rPr>
              <a:t> statements! This goes for other loop keywords as well, like </a:t>
            </a:r>
            <a:r>
              <a:rPr kumimoji="0" lang="en-US" altLang="en-US" sz="1400" b="0" i="0" u="none" strike="noStrike" cap="none" normalizeH="0" baseline="0" dirty="0">
                <a:ln>
                  <a:noFill/>
                </a:ln>
                <a:solidFill>
                  <a:schemeClr val="bg1"/>
                </a:solidFill>
                <a:effectLst/>
                <a:latin typeface="Monaco"/>
              </a:rPr>
              <a:t>break</a:t>
            </a:r>
            <a:r>
              <a:rPr kumimoji="0" lang="en-US" altLang="en-US" sz="1400" b="0" i="0" u="none" strike="noStrike" cap="none" normalizeH="0" baseline="0" dirty="0">
                <a:ln>
                  <a:noFill/>
                </a:ln>
                <a:solidFill>
                  <a:schemeClr val="bg1"/>
                </a:solidFill>
                <a:effectLst/>
                <a:latin typeface="Apercu"/>
              </a:rPr>
              <a:t>. If there are nested loops, a keyword will only interact with the most interior loop it is contained in.</a:t>
            </a:r>
            <a:endParaRPr kumimoji="0" lang="en-US" altLang="en-US" sz="1400" b="0" i="0" u="none" strike="noStrike" cap="none" normalizeH="0" baseline="0" dirty="0">
              <a:ln>
                <a:noFill/>
              </a:ln>
              <a:solidFill>
                <a:schemeClr val="bg1"/>
              </a:solidFill>
              <a:effectLst/>
            </a:endParaRPr>
          </a:p>
        </p:txBody>
      </p:sp>
      <p:sp>
        <p:nvSpPr>
          <p:cNvPr id="7" name="Footer Placeholder 7">
            <a:extLst>
              <a:ext uri="{FF2B5EF4-FFF2-40B4-BE49-F238E27FC236}">
                <a16:creationId xmlns:a16="http://schemas.microsoft.com/office/drawing/2014/main" id="{F9C86424-8C13-0235-5AD9-0ECE8B389E6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1.	</a:t>
            </a:r>
            <a:r>
              <a:rPr lang="en-US" kern="1200" dirty="0" err="1">
                <a:solidFill>
                  <a:schemeClr val="tx1">
                    <a:alpha val="80000"/>
                  </a:schemeClr>
                </a:solidFill>
                <a:latin typeface="+mn-lt"/>
                <a:ea typeface="+mn-ea"/>
                <a:cs typeface="+mn-cs"/>
              </a:rPr>
              <a:t>The_C_Programming_Language</a:t>
            </a:r>
            <a:r>
              <a:rPr lang="en-US" kern="1200" dirty="0">
                <a:solidFill>
                  <a:schemeClr val="tx1">
                    <a:alpha val="80000"/>
                  </a:schemeClr>
                </a:solidFill>
                <a:latin typeface="+mn-lt"/>
                <a:ea typeface="+mn-ea"/>
                <a:cs typeface="+mn-cs"/>
              </a:rPr>
              <a:t>_(2nd_Edition_Ritchie_Kernighan) </a:t>
            </a:r>
            <a:r>
              <a:rPr lang="en-US" dirty="0"/>
              <a:t>chapter 3</a:t>
            </a:r>
            <a:endParaRPr lang="en-US" kern="1200" dirty="0">
              <a:solidFill>
                <a:schemeClr val="tx1">
                  <a:alpha val="80000"/>
                </a:schemeClr>
              </a:solidFill>
              <a:latin typeface="+mn-lt"/>
              <a:ea typeface="+mn-ea"/>
              <a:cs typeface="+mn-cs"/>
            </a:endParaRPr>
          </a:p>
        </p:txBody>
      </p:sp>
    </p:spTree>
    <p:extLst>
      <p:ext uri="{BB962C8B-B14F-4D97-AF65-F5344CB8AC3E}">
        <p14:creationId xmlns:p14="http://schemas.microsoft.com/office/powerpoint/2010/main" val="405272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278958" y="324747"/>
            <a:ext cx="8926514" cy="996907"/>
          </a:xfrm>
        </p:spPr>
        <p:txBody>
          <a:bodyPr/>
          <a:lstStyle/>
          <a:p>
            <a:r>
              <a:rPr lang="en-US" dirty="0"/>
              <a:t>2.8 </a:t>
            </a:r>
            <a:r>
              <a:rPr lang="en-US" dirty="0" err="1"/>
              <a:t>Goto</a:t>
            </a:r>
            <a:r>
              <a:rPr lang="en-US" dirty="0"/>
              <a:t> and Labels</a:t>
            </a:r>
            <a:br>
              <a:rPr lang="en-US" dirty="0"/>
            </a:br>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16" name="Date Placeholder 13">
            <a:extLst>
              <a:ext uri="{FF2B5EF4-FFF2-40B4-BE49-F238E27FC236}">
                <a16:creationId xmlns:a16="http://schemas.microsoft.com/office/drawing/2014/main" id="{4C301598-FF46-A239-256A-F5548C7C4EDA}"/>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9/22/2022</a:t>
            </a:fld>
            <a:endParaRPr lang="en-US" dirty="0"/>
          </a:p>
        </p:txBody>
      </p:sp>
      <p:pic>
        <p:nvPicPr>
          <p:cNvPr id="8" name="Picture 7">
            <a:extLst>
              <a:ext uri="{FF2B5EF4-FFF2-40B4-BE49-F238E27FC236}">
                <a16:creationId xmlns:a16="http://schemas.microsoft.com/office/drawing/2014/main" id="{58156AE7-4634-279E-A770-7F3E83828907}"/>
              </a:ext>
            </a:extLst>
          </p:cNvPr>
          <p:cNvPicPr>
            <a:picLocks noChangeAspect="1"/>
          </p:cNvPicPr>
          <p:nvPr/>
        </p:nvPicPr>
        <p:blipFill>
          <a:blip r:embed="rId3"/>
          <a:stretch>
            <a:fillRect/>
          </a:stretch>
        </p:blipFill>
        <p:spPr>
          <a:xfrm>
            <a:off x="197397" y="4246228"/>
            <a:ext cx="5003067" cy="1203440"/>
          </a:xfrm>
          <a:prstGeom prst="rect">
            <a:avLst/>
          </a:prstGeom>
        </p:spPr>
      </p:pic>
      <p:pic>
        <p:nvPicPr>
          <p:cNvPr id="11" name="Picture 10">
            <a:extLst>
              <a:ext uri="{FF2B5EF4-FFF2-40B4-BE49-F238E27FC236}">
                <a16:creationId xmlns:a16="http://schemas.microsoft.com/office/drawing/2014/main" id="{59118E81-33DA-A8F9-D9BD-AD27BC7FF917}"/>
              </a:ext>
            </a:extLst>
          </p:cNvPr>
          <p:cNvPicPr>
            <a:picLocks noChangeAspect="1"/>
          </p:cNvPicPr>
          <p:nvPr/>
        </p:nvPicPr>
        <p:blipFill>
          <a:blip r:embed="rId4"/>
          <a:stretch>
            <a:fillRect/>
          </a:stretch>
        </p:blipFill>
        <p:spPr>
          <a:xfrm>
            <a:off x="202868" y="1506687"/>
            <a:ext cx="5003067" cy="2541135"/>
          </a:xfrm>
          <a:prstGeom prst="rect">
            <a:avLst/>
          </a:prstGeom>
        </p:spPr>
      </p:pic>
      <p:pic>
        <p:nvPicPr>
          <p:cNvPr id="4" name="Picture 3">
            <a:extLst>
              <a:ext uri="{FF2B5EF4-FFF2-40B4-BE49-F238E27FC236}">
                <a16:creationId xmlns:a16="http://schemas.microsoft.com/office/drawing/2014/main" id="{CD9209C2-D1DF-542A-87DB-862BFC946873}"/>
              </a:ext>
            </a:extLst>
          </p:cNvPr>
          <p:cNvPicPr>
            <a:picLocks noChangeAspect="1"/>
          </p:cNvPicPr>
          <p:nvPr/>
        </p:nvPicPr>
        <p:blipFill>
          <a:blip r:embed="rId5"/>
          <a:stretch>
            <a:fillRect/>
          </a:stretch>
        </p:blipFill>
        <p:spPr>
          <a:xfrm>
            <a:off x="5493345" y="1446519"/>
            <a:ext cx="6495787" cy="3964961"/>
          </a:xfrm>
          <a:prstGeom prst="rect">
            <a:avLst/>
          </a:prstGeom>
        </p:spPr>
      </p:pic>
      <p:sp>
        <p:nvSpPr>
          <p:cNvPr id="10" name="Footer Placeholder 7">
            <a:extLst>
              <a:ext uri="{FF2B5EF4-FFF2-40B4-BE49-F238E27FC236}">
                <a16:creationId xmlns:a16="http://schemas.microsoft.com/office/drawing/2014/main" id="{9B2F259D-806A-9C61-F290-684D1A418BE7}"/>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1.	</a:t>
            </a:r>
            <a:r>
              <a:rPr lang="en-US" kern="1200" dirty="0" err="1">
                <a:solidFill>
                  <a:schemeClr val="tx1">
                    <a:alpha val="80000"/>
                  </a:schemeClr>
                </a:solidFill>
                <a:latin typeface="+mn-lt"/>
                <a:ea typeface="+mn-ea"/>
                <a:cs typeface="+mn-cs"/>
              </a:rPr>
              <a:t>The_C_Programming_Language</a:t>
            </a:r>
            <a:r>
              <a:rPr lang="en-US" kern="1200" dirty="0">
                <a:solidFill>
                  <a:schemeClr val="tx1">
                    <a:alpha val="80000"/>
                  </a:schemeClr>
                </a:solidFill>
                <a:latin typeface="+mn-lt"/>
                <a:ea typeface="+mn-ea"/>
                <a:cs typeface="+mn-cs"/>
              </a:rPr>
              <a:t>_(2nd_Edition_Ritchie_Kernighan) </a:t>
            </a:r>
            <a:r>
              <a:rPr lang="en-US" dirty="0"/>
              <a:t>chapter 3</a:t>
            </a:r>
            <a:endParaRPr lang="en-US" kern="1200" dirty="0">
              <a:solidFill>
                <a:schemeClr val="tx1">
                  <a:alpha val="80000"/>
                </a:schemeClr>
              </a:solidFill>
              <a:latin typeface="+mn-lt"/>
              <a:ea typeface="+mn-ea"/>
              <a:cs typeface="+mn-cs"/>
            </a:endParaRPr>
          </a:p>
        </p:txBody>
      </p:sp>
    </p:spTree>
    <p:extLst>
      <p:ext uri="{BB962C8B-B14F-4D97-AF65-F5344CB8AC3E}">
        <p14:creationId xmlns:p14="http://schemas.microsoft.com/office/powerpoint/2010/main" val="262463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References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4790114" y="4068661"/>
            <a:ext cx="6693709" cy="2003527"/>
          </a:xfrm>
        </p:spPr>
        <p:txBody>
          <a:bodyPr>
            <a:normAutofit fontScale="77500" lnSpcReduction="20000"/>
          </a:bodyPr>
          <a:lstStyle/>
          <a:p>
            <a:r>
              <a:rPr lang="en-US" sz="2600" b="1" dirty="0">
                <a:solidFill>
                  <a:srgbClr val="FF0000">
                    <a:alpha val="60000"/>
                  </a:srgbClr>
                </a:solidFill>
              </a:rPr>
              <a:t>Each Reference is indicated on the footer on each slide.</a:t>
            </a:r>
          </a:p>
          <a:p>
            <a:r>
              <a:rPr lang="en-US" sz="2300" dirty="0"/>
              <a:t>Books:</a:t>
            </a:r>
          </a:p>
          <a:p>
            <a:pPr marL="742950" marR="783590" lvl="1" indent="-285750">
              <a:lnSpc>
                <a:spcPct val="98000"/>
              </a:lnSpc>
              <a:spcAft>
                <a:spcPts val="0"/>
              </a:spcAft>
              <a:buFont typeface="+mj-lt"/>
              <a:buAutoNum type="arabicPeriod"/>
              <a:tabLst>
                <a:tab pos="787400" algn="l"/>
                <a:tab pos="788035" algn="l"/>
              </a:tabLst>
            </a:pPr>
            <a:r>
              <a:rPr lang="en-US" sz="1700" dirty="0" err="1">
                <a:effectLst/>
                <a:latin typeface="Times New Roman" panose="02020603050405020304" pitchFamily="18" charset="0"/>
                <a:ea typeface="Times New Roman" panose="02020603050405020304" pitchFamily="18" charset="0"/>
              </a:rPr>
              <a:t>The_C_Programming_Language</a:t>
            </a:r>
            <a:r>
              <a:rPr lang="en-US" sz="1700" dirty="0">
                <a:effectLst/>
                <a:latin typeface="Times New Roman" panose="02020603050405020304" pitchFamily="18" charset="0"/>
                <a:ea typeface="Times New Roman" panose="02020603050405020304" pitchFamily="18" charset="0"/>
              </a:rPr>
              <a:t>_(2nd_Edition_Ritchie_Kernighan)</a:t>
            </a:r>
            <a:endParaRPr lang="en-GB" sz="1700" dirty="0">
              <a:effectLst/>
              <a:latin typeface="Times New Roman" panose="02020603050405020304" pitchFamily="18" charset="0"/>
              <a:ea typeface="Times New Roman" panose="02020603050405020304" pitchFamily="18" charset="0"/>
            </a:endParaRPr>
          </a:p>
          <a:p>
            <a:pPr marL="742950" marR="783590" lvl="1" indent="-285750">
              <a:lnSpc>
                <a:spcPct val="98000"/>
              </a:lnSpc>
              <a:spcAft>
                <a:spcPts val="0"/>
              </a:spcAft>
              <a:buFont typeface="+mj-lt"/>
              <a:buAutoNum type="arabicPeriod"/>
              <a:tabLst>
                <a:tab pos="787400" algn="l"/>
                <a:tab pos="788035" algn="l"/>
              </a:tabLst>
            </a:pPr>
            <a:r>
              <a:rPr lang="en-US" sz="1700" dirty="0">
                <a:effectLst/>
                <a:latin typeface="Times New Roman" panose="02020603050405020304" pitchFamily="18" charset="0"/>
                <a:ea typeface="Times New Roman" panose="02020603050405020304" pitchFamily="18" charset="0"/>
              </a:rPr>
              <a:t>Learn to Program with C_ Learn to Program using the Popular C Programming Language (Noel </a:t>
            </a:r>
            <a:r>
              <a:rPr lang="en-US" sz="1700" dirty="0" err="1">
                <a:effectLst/>
                <a:latin typeface="Times New Roman" panose="02020603050405020304" pitchFamily="18" charset="0"/>
                <a:ea typeface="Times New Roman" panose="02020603050405020304" pitchFamily="18" charset="0"/>
              </a:rPr>
              <a:t>Kalicharan</a:t>
            </a:r>
            <a:r>
              <a:rPr lang="en-US" sz="1700" dirty="0">
                <a:effectLst/>
                <a:latin typeface="Times New Roman" panose="02020603050405020304" pitchFamily="18" charset="0"/>
                <a:ea typeface="Times New Roman" panose="02020603050405020304" pitchFamily="18" charset="0"/>
              </a:rPr>
              <a:t>)</a:t>
            </a:r>
            <a:endParaRPr lang="en-GB" sz="1700" dirty="0">
              <a:effectLst/>
              <a:latin typeface="Times New Roman" panose="02020603050405020304" pitchFamily="18" charset="0"/>
              <a:ea typeface="Times New Roman" panose="02020603050405020304" pitchFamily="18" charset="0"/>
            </a:endParaRPr>
          </a:p>
          <a:p>
            <a:pPr marL="742950" marR="783590" lvl="1" indent="-285750">
              <a:lnSpc>
                <a:spcPct val="98000"/>
              </a:lnSpc>
              <a:spcAft>
                <a:spcPts val="0"/>
              </a:spcAft>
              <a:buFont typeface="+mj-lt"/>
              <a:buAutoNum type="arabicPeriod"/>
              <a:tabLst>
                <a:tab pos="787400" algn="l"/>
                <a:tab pos="788035" algn="l"/>
              </a:tabLst>
            </a:pPr>
            <a:r>
              <a:rPr lang="en-US" sz="1700" dirty="0">
                <a:effectLst/>
                <a:latin typeface="Times New Roman" panose="02020603050405020304" pitchFamily="18" charset="0"/>
                <a:ea typeface="Times New Roman" panose="02020603050405020304" pitchFamily="18" charset="0"/>
              </a:rPr>
              <a:t>C</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How</a:t>
            </a:r>
            <a:r>
              <a:rPr lang="en-US" sz="1700" spc="-2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to Program,</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8th</a:t>
            </a:r>
            <a:r>
              <a:rPr lang="en-US" sz="1700" spc="-2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edition,</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Paul</a:t>
            </a:r>
            <a:r>
              <a:rPr lang="en-US" sz="1700" spc="-4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Deitel</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and Harvey</a:t>
            </a:r>
            <a:r>
              <a:rPr lang="en-US" sz="1700" spc="-50" dirty="0">
                <a:effectLst/>
                <a:latin typeface="Times New Roman" panose="02020603050405020304" pitchFamily="18" charset="0"/>
                <a:ea typeface="Times New Roman" panose="02020603050405020304" pitchFamily="18" charset="0"/>
              </a:rPr>
              <a:t> </a:t>
            </a:r>
            <a:r>
              <a:rPr lang="en-US" sz="1700" dirty="0" err="1">
                <a:effectLst/>
                <a:latin typeface="Times New Roman" panose="02020603050405020304" pitchFamily="18" charset="0"/>
                <a:ea typeface="Times New Roman" panose="02020603050405020304" pitchFamily="18" charset="0"/>
              </a:rPr>
              <a:t>Deitel</a:t>
            </a:r>
            <a:r>
              <a:rPr lang="en-US" sz="1700" dirty="0">
                <a:effectLst/>
                <a:latin typeface="Times New Roman" panose="02020603050405020304" pitchFamily="18" charset="0"/>
                <a:ea typeface="Times New Roman" panose="02020603050405020304" pitchFamily="18" charset="0"/>
              </a:rPr>
              <a:t>,</a:t>
            </a:r>
            <a:r>
              <a:rPr lang="en-US" sz="1700" spc="1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Pearson,</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2016.</a:t>
            </a:r>
            <a:endParaRPr lang="en-GB" sz="1700" dirty="0">
              <a:effectLst/>
              <a:latin typeface="Times New Roman" panose="02020603050405020304" pitchFamily="18" charset="0"/>
              <a:ea typeface="Times New Roman" panose="02020603050405020304" pitchFamily="18" charset="0"/>
            </a:endParaRPr>
          </a:p>
          <a:p>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 name="Date Placeholder 13">
            <a:extLst>
              <a:ext uri="{FF2B5EF4-FFF2-40B4-BE49-F238E27FC236}">
                <a16:creationId xmlns:a16="http://schemas.microsoft.com/office/drawing/2014/main" id="{4D21997B-B852-217D-25BF-72D7E4238C12}"/>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9/21/2022</a:t>
            </a:fld>
            <a:endParaRPr lang="en-US" dirty="0"/>
          </a:p>
        </p:txBody>
      </p:sp>
    </p:spTree>
    <p:extLst>
      <p:ext uri="{BB962C8B-B14F-4D97-AF65-F5344CB8AC3E}">
        <p14:creationId xmlns:p14="http://schemas.microsoft.com/office/powerpoint/2010/main" val="352156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Nazrin Dolkhanova Sultanli</a:t>
            </a:r>
          </a:p>
          <a:p>
            <a:r>
              <a:rPr lang="en-US" dirty="0">
                <a:hlinkClick r:id="rId2"/>
              </a:rPr>
              <a:t>Nazrin.Sultanli.Dolkhanova@bhos.edu.az</a:t>
            </a:r>
            <a:endParaRPr lang="en-US" dirty="0"/>
          </a:p>
          <a:p>
            <a:r>
              <a:rPr lang="en-US" dirty="0"/>
              <a:t>Baku Higher Oil School</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 name="Date Placeholder 13">
            <a:extLst>
              <a:ext uri="{FF2B5EF4-FFF2-40B4-BE49-F238E27FC236}">
                <a16:creationId xmlns:a16="http://schemas.microsoft.com/office/drawing/2014/main" id="{9CD68D27-B15C-547D-5B7E-EB63C3B7C38C}"/>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9/21/2022</a:t>
            </a:fld>
            <a:endParaRPr lang="en-US" dirty="0"/>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801187" y="196900"/>
            <a:ext cx="3565524" cy="866376"/>
          </a:xfrm>
        </p:spPr>
        <p:txBody>
          <a:bodyPr/>
          <a:lstStyle/>
          <a:p>
            <a:r>
              <a:rPr lang="en-US"/>
              <a:t>Agenda</a:t>
            </a:r>
            <a:endParaRPr lang="en-US" dirty="0"/>
          </a:p>
        </p:txBody>
      </p:sp>
      <p:graphicFrame>
        <p:nvGraphicFramePr>
          <p:cNvPr id="17" name="Content Placeholder 2">
            <a:extLst>
              <a:ext uri="{FF2B5EF4-FFF2-40B4-BE49-F238E27FC236}">
                <a16:creationId xmlns:a16="http://schemas.microsoft.com/office/drawing/2014/main" id="{7D76EDB4-01E4-0755-D31B-3AD63BC5935E}"/>
              </a:ext>
            </a:extLst>
          </p:cNvPr>
          <p:cNvGraphicFramePr>
            <a:graphicFrameLocks noGrp="1"/>
          </p:cNvGraphicFramePr>
          <p:nvPr>
            <p:ph idx="1"/>
            <p:extLst>
              <p:ext uri="{D42A27DB-BD31-4B8C-83A1-F6EECF244321}">
                <p14:modId xmlns:p14="http://schemas.microsoft.com/office/powerpoint/2010/main" val="3075841468"/>
              </p:ext>
            </p:extLst>
          </p:nvPr>
        </p:nvGraphicFramePr>
        <p:xfrm>
          <a:off x="714103" y="1378526"/>
          <a:ext cx="3301592" cy="4692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7"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8"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9"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4" name="Date Placeholder 13">
            <a:extLst>
              <a:ext uri="{FF2B5EF4-FFF2-40B4-BE49-F238E27FC236}">
                <a16:creationId xmlns:a16="http://schemas.microsoft.com/office/drawing/2014/main" id="{4E95F5B4-8C9F-9EB6-62FF-F268A8D6A440}"/>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9/21/2022</a:t>
            </a:fld>
            <a:endParaRPr lang="en-US"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4293601" y="153019"/>
            <a:ext cx="4929911" cy="842711"/>
          </a:xfrm>
        </p:spPr>
        <p:txBody>
          <a:bodyPr/>
          <a:lstStyle/>
          <a:p>
            <a:r>
              <a:rPr lang="en-US" dirty="0"/>
              <a:t>Introduction</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36" name="Date Placeholder 13">
            <a:extLst>
              <a:ext uri="{FF2B5EF4-FFF2-40B4-BE49-F238E27FC236}">
                <a16:creationId xmlns:a16="http://schemas.microsoft.com/office/drawing/2014/main" id="{A0022780-2198-812A-32A6-E6F86CBF8925}"/>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9/22/2022</a:t>
            </a:fld>
            <a:endParaRPr lang="en-US" dirty="0"/>
          </a:p>
        </p:txBody>
      </p:sp>
      <p:sp>
        <p:nvSpPr>
          <p:cNvPr id="2" name="Rectangle 1">
            <a:extLst>
              <a:ext uri="{FF2B5EF4-FFF2-40B4-BE49-F238E27FC236}">
                <a16:creationId xmlns:a16="http://schemas.microsoft.com/office/drawing/2014/main" id="{7505C021-3704-40F7-5423-3CAEF1E7A600}"/>
              </a:ext>
            </a:extLst>
          </p:cNvPr>
          <p:cNvSpPr>
            <a:spLocks noChangeArrowheads="1"/>
          </p:cNvSpPr>
          <p:nvPr/>
        </p:nvSpPr>
        <p:spPr bwMode="auto">
          <a:xfrm>
            <a:off x="179849" y="1078872"/>
            <a:ext cx="4512683" cy="24622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100" i="0" dirty="0">
                <a:effectLst/>
                <a:cs typeface="Arial" panose="020B0604020202020204" pitchFamily="34" charset="0"/>
              </a:rPr>
              <a:t>The </a:t>
            </a:r>
            <a:r>
              <a:rPr lang="en-US" sz="1100" b="1" i="0" dirty="0">
                <a:effectLst/>
                <a:cs typeface="Arial" panose="020B0604020202020204" pitchFamily="34" charset="0"/>
              </a:rPr>
              <a:t>gets() </a:t>
            </a:r>
            <a:r>
              <a:rPr lang="en-US" sz="1100" i="0" dirty="0">
                <a:effectLst/>
                <a:cs typeface="Arial" panose="020B0604020202020204" pitchFamily="34" charset="0"/>
              </a:rPr>
              <a:t>function enables the user to enter some characters followed by the enter key. All the characters entered by the user get stored in a character array. The null character is added to the array to make it a string. The gets() allows the user to enter the space-separated strings. It returns the string entered by the user. It </a:t>
            </a:r>
            <a:r>
              <a:rPr kumimoji="0" lang="en-US" altLang="en-US" sz="1100" i="0" u="none" strike="noStrike" cap="none" normalizeH="0" baseline="0" dirty="0">
                <a:ln>
                  <a:noFill/>
                </a:ln>
                <a:effectLst/>
                <a:cs typeface="Arial" panose="020B0604020202020204" pitchFamily="34" charset="0"/>
              </a:rPr>
              <a:t>terminates its reading session as soon as it encounters a </a:t>
            </a:r>
            <a:r>
              <a:rPr kumimoji="0" lang="en-US" altLang="en-US" sz="1100" b="1" i="0" u="none" strike="noStrike" cap="none" normalizeH="0" baseline="0" dirty="0">
                <a:ln>
                  <a:noFill/>
                </a:ln>
                <a:effectLst/>
                <a:cs typeface="Arial" panose="020B0604020202020204" pitchFamily="34" charset="0"/>
              </a:rPr>
              <a:t>newline character</a:t>
            </a:r>
            <a:r>
              <a:rPr kumimoji="0" lang="en-US" altLang="en-US" sz="1100" i="0" u="none" strike="noStrike" cap="none" normalizeH="0" baseline="0" dirty="0">
                <a:ln>
                  <a:noFill/>
                </a:ln>
                <a:effectLst/>
                <a:cs typeface="Arial" panose="020B0604020202020204" pitchFamily="34" charset="0"/>
              </a:rPr>
              <a:t>. </a:t>
            </a:r>
          </a:p>
          <a:p>
            <a:pPr algn="just"/>
            <a:endParaRPr lang="en-GB" sz="1100" b="1" i="0" dirty="0">
              <a:effectLst/>
              <a:cs typeface="Arial" panose="020B0604020202020204" pitchFamily="34" charset="0"/>
            </a:endParaRPr>
          </a:p>
          <a:p>
            <a:pPr algn="just"/>
            <a:r>
              <a:rPr lang="en-GB" sz="1100" b="1" i="0" dirty="0">
                <a:effectLst/>
                <a:cs typeface="Arial" panose="020B0604020202020204" pitchFamily="34" charset="0"/>
              </a:rPr>
              <a:t>gets( variable name );</a:t>
            </a:r>
          </a:p>
          <a:p>
            <a:pPr algn="just"/>
            <a:endParaRPr lang="en-GB" sz="1100" b="1" i="0" dirty="0">
              <a:effectLst/>
              <a:cs typeface="Arial" panose="020B0604020202020204" pitchFamily="34" charset="0"/>
            </a:endParaRPr>
          </a:p>
          <a:p>
            <a:pPr algn="just"/>
            <a:r>
              <a:rPr lang="en-US" sz="1100" i="0" dirty="0">
                <a:effectLst/>
                <a:cs typeface="Arial" panose="020B0604020202020204" pitchFamily="34" charset="0"/>
              </a:rPr>
              <a:t>This function returns str on success, and NULL on error or when end of file occurs, while no characters have been read.</a:t>
            </a:r>
          </a:p>
          <a:p>
            <a:pPr algn="just"/>
            <a:endParaRPr lang="en-GB" sz="1100" i="0" dirty="0">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i="0" u="none" strike="noStrike" cap="none" normalizeH="0" baseline="0" dirty="0">
              <a:ln>
                <a:noFill/>
              </a:ln>
              <a:effectLst/>
              <a:cs typeface="Arial" panose="020B0604020202020204" pitchFamily="34" charset="0"/>
            </a:endParaRPr>
          </a:p>
        </p:txBody>
      </p:sp>
      <p:sp>
        <p:nvSpPr>
          <p:cNvPr id="4" name="TextBox 3">
            <a:extLst>
              <a:ext uri="{FF2B5EF4-FFF2-40B4-BE49-F238E27FC236}">
                <a16:creationId xmlns:a16="http://schemas.microsoft.com/office/drawing/2014/main" id="{B47BCDB3-B78A-C96E-31C5-36FC69EA2B25}"/>
              </a:ext>
            </a:extLst>
          </p:cNvPr>
          <p:cNvSpPr txBox="1"/>
          <p:nvPr/>
        </p:nvSpPr>
        <p:spPr>
          <a:xfrm>
            <a:off x="179849" y="4883650"/>
            <a:ext cx="4306022" cy="1446550"/>
          </a:xfrm>
          <a:prstGeom prst="rect">
            <a:avLst/>
          </a:prstGeom>
          <a:noFill/>
        </p:spPr>
        <p:txBody>
          <a:bodyPr wrap="square">
            <a:spAutoFit/>
          </a:bodyPr>
          <a:lstStyle/>
          <a:p>
            <a:r>
              <a:rPr lang="en-US" sz="1100" b="0" i="0" dirty="0">
                <a:effectLst/>
                <a:latin typeface="Arial" panose="020B0604020202020204" pitchFamily="34" charset="0"/>
                <a:cs typeface="Arial" panose="020B0604020202020204" pitchFamily="34" charset="0"/>
              </a:rPr>
              <a:t>The C library function </a:t>
            </a:r>
            <a:r>
              <a:rPr lang="en-US" sz="1100" b="1" i="0" dirty="0">
                <a:effectLst/>
                <a:latin typeface="Arial" panose="020B0604020202020204" pitchFamily="34" charset="0"/>
                <a:cs typeface="Arial" panose="020B0604020202020204" pitchFamily="34" charset="0"/>
              </a:rPr>
              <a:t>int </a:t>
            </a:r>
            <a:r>
              <a:rPr lang="en-US" sz="1100" b="1" i="0" dirty="0" err="1">
                <a:effectLst/>
                <a:latin typeface="Arial" panose="020B0604020202020204" pitchFamily="34" charset="0"/>
                <a:cs typeface="Arial" panose="020B0604020202020204" pitchFamily="34" charset="0"/>
              </a:rPr>
              <a:t>getchar</a:t>
            </a:r>
            <a:r>
              <a:rPr lang="en-US" sz="1100" b="1" i="0" dirty="0">
                <a:effectLst/>
                <a:latin typeface="Arial" panose="020B0604020202020204" pitchFamily="34" charset="0"/>
                <a:cs typeface="Arial" panose="020B0604020202020204" pitchFamily="34" charset="0"/>
              </a:rPr>
              <a:t>(void)</a:t>
            </a:r>
            <a:r>
              <a:rPr lang="en-US" sz="1100" b="0" i="0" dirty="0">
                <a:effectLst/>
                <a:latin typeface="Arial" panose="020B0604020202020204" pitchFamily="34" charset="0"/>
                <a:cs typeface="Arial" panose="020B0604020202020204" pitchFamily="34" charset="0"/>
              </a:rPr>
              <a:t> gets a single character (an unsigned char) from stdin. </a:t>
            </a:r>
          </a:p>
          <a:p>
            <a:endParaRPr lang="en-US" sz="1100" b="0" i="0" dirty="0">
              <a:effectLst/>
              <a:latin typeface="Arial" panose="020B0604020202020204" pitchFamily="34" charset="0"/>
              <a:cs typeface="Arial" panose="020B0604020202020204" pitchFamily="34" charset="0"/>
            </a:endParaRPr>
          </a:p>
          <a:p>
            <a:r>
              <a:rPr lang="en-US" sz="1100" b="1" i="0" dirty="0">
                <a:effectLst/>
                <a:latin typeface="Arial" panose="020B0604020202020204" pitchFamily="34" charset="0"/>
                <a:cs typeface="Arial" panose="020B0604020202020204" pitchFamily="34" charset="0"/>
              </a:rPr>
              <a:t>int </a:t>
            </a:r>
            <a:r>
              <a:rPr lang="en-US" sz="1100" b="1" i="0" dirty="0" err="1">
                <a:effectLst/>
                <a:latin typeface="Arial" panose="020B0604020202020204" pitchFamily="34" charset="0"/>
                <a:cs typeface="Arial" panose="020B0604020202020204" pitchFamily="34" charset="0"/>
              </a:rPr>
              <a:t>getchar</a:t>
            </a:r>
            <a:r>
              <a:rPr lang="en-US" sz="1100" b="1" i="0" dirty="0">
                <a:effectLst/>
                <a:latin typeface="Arial" panose="020B0604020202020204" pitchFamily="34" charset="0"/>
                <a:cs typeface="Arial" panose="020B0604020202020204" pitchFamily="34" charset="0"/>
              </a:rPr>
              <a:t>(void)</a:t>
            </a:r>
          </a:p>
          <a:p>
            <a:endParaRPr lang="en-US" sz="1100" b="1" i="0" dirty="0">
              <a:effectLst/>
              <a:latin typeface="Arial" panose="020B0604020202020204" pitchFamily="34" charset="0"/>
              <a:cs typeface="Arial" panose="020B0604020202020204" pitchFamily="34" charset="0"/>
            </a:endParaRPr>
          </a:p>
          <a:p>
            <a:r>
              <a:rPr lang="en-US" sz="1100" b="0" i="0" dirty="0">
                <a:effectLst/>
                <a:latin typeface="Arial" panose="020B0604020202020204" pitchFamily="34" charset="0"/>
                <a:cs typeface="Arial" panose="020B0604020202020204" pitchFamily="34" charset="0"/>
              </a:rPr>
              <a:t>This function returns the character read as an unsigned char cast to an int or EOF on end of file or error.</a:t>
            </a:r>
          </a:p>
          <a:p>
            <a:endParaRPr lang="en-GB" sz="11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5E73085-89B1-7842-F385-802A0966B2DA}"/>
              </a:ext>
            </a:extLst>
          </p:cNvPr>
          <p:cNvSpPr txBox="1"/>
          <p:nvPr/>
        </p:nvSpPr>
        <p:spPr>
          <a:xfrm>
            <a:off x="7167728" y="1128352"/>
            <a:ext cx="4844423" cy="1785104"/>
          </a:xfrm>
          <a:prstGeom prst="rect">
            <a:avLst/>
          </a:prstGeom>
          <a:noFill/>
        </p:spPr>
        <p:txBody>
          <a:bodyPr wrap="square">
            <a:spAutoFit/>
          </a:bodyPr>
          <a:lstStyle/>
          <a:p>
            <a:pPr algn="just"/>
            <a:r>
              <a:rPr lang="en-US" sz="1100" b="0" i="0" dirty="0">
                <a:effectLst/>
                <a:latin typeface="Arial" panose="020B0604020202020204" pitchFamily="34" charset="0"/>
                <a:cs typeface="Arial" panose="020B0604020202020204" pitchFamily="34" charset="0"/>
              </a:rPr>
              <a:t>The </a:t>
            </a:r>
            <a:r>
              <a:rPr lang="en-US" sz="1100" b="1" i="0" dirty="0">
                <a:effectLst/>
                <a:latin typeface="Arial" panose="020B0604020202020204" pitchFamily="34" charset="0"/>
                <a:cs typeface="Arial" panose="020B0604020202020204" pitchFamily="34" charset="0"/>
              </a:rPr>
              <a:t>puts() </a:t>
            </a:r>
            <a:r>
              <a:rPr lang="en-US" sz="1100" b="0" i="0" dirty="0">
                <a:effectLst/>
                <a:latin typeface="Arial" panose="020B0604020202020204" pitchFamily="34" charset="0"/>
                <a:cs typeface="Arial" panose="020B0604020202020204" pitchFamily="34" charset="0"/>
              </a:rPr>
              <a:t>function is very much similar to </a:t>
            </a:r>
            <a:r>
              <a:rPr lang="en-US" sz="1100" b="0" i="0" dirty="0" err="1">
                <a:effectLst/>
                <a:latin typeface="Arial" panose="020B0604020202020204" pitchFamily="34" charset="0"/>
                <a:cs typeface="Arial" panose="020B0604020202020204" pitchFamily="34" charset="0"/>
              </a:rPr>
              <a:t>printf</a:t>
            </a:r>
            <a:r>
              <a:rPr lang="en-US" sz="1100" b="0" i="0" dirty="0">
                <a:effectLst/>
                <a:latin typeface="Arial" panose="020B0604020202020204" pitchFamily="34" charset="0"/>
                <a:cs typeface="Arial" panose="020B0604020202020204" pitchFamily="34" charset="0"/>
              </a:rPr>
              <a:t>() function. The puts() function is used to print the string on the console which is previously read by using gets() or </a:t>
            </a:r>
            <a:r>
              <a:rPr lang="en-US" sz="1100" b="0" i="0" dirty="0" err="1">
                <a:effectLst/>
                <a:latin typeface="Arial" panose="020B0604020202020204" pitchFamily="34" charset="0"/>
                <a:cs typeface="Arial" panose="020B0604020202020204" pitchFamily="34" charset="0"/>
              </a:rPr>
              <a:t>scanf</a:t>
            </a:r>
            <a:r>
              <a:rPr lang="en-US" sz="1100" b="0" i="0" dirty="0">
                <a:effectLst/>
                <a:latin typeface="Arial" panose="020B0604020202020204" pitchFamily="34" charset="0"/>
                <a:cs typeface="Arial" panose="020B0604020202020204" pitchFamily="34" charset="0"/>
              </a:rPr>
              <a:t>() function. The puts() function returns an integer value representing the number of characters being printed on the console. Since, it prints an additional newline character with the string, which moves the cursor to the new line on the console, the integer value returned by puts() will always be equal to the number of characters present in the string plus 1.</a:t>
            </a:r>
          </a:p>
          <a:p>
            <a:pPr algn="just"/>
            <a:endParaRPr lang="en-US" sz="1100" b="0" i="0" dirty="0">
              <a:effectLst/>
              <a:latin typeface="Arial" panose="020B0604020202020204" pitchFamily="34" charset="0"/>
              <a:cs typeface="Arial" panose="020B0604020202020204" pitchFamily="34" charset="0"/>
            </a:endParaRPr>
          </a:p>
          <a:p>
            <a:pPr algn="just"/>
            <a:r>
              <a:rPr lang="en-GB" sz="1100" b="1" dirty="0">
                <a:latin typeface="Arial" panose="020B0604020202020204" pitchFamily="34" charset="0"/>
                <a:cs typeface="Arial" panose="020B0604020202020204" pitchFamily="34" charset="0"/>
              </a:rPr>
              <a:t>int puts(char[]) </a:t>
            </a:r>
          </a:p>
        </p:txBody>
      </p:sp>
      <p:sp>
        <p:nvSpPr>
          <p:cNvPr id="12" name="Rectangle 4">
            <a:extLst>
              <a:ext uri="{FF2B5EF4-FFF2-40B4-BE49-F238E27FC236}">
                <a16:creationId xmlns:a16="http://schemas.microsoft.com/office/drawing/2014/main" id="{46043009-945E-A150-DF2F-31A1F7AEAA60}"/>
              </a:ext>
            </a:extLst>
          </p:cNvPr>
          <p:cNvSpPr>
            <a:spLocks noChangeArrowheads="1"/>
          </p:cNvSpPr>
          <p:nvPr/>
        </p:nvSpPr>
        <p:spPr bwMode="auto">
          <a:xfrm>
            <a:off x="7504495" y="4515902"/>
            <a:ext cx="4136642" cy="1692771"/>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cs typeface="Arial" panose="020B0604020202020204" pitchFamily="34" charset="0"/>
              </a:rPr>
              <a:t>The </a:t>
            </a:r>
            <a:r>
              <a:rPr kumimoji="0" lang="en-US" altLang="en-US" sz="1100" b="1" i="0" u="none" strike="noStrike" cap="none" normalizeH="0" baseline="0" dirty="0" err="1">
                <a:ln>
                  <a:noFill/>
                </a:ln>
                <a:effectLst/>
                <a:cs typeface="Arial" panose="020B0604020202020204" pitchFamily="34" charset="0"/>
              </a:rPr>
              <a:t>putchar</a:t>
            </a:r>
            <a:r>
              <a:rPr kumimoji="0" lang="en-US" altLang="en-US" sz="1100" b="1" i="0" u="none" strike="noStrike" cap="none" normalizeH="0" baseline="0" dirty="0">
                <a:ln>
                  <a:noFill/>
                </a:ln>
                <a:effectLst/>
                <a:cs typeface="Arial" panose="020B0604020202020204" pitchFamily="34" charset="0"/>
              </a:rPr>
              <a:t>(int char)</a:t>
            </a:r>
            <a:r>
              <a:rPr kumimoji="0" lang="en-US" altLang="en-US" sz="1100" b="0" i="0" u="none" strike="noStrike" cap="none" normalizeH="0" baseline="0" dirty="0">
                <a:ln>
                  <a:noFill/>
                </a:ln>
                <a:effectLst/>
                <a:cs typeface="Arial" panose="020B0604020202020204" pitchFamily="34" charset="0"/>
              </a:rPr>
              <a:t> method in C is used to write a character, of unsigned char type, to </a:t>
            </a:r>
            <a:r>
              <a:rPr kumimoji="0" lang="en-US" altLang="en-US" sz="1100" b="0" i="0" u="none" strike="noStrike" cap="none" normalizeH="0" baseline="0" dirty="0" err="1">
                <a:ln>
                  <a:noFill/>
                </a:ln>
                <a:effectLst/>
                <a:cs typeface="Arial" panose="020B0604020202020204" pitchFamily="34" charset="0"/>
              </a:rPr>
              <a:t>stdout</a:t>
            </a:r>
            <a:r>
              <a:rPr kumimoji="0" lang="en-US" altLang="en-US" sz="1100" b="0" i="0" u="none" strike="noStrike" cap="none" normalizeH="0" baseline="0" dirty="0">
                <a:ln>
                  <a:noFill/>
                </a:ln>
                <a:effectLst/>
                <a:cs typeface="Arial" panose="020B0604020202020204" pitchFamily="34" charset="0"/>
              </a:rPr>
              <a:t>. This character is passed as the parameter to this method.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effectLst/>
                <a:cs typeface="Arial" panose="020B0604020202020204" pitchFamily="34" charset="0"/>
              </a:rPr>
              <a:t>int </a:t>
            </a:r>
            <a:r>
              <a:rPr kumimoji="0" lang="en-US" altLang="en-US" sz="1100" b="1" i="0" u="none" strike="noStrike" cap="none" normalizeH="0" baseline="0" dirty="0" err="1">
                <a:ln>
                  <a:noFill/>
                </a:ln>
                <a:effectLst/>
                <a:cs typeface="Arial" panose="020B0604020202020204" pitchFamily="34" charset="0"/>
              </a:rPr>
              <a:t>putchar</a:t>
            </a:r>
            <a:r>
              <a:rPr kumimoji="0" lang="en-US" altLang="en-US" sz="1100" b="1" i="0" u="none" strike="noStrike" cap="none" normalizeH="0" baseline="0" dirty="0">
                <a:ln>
                  <a:noFill/>
                </a:ln>
                <a:effectLst/>
                <a:cs typeface="Arial" panose="020B0604020202020204" pitchFamily="34" charset="0"/>
              </a:rPr>
              <a:t>(int char)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cs typeface="Arial" panose="020B0604020202020204" pitchFamily="34" charset="0"/>
              </a:rPr>
              <a:t>This method accepts a mandatory parameter </a:t>
            </a:r>
            <a:r>
              <a:rPr kumimoji="0" lang="en-US" altLang="en-US" sz="1100" b="1" i="0" u="none" strike="noStrike" cap="none" normalizeH="0" baseline="0" dirty="0">
                <a:ln>
                  <a:noFill/>
                </a:ln>
                <a:effectLst/>
                <a:cs typeface="Arial" panose="020B0604020202020204" pitchFamily="34" charset="0"/>
              </a:rPr>
              <a:t>char</a:t>
            </a:r>
            <a:r>
              <a:rPr kumimoji="0" lang="en-US" altLang="en-US" sz="1100" b="0" i="0" u="none" strike="noStrike" cap="none" normalizeH="0" baseline="0" dirty="0">
                <a:ln>
                  <a:noFill/>
                </a:ln>
                <a:effectLst/>
                <a:cs typeface="Arial" panose="020B0604020202020204" pitchFamily="34" charset="0"/>
              </a:rPr>
              <a:t> which is the character to be written to </a:t>
            </a:r>
            <a:r>
              <a:rPr kumimoji="0" lang="en-US" altLang="en-US" sz="1100" b="0" i="0" u="none" strike="noStrike" cap="none" normalizeH="0" baseline="0" dirty="0" err="1">
                <a:ln>
                  <a:noFill/>
                </a:ln>
                <a:effectLst/>
                <a:cs typeface="Arial" panose="020B0604020202020204" pitchFamily="34" charset="0"/>
              </a:rPr>
              <a:t>stdout</a:t>
            </a:r>
            <a:r>
              <a:rPr kumimoji="0" lang="en-US" altLang="en-US" sz="1100" b="0" i="0" u="none" strike="noStrike" cap="none" normalizeH="0" baseline="0" dirty="0">
                <a:ln>
                  <a:noFill/>
                </a:ln>
                <a:effectLst/>
                <a:cs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effectLst/>
                <a:cs typeface="Arial" panose="020B0604020202020204" pitchFamily="34" charset="0"/>
              </a:rPr>
              <a:t>This function returns the character written on the </a:t>
            </a:r>
            <a:r>
              <a:rPr kumimoji="0" lang="en-US" altLang="en-US" sz="1100" b="0" i="0" u="none" strike="noStrike" cap="none" normalizeH="0" baseline="0" dirty="0" err="1">
                <a:ln>
                  <a:noFill/>
                </a:ln>
                <a:effectLst/>
                <a:cs typeface="Arial" panose="020B0604020202020204" pitchFamily="34" charset="0"/>
              </a:rPr>
              <a:t>stdout</a:t>
            </a:r>
            <a:r>
              <a:rPr kumimoji="0" lang="en-US" altLang="en-US" sz="1100" b="0" i="0" u="none" strike="noStrike" cap="none" normalizeH="0" baseline="0" dirty="0">
                <a:ln>
                  <a:noFill/>
                </a:ln>
                <a:effectLst/>
                <a:cs typeface="Arial" panose="020B0604020202020204" pitchFamily="34" charset="0"/>
              </a:rPr>
              <a:t> as an unsigned char. It also returns EOF when some error occurs.</a:t>
            </a:r>
          </a:p>
        </p:txBody>
      </p:sp>
      <p:pic>
        <p:nvPicPr>
          <p:cNvPr id="17" name="Picture 16">
            <a:extLst>
              <a:ext uri="{FF2B5EF4-FFF2-40B4-BE49-F238E27FC236}">
                <a16:creationId xmlns:a16="http://schemas.microsoft.com/office/drawing/2014/main" id="{C533167E-9C2B-3734-0BD3-9F1A4EC0CAD4}"/>
              </a:ext>
            </a:extLst>
          </p:cNvPr>
          <p:cNvPicPr>
            <a:picLocks noChangeAspect="1"/>
          </p:cNvPicPr>
          <p:nvPr/>
        </p:nvPicPr>
        <p:blipFill>
          <a:blip r:embed="rId3"/>
          <a:stretch>
            <a:fillRect/>
          </a:stretch>
        </p:blipFill>
        <p:spPr>
          <a:xfrm>
            <a:off x="4877551" y="950528"/>
            <a:ext cx="2105157" cy="2321334"/>
          </a:xfrm>
          <a:prstGeom prst="rect">
            <a:avLst/>
          </a:prstGeom>
        </p:spPr>
      </p:pic>
      <p:pic>
        <p:nvPicPr>
          <p:cNvPr id="20" name="Picture 19">
            <a:extLst>
              <a:ext uri="{FF2B5EF4-FFF2-40B4-BE49-F238E27FC236}">
                <a16:creationId xmlns:a16="http://schemas.microsoft.com/office/drawing/2014/main" id="{0332DA73-6883-0530-2B30-561B8901C9A4}"/>
              </a:ext>
            </a:extLst>
          </p:cNvPr>
          <p:cNvPicPr>
            <a:picLocks noChangeAspect="1"/>
          </p:cNvPicPr>
          <p:nvPr/>
        </p:nvPicPr>
        <p:blipFill>
          <a:blip r:embed="rId4"/>
          <a:stretch>
            <a:fillRect/>
          </a:stretch>
        </p:blipFill>
        <p:spPr>
          <a:xfrm>
            <a:off x="4877551" y="3881962"/>
            <a:ext cx="2401814" cy="2375420"/>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724"/>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two</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sz="2400" b="1" dirty="0">
                <a:solidFill>
                  <a:srgbClr val="FFFFFF"/>
                </a:solidFill>
              </a:rPr>
              <a:t>Control Flow </a:t>
            </a:r>
            <a:endParaRPr lang="en-US"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t>4</a:t>
            </a:fld>
            <a:endParaRPr lang="en-US"/>
          </a:p>
        </p:txBody>
      </p:sp>
      <p:sp>
        <p:nvSpPr>
          <p:cNvPr id="5" name="Date Placeholder 13">
            <a:extLst>
              <a:ext uri="{FF2B5EF4-FFF2-40B4-BE49-F238E27FC236}">
                <a16:creationId xmlns:a16="http://schemas.microsoft.com/office/drawing/2014/main" id="{A4B889AC-2D2F-C7A4-E8C7-C667ADF30E6D}"/>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9/21/2022</a:t>
            </a:fld>
            <a:endParaRPr lang="en-US"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sz="4800" dirty="0"/>
              <a:t>2.1 Statements and Blocks</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3" name="Date Placeholder 13">
            <a:extLst>
              <a:ext uri="{FF2B5EF4-FFF2-40B4-BE49-F238E27FC236}">
                <a16:creationId xmlns:a16="http://schemas.microsoft.com/office/drawing/2014/main" id="{D894FB21-00CD-420A-8C4C-E969ADDF945E}"/>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9/21/2022</a:t>
            </a:fld>
            <a:endParaRPr lang="en-US" dirty="0"/>
          </a:p>
        </p:txBody>
      </p:sp>
      <p:pic>
        <p:nvPicPr>
          <p:cNvPr id="8" name="Content Placeholder 7">
            <a:extLst>
              <a:ext uri="{FF2B5EF4-FFF2-40B4-BE49-F238E27FC236}">
                <a16:creationId xmlns:a16="http://schemas.microsoft.com/office/drawing/2014/main" id="{5F966AA4-CE08-F1FF-5D38-AC6A51CB74C4}"/>
              </a:ext>
            </a:extLst>
          </p:cNvPr>
          <p:cNvPicPr>
            <a:picLocks noGrp="1" noChangeAspect="1"/>
          </p:cNvPicPr>
          <p:nvPr>
            <p:ph idx="1"/>
          </p:nvPr>
        </p:nvPicPr>
        <p:blipFill>
          <a:blip r:embed="rId2"/>
          <a:stretch>
            <a:fillRect/>
          </a:stretch>
        </p:blipFill>
        <p:spPr>
          <a:xfrm>
            <a:off x="2164638" y="1813286"/>
            <a:ext cx="7784225" cy="3979862"/>
          </a:xfrm>
          <a:prstGeom prst="rect">
            <a:avLst/>
          </a:prstGeom>
        </p:spPr>
      </p:pic>
      <p:sp>
        <p:nvSpPr>
          <p:cNvPr id="10" name="Footer Placeholder 7">
            <a:extLst>
              <a:ext uri="{FF2B5EF4-FFF2-40B4-BE49-F238E27FC236}">
                <a16:creationId xmlns:a16="http://schemas.microsoft.com/office/drawing/2014/main" id="{F5608443-3113-5DB7-C264-F7D214D4DACC}"/>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1.	</a:t>
            </a:r>
            <a:r>
              <a:rPr lang="en-US" kern="1200" dirty="0" err="1">
                <a:solidFill>
                  <a:schemeClr val="tx1">
                    <a:alpha val="80000"/>
                  </a:schemeClr>
                </a:solidFill>
                <a:latin typeface="+mn-lt"/>
                <a:ea typeface="+mn-ea"/>
                <a:cs typeface="+mn-cs"/>
              </a:rPr>
              <a:t>The_C_Programming_Language</a:t>
            </a:r>
            <a:r>
              <a:rPr lang="en-US" kern="1200" dirty="0">
                <a:solidFill>
                  <a:schemeClr val="tx1">
                    <a:alpha val="80000"/>
                  </a:schemeClr>
                </a:solidFill>
                <a:latin typeface="+mn-lt"/>
                <a:ea typeface="+mn-ea"/>
                <a:cs typeface="+mn-cs"/>
              </a:rPr>
              <a:t>_(2nd_Edition_Ritchie_Kernighan) </a:t>
            </a:r>
            <a:r>
              <a:rPr lang="en-US" dirty="0"/>
              <a:t>chapter 3</a:t>
            </a:r>
            <a:endParaRPr lang="en-US" kern="1200" dirty="0">
              <a:solidFill>
                <a:schemeClr val="tx1">
                  <a:alpha val="80000"/>
                </a:schemeClr>
              </a:solidFill>
              <a:latin typeface="+mn-lt"/>
              <a:ea typeface="+mn-ea"/>
              <a:cs typeface="+mn-cs"/>
            </a:endParaRPr>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7675071" y="145487"/>
            <a:ext cx="4296653" cy="890586"/>
          </a:xfrm>
        </p:spPr>
        <p:txBody>
          <a:bodyPr/>
          <a:lstStyle/>
          <a:p>
            <a:r>
              <a:rPr lang="en-US" dirty="0"/>
              <a:t>2.2 If - Else</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9/21/2022</a:t>
            </a:fld>
            <a:endParaRPr lang="en-US" dirty="0"/>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dirty="0"/>
              <a:t>1.	</a:t>
            </a:r>
            <a:r>
              <a:rPr lang="en-US" dirty="0" err="1"/>
              <a:t>The_C_Programming_Language</a:t>
            </a:r>
            <a:r>
              <a:rPr lang="en-US" dirty="0"/>
              <a:t>_(2nd_Edition_Ritchie_Kernighan) chapter </a:t>
            </a:r>
            <a:r>
              <a:rPr lang="az-Latn-AZ" dirty="0"/>
              <a:t>3</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5" name="Picture 4">
            <a:extLst>
              <a:ext uri="{FF2B5EF4-FFF2-40B4-BE49-F238E27FC236}">
                <a16:creationId xmlns:a16="http://schemas.microsoft.com/office/drawing/2014/main" id="{7B1FB727-1B76-61F8-6A27-415E3CD81F6E}"/>
              </a:ext>
            </a:extLst>
          </p:cNvPr>
          <p:cNvPicPr>
            <a:picLocks noChangeAspect="1"/>
          </p:cNvPicPr>
          <p:nvPr/>
        </p:nvPicPr>
        <p:blipFill>
          <a:blip r:embed="rId2"/>
          <a:stretch>
            <a:fillRect/>
          </a:stretch>
        </p:blipFill>
        <p:spPr>
          <a:xfrm>
            <a:off x="58912" y="1190125"/>
            <a:ext cx="4081783" cy="1458134"/>
          </a:xfrm>
          <a:prstGeom prst="rect">
            <a:avLst/>
          </a:prstGeom>
        </p:spPr>
      </p:pic>
      <p:pic>
        <p:nvPicPr>
          <p:cNvPr id="8" name="Picture 7">
            <a:extLst>
              <a:ext uri="{FF2B5EF4-FFF2-40B4-BE49-F238E27FC236}">
                <a16:creationId xmlns:a16="http://schemas.microsoft.com/office/drawing/2014/main" id="{D2C60DE2-812B-448F-F45E-59D8A5416D8A}"/>
              </a:ext>
            </a:extLst>
          </p:cNvPr>
          <p:cNvPicPr>
            <a:picLocks noChangeAspect="1"/>
          </p:cNvPicPr>
          <p:nvPr/>
        </p:nvPicPr>
        <p:blipFill>
          <a:blip r:embed="rId3"/>
          <a:stretch>
            <a:fillRect/>
          </a:stretch>
        </p:blipFill>
        <p:spPr>
          <a:xfrm>
            <a:off x="289606" y="3929679"/>
            <a:ext cx="3376446" cy="1601753"/>
          </a:xfrm>
          <a:prstGeom prst="rect">
            <a:avLst/>
          </a:prstGeom>
        </p:spPr>
      </p:pic>
      <p:sp>
        <p:nvSpPr>
          <p:cNvPr id="9" name="Rectangle 1">
            <a:extLst>
              <a:ext uri="{FF2B5EF4-FFF2-40B4-BE49-F238E27FC236}">
                <a16:creationId xmlns:a16="http://schemas.microsoft.com/office/drawing/2014/main" id="{2058A00A-3BA9-23A3-78AE-C0406A5C9F6D}"/>
              </a:ext>
            </a:extLst>
          </p:cNvPr>
          <p:cNvSpPr>
            <a:spLocks noChangeArrowheads="1"/>
          </p:cNvSpPr>
          <p:nvPr/>
        </p:nvSpPr>
        <p:spPr bwMode="auto">
          <a:xfrm>
            <a:off x="4389353" y="1564265"/>
            <a:ext cx="7251783" cy="830997"/>
          </a:xfrm>
          <a:prstGeom prst="rect">
            <a:avLst/>
          </a:prstGeom>
          <a:solidFill>
            <a:srgbClr val="EAE9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10162F"/>
                </a:solidFill>
                <a:effectLst/>
                <a:latin typeface="Apercu"/>
              </a:rPr>
              <a:t>The </a:t>
            </a:r>
            <a:r>
              <a:rPr kumimoji="0" lang="en-US" altLang="en-US" sz="1200" b="0" i="0" u="none" strike="noStrike" cap="none" normalizeH="0" baseline="0" dirty="0">
                <a:ln>
                  <a:noFill/>
                </a:ln>
                <a:solidFill>
                  <a:srgbClr val="15141F"/>
                </a:solidFill>
                <a:effectLst/>
                <a:latin typeface="Monaco"/>
              </a:rPr>
              <a:t>if</a:t>
            </a:r>
            <a:r>
              <a:rPr kumimoji="0" lang="en-US" altLang="en-US" sz="1200" b="0" i="0" u="none" strike="noStrike" cap="none" normalizeH="0" baseline="0" dirty="0">
                <a:ln>
                  <a:noFill/>
                </a:ln>
                <a:solidFill>
                  <a:srgbClr val="10162F"/>
                </a:solidFill>
                <a:effectLst/>
                <a:latin typeface="Apercu"/>
              </a:rPr>
              <a:t> keyword is followed by a set of parentheses </a:t>
            </a:r>
            <a:r>
              <a:rPr kumimoji="0" lang="en-US" altLang="en-US" sz="1200" b="0" i="0" u="none" strike="noStrike" cap="none" normalizeH="0" baseline="0" dirty="0">
                <a:ln>
                  <a:noFill/>
                </a:ln>
                <a:solidFill>
                  <a:srgbClr val="15141F"/>
                </a:solidFill>
                <a:effectLst/>
                <a:latin typeface="Monaco"/>
              </a:rPr>
              <a:t>()</a:t>
            </a:r>
            <a:r>
              <a:rPr kumimoji="0" lang="en-US" altLang="en-US" sz="1200" b="0" i="0" u="none" strike="noStrike" cap="none" normalizeH="0" baseline="0" dirty="0">
                <a:ln>
                  <a:noFill/>
                </a:ln>
                <a:solidFill>
                  <a:srgbClr val="10162F"/>
                </a:solidFill>
                <a:effectLst/>
                <a:latin typeface="Apercu"/>
              </a:rPr>
              <a:t>. Inside these parentheses, a condition is provided that evaluates to </a:t>
            </a:r>
            <a:r>
              <a:rPr kumimoji="0" lang="en-US" altLang="en-US" sz="1200" b="0" i="0" u="none" strike="noStrike" cap="none" normalizeH="0" baseline="0" dirty="0">
                <a:ln>
                  <a:noFill/>
                </a:ln>
                <a:solidFill>
                  <a:srgbClr val="15141F"/>
                </a:solidFill>
                <a:effectLst/>
                <a:latin typeface="Monaco"/>
              </a:rPr>
              <a:t>true</a:t>
            </a:r>
            <a:r>
              <a:rPr kumimoji="0" lang="en-US" altLang="en-US" sz="1200" b="0" i="0" u="none" strike="noStrike" cap="none" normalizeH="0" baseline="0" dirty="0">
                <a:ln>
                  <a:noFill/>
                </a:ln>
                <a:solidFill>
                  <a:srgbClr val="10162F"/>
                </a:solidFill>
                <a:effectLst/>
                <a:latin typeface="Apercu"/>
              </a:rPr>
              <a:t> or </a:t>
            </a:r>
            <a:r>
              <a:rPr kumimoji="0" lang="en-US" altLang="en-US" sz="1200" b="0" i="0" u="none" strike="noStrike" cap="none" normalizeH="0" baseline="0" dirty="0">
                <a:ln>
                  <a:noFill/>
                </a:ln>
                <a:solidFill>
                  <a:srgbClr val="15141F"/>
                </a:solidFill>
                <a:effectLst/>
                <a:latin typeface="Monaco"/>
              </a:rPr>
              <a:t>false</a:t>
            </a:r>
            <a:r>
              <a:rPr kumimoji="0" lang="en-US" altLang="en-US" sz="1200" b="0" i="0" u="none" strike="noStrike" cap="none" normalizeH="0" baseline="0" dirty="0">
                <a:ln>
                  <a:noFill/>
                </a:ln>
                <a:solidFill>
                  <a:srgbClr val="10162F"/>
                </a:solidFill>
                <a:effectLst/>
                <a:latin typeface="Apercu"/>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0162F"/>
                </a:solidFill>
                <a:effectLst/>
                <a:latin typeface="Apercu"/>
              </a:rPr>
              <a:t>If the condition evaluates to </a:t>
            </a:r>
            <a:r>
              <a:rPr kumimoji="0" lang="en-US" altLang="en-US" sz="1200" b="0" i="0" u="none" strike="noStrike" cap="none" normalizeH="0" baseline="0" dirty="0">
                <a:ln>
                  <a:noFill/>
                </a:ln>
                <a:solidFill>
                  <a:srgbClr val="15141F"/>
                </a:solidFill>
                <a:effectLst/>
                <a:latin typeface="Monaco"/>
              </a:rPr>
              <a:t>true</a:t>
            </a:r>
            <a:r>
              <a:rPr kumimoji="0" lang="en-US" altLang="en-US" sz="1200" b="0" i="0" u="none" strike="noStrike" cap="none" normalizeH="0" baseline="0" dirty="0">
                <a:ln>
                  <a:noFill/>
                </a:ln>
                <a:solidFill>
                  <a:srgbClr val="10162F"/>
                </a:solidFill>
                <a:effectLst/>
                <a:latin typeface="Apercu"/>
              </a:rPr>
              <a:t>, the code inside the curly braces </a:t>
            </a:r>
            <a:r>
              <a:rPr kumimoji="0" lang="en-US" altLang="en-US" sz="1200" b="0" i="0" u="none" strike="noStrike" cap="none" normalizeH="0" baseline="0" dirty="0">
                <a:ln>
                  <a:noFill/>
                </a:ln>
                <a:solidFill>
                  <a:srgbClr val="15141F"/>
                </a:solidFill>
                <a:effectLst/>
                <a:latin typeface="Monaco"/>
              </a:rPr>
              <a:t>{}</a:t>
            </a:r>
            <a:r>
              <a:rPr kumimoji="0" lang="en-US" altLang="en-US" sz="1200" b="0" i="0" u="none" strike="noStrike" cap="none" normalizeH="0" baseline="0" dirty="0">
                <a:ln>
                  <a:noFill/>
                </a:ln>
                <a:solidFill>
                  <a:srgbClr val="10162F"/>
                </a:solidFill>
                <a:effectLst/>
                <a:latin typeface="Apercu"/>
              </a:rPr>
              <a:t> executes.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10162F"/>
                </a:solidFill>
                <a:effectLst/>
                <a:latin typeface="Apercu"/>
              </a:rPr>
              <a:t>If the condition evaluates to </a:t>
            </a:r>
            <a:r>
              <a:rPr kumimoji="0" lang="en-US" altLang="en-US" sz="1200" b="0" i="0" u="none" strike="noStrike" cap="none" normalizeH="0" baseline="0" dirty="0">
                <a:ln>
                  <a:noFill/>
                </a:ln>
                <a:solidFill>
                  <a:srgbClr val="15141F"/>
                </a:solidFill>
                <a:effectLst/>
                <a:latin typeface="Monaco"/>
              </a:rPr>
              <a:t>false</a:t>
            </a:r>
            <a:r>
              <a:rPr kumimoji="0" lang="en-US" altLang="en-US" sz="1200" b="0" i="0" u="none" strike="noStrike" cap="none" normalizeH="0" baseline="0" dirty="0">
                <a:ln>
                  <a:noFill/>
                </a:ln>
                <a:solidFill>
                  <a:srgbClr val="10162F"/>
                </a:solidFill>
                <a:effectLst/>
                <a:latin typeface="Apercu"/>
              </a:rPr>
              <a:t>, the code doesn’t execute.</a:t>
            </a:r>
          </a:p>
        </p:txBody>
      </p:sp>
      <p:sp>
        <p:nvSpPr>
          <p:cNvPr id="10" name="Rectangle 2">
            <a:extLst>
              <a:ext uri="{FF2B5EF4-FFF2-40B4-BE49-F238E27FC236}">
                <a16:creationId xmlns:a16="http://schemas.microsoft.com/office/drawing/2014/main" id="{7C95E414-684F-C904-EA2D-FC38EAAABC59}"/>
              </a:ext>
            </a:extLst>
          </p:cNvPr>
          <p:cNvSpPr>
            <a:spLocks noChangeArrowheads="1"/>
          </p:cNvSpPr>
          <p:nvPr/>
        </p:nvSpPr>
        <p:spPr bwMode="auto">
          <a:xfrm>
            <a:off x="3762789" y="2810334"/>
            <a:ext cx="8208935" cy="34317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if (condition) {</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 Statement1 — do something</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else {</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 Statement2 — do something else</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0" i="0" u="none" strike="noStrike" cap="none" normalizeH="0" baseline="0" dirty="0">
                <a:ln>
                  <a:noFill/>
                </a:ln>
                <a:solidFill>
                  <a:schemeClr val="bg1"/>
                </a:solidFill>
                <a:effectLst/>
                <a:latin typeface="Apercu"/>
              </a:rPr>
              <a:t>If </a:t>
            </a:r>
            <a:r>
              <a:rPr kumimoji="0" lang="en-US" altLang="en-US" sz="1100" b="0" i="0" u="none" strike="noStrike" cap="none" normalizeH="0" baseline="0" dirty="0">
                <a:ln>
                  <a:noFill/>
                </a:ln>
                <a:solidFill>
                  <a:schemeClr val="bg1"/>
                </a:solidFill>
                <a:effectLst/>
                <a:latin typeface="Monaco"/>
              </a:rPr>
              <a:t>condition</a:t>
            </a:r>
            <a:r>
              <a:rPr kumimoji="0" lang="en-US" altLang="en-US" sz="1100" b="0" i="0" u="none" strike="noStrike" cap="none" normalizeH="0" baseline="0" dirty="0">
                <a:ln>
                  <a:noFill/>
                </a:ln>
                <a:solidFill>
                  <a:schemeClr val="bg1"/>
                </a:solidFill>
                <a:effectLst/>
                <a:latin typeface="Apercu"/>
              </a:rPr>
              <a:t> is </a:t>
            </a:r>
            <a:r>
              <a:rPr kumimoji="0" lang="en-US" altLang="en-US" sz="1100" b="0" i="0" u="none" strike="noStrike" cap="none" normalizeH="0" baseline="0" dirty="0">
                <a:ln>
                  <a:noFill/>
                </a:ln>
                <a:solidFill>
                  <a:schemeClr val="bg1"/>
                </a:solidFill>
                <a:effectLst/>
                <a:latin typeface="Monaco"/>
              </a:rPr>
              <a:t>true</a:t>
            </a:r>
            <a:r>
              <a:rPr kumimoji="0" lang="en-US" altLang="en-US" sz="1100" b="0" i="0" u="none" strike="noStrike" cap="none" normalizeH="0" baseline="0" dirty="0">
                <a:ln>
                  <a:noFill/>
                </a:ln>
                <a:solidFill>
                  <a:schemeClr val="bg1"/>
                </a:solidFill>
                <a:effectLst/>
                <a:latin typeface="Apercu"/>
              </a:rPr>
              <a:t>, statement1 is executed. Then the program skips statement2 and executes any code statements following the </a:t>
            </a:r>
            <a:r>
              <a:rPr kumimoji="0" lang="en-US" altLang="en-US" sz="1100" b="0" i="0" u="none" strike="noStrike" cap="none" normalizeH="0" baseline="0" dirty="0">
                <a:ln>
                  <a:noFill/>
                </a:ln>
                <a:solidFill>
                  <a:schemeClr val="bg1"/>
                </a:solidFill>
                <a:effectLst/>
                <a:latin typeface="Monaco"/>
              </a:rPr>
              <a:t>if</a:t>
            </a:r>
            <a:r>
              <a:rPr kumimoji="0" lang="en-US" altLang="en-US" sz="1100" b="0" i="0" u="none" strike="noStrike" cap="none" normalizeH="0" baseline="0" dirty="0">
                <a:ln>
                  <a:noFill/>
                </a:ln>
                <a:solidFill>
                  <a:schemeClr val="bg1"/>
                </a:solidFill>
                <a:effectLst/>
                <a:latin typeface="Apercu"/>
              </a:rPr>
              <a:t> / </a:t>
            </a:r>
            <a:r>
              <a:rPr kumimoji="0" lang="en-US" altLang="en-US" sz="1100" b="0" i="0" u="none" strike="noStrike" cap="none" normalizeH="0" baseline="0" dirty="0">
                <a:ln>
                  <a:noFill/>
                </a:ln>
                <a:solidFill>
                  <a:schemeClr val="bg1"/>
                </a:solidFill>
                <a:effectLst/>
                <a:latin typeface="Monaco"/>
              </a:rPr>
              <a:t>else</a:t>
            </a:r>
            <a:r>
              <a:rPr kumimoji="0" lang="en-US" altLang="en-US" sz="1100" b="0" i="0" u="none" strike="noStrike" cap="none" normalizeH="0" baseline="0" dirty="0">
                <a:ln>
                  <a:noFill/>
                </a:ln>
                <a:solidFill>
                  <a:schemeClr val="bg1"/>
                </a:solidFill>
                <a:effectLst/>
                <a:latin typeface="Apercu"/>
              </a:rPr>
              <a:t> clause.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bg1"/>
                </a:solidFill>
                <a:effectLst/>
                <a:latin typeface="Apercu"/>
              </a:rPr>
              <a:t>If </a:t>
            </a:r>
            <a:r>
              <a:rPr kumimoji="0" lang="en-US" altLang="en-US" sz="1100" b="0" i="0" u="none" strike="noStrike" cap="none" normalizeH="0" baseline="0" dirty="0">
                <a:ln>
                  <a:noFill/>
                </a:ln>
                <a:solidFill>
                  <a:schemeClr val="bg1"/>
                </a:solidFill>
                <a:effectLst/>
                <a:latin typeface="Monaco"/>
              </a:rPr>
              <a:t>condition</a:t>
            </a:r>
            <a:r>
              <a:rPr kumimoji="0" lang="en-US" altLang="en-US" sz="1100" b="0" i="0" u="none" strike="noStrike" cap="none" normalizeH="0" baseline="0" dirty="0">
                <a:ln>
                  <a:noFill/>
                </a:ln>
                <a:solidFill>
                  <a:schemeClr val="bg1"/>
                </a:solidFill>
                <a:effectLst/>
                <a:latin typeface="Apercu"/>
              </a:rPr>
              <a:t> is </a:t>
            </a:r>
            <a:r>
              <a:rPr kumimoji="0" lang="en-US" altLang="en-US" sz="1100" b="0" i="0" u="none" strike="noStrike" cap="none" normalizeH="0" baseline="0" dirty="0">
                <a:ln>
                  <a:noFill/>
                </a:ln>
                <a:solidFill>
                  <a:schemeClr val="bg1"/>
                </a:solidFill>
                <a:effectLst/>
                <a:latin typeface="Monaco"/>
              </a:rPr>
              <a:t>false</a:t>
            </a:r>
            <a:r>
              <a:rPr kumimoji="0" lang="en-US" altLang="en-US" sz="1100" b="0" i="0" u="none" strike="noStrike" cap="none" normalizeH="0" baseline="0" dirty="0">
                <a:ln>
                  <a:noFill/>
                </a:ln>
                <a:solidFill>
                  <a:schemeClr val="bg1"/>
                </a:solidFill>
                <a:effectLst/>
                <a:latin typeface="Apercu"/>
              </a:rPr>
              <a:t>, statement1 is skipped and statement2 is executed. After statement2 completes, the program executes any code statements following the </a:t>
            </a:r>
            <a:r>
              <a:rPr kumimoji="0" lang="en-US" altLang="en-US" sz="1100" b="0" i="0" u="none" strike="noStrike" cap="none" normalizeH="0" baseline="0" dirty="0">
                <a:ln>
                  <a:noFill/>
                </a:ln>
                <a:solidFill>
                  <a:schemeClr val="bg1"/>
                </a:solidFill>
                <a:effectLst/>
                <a:latin typeface="Monaco"/>
              </a:rPr>
              <a:t>if</a:t>
            </a:r>
            <a:r>
              <a:rPr kumimoji="0" lang="en-US" altLang="en-US" sz="1100" b="0" i="0" u="none" strike="noStrike" cap="none" normalizeH="0" baseline="0" dirty="0">
                <a:ln>
                  <a:noFill/>
                </a:ln>
                <a:solidFill>
                  <a:schemeClr val="bg1"/>
                </a:solidFill>
                <a:effectLst/>
                <a:latin typeface="Apercu"/>
              </a:rPr>
              <a:t> / </a:t>
            </a:r>
            <a:r>
              <a:rPr kumimoji="0" lang="en-US" altLang="en-US" sz="1100" b="0" i="0" u="none" strike="noStrike" cap="none" normalizeH="0" baseline="0" dirty="0">
                <a:ln>
                  <a:noFill/>
                </a:ln>
                <a:solidFill>
                  <a:schemeClr val="bg1"/>
                </a:solidFill>
                <a:effectLst/>
                <a:latin typeface="Monaco"/>
              </a:rPr>
              <a:t>else</a:t>
            </a:r>
            <a:r>
              <a:rPr kumimoji="0" lang="en-US" altLang="en-US" sz="1100" b="0" i="0" u="none" strike="noStrike" cap="none" normalizeH="0" baseline="0" dirty="0">
                <a:ln>
                  <a:noFill/>
                </a:ln>
                <a:solidFill>
                  <a:schemeClr val="bg1"/>
                </a:solidFill>
                <a:effectLst/>
                <a:latin typeface="Apercu"/>
              </a:rPr>
              <a:t> clause.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bg1"/>
              </a:solidFill>
              <a:effectLst/>
              <a:latin typeface="Apercu"/>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if (coin == 1) {</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("Heads\n");</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else {</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("Tails\n");</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100" b="0"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0" i="0" u="none" strike="noStrike" cap="none" normalizeH="0" baseline="0" dirty="0">
                <a:ln>
                  <a:noFill/>
                </a:ln>
                <a:solidFill>
                  <a:schemeClr val="bg1"/>
                </a:solidFill>
                <a:effectLst/>
                <a:latin typeface="Apercu"/>
              </a:rPr>
              <a:t>In the code above, if </a:t>
            </a:r>
            <a:r>
              <a:rPr kumimoji="0" lang="en-US" altLang="en-US" sz="1100" b="0" i="0" u="none" strike="noStrike" cap="none" normalizeH="0" baseline="0" dirty="0">
                <a:ln>
                  <a:noFill/>
                </a:ln>
                <a:solidFill>
                  <a:schemeClr val="bg1"/>
                </a:solidFill>
                <a:effectLst/>
                <a:latin typeface="Monaco"/>
              </a:rPr>
              <a:t>coin</a:t>
            </a:r>
            <a:r>
              <a:rPr kumimoji="0" lang="en-US" altLang="en-US" sz="1100" b="0" i="0" u="none" strike="noStrike" cap="none" normalizeH="0" baseline="0" dirty="0">
                <a:ln>
                  <a:noFill/>
                </a:ln>
                <a:solidFill>
                  <a:schemeClr val="bg1"/>
                </a:solidFill>
                <a:effectLst/>
                <a:latin typeface="Apercu"/>
              </a:rPr>
              <a:t> is equal to 1, the program outputs “Heads”; if it does not, then it outputs “Tails.”</a:t>
            </a:r>
            <a:endParaRPr kumimoji="0" lang="en-US" altLang="en-US" sz="11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Apercu"/>
              </a:rPr>
              <a:t>Note:</a:t>
            </a:r>
            <a:r>
              <a:rPr kumimoji="0" lang="en-US" altLang="en-US" sz="1100" b="0" i="0" u="none" strike="noStrike" cap="none" normalizeH="0" baseline="0" dirty="0">
                <a:ln>
                  <a:noFill/>
                </a:ln>
                <a:solidFill>
                  <a:schemeClr val="bg1"/>
                </a:solidFill>
                <a:effectLst/>
                <a:latin typeface="Apercu"/>
              </a:rPr>
              <a:t> It’s either or — only one of them will execute!</a:t>
            </a:r>
            <a:endParaRPr kumimoji="0" lang="en-US" altLang="en-US" sz="11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4664CD9-428B-1386-2116-EF929D619BAD}"/>
              </a:ext>
            </a:extLst>
          </p:cNvPr>
          <p:cNvSpPr>
            <a:spLocks noGrp="1"/>
          </p:cNvSpPr>
          <p:nvPr>
            <p:ph type="dt" sz="half" idx="10"/>
          </p:nvPr>
        </p:nvSpPr>
        <p:spPr/>
        <p:txBody>
          <a:bodyPr/>
          <a:lstStyle/>
          <a:p>
            <a:r>
              <a:rPr lang="en-US"/>
              <a:t>Tuesday, February 2, 20XX</a:t>
            </a:r>
          </a:p>
        </p:txBody>
      </p:sp>
      <p:sp>
        <p:nvSpPr>
          <p:cNvPr id="6" name="Slide Number Placeholder 5">
            <a:extLst>
              <a:ext uri="{FF2B5EF4-FFF2-40B4-BE49-F238E27FC236}">
                <a16:creationId xmlns:a16="http://schemas.microsoft.com/office/drawing/2014/main" id="{0D43A8FE-02A1-5C3B-361F-C9D88A8A99B6}"/>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7" name="Rectangle 1">
            <a:extLst>
              <a:ext uri="{FF2B5EF4-FFF2-40B4-BE49-F238E27FC236}">
                <a16:creationId xmlns:a16="http://schemas.microsoft.com/office/drawing/2014/main" id="{8C2C5B88-A3A3-74AA-1E36-C91B4D744FCD}"/>
              </a:ext>
            </a:extLst>
          </p:cNvPr>
          <p:cNvSpPr>
            <a:spLocks noChangeArrowheads="1"/>
          </p:cNvSpPr>
          <p:nvPr/>
        </p:nvSpPr>
        <p:spPr bwMode="auto">
          <a:xfrm>
            <a:off x="325208" y="924586"/>
            <a:ext cx="5301983" cy="5216813"/>
          </a:xfrm>
          <a:prstGeom prst="rect">
            <a:avLst/>
          </a:prstGeom>
          <a:solidFill>
            <a:srgbClr val="EAE9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ercu"/>
              </a:rPr>
              <a:t>A ternary operator looks like this: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condition ? do something : do something else;</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endParaRPr kumimoji="0" lang="en-US" altLang="en-US" sz="12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ercu"/>
              </a:rPr>
              <a:t>The above example is exactly the same 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if (condition) {</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 Do something</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else {</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 Do something else</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endParaRPr kumimoji="0" lang="en-US" altLang="en-US" sz="1200" b="1"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ercu"/>
              </a:rPr>
              <a:t>This operator acts exactly like an </a:t>
            </a:r>
            <a:r>
              <a:rPr kumimoji="0" lang="en-US" altLang="en-US" sz="1200" b="0" i="0" u="none" strike="noStrike" cap="none" normalizeH="0" baseline="0" dirty="0">
                <a:ln>
                  <a:noFill/>
                </a:ln>
                <a:solidFill>
                  <a:schemeClr val="bg1"/>
                </a:solidFill>
                <a:effectLst/>
                <a:latin typeface="Monaco"/>
              </a:rPr>
              <a:t>if</a:t>
            </a:r>
            <a:r>
              <a:rPr kumimoji="0" lang="en-US" altLang="en-US" sz="1200" b="0" i="0" u="none" strike="noStrike" cap="none" normalizeH="0" baseline="0" dirty="0">
                <a:ln>
                  <a:noFill/>
                </a:ln>
                <a:solidFill>
                  <a:schemeClr val="bg1"/>
                </a:solidFill>
                <a:effectLst/>
                <a:latin typeface="Apercu"/>
              </a:rPr>
              <a:t> / </a:t>
            </a:r>
            <a:r>
              <a:rPr kumimoji="0" lang="en-US" altLang="en-US" sz="1200" b="0" i="0" u="none" strike="noStrike" cap="none" normalizeH="0" baseline="0" dirty="0">
                <a:ln>
                  <a:noFill/>
                </a:ln>
                <a:solidFill>
                  <a:schemeClr val="bg1"/>
                </a:solidFill>
                <a:effectLst/>
                <a:latin typeface="Monaco"/>
              </a:rPr>
              <a:t>else</a:t>
            </a:r>
            <a:r>
              <a:rPr kumimoji="0" lang="en-US" altLang="en-US" sz="1200" b="0" i="0" u="none" strike="noStrike" cap="none" normalizeH="0" baseline="0" dirty="0">
                <a:ln>
                  <a:noFill/>
                </a:ln>
                <a:solidFill>
                  <a:schemeClr val="bg1"/>
                </a:solidFill>
                <a:effectLst/>
                <a:latin typeface="Apercu"/>
              </a:rPr>
              <a:t> statement! For example, let’s take a look at the following statement:</a:t>
            </a:r>
            <a:endPar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if (a &lt; b) {</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min = a;</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else {</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min = b;</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200" b="0" i="0" u="none" strike="noStrike" cap="none" normalizeH="0" baseline="0" dirty="0">
                <a:ln>
                  <a:noFill/>
                </a:ln>
                <a:solidFill>
                  <a:schemeClr val="bg1"/>
                </a:solidFill>
                <a:effectLst/>
                <a:latin typeface="Monaco"/>
                <a:cs typeface="Courier New" panose="02070309020205020404" pitchFamily="49" charset="0"/>
              </a:rPr>
            </a:br>
            <a:endParaRPr kumimoji="0" lang="en-US" altLang="en-US" sz="12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ercu"/>
              </a:rPr>
              <a:t>The above </a:t>
            </a:r>
            <a:r>
              <a:rPr kumimoji="0" lang="en-US" altLang="en-US" sz="1200" b="0" i="0" u="none" strike="noStrike" cap="none" normalizeH="0" baseline="0" dirty="0">
                <a:ln>
                  <a:noFill/>
                </a:ln>
                <a:solidFill>
                  <a:schemeClr val="bg1"/>
                </a:solidFill>
                <a:effectLst/>
                <a:latin typeface="Monaco"/>
              </a:rPr>
              <a:t>if</a:t>
            </a:r>
            <a:r>
              <a:rPr kumimoji="0" lang="en-US" altLang="en-US" sz="1200" b="0" i="0" u="none" strike="noStrike" cap="none" normalizeH="0" baseline="0" dirty="0">
                <a:ln>
                  <a:noFill/>
                </a:ln>
                <a:solidFill>
                  <a:schemeClr val="bg1"/>
                </a:solidFill>
                <a:effectLst/>
                <a:latin typeface="Apercu"/>
              </a:rPr>
              <a:t> / </a:t>
            </a:r>
            <a:r>
              <a:rPr kumimoji="0" lang="en-US" altLang="en-US" sz="1200" b="0" i="0" u="none" strike="noStrike" cap="none" normalizeH="0" baseline="0" dirty="0">
                <a:ln>
                  <a:noFill/>
                </a:ln>
                <a:solidFill>
                  <a:schemeClr val="bg1"/>
                </a:solidFill>
                <a:effectLst/>
                <a:latin typeface="Monaco"/>
              </a:rPr>
              <a:t>else</a:t>
            </a:r>
            <a:r>
              <a:rPr kumimoji="0" lang="en-US" altLang="en-US" sz="1200" b="0" i="0" u="none" strike="noStrike" cap="none" normalizeH="0" baseline="0" dirty="0">
                <a:ln>
                  <a:noFill/>
                </a:ln>
                <a:solidFill>
                  <a:schemeClr val="bg1"/>
                </a:solidFill>
                <a:effectLst/>
                <a:latin typeface="Apercu"/>
              </a:rPr>
              <a:t> statement compares </a:t>
            </a:r>
            <a:r>
              <a:rPr kumimoji="0" lang="en-US" altLang="en-US" sz="1200" b="0" i="0" u="none" strike="noStrike" cap="none" normalizeH="0" baseline="0" dirty="0">
                <a:ln>
                  <a:noFill/>
                </a:ln>
                <a:solidFill>
                  <a:schemeClr val="bg1"/>
                </a:solidFill>
                <a:effectLst/>
                <a:latin typeface="Monaco"/>
              </a:rPr>
              <a:t>a</a:t>
            </a:r>
            <a:r>
              <a:rPr kumimoji="0" lang="en-US" altLang="en-US" sz="1200" b="0" i="0" u="none" strike="noStrike" cap="none" normalizeH="0" baseline="0" dirty="0">
                <a:ln>
                  <a:noFill/>
                </a:ln>
                <a:solidFill>
                  <a:schemeClr val="bg1"/>
                </a:solidFill>
                <a:effectLst/>
                <a:latin typeface="Apercu"/>
              </a:rPr>
              <a:t> and </a:t>
            </a:r>
            <a:r>
              <a:rPr kumimoji="0" lang="en-US" altLang="en-US" sz="1200" b="0" i="0" u="none" strike="noStrike" cap="none" normalizeH="0" baseline="0" dirty="0">
                <a:ln>
                  <a:noFill/>
                </a:ln>
                <a:solidFill>
                  <a:schemeClr val="bg1"/>
                </a:solidFill>
                <a:effectLst/>
                <a:latin typeface="Monaco"/>
              </a:rPr>
              <a:t>b</a:t>
            </a:r>
            <a:r>
              <a:rPr kumimoji="0" lang="en-US" altLang="en-US" sz="1200" b="0" i="0" u="none" strike="noStrike" cap="none" normalizeH="0" baseline="0" dirty="0">
                <a:ln>
                  <a:noFill/>
                </a:ln>
                <a:solidFill>
                  <a:schemeClr val="bg1"/>
                </a:solidFill>
                <a:effectLst/>
                <a:latin typeface="Apercu"/>
              </a:rPr>
              <a:t> and stores the smaller of the two inside the </a:t>
            </a:r>
            <a:r>
              <a:rPr kumimoji="0" lang="en-US" altLang="en-US" sz="1200" b="0" i="0" u="none" strike="noStrike" cap="none" normalizeH="0" baseline="0" dirty="0">
                <a:ln>
                  <a:noFill/>
                </a:ln>
                <a:solidFill>
                  <a:schemeClr val="bg1"/>
                </a:solidFill>
                <a:effectLst/>
                <a:latin typeface="Monaco"/>
              </a:rPr>
              <a:t>min</a:t>
            </a:r>
            <a:r>
              <a:rPr kumimoji="0" lang="en-US" altLang="en-US" sz="1200" b="0" i="0" u="none" strike="noStrike" cap="none" normalizeH="0" baseline="0" dirty="0">
                <a:ln>
                  <a:noFill/>
                </a:ln>
                <a:solidFill>
                  <a:schemeClr val="bg1"/>
                </a:solidFill>
                <a:effectLst/>
                <a:latin typeface="Apercu"/>
              </a:rPr>
              <a:t> variable. Let’s rewrite this as a ternary operator:</a:t>
            </a:r>
            <a:endPar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min = a &lt; b ? a : b;</a:t>
            </a:r>
            <a:br>
              <a:rPr kumimoji="0" lang="en-US" altLang="en-US" sz="1200" b="0" i="0" u="none" strike="noStrike" cap="none" normalizeH="0" baseline="0" dirty="0">
                <a:ln>
                  <a:noFill/>
                </a:ln>
                <a:solidFill>
                  <a:schemeClr val="bg1"/>
                </a:solidFill>
                <a:effectLst/>
                <a:latin typeface="Monaco"/>
                <a:cs typeface="Courier New" panose="02070309020205020404" pitchFamily="49" charset="0"/>
              </a:rPr>
            </a:br>
            <a:endParaRPr kumimoji="0" lang="en-US" altLang="en-US" sz="12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ercu"/>
              </a:rPr>
              <a:t>The </a:t>
            </a:r>
            <a:r>
              <a:rPr kumimoji="0" lang="en-US" altLang="en-US" sz="1200" b="0" i="0" u="none" strike="noStrike" cap="none" normalizeH="0" baseline="0" dirty="0">
                <a:ln>
                  <a:noFill/>
                </a:ln>
                <a:solidFill>
                  <a:schemeClr val="bg1"/>
                </a:solidFill>
                <a:effectLst/>
                <a:latin typeface="Monaco"/>
              </a:rPr>
              <a:t>?</a:t>
            </a:r>
            <a:r>
              <a:rPr kumimoji="0" lang="en-US" altLang="en-US" sz="1200" b="0" i="0" u="none" strike="noStrike" cap="none" normalizeH="0" baseline="0" dirty="0">
                <a:ln>
                  <a:noFill/>
                </a:ln>
                <a:solidFill>
                  <a:schemeClr val="bg1"/>
                </a:solidFill>
                <a:effectLst/>
                <a:latin typeface="Apercu"/>
              </a:rPr>
              <a:t> marks the check for the condition, as if asking it as a question. If </a:t>
            </a:r>
            <a:r>
              <a:rPr kumimoji="0" lang="en-US" altLang="en-US" sz="1200" b="0" i="0" u="none" strike="noStrike" cap="none" normalizeH="0" baseline="0" dirty="0">
                <a:ln>
                  <a:noFill/>
                </a:ln>
                <a:solidFill>
                  <a:schemeClr val="bg1"/>
                </a:solidFill>
                <a:effectLst/>
                <a:latin typeface="Monaco"/>
              </a:rPr>
              <a:t>a</a:t>
            </a:r>
            <a:r>
              <a:rPr kumimoji="0" lang="en-US" altLang="en-US" sz="1200" b="0" i="0" u="none" strike="noStrike" cap="none" normalizeH="0" baseline="0" dirty="0">
                <a:ln>
                  <a:noFill/>
                </a:ln>
                <a:solidFill>
                  <a:schemeClr val="bg1"/>
                </a:solidFill>
                <a:effectLst/>
                <a:latin typeface="Apercu"/>
              </a:rPr>
              <a:t> is the smaller number, the condition passes with true, which executes the left-hand side of the </a:t>
            </a:r>
            <a:r>
              <a:rPr kumimoji="0" lang="en-US" altLang="en-US" sz="1200" b="0" i="0" u="none" strike="noStrike" cap="none" normalizeH="0" baseline="0" dirty="0">
                <a:ln>
                  <a:noFill/>
                </a:ln>
                <a:solidFill>
                  <a:schemeClr val="bg1"/>
                </a:solidFill>
                <a:effectLst/>
                <a:latin typeface="Monaco"/>
              </a:rPr>
              <a:t>:</a:t>
            </a:r>
            <a:r>
              <a:rPr kumimoji="0" lang="en-US" altLang="en-US" sz="1200" b="0" i="0" u="none" strike="noStrike" cap="none" normalizeH="0" baseline="0" dirty="0">
                <a:ln>
                  <a:noFill/>
                </a:ln>
                <a:solidFill>
                  <a:schemeClr val="bg1"/>
                </a:solidFill>
                <a:effectLst/>
                <a:latin typeface="Apercu"/>
              </a:rPr>
              <a:t> and stores </a:t>
            </a:r>
            <a:r>
              <a:rPr kumimoji="0" lang="en-US" altLang="en-US" sz="1200" b="0" i="0" u="none" strike="noStrike" cap="none" normalizeH="0" baseline="0" dirty="0">
                <a:ln>
                  <a:noFill/>
                </a:ln>
                <a:solidFill>
                  <a:schemeClr val="bg1"/>
                </a:solidFill>
                <a:effectLst/>
                <a:latin typeface="Monaco"/>
              </a:rPr>
              <a:t>a</a:t>
            </a:r>
            <a:r>
              <a:rPr kumimoji="0" lang="en-US" altLang="en-US" sz="1200" b="0" i="0" u="none" strike="noStrike" cap="none" normalizeH="0" baseline="0" dirty="0">
                <a:ln>
                  <a:noFill/>
                </a:ln>
                <a:solidFill>
                  <a:schemeClr val="bg1"/>
                </a:solidFill>
                <a:effectLst/>
                <a:latin typeface="Apercu"/>
              </a:rPr>
              <a:t> into </a:t>
            </a:r>
            <a:r>
              <a:rPr kumimoji="0" lang="en-US" altLang="en-US" sz="1200" b="0" i="0" u="none" strike="noStrike" cap="none" normalizeH="0" baseline="0" dirty="0">
                <a:ln>
                  <a:noFill/>
                </a:ln>
                <a:solidFill>
                  <a:schemeClr val="bg1"/>
                </a:solidFill>
                <a:effectLst/>
                <a:latin typeface="Monaco"/>
              </a:rPr>
              <a:t>min</a:t>
            </a:r>
            <a:r>
              <a:rPr kumimoji="0" lang="en-US" altLang="en-US" sz="1200" b="0" i="0" u="none" strike="noStrike" cap="none" normalizeH="0" baseline="0" dirty="0">
                <a:ln>
                  <a:noFill/>
                </a:ln>
                <a:solidFill>
                  <a:schemeClr val="bg1"/>
                </a:solidFill>
                <a:effectLst/>
                <a:latin typeface="Apercu"/>
              </a:rPr>
              <a:t>. If the condition was false, then the right-hand side of the </a:t>
            </a:r>
            <a:r>
              <a:rPr kumimoji="0" lang="en-US" altLang="en-US" sz="1200" b="0" i="0" u="none" strike="noStrike" cap="none" normalizeH="0" baseline="0" dirty="0">
                <a:ln>
                  <a:noFill/>
                </a:ln>
                <a:solidFill>
                  <a:schemeClr val="bg1"/>
                </a:solidFill>
                <a:effectLst/>
                <a:latin typeface="Monaco"/>
              </a:rPr>
              <a:t>:</a:t>
            </a:r>
            <a:r>
              <a:rPr kumimoji="0" lang="en-US" altLang="en-US" sz="1200" b="0" i="0" u="none" strike="noStrike" cap="none" normalizeH="0" baseline="0" dirty="0">
                <a:ln>
                  <a:noFill/>
                </a:ln>
                <a:solidFill>
                  <a:schemeClr val="bg1"/>
                </a:solidFill>
                <a:effectLst/>
                <a:latin typeface="Apercu"/>
              </a:rPr>
              <a:t> executes, which stores </a:t>
            </a:r>
            <a:r>
              <a:rPr kumimoji="0" lang="en-US" altLang="en-US" sz="1200" b="0" i="0" u="none" strike="noStrike" cap="none" normalizeH="0" baseline="0" dirty="0">
                <a:ln>
                  <a:noFill/>
                </a:ln>
                <a:solidFill>
                  <a:schemeClr val="bg1"/>
                </a:solidFill>
                <a:effectLst/>
                <a:latin typeface="Monaco"/>
              </a:rPr>
              <a:t>b</a:t>
            </a:r>
            <a:r>
              <a:rPr kumimoji="0" lang="en-US" altLang="en-US" sz="1200" b="0" i="0" u="none" strike="noStrike" cap="none" normalizeH="0" baseline="0" dirty="0">
                <a:ln>
                  <a:noFill/>
                </a:ln>
                <a:solidFill>
                  <a:schemeClr val="bg1"/>
                </a:solidFill>
                <a:effectLst/>
                <a:latin typeface="Apercu"/>
              </a:rPr>
              <a:t> into </a:t>
            </a:r>
            <a:r>
              <a:rPr kumimoji="0" lang="en-US" altLang="en-US" sz="1200" b="0" i="0" u="none" strike="noStrike" cap="none" normalizeH="0" baseline="0" dirty="0">
                <a:ln>
                  <a:noFill/>
                </a:ln>
                <a:solidFill>
                  <a:schemeClr val="bg1"/>
                </a:solidFill>
                <a:effectLst/>
                <a:latin typeface="Monaco"/>
              </a:rPr>
              <a:t>min</a:t>
            </a:r>
            <a:r>
              <a:rPr kumimoji="0" lang="en-US" altLang="en-US" sz="1200" b="0" i="0" u="none" strike="noStrike" cap="none" normalizeH="0" baseline="0" dirty="0">
                <a:ln>
                  <a:noFill/>
                </a:ln>
                <a:solidFill>
                  <a:schemeClr val="bg1"/>
                </a:solidFill>
                <a:effectLst/>
                <a:latin typeface="Apercu"/>
              </a:rPr>
              <a:t> instead.</a:t>
            </a:r>
            <a:endParaRPr kumimoji="0" lang="en-US" altLang="en-US" sz="1200" b="0" i="0" u="none" strike="noStrike" cap="none" normalizeH="0" baseline="0" dirty="0">
              <a:ln>
                <a:noFill/>
              </a:ln>
              <a:solidFill>
                <a:schemeClr val="bg1"/>
              </a:solidFill>
              <a:effectLst/>
            </a:endParaRPr>
          </a:p>
        </p:txBody>
      </p:sp>
      <p:sp>
        <p:nvSpPr>
          <p:cNvPr id="8" name="Title 1">
            <a:extLst>
              <a:ext uri="{FF2B5EF4-FFF2-40B4-BE49-F238E27FC236}">
                <a16:creationId xmlns:a16="http://schemas.microsoft.com/office/drawing/2014/main" id="{DB9DBBF0-EBA3-E243-5E46-5E7C62146497}"/>
              </a:ext>
            </a:extLst>
          </p:cNvPr>
          <p:cNvSpPr>
            <a:spLocks noGrp="1"/>
          </p:cNvSpPr>
          <p:nvPr>
            <p:ph type="title"/>
          </p:nvPr>
        </p:nvSpPr>
        <p:spPr>
          <a:xfrm>
            <a:off x="325208" y="190702"/>
            <a:ext cx="10993374" cy="890586"/>
          </a:xfrm>
        </p:spPr>
        <p:txBody>
          <a:bodyPr/>
          <a:lstStyle/>
          <a:p>
            <a:r>
              <a:rPr lang="en-GB" dirty="0"/>
              <a:t>2</a:t>
            </a:r>
            <a:r>
              <a:rPr lang="en-US" dirty="0"/>
              <a:t>.</a:t>
            </a:r>
            <a:r>
              <a:rPr lang="en-GB" dirty="0"/>
              <a:t>2</a:t>
            </a:r>
            <a:r>
              <a:rPr lang="az-Latn-AZ" dirty="0"/>
              <a:t> </a:t>
            </a:r>
            <a:r>
              <a:rPr lang="en-GB" dirty="0"/>
              <a:t>if-else: </a:t>
            </a:r>
            <a:r>
              <a:rPr lang="az-Latn-AZ" dirty="0"/>
              <a:t>A ternary operator </a:t>
            </a:r>
            <a:endParaRPr lang="en-US" dirty="0"/>
          </a:p>
        </p:txBody>
      </p:sp>
      <p:pic>
        <p:nvPicPr>
          <p:cNvPr id="10" name="Picture 9">
            <a:extLst>
              <a:ext uri="{FF2B5EF4-FFF2-40B4-BE49-F238E27FC236}">
                <a16:creationId xmlns:a16="http://schemas.microsoft.com/office/drawing/2014/main" id="{A56F5894-EF20-0B41-956C-27E39FD6BA32}"/>
              </a:ext>
            </a:extLst>
          </p:cNvPr>
          <p:cNvPicPr>
            <a:picLocks noChangeAspect="1"/>
          </p:cNvPicPr>
          <p:nvPr/>
        </p:nvPicPr>
        <p:blipFill>
          <a:blip r:embed="rId2"/>
          <a:stretch>
            <a:fillRect/>
          </a:stretch>
        </p:blipFill>
        <p:spPr>
          <a:xfrm>
            <a:off x="6530341" y="2229107"/>
            <a:ext cx="4969630" cy="2607769"/>
          </a:xfrm>
          <a:prstGeom prst="rect">
            <a:avLst/>
          </a:prstGeom>
        </p:spPr>
      </p:pic>
      <p:sp>
        <p:nvSpPr>
          <p:cNvPr id="11" name="Footer Placeholder 7">
            <a:extLst>
              <a:ext uri="{FF2B5EF4-FFF2-40B4-BE49-F238E27FC236}">
                <a16:creationId xmlns:a16="http://schemas.microsoft.com/office/drawing/2014/main" id="{28113386-B3DD-D3B3-AB26-113356671A07}"/>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dirty="0">
                <a:solidFill>
                  <a:schemeClr val="tx1">
                    <a:alpha val="80000"/>
                  </a:schemeClr>
                </a:solidFill>
                <a:latin typeface="+mn-lt"/>
                <a:ea typeface="+mn-ea"/>
                <a:cs typeface="+mn-cs"/>
              </a:rPr>
              <a:t>1.	</a:t>
            </a:r>
            <a:r>
              <a:rPr lang="en-US" kern="1200" dirty="0" err="1">
                <a:solidFill>
                  <a:schemeClr val="tx1">
                    <a:alpha val="80000"/>
                  </a:schemeClr>
                </a:solidFill>
                <a:latin typeface="+mn-lt"/>
                <a:ea typeface="+mn-ea"/>
                <a:cs typeface="+mn-cs"/>
              </a:rPr>
              <a:t>The_C_Programming_Language</a:t>
            </a:r>
            <a:r>
              <a:rPr lang="en-US" kern="1200" dirty="0">
                <a:solidFill>
                  <a:schemeClr val="tx1">
                    <a:alpha val="80000"/>
                  </a:schemeClr>
                </a:solidFill>
                <a:latin typeface="+mn-lt"/>
                <a:ea typeface="+mn-ea"/>
                <a:cs typeface="+mn-cs"/>
              </a:rPr>
              <a:t>_(2nd_Edition_Ritchie_Kernighan) </a:t>
            </a:r>
            <a:r>
              <a:rPr lang="en-US" dirty="0"/>
              <a:t>chapter 3</a:t>
            </a:r>
            <a:endParaRPr lang="en-US" kern="1200" dirty="0">
              <a:solidFill>
                <a:schemeClr val="tx1">
                  <a:alpha val="80000"/>
                </a:schemeClr>
              </a:solidFill>
              <a:latin typeface="+mn-lt"/>
              <a:ea typeface="+mn-ea"/>
              <a:cs typeface="+mn-cs"/>
            </a:endParaRPr>
          </a:p>
        </p:txBody>
      </p:sp>
    </p:spTree>
    <p:extLst>
      <p:ext uri="{BB962C8B-B14F-4D97-AF65-F5344CB8AC3E}">
        <p14:creationId xmlns:p14="http://schemas.microsoft.com/office/powerpoint/2010/main" val="32424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325208" y="190702"/>
            <a:ext cx="7393445" cy="890586"/>
          </a:xfrm>
        </p:spPr>
        <p:txBody>
          <a:bodyPr/>
          <a:lstStyle/>
          <a:p>
            <a:r>
              <a:rPr lang="en-GB" dirty="0"/>
              <a:t>2</a:t>
            </a:r>
            <a:r>
              <a:rPr lang="en-US" dirty="0"/>
              <a:t>.</a:t>
            </a:r>
            <a:r>
              <a:rPr lang="az-Latn-AZ" dirty="0"/>
              <a:t>3 Else - if</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4" name="Date Placeholder 13">
            <a:extLst>
              <a:ext uri="{FF2B5EF4-FFF2-40B4-BE49-F238E27FC236}">
                <a16:creationId xmlns:a16="http://schemas.microsoft.com/office/drawing/2014/main" id="{BCFEEB54-8D45-00BA-853E-CB4BE6551E1F}"/>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9/21/2022</a:t>
            </a:fld>
            <a:endParaRPr lang="en-US" dirty="0"/>
          </a:p>
        </p:txBody>
      </p:sp>
      <p:pic>
        <p:nvPicPr>
          <p:cNvPr id="4" name="Picture 3">
            <a:extLst>
              <a:ext uri="{FF2B5EF4-FFF2-40B4-BE49-F238E27FC236}">
                <a16:creationId xmlns:a16="http://schemas.microsoft.com/office/drawing/2014/main" id="{4C8AB08C-AC34-D5C9-5353-A771832CEC1B}"/>
              </a:ext>
            </a:extLst>
          </p:cNvPr>
          <p:cNvPicPr>
            <a:picLocks noChangeAspect="1"/>
          </p:cNvPicPr>
          <p:nvPr/>
        </p:nvPicPr>
        <p:blipFill rotWithShape="1">
          <a:blip r:embed="rId2"/>
          <a:srcRect t="4740"/>
          <a:stretch/>
        </p:blipFill>
        <p:spPr>
          <a:xfrm>
            <a:off x="550863" y="887742"/>
            <a:ext cx="1786763" cy="2138495"/>
          </a:xfrm>
          <a:prstGeom prst="rect">
            <a:avLst/>
          </a:prstGeom>
        </p:spPr>
      </p:pic>
      <p:pic>
        <p:nvPicPr>
          <p:cNvPr id="7" name="Picture 6">
            <a:extLst>
              <a:ext uri="{FF2B5EF4-FFF2-40B4-BE49-F238E27FC236}">
                <a16:creationId xmlns:a16="http://schemas.microsoft.com/office/drawing/2014/main" id="{21938A71-3B46-F28F-63AA-50AE802C5A65}"/>
              </a:ext>
            </a:extLst>
          </p:cNvPr>
          <p:cNvPicPr>
            <a:picLocks noChangeAspect="1"/>
          </p:cNvPicPr>
          <p:nvPr/>
        </p:nvPicPr>
        <p:blipFill>
          <a:blip r:embed="rId3"/>
          <a:stretch>
            <a:fillRect/>
          </a:stretch>
        </p:blipFill>
        <p:spPr>
          <a:xfrm>
            <a:off x="2992179" y="909255"/>
            <a:ext cx="4792572" cy="2109247"/>
          </a:xfrm>
          <a:prstGeom prst="rect">
            <a:avLst/>
          </a:prstGeom>
        </p:spPr>
      </p:pic>
      <p:sp>
        <p:nvSpPr>
          <p:cNvPr id="10" name="Footer Placeholder 14">
            <a:extLst>
              <a:ext uri="{FF2B5EF4-FFF2-40B4-BE49-F238E27FC236}">
                <a16:creationId xmlns:a16="http://schemas.microsoft.com/office/drawing/2014/main" id="{8A559263-2174-B58B-CB92-98AAB3A1754F}"/>
              </a:ext>
            </a:extLst>
          </p:cNvPr>
          <p:cNvSpPr>
            <a:spLocks noGrp="1"/>
          </p:cNvSpPr>
          <p:nvPr>
            <p:ph type="ftr" sz="quarter" idx="11"/>
          </p:nvPr>
        </p:nvSpPr>
        <p:spPr>
          <a:xfrm>
            <a:off x="3359150" y="6507212"/>
            <a:ext cx="6379210" cy="153888"/>
          </a:xfrm>
        </p:spPr>
        <p:txBody>
          <a:bodyPr/>
          <a:lstStyle/>
          <a:p>
            <a:r>
              <a:rPr lang="en-US" dirty="0"/>
              <a:t>1.	</a:t>
            </a:r>
            <a:r>
              <a:rPr lang="en-US" dirty="0" err="1"/>
              <a:t>The_C_Programming_Language</a:t>
            </a:r>
            <a:r>
              <a:rPr lang="en-US" dirty="0"/>
              <a:t>_(2nd_Edition_Ritchie_Kernighan) chapter </a:t>
            </a:r>
            <a:r>
              <a:rPr lang="az-Latn-AZ" dirty="0"/>
              <a:t>3</a:t>
            </a:r>
            <a:endParaRPr lang="en-US" dirty="0"/>
          </a:p>
        </p:txBody>
      </p:sp>
      <p:sp>
        <p:nvSpPr>
          <p:cNvPr id="3" name="Rectangle 2">
            <a:extLst>
              <a:ext uri="{FF2B5EF4-FFF2-40B4-BE49-F238E27FC236}">
                <a16:creationId xmlns:a16="http://schemas.microsoft.com/office/drawing/2014/main" id="{4FC3EB0D-2074-EE12-B682-E080549DFA66}"/>
              </a:ext>
            </a:extLst>
          </p:cNvPr>
          <p:cNvSpPr>
            <a:spLocks noChangeArrowheads="1"/>
          </p:cNvSpPr>
          <p:nvPr/>
        </p:nvSpPr>
        <p:spPr bwMode="auto">
          <a:xfrm>
            <a:off x="1217449" y="3418924"/>
            <a:ext cx="2555411" cy="2585323"/>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678DD"/>
                </a:solidFill>
                <a:effectLst/>
                <a:latin typeface="droid sans mono"/>
              </a:rPr>
              <a:t>if</a:t>
            </a:r>
            <a:r>
              <a:rPr kumimoji="0" lang="en-US" altLang="en-US" sz="1200" b="0" i="0" u="none" strike="noStrike" cap="none" normalizeH="0" baseline="0" dirty="0">
                <a:ln>
                  <a:noFill/>
                </a:ln>
                <a:solidFill>
                  <a:srgbClr val="D3D3D3"/>
                </a:solidFill>
                <a:effectLst/>
                <a:latin typeface="droid sans mono"/>
              </a:rPr>
              <a:t> (test expression1)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D3D3D3"/>
                </a:solidFill>
                <a:latin typeface="droid sans mono"/>
              </a:rPr>
              <a:t>	</a:t>
            </a:r>
            <a:r>
              <a:rPr kumimoji="0" lang="en-US" altLang="en-US" sz="1200" b="0" i="0" u="none" strike="noStrike" cap="none" normalizeH="0" baseline="0" dirty="0">
                <a:ln>
                  <a:noFill/>
                </a:ln>
                <a:solidFill>
                  <a:srgbClr val="FFDDBE"/>
                </a:solidFill>
                <a:effectLst/>
                <a:latin typeface="droid sans mono"/>
              </a:rPr>
              <a:t>// statement(s)</a:t>
            </a:r>
            <a:r>
              <a:rPr kumimoji="0" lang="en-US" altLang="en-US" sz="12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678DD"/>
                </a:solidFill>
                <a:effectLst/>
                <a:latin typeface="droid sans mono"/>
              </a:rPr>
              <a:t>else</a:t>
            </a:r>
            <a:r>
              <a:rPr kumimoji="0" lang="en-US" altLang="en-US" sz="1200" b="0" i="0" u="none" strike="noStrike" cap="none" normalizeH="0" baseline="0" dirty="0">
                <a:ln>
                  <a:noFill/>
                </a:ln>
                <a:solidFill>
                  <a:srgbClr val="D3D3D3"/>
                </a:solidFill>
                <a:effectLst/>
                <a:latin typeface="droid sans mono"/>
              </a:rPr>
              <a:t> </a:t>
            </a:r>
            <a:r>
              <a:rPr kumimoji="0" lang="en-US" altLang="en-US" sz="1200" b="0" i="0" u="none" strike="noStrike" cap="none" normalizeH="0" baseline="0" dirty="0">
                <a:ln>
                  <a:noFill/>
                </a:ln>
                <a:solidFill>
                  <a:srgbClr val="C678DD"/>
                </a:solidFill>
                <a:effectLst/>
                <a:latin typeface="droid sans mono"/>
              </a:rPr>
              <a:t>if </a:t>
            </a:r>
            <a:r>
              <a:rPr kumimoji="0" lang="en-US" altLang="en-US" sz="1200" b="0" i="0" u="none" strike="noStrike" cap="none" normalizeH="0" baseline="0" dirty="0">
                <a:ln>
                  <a:noFill/>
                </a:ln>
                <a:solidFill>
                  <a:srgbClr val="D3D3D3"/>
                </a:solidFill>
                <a:effectLst/>
                <a:latin typeface="droid sans mono"/>
              </a:rPr>
              <a:t>(test expression2)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D3D3D3"/>
                </a:solidFill>
                <a:latin typeface="droid sans mono"/>
              </a:rPr>
              <a:t>	</a:t>
            </a:r>
            <a:r>
              <a:rPr kumimoji="0" lang="en-US" altLang="en-US" sz="1200" b="0" i="0" u="none" strike="noStrike" cap="none" normalizeH="0" baseline="0" dirty="0">
                <a:ln>
                  <a:noFill/>
                </a:ln>
                <a:solidFill>
                  <a:srgbClr val="FFDDBE"/>
                </a:solidFill>
                <a:effectLst/>
                <a:latin typeface="droid sans mono"/>
              </a:rPr>
              <a:t>// statement(s)</a:t>
            </a:r>
            <a:r>
              <a:rPr kumimoji="0" lang="en-US" altLang="en-US" sz="12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678DD"/>
                </a:solidFill>
                <a:effectLst/>
                <a:latin typeface="droid sans mono"/>
              </a:rPr>
              <a:t>else</a:t>
            </a:r>
            <a:r>
              <a:rPr kumimoji="0" lang="en-US" altLang="en-US" sz="1200" b="0" i="0" u="none" strike="noStrike" cap="none" normalizeH="0" baseline="0" dirty="0">
                <a:ln>
                  <a:noFill/>
                </a:ln>
                <a:solidFill>
                  <a:srgbClr val="D3D3D3"/>
                </a:solidFill>
                <a:effectLst/>
                <a:latin typeface="droid sans mono"/>
              </a:rPr>
              <a:t> </a:t>
            </a:r>
            <a:r>
              <a:rPr kumimoji="0" lang="en-US" altLang="en-US" sz="1200" b="0" i="0" u="none" strike="noStrike" cap="none" normalizeH="0" baseline="0" dirty="0">
                <a:ln>
                  <a:noFill/>
                </a:ln>
                <a:solidFill>
                  <a:srgbClr val="C678DD"/>
                </a:solidFill>
                <a:effectLst/>
                <a:latin typeface="droid sans mono"/>
              </a:rPr>
              <a:t>if</a:t>
            </a:r>
            <a:r>
              <a:rPr kumimoji="0" lang="en-US" altLang="en-US" sz="1200" b="0" i="0" u="none" strike="noStrike" cap="none" normalizeH="0" baseline="0" dirty="0">
                <a:ln>
                  <a:noFill/>
                </a:ln>
                <a:solidFill>
                  <a:srgbClr val="D3D3D3"/>
                </a:solidFill>
                <a:effectLst/>
                <a:latin typeface="droid sans mono"/>
              </a:rPr>
              <a:t> (test expression3)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D3D3D3"/>
                </a:solidFill>
                <a:latin typeface="droid sans mono"/>
              </a:rPr>
              <a:t>	</a:t>
            </a:r>
            <a:r>
              <a:rPr kumimoji="0" lang="en-US" altLang="en-US" sz="1200" b="0" i="0" u="none" strike="noStrike" cap="none" normalizeH="0" baseline="0" dirty="0">
                <a:ln>
                  <a:noFill/>
                </a:ln>
                <a:solidFill>
                  <a:srgbClr val="FFDDBE"/>
                </a:solidFill>
                <a:effectLst/>
                <a:latin typeface="droid sans mono"/>
              </a:rPr>
              <a:t>// statement(s)</a:t>
            </a:r>
            <a:r>
              <a:rPr kumimoji="0" lang="en-US" altLang="en-US" sz="12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678DD"/>
                </a:solidFill>
                <a:effectLst/>
                <a:latin typeface="droid sans mono"/>
              </a:rPr>
              <a:t>else</a:t>
            </a:r>
            <a:r>
              <a:rPr kumimoji="0" lang="en-US" altLang="en-US" sz="1200" b="0" i="0" u="none" strike="noStrike" cap="none" normalizeH="0" baseline="0" dirty="0">
                <a:ln>
                  <a:noFill/>
                </a:ln>
                <a:solidFill>
                  <a:srgbClr val="D3D3D3"/>
                </a:solidFill>
                <a:effectLst/>
                <a:latin typeface="droid sans mono"/>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D3D3D3"/>
                </a:solidFill>
                <a:latin typeface="droid sans mono"/>
              </a:rPr>
              <a:t>	</a:t>
            </a:r>
            <a:r>
              <a:rPr kumimoji="0" lang="en-US" altLang="en-US" sz="1200" b="0" i="0" u="none" strike="noStrike" cap="none" normalizeH="0" baseline="0" dirty="0">
                <a:ln>
                  <a:noFill/>
                </a:ln>
                <a:solidFill>
                  <a:srgbClr val="FFDDBE"/>
                </a:solidFill>
                <a:effectLst/>
                <a:latin typeface="droid sans mono"/>
              </a:rPr>
              <a:t>// statement(s)</a:t>
            </a:r>
            <a:r>
              <a:rPr kumimoji="0" lang="en-US" altLang="en-US" sz="1200" b="0" i="0" u="none" strike="noStrike" cap="none" normalizeH="0" baseline="0" dirty="0">
                <a:ln>
                  <a:noFill/>
                </a:ln>
                <a:solidFill>
                  <a:srgbClr val="D3D3D3"/>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D3D3D3"/>
                </a:solidFill>
                <a:effectLst/>
                <a:latin typeface="droid sans mono"/>
              </a:rPr>
              <a:t>}</a:t>
            </a:r>
            <a:r>
              <a:rPr kumimoji="0" lang="en-US" altLang="en-US" sz="10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6D5C0C0-EC21-5CDF-9EC4-013393315E77}"/>
              </a:ext>
            </a:extLst>
          </p:cNvPr>
          <p:cNvPicPr>
            <a:picLocks noChangeAspect="1"/>
          </p:cNvPicPr>
          <p:nvPr/>
        </p:nvPicPr>
        <p:blipFill>
          <a:blip r:embed="rId4"/>
          <a:stretch>
            <a:fillRect/>
          </a:stretch>
        </p:blipFill>
        <p:spPr>
          <a:xfrm>
            <a:off x="8373206" y="909255"/>
            <a:ext cx="3328048" cy="2116982"/>
          </a:xfrm>
          <a:prstGeom prst="rect">
            <a:avLst/>
          </a:prstGeom>
        </p:spPr>
      </p:pic>
      <p:sp>
        <p:nvSpPr>
          <p:cNvPr id="5" name="Rectangle 1">
            <a:extLst>
              <a:ext uri="{FF2B5EF4-FFF2-40B4-BE49-F238E27FC236}">
                <a16:creationId xmlns:a16="http://schemas.microsoft.com/office/drawing/2014/main" id="{55DC9032-5169-1159-E206-A808C1878BE8}"/>
              </a:ext>
            </a:extLst>
          </p:cNvPr>
          <p:cNvSpPr>
            <a:spLocks noChangeArrowheads="1"/>
          </p:cNvSpPr>
          <p:nvPr/>
        </p:nvSpPr>
        <p:spPr bwMode="auto">
          <a:xfrm>
            <a:off x="4098418" y="3254908"/>
            <a:ext cx="5539111" cy="30008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ercu"/>
              </a:rPr>
              <a:t>The </a:t>
            </a:r>
            <a:r>
              <a:rPr kumimoji="0" lang="en-US" altLang="en-US" sz="1200" b="0" i="0" u="none" strike="noStrike" cap="none" normalizeH="0" baseline="0" dirty="0">
                <a:ln>
                  <a:noFill/>
                </a:ln>
                <a:solidFill>
                  <a:schemeClr val="bg1"/>
                </a:solidFill>
                <a:effectLst/>
                <a:latin typeface="Monaco"/>
              </a:rPr>
              <a:t>else if</a:t>
            </a:r>
            <a:r>
              <a:rPr kumimoji="0" lang="en-US" altLang="en-US" sz="1200" b="0" i="0" u="none" strike="noStrike" cap="none" normalizeH="0" baseline="0" dirty="0">
                <a:ln>
                  <a:noFill/>
                </a:ln>
                <a:solidFill>
                  <a:schemeClr val="bg1"/>
                </a:solidFill>
                <a:effectLst/>
                <a:latin typeface="Apercu"/>
              </a:rPr>
              <a:t> statement always comes after the </a:t>
            </a:r>
            <a:r>
              <a:rPr kumimoji="0" lang="en-US" altLang="en-US" sz="1200" b="0" i="0" u="none" strike="noStrike" cap="none" normalizeH="0" baseline="0" dirty="0">
                <a:ln>
                  <a:noFill/>
                </a:ln>
                <a:solidFill>
                  <a:schemeClr val="bg1"/>
                </a:solidFill>
                <a:effectLst/>
                <a:latin typeface="Monaco"/>
              </a:rPr>
              <a:t>if</a:t>
            </a:r>
            <a:r>
              <a:rPr kumimoji="0" lang="en-US" altLang="en-US" sz="1200" b="0" i="0" u="none" strike="noStrike" cap="none" normalizeH="0" baseline="0" dirty="0">
                <a:ln>
                  <a:noFill/>
                </a:ln>
                <a:solidFill>
                  <a:schemeClr val="bg1"/>
                </a:solidFill>
                <a:effectLst/>
                <a:latin typeface="Apercu"/>
              </a:rPr>
              <a:t> statement and before the </a:t>
            </a:r>
            <a:r>
              <a:rPr kumimoji="0" lang="en-US" altLang="en-US" sz="1200" b="0" i="0" u="none" strike="noStrike" cap="none" normalizeH="0" baseline="0" dirty="0">
                <a:ln>
                  <a:noFill/>
                </a:ln>
                <a:solidFill>
                  <a:schemeClr val="bg1"/>
                </a:solidFill>
                <a:effectLst/>
                <a:latin typeface="Monaco"/>
              </a:rPr>
              <a:t>else</a:t>
            </a:r>
            <a:r>
              <a:rPr kumimoji="0" lang="en-US" altLang="en-US" sz="1200" b="0" i="0" u="none" strike="noStrike" cap="none" normalizeH="0" baseline="0" dirty="0">
                <a:ln>
                  <a:noFill/>
                </a:ln>
                <a:solidFill>
                  <a:schemeClr val="bg1"/>
                </a:solidFill>
                <a:effectLst/>
                <a:latin typeface="Apercu"/>
              </a:rPr>
              <a:t> statement (if there is one). Like the </a:t>
            </a:r>
            <a:r>
              <a:rPr kumimoji="0" lang="en-US" altLang="en-US" sz="1200" b="0" i="0" u="none" strike="noStrike" cap="none" normalizeH="0" baseline="0" dirty="0">
                <a:ln>
                  <a:noFill/>
                </a:ln>
                <a:solidFill>
                  <a:schemeClr val="bg1"/>
                </a:solidFill>
                <a:effectLst/>
                <a:latin typeface="Monaco"/>
              </a:rPr>
              <a:t>else</a:t>
            </a:r>
            <a:r>
              <a:rPr kumimoji="0" lang="en-US" altLang="en-US" sz="1200" b="0" i="0" u="none" strike="noStrike" cap="none" normalizeH="0" baseline="0" dirty="0">
                <a:ln>
                  <a:noFill/>
                </a:ln>
                <a:solidFill>
                  <a:schemeClr val="bg1"/>
                </a:solidFill>
                <a:effectLst/>
                <a:latin typeface="Apercu"/>
              </a:rPr>
              <a:t> statement, </a:t>
            </a:r>
            <a:r>
              <a:rPr kumimoji="0" lang="en-US" altLang="en-US" sz="1200" b="0" i="0" u="none" strike="noStrike" cap="none" normalizeH="0" baseline="0" dirty="0">
                <a:ln>
                  <a:noFill/>
                </a:ln>
                <a:solidFill>
                  <a:schemeClr val="bg1"/>
                </a:solidFill>
                <a:effectLst/>
                <a:latin typeface="Monaco"/>
              </a:rPr>
              <a:t>else if</a:t>
            </a:r>
            <a:r>
              <a:rPr kumimoji="0" lang="en-US" altLang="en-US" sz="1200" b="0" i="0" u="none" strike="noStrike" cap="none" normalizeH="0" baseline="0" dirty="0">
                <a:ln>
                  <a:noFill/>
                </a:ln>
                <a:solidFill>
                  <a:schemeClr val="bg1"/>
                </a:solidFill>
                <a:effectLst/>
                <a:latin typeface="Apercu"/>
              </a:rPr>
              <a:t> statements are also always optional!</a:t>
            </a:r>
            <a:endParaRPr kumimoji="0" lang="en-US" altLang="en-US" sz="12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ercu"/>
              </a:rPr>
              <a:t>The </a:t>
            </a:r>
            <a:r>
              <a:rPr kumimoji="0" lang="en-US" altLang="en-US" sz="1200" b="0" i="0" u="none" strike="noStrike" cap="none" normalizeH="0" baseline="0" dirty="0">
                <a:ln>
                  <a:noFill/>
                </a:ln>
                <a:solidFill>
                  <a:schemeClr val="bg1"/>
                </a:solidFill>
                <a:effectLst/>
                <a:latin typeface="Monaco"/>
              </a:rPr>
              <a:t>else if</a:t>
            </a:r>
            <a:r>
              <a:rPr kumimoji="0" lang="en-US" altLang="en-US" sz="1200" b="0" i="0" u="none" strike="noStrike" cap="none" normalizeH="0" baseline="0" dirty="0">
                <a:ln>
                  <a:noFill/>
                </a:ln>
                <a:solidFill>
                  <a:schemeClr val="bg1"/>
                </a:solidFill>
                <a:effectLst/>
                <a:latin typeface="Apercu"/>
              </a:rPr>
              <a:t> then takes a condition, and you can have more than one of them. Here’s an example with three of them:</a:t>
            </a:r>
            <a:endParaRPr kumimoji="0" lang="en-US" altLang="en-US" sz="12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if (grade == 9) {</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2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("Freshman\n");</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else if (grade == 10) {</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2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("Sophomore\n");</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else if (grade == 11) {</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2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("Junior\n");</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else if (grade == 12) {</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2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("Senior\n");</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else {</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2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("Super Senior\n");</a:t>
            </a:r>
            <a:br>
              <a:rPr kumimoji="0" lang="en-US" altLang="en-US" sz="12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200" b="1" i="0" u="none" strike="noStrike" cap="none" normalizeH="0" baseline="0" dirty="0">
                <a:ln>
                  <a:noFill/>
                </a:ln>
                <a:solidFill>
                  <a:schemeClr val="bg1"/>
                </a:solidFill>
                <a:effectLst/>
                <a:latin typeface="Monaco"/>
                <a:cs typeface="Courier New" panose="02070309020205020404" pitchFamily="49" charset="0"/>
              </a:rPr>
              <a:t>}</a:t>
            </a:r>
            <a:endParaRPr kumimoji="0" lang="en-US" altLang="en-US" sz="1200" b="1"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30685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C87E94-86CA-4338-9209-21BD3632BB56}"/>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7" name="Title 1">
            <a:extLst>
              <a:ext uri="{FF2B5EF4-FFF2-40B4-BE49-F238E27FC236}">
                <a16:creationId xmlns:a16="http://schemas.microsoft.com/office/drawing/2014/main" id="{3B61B56E-C158-38FA-3B56-3755D314DEEE}"/>
              </a:ext>
            </a:extLst>
          </p:cNvPr>
          <p:cNvSpPr>
            <a:spLocks noGrp="1"/>
          </p:cNvSpPr>
          <p:nvPr>
            <p:ph type="title"/>
          </p:nvPr>
        </p:nvSpPr>
        <p:spPr>
          <a:xfrm>
            <a:off x="483394" y="196900"/>
            <a:ext cx="11091862" cy="873125"/>
          </a:xfrm>
        </p:spPr>
        <p:txBody>
          <a:bodyPr/>
          <a:lstStyle/>
          <a:p>
            <a:r>
              <a:rPr lang="en-US" dirty="0"/>
              <a:t>2.4 Switch</a:t>
            </a:r>
          </a:p>
        </p:txBody>
      </p:sp>
      <p:sp>
        <p:nvSpPr>
          <p:cNvPr id="19" name="Date Placeholder 13">
            <a:extLst>
              <a:ext uri="{FF2B5EF4-FFF2-40B4-BE49-F238E27FC236}">
                <a16:creationId xmlns:a16="http://schemas.microsoft.com/office/drawing/2014/main" id="{3C573ADF-5D97-2369-8039-AD0C56F287B6}"/>
              </a:ext>
            </a:extLst>
          </p:cNvPr>
          <p:cNvSpPr>
            <a:spLocks noGrp="1"/>
          </p:cNvSpPr>
          <p:nvPr>
            <p:ph type="dt" sz="half" idx="10"/>
          </p:nvPr>
        </p:nvSpPr>
        <p:spPr>
          <a:xfrm>
            <a:off x="550863" y="6507212"/>
            <a:ext cx="2628900" cy="153888"/>
          </a:xfrm>
        </p:spPr>
        <p:txBody>
          <a:bodyPr/>
          <a:lstStyle/>
          <a:p>
            <a:fld id="{916242EC-A1D4-4590-B2F5-EA78153FD17A}" type="datetime1">
              <a:rPr lang="en-US" smtClean="0"/>
              <a:t>9/21/2022</a:t>
            </a:fld>
            <a:endParaRPr lang="en-US" dirty="0"/>
          </a:p>
        </p:txBody>
      </p:sp>
      <p:pic>
        <p:nvPicPr>
          <p:cNvPr id="3" name="Picture 2">
            <a:extLst>
              <a:ext uri="{FF2B5EF4-FFF2-40B4-BE49-F238E27FC236}">
                <a16:creationId xmlns:a16="http://schemas.microsoft.com/office/drawing/2014/main" id="{4D51C5E7-9FEB-4E9A-5791-E7C771A9936A}"/>
              </a:ext>
            </a:extLst>
          </p:cNvPr>
          <p:cNvPicPr>
            <a:picLocks noChangeAspect="1"/>
          </p:cNvPicPr>
          <p:nvPr/>
        </p:nvPicPr>
        <p:blipFill>
          <a:blip r:embed="rId2"/>
          <a:stretch>
            <a:fillRect/>
          </a:stretch>
        </p:blipFill>
        <p:spPr>
          <a:xfrm>
            <a:off x="1129037" y="3851365"/>
            <a:ext cx="4900288" cy="2401849"/>
          </a:xfrm>
          <a:prstGeom prst="rect">
            <a:avLst/>
          </a:prstGeom>
        </p:spPr>
      </p:pic>
      <p:sp>
        <p:nvSpPr>
          <p:cNvPr id="4" name="Footer Placeholder 14">
            <a:extLst>
              <a:ext uri="{FF2B5EF4-FFF2-40B4-BE49-F238E27FC236}">
                <a16:creationId xmlns:a16="http://schemas.microsoft.com/office/drawing/2014/main" id="{F51A6701-FBE6-2A78-BCCD-463D7F44557E}"/>
              </a:ext>
            </a:extLst>
          </p:cNvPr>
          <p:cNvSpPr>
            <a:spLocks noGrp="1"/>
          </p:cNvSpPr>
          <p:nvPr>
            <p:ph type="ftr" sz="quarter" idx="11"/>
          </p:nvPr>
        </p:nvSpPr>
        <p:spPr>
          <a:xfrm>
            <a:off x="3359150" y="6507212"/>
            <a:ext cx="6379210" cy="153888"/>
          </a:xfrm>
        </p:spPr>
        <p:txBody>
          <a:bodyPr/>
          <a:lstStyle/>
          <a:p>
            <a:r>
              <a:rPr lang="en-US" dirty="0"/>
              <a:t>1.	</a:t>
            </a:r>
            <a:r>
              <a:rPr lang="en-US" dirty="0" err="1"/>
              <a:t>The_C_Programming_Language</a:t>
            </a:r>
            <a:r>
              <a:rPr lang="en-US" dirty="0"/>
              <a:t>_(2nd_Edition_Ritchie_Kernighan) chapter </a:t>
            </a:r>
            <a:r>
              <a:rPr lang="az-Latn-AZ" dirty="0"/>
              <a:t>3</a:t>
            </a:r>
            <a:endParaRPr lang="en-US" dirty="0"/>
          </a:p>
        </p:txBody>
      </p:sp>
      <p:pic>
        <p:nvPicPr>
          <p:cNvPr id="5" name="Picture 4">
            <a:extLst>
              <a:ext uri="{FF2B5EF4-FFF2-40B4-BE49-F238E27FC236}">
                <a16:creationId xmlns:a16="http://schemas.microsoft.com/office/drawing/2014/main" id="{6A3F3D47-5721-C6A5-EE2B-97EFCD306A29}"/>
              </a:ext>
            </a:extLst>
          </p:cNvPr>
          <p:cNvPicPr>
            <a:picLocks noChangeAspect="1"/>
          </p:cNvPicPr>
          <p:nvPr/>
        </p:nvPicPr>
        <p:blipFill>
          <a:blip r:embed="rId3"/>
          <a:stretch>
            <a:fillRect/>
          </a:stretch>
        </p:blipFill>
        <p:spPr>
          <a:xfrm>
            <a:off x="3866258" y="969488"/>
            <a:ext cx="2229742" cy="2754878"/>
          </a:xfrm>
          <a:prstGeom prst="rect">
            <a:avLst/>
          </a:prstGeom>
        </p:spPr>
      </p:pic>
      <p:sp>
        <p:nvSpPr>
          <p:cNvPr id="8" name="Rectangle 1">
            <a:extLst>
              <a:ext uri="{FF2B5EF4-FFF2-40B4-BE49-F238E27FC236}">
                <a16:creationId xmlns:a16="http://schemas.microsoft.com/office/drawing/2014/main" id="{D5B7765D-1D4A-F5EF-861A-2DCDCC1BFB3B}"/>
              </a:ext>
            </a:extLst>
          </p:cNvPr>
          <p:cNvSpPr>
            <a:spLocks noChangeArrowheads="1"/>
          </p:cNvSpPr>
          <p:nvPr/>
        </p:nvSpPr>
        <p:spPr bwMode="auto">
          <a:xfrm>
            <a:off x="222434" y="1816151"/>
            <a:ext cx="3445789" cy="190821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88"/>
                </a:solidFill>
                <a:effectLst/>
                <a:latin typeface="var(--bs-font-monospace)"/>
              </a:rPr>
              <a:t>switch</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expression</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a:t>
            </a:r>
            <a:endParaRPr lang="en-US" altLang="en-US" sz="1100" dirty="0">
              <a:solidFill>
                <a:srgbClr val="000000"/>
              </a:solidFill>
              <a:latin typeface="var(--bs-font-monospace)"/>
            </a:endParaRPr>
          </a:p>
          <a:p>
            <a:pPr lvl="1" eaLnBrk="0" fontAlgn="base" hangingPunct="0">
              <a:spcBef>
                <a:spcPct val="0"/>
              </a:spcBef>
              <a:spcAft>
                <a:spcPct val="0"/>
              </a:spcAft>
            </a:pPr>
            <a:r>
              <a:rPr kumimoji="0" lang="en-US" altLang="en-US" sz="1100" b="0" i="0" u="none" strike="noStrike" cap="none" normalizeH="0" baseline="0" dirty="0">
                <a:ln>
                  <a:noFill/>
                </a:ln>
                <a:solidFill>
                  <a:srgbClr val="000088"/>
                </a:solidFill>
                <a:effectLst/>
                <a:latin typeface="var(--bs-font-monospace)"/>
              </a:rPr>
              <a:t>case</a:t>
            </a:r>
            <a:r>
              <a:rPr kumimoji="0" lang="en-US" altLang="en-US" sz="1100" b="0" i="0" u="none" strike="noStrike" cap="none" normalizeH="0" baseline="0" dirty="0">
                <a:ln>
                  <a:noFill/>
                </a:ln>
                <a:solidFill>
                  <a:srgbClr val="000000"/>
                </a:solidFill>
                <a:effectLst/>
                <a:latin typeface="var(--bs-font-monospace)"/>
              </a:rPr>
              <a:t> constant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expression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statement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s</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lvl="1" eaLnBrk="0" fontAlgn="base" hangingPunct="0">
              <a:spcBef>
                <a:spcPct val="0"/>
              </a:spcBef>
              <a:spcAft>
                <a:spcPct val="0"/>
              </a:spcAft>
            </a:pPr>
            <a:r>
              <a:rPr lang="en-US" altLang="en-US" sz="1100" dirty="0">
                <a:solidFill>
                  <a:srgbClr val="000000"/>
                </a:solidFill>
                <a:latin typeface="var(--bs-font-monospace)"/>
              </a:rPr>
              <a:t>	</a:t>
            </a:r>
            <a:r>
              <a:rPr kumimoji="0" lang="en-US" altLang="en-US" sz="1100" b="0" i="0" u="none" strike="noStrike" cap="none" normalizeH="0" baseline="0" dirty="0">
                <a:ln>
                  <a:noFill/>
                </a:ln>
                <a:solidFill>
                  <a:srgbClr val="000088"/>
                </a:solidFill>
                <a:effectLst/>
                <a:latin typeface="var(--bs-font-monospace)"/>
              </a:rPr>
              <a:t>break</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880000"/>
                </a:solidFill>
                <a:effectLst/>
                <a:latin typeface="var(--bs-font-monospace)"/>
              </a:rPr>
              <a:t>/* optional */</a:t>
            </a:r>
          </a:p>
          <a:p>
            <a:pPr lvl="1" eaLnBrk="0" fontAlgn="base" hangingPunct="0">
              <a:spcBef>
                <a:spcPct val="0"/>
              </a:spcBef>
              <a:spcAft>
                <a:spcPct val="0"/>
              </a:spcAft>
            </a:pPr>
            <a:r>
              <a:rPr kumimoji="0" lang="en-US" altLang="en-US" sz="1100" b="0" i="0" u="none" strike="noStrike" cap="none" normalizeH="0" baseline="0" dirty="0">
                <a:ln>
                  <a:noFill/>
                </a:ln>
                <a:solidFill>
                  <a:srgbClr val="000088"/>
                </a:solidFill>
                <a:effectLst/>
                <a:latin typeface="var(--bs-font-monospace)"/>
              </a:rPr>
              <a:t>case</a:t>
            </a:r>
            <a:r>
              <a:rPr kumimoji="0" lang="en-US" altLang="en-US" sz="1100" b="0" i="0" u="none" strike="noStrike" cap="none" normalizeH="0" baseline="0" dirty="0">
                <a:ln>
                  <a:noFill/>
                </a:ln>
                <a:solidFill>
                  <a:srgbClr val="000000"/>
                </a:solidFill>
                <a:effectLst/>
                <a:latin typeface="var(--bs-font-monospace)"/>
              </a:rPr>
              <a:t> constant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expression </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statement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s</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var(--bs-font-monospace)"/>
              </a:rPr>
              <a:t>	</a:t>
            </a:r>
            <a:r>
              <a:rPr kumimoji="0" lang="en-US" altLang="en-US" sz="1100" b="0" i="0" u="none" strike="noStrike" cap="none" normalizeH="0" baseline="0" dirty="0">
                <a:ln>
                  <a:noFill/>
                </a:ln>
                <a:solidFill>
                  <a:srgbClr val="000088"/>
                </a:solidFill>
                <a:effectLst/>
                <a:latin typeface="var(--bs-font-monospace)"/>
              </a:rPr>
              <a:t>break</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880000"/>
                </a:solidFill>
                <a:effectLst/>
                <a:latin typeface="var(--bs-font-monospace)"/>
              </a:rPr>
              <a:t>/* optional */</a:t>
            </a:r>
            <a:r>
              <a:rPr kumimoji="0" lang="en-US" altLang="en-US" sz="1100" b="0" i="0" u="none" strike="noStrike" cap="none" normalizeH="0" baseline="0" dirty="0">
                <a:ln>
                  <a:noFill/>
                </a:ln>
                <a:solidFill>
                  <a:srgbClr val="000000"/>
                </a:solidFill>
                <a:effectLst/>
                <a:latin typeface="var(--bs-font-monospace)"/>
              </a:rPr>
              <a:t> </a:t>
            </a:r>
          </a:p>
          <a:p>
            <a:pPr eaLnBrk="0" fontAlgn="base" hangingPunct="0">
              <a:spcBef>
                <a:spcPct val="0"/>
              </a:spcBef>
              <a:spcAft>
                <a:spcPct val="0"/>
              </a:spcAft>
            </a:pPr>
            <a:r>
              <a:rPr kumimoji="0" lang="en-US" altLang="en-US" sz="1100" b="0" i="0" u="none" strike="noStrike" cap="none" normalizeH="0" baseline="0" dirty="0">
                <a:ln>
                  <a:noFill/>
                </a:ln>
                <a:solidFill>
                  <a:srgbClr val="880000"/>
                </a:solidFill>
                <a:effectLst/>
                <a:latin typeface="var(--bs-font-monospace)"/>
              </a:rPr>
              <a:t>/* you can have any number of case statements */</a:t>
            </a:r>
            <a:endParaRPr kumimoji="0" lang="en-US" altLang="en-US" sz="1100" b="0" i="0" u="none" strike="noStrike" cap="none" normalizeH="0" baseline="0" dirty="0">
              <a:ln>
                <a:noFill/>
              </a:ln>
              <a:solidFill>
                <a:srgbClr val="000000"/>
              </a:solidFill>
              <a:effectLst/>
              <a:latin typeface="var(--bs-font-monospace)"/>
            </a:endParaRPr>
          </a:p>
          <a:p>
            <a:pPr lvl="1" eaLnBrk="0" fontAlgn="base" hangingPunct="0">
              <a:spcBef>
                <a:spcPct val="0"/>
              </a:spcBef>
              <a:spcAft>
                <a:spcPct val="0"/>
              </a:spcAft>
            </a:pPr>
            <a:r>
              <a:rPr kumimoji="0" lang="en-US" altLang="en-US" sz="1100" b="0" i="0" u="none" strike="noStrike" cap="none" normalizeH="0" baseline="0" dirty="0">
                <a:ln>
                  <a:noFill/>
                </a:ln>
                <a:solidFill>
                  <a:srgbClr val="000088"/>
                </a:solidFill>
                <a:effectLst/>
                <a:latin typeface="var(--bs-font-monospace)"/>
              </a:rPr>
              <a:t>default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880000"/>
                </a:solidFill>
                <a:effectLst/>
                <a:latin typeface="var(--bs-font-monospace)"/>
              </a:rPr>
              <a:t>/* optional */</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ar(--bs-font-monospace)"/>
              </a:rPr>
              <a:t>	statement</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s</a:t>
            </a:r>
            <a:r>
              <a:rPr kumimoji="0" lang="en-US" altLang="en-US" sz="1100" b="0" i="0" u="none" strike="noStrike" cap="none" normalizeH="0" baseline="0" dirty="0">
                <a:ln>
                  <a:noFill/>
                </a:ln>
                <a:solidFill>
                  <a:srgbClr val="666600"/>
                </a:solidFill>
                <a:effectLst/>
                <a:latin typeface="var(--bs-font-monospace)"/>
              </a:rPr>
              <a:t>);</a:t>
            </a:r>
            <a:r>
              <a:rPr kumimoji="0" lang="en-US" altLang="en-US" sz="1100" b="0"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6600"/>
                </a:solidFill>
                <a:effectLst/>
                <a:latin typeface="var(--bs-font-monospace)"/>
              </a:rPr>
              <a:t>}</a:t>
            </a:r>
            <a:r>
              <a:rPr kumimoji="0" lang="en-US" altLang="en-US" sz="7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4572E0A9-EA96-9EE1-7405-4F9DEAA2B572}"/>
              </a:ext>
            </a:extLst>
          </p:cNvPr>
          <p:cNvSpPr>
            <a:spLocks noChangeArrowheads="1"/>
          </p:cNvSpPr>
          <p:nvPr/>
        </p:nvSpPr>
        <p:spPr bwMode="auto">
          <a:xfrm>
            <a:off x="6853052" y="291511"/>
            <a:ext cx="4891212" cy="6140142"/>
          </a:xfrm>
          <a:prstGeom prst="rect">
            <a:avLst/>
          </a:prstGeom>
          <a:solidFill>
            <a:srgbClr val="EAE9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switch (grade) {</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case 9:</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("Freshman\n");</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break;</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case 10:</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("Sophomore\n");</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break;</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case 11:</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("Junior\n");</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break;</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case 12:</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("Senior\n");</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break;</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default:</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a:t>
            </a:r>
            <a:r>
              <a:rPr kumimoji="0" lang="en-US" altLang="en-US" sz="1100" b="1" i="0" u="none" strike="noStrike" cap="none" normalizeH="0" baseline="0" dirty="0" err="1">
                <a:ln>
                  <a:noFill/>
                </a:ln>
                <a:solidFill>
                  <a:schemeClr val="bg1"/>
                </a:solidFill>
                <a:effectLst/>
                <a:latin typeface="Monaco"/>
                <a:cs typeface="Courier New" panose="02070309020205020404" pitchFamily="49" charset="0"/>
              </a:rPr>
              <a:t>printf</a:t>
            </a: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("Invalid\n");</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    break;</a:t>
            </a:r>
            <a:br>
              <a:rPr kumimoji="0" lang="en-US" altLang="en-US" sz="1100" b="1" i="0" u="none" strike="noStrike" cap="none" normalizeH="0" baseline="0" dirty="0">
                <a:ln>
                  <a:noFill/>
                </a:ln>
                <a:solidFill>
                  <a:schemeClr val="bg1"/>
                </a:solidFill>
                <a:effectLst/>
                <a:latin typeface="Monaco"/>
                <a:cs typeface="Courier New" panose="02070309020205020404" pitchFamily="49" charset="0"/>
              </a:rPr>
            </a:br>
            <a:r>
              <a:rPr kumimoji="0" lang="en-US" altLang="en-US" sz="1100" b="1" i="0" u="none" strike="noStrike" cap="none" normalizeH="0" baseline="0" dirty="0">
                <a:ln>
                  <a:noFill/>
                </a:ln>
                <a:solidFill>
                  <a:schemeClr val="bg1"/>
                </a:solidFill>
                <a:effectLst/>
                <a:latin typeface="Monaco"/>
                <a:cs typeface="Courier New" panose="02070309020205020404" pitchFamily="49" charset="0"/>
              </a:rPr>
              <a:t>}</a:t>
            </a:r>
            <a:br>
              <a:rPr kumimoji="0" lang="en-US" altLang="en-US" sz="1100" b="0" i="0" u="none" strike="noStrike" cap="none" normalizeH="0" baseline="0" dirty="0">
                <a:ln>
                  <a:noFill/>
                </a:ln>
                <a:solidFill>
                  <a:schemeClr val="bg1"/>
                </a:solidFill>
                <a:effectLst/>
                <a:latin typeface="Monaco"/>
                <a:cs typeface="Courier New" panose="02070309020205020404" pitchFamily="49" charset="0"/>
              </a:rPr>
            </a:br>
            <a:endParaRPr kumimoji="0" lang="en-US" altLang="en-US" sz="11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percu"/>
              </a:rPr>
              <a:t>The </a:t>
            </a:r>
            <a:r>
              <a:rPr kumimoji="0" lang="en-US" altLang="en-US" sz="1100" b="0" i="0" u="none" strike="noStrike" cap="none" normalizeH="0" baseline="0" dirty="0">
                <a:ln>
                  <a:noFill/>
                </a:ln>
                <a:solidFill>
                  <a:schemeClr val="bg1"/>
                </a:solidFill>
                <a:effectLst/>
                <a:latin typeface="Monaco"/>
              </a:rPr>
              <a:t>switch</a:t>
            </a:r>
            <a:r>
              <a:rPr kumimoji="0" lang="en-US" altLang="en-US" sz="1100" b="0" i="0" u="none" strike="noStrike" cap="none" normalizeH="0" baseline="0" dirty="0">
                <a:ln>
                  <a:noFill/>
                </a:ln>
                <a:solidFill>
                  <a:schemeClr val="bg1"/>
                </a:solidFill>
                <a:effectLst/>
                <a:latin typeface="Apercu"/>
              </a:rPr>
              <a:t> keyword initiates the statement and is followed by </a:t>
            </a:r>
            <a:r>
              <a:rPr kumimoji="0" lang="en-US" altLang="en-US" sz="1100" b="0" i="0" u="none" strike="noStrike" cap="none" normalizeH="0" baseline="0" dirty="0">
                <a:ln>
                  <a:noFill/>
                </a:ln>
                <a:solidFill>
                  <a:schemeClr val="bg1"/>
                </a:solidFill>
                <a:effectLst/>
                <a:latin typeface="Monaco"/>
              </a:rPr>
              <a:t>()</a:t>
            </a:r>
            <a:r>
              <a:rPr kumimoji="0" lang="en-US" altLang="en-US" sz="1100" b="0" i="0" u="none" strike="noStrike" cap="none" normalizeH="0" baseline="0" dirty="0">
                <a:ln>
                  <a:noFill/>
                </a:ln>
                <a:solidFill>
                  <a:schemeClr val="bg1"/>
                </a:solidFill>
                <a:effectLst/>
                <a:latin typeface="Apercu"/>
              </a:rPr>
              <a:t>, which contains the value that each case will compare. In the example, the value or expression of the switch statement is </a:t>
            </a:r>
            <a:r>
              <a:rPr kumimoji="0" lang="en-US" altLang="en-US" sz="1100" b="0" i="0" u="none" strike="noStrike" cap="none" normalizeH="0" baseline="0" dirty="0">
                <a:ln>
                  <a:noFill/>
                </a:ln>
                <a:solidFill>
                  <a:schemeClr val="bg1"/>
                </a:solidFill>
                <a:effectLst/>
                <a:latin typeface="Monaco"/>
              </a:rPr>
              <a:t>grade</a:t>
            </a:r>
            <a:r>
              <a:rPr kumimoji="0" lang="en-US" altLang="en-US" sz="1100" b="0" i="0" u="none" strike="noStrike" cap="none" normalizeH="0" baseline="0" dirty="0">
                <a:ln>
                  <a:noFill/>
                </a:ln>
                <a:solidFill>
                  <a:schemeClr val="bg1"/>
                </a:solidFill>
                <a:effectLst/>
                <a:latin typeface="Apercu"/>
              </a:rPr>
              <a:t>. One restriction on this expression is that it must evaluate to an integral type (</a:t>
            </a:r>
            <a:r>
              <a:rPr kumimoji="0" lang="en-US" altLang="en-US" sz="1100" b="0" i="0" u="none" strike="noStrike" cap="none" normalizeH="0" baseline="0" dirty="0">
                <a:ln>
                  <a:noFill/>
                </a:ln>
                <a:solidFill>
                  <a:schemeClr val="bg1"/>
                </a:solidFill>
                <a:effectLst/>
                <a:latin typeface="Monaco"/>
              </a:rPr>
              <a:t>int</a:t>
            </a:r>
            <a:r>
              <a:rPr kumimoji="0" lang="en-US" altLang="en-US" sz="1100" b="0" i="0" u="none" strike="noStrike" cap="none" normalizeH="0" baseline="0" dirty="0">
                <a:ln>
                  <a:noFill/>
                </a:ln>
                <a:solidFill>
                  <a:schemeClr val="bg1"/>
                </a:solidFill>
                <a:effectLst/>
                <a:latin typeface="Apercu"/>
              </a:rPr>
              <a:t>, </a:t>
            </a:r>
            <a:r>
              <a:rPr kumimoji="0" lang="en-US" altLang="en-US" sz="1100" b="0" i="0" u="none" strike="noStrike" cap="none" normalizeH="0" baseline="0" dirty="0">
                <a:ln>
                  <a:noFill/>
                </a:ln>
                <a:solidFill>
                  <a:schemeClr val="bg1"/>
                </a:solidFill>
                <a:effectLst/>
                <a:latin typeface="Monaco"/>
              </a:rPr>
              <a:t>char</a:t>
            </a:r>
            <a:r>
              <a:rPr kumimoji="0" lang="en-US" altLang="en-US" sz="1100" b="0" i="0" u="none" strike="noStrike" cap="none" normalizeH="0" baseline="0" dirty="0">
                <a:ln>
                  <a:noFill/>
                </a:ln>
                <a:solidFill>
                  <a:schemeClr val="bg1"/>
                </a:solidFill>
                <a:effectLst/>
                <a:latin typeface="Apercu"/>
              </a:rPr>
              <a:t>, </a:t>
            </a:r>
            <a:r>
              <a:rPr kumimoji="0" lang="en-US" altLang="en-US" sz="1100" b="0" i="0" u="none" strike="noStrike" cap="none" normalizeH="0" baseline="0" dirty="0">
                <a:ln>
                  <a:noFill/>
                </a:ln>
                <a:solidFill>
                  <a:schemeClr val="bg1"/>
                </a:solidFill>
                <a:effectLst/>
                <a:latin typeface="Monaco"/>
              </a:rPr>
              <a:t>short</a:t>
            </a:r>
            <a:r>
              <a:rPr kumimoji="0" lang="en-US" altLang="en-US" sz="1100" b="0" i="0" u="none" strike="noStrike" cap="none" normalizeH="0" baseline="0" dirty="0">
                <a:ln>
                  <a:noFill/>
                </a:ln>
                <a:solidFill>
                  <a:schemeClr val="bg1"/>
                </a:solidFill>
                <a:effectLst/>
                <a:latin typeface="Apercu"/>
              </a:rPr>
              <a:t>, </a:t>
            </a:r>
            <a:r>
              <a:rPr kumimoji="0" lang="en-US" altLang="en-US" sz="1100" b="0" i="0" u="none" strike="noStrike" cap="none" normalizeH="0" baseline="0" dirty="0">
                <a:ln>
                  <a:noFill/>
                </a:ln>
                <a:solidFill>
                  <a:schemeClr val="bg1"/>
                </a:solidFill>
                <a:effectLst/>
                <a:latin typeface="Monaco"/>
              </a:rPr>
              <a:t>long</a:t>
            </a:r>
            <a:r>
              <a:rPr kumimoji="0" lang="en-US" altLang="en-US" sz="1100" b="0" i="0" u="none" strike="noStrike" cap="none" normalizeH="0" baseline="0" dirty="0">
                <a:ln>
                  <a:noFill/>
                </a:ln>
                <a:solidFill>
                  <a:schemeClr val="bg1"/>
                </a:solidFill>
                <a:effectLst/>
                <a:latin typeface="Apercu"/>
              </a:rPr>
              <a:t>, </a:t>
            </a:r>
            <a:r>
              <a:rPr kumimoji="0" lang="en-US" altLang="en-US" sz="1100" b="0" i="0" u="none" strike="noStrike" cap="none" normalizeH="0" baseline="0" dirty="0">
                <a:ln>
                  <a:noFill/>
                </a:ln>
                <a:solidFill>
                  <a:schemeClr val="bg1"/>
                </a:solidFill>
                <a:effectLst/>
                <a:latin typeface="Monaco"/>
              </a:rPr>
              <a:t>long </a:t>
            </a:r>
            <a:r>
              <a:rPr kumimoji="0" lang="en-US" altLang="en-US" sz="1100" b="0" i="0" u="none" strike="noStrike" cap="none" normalizeH="0" baseline="0" dirty="0" err="1">
                <a:ln>
                  <a:noFill/>
                </a:ln>
                <a:solidFill>
                  <a:schemeClr val="bg1"/>
                </a:solidFill>
                <a:effectLst/>
                <a:latin typeface="Monaco"/>
              </a:rPr>
              <a:t>long</a:t>
            </a:r>
            <a:r>
              <a:rPr kumimoji="0" lang="en-US" altLang="en-US" sz="1100" b="0" i="0" u="none" strike="noStrike" cap="none" normalizeH="0" baseline="0" dirty="0">
                <a:ln>
                  <a:noFill/>
                </a:ln>
                <a:solidFill>
                  <a:schemeClr val="bg1"/>
                </a:solidFill>
                <a:effectLst/>
                <a:latin typeface="Apercu"/>
              </a:rPr>
              <a:t>, or </a:t>
            </a:r>
            <a:r>
              <a:rPr kumimoji="0" lang="en-US" altLang="en-US" sz="1100" b="0" i="0" u="none" strike="noStrike" cap="none" normalizeH="0" baseline="0" dirty="0" err="1">
                <a:ln>
                  <a:noFill/>
                </a:ln>
                <a:solidFill>
                  <a:schemeClr val="bg1"/>
                </a:solidFill>
                <a:effectLst/>
                <a:latin typeface="Monaco"/>
              </a:rPr>
              <a:t>enum</a:t>
            </a:r>
            <a:r>
              <a:rPr kumimoji="0" lang="en-US" altLang="en-US" sz="1100" b="0" i="0" u="none" strike="noStrike" cap="none" normalizeH="0" baseline="0" dirty="0">
                <a:ln>
                  <a:noFill/>
                </a:ln>
                <a:solidFill>
                  <a:schemeClr val="bg1"/>
                </a:solidFill>
                <a:effectLst/>
                <a:latin typeface="Apercu"/>
              </a:rPr>
              <a:t>).</a:t>
            </a:r>
            <a:endParaRPr kumimoji="0" lang="en-US" altLang="en-US" sz="11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percu"/>
              </a:rPr>
              <a:t>Inside the block, </a:t>
            </a:r>
            <a:r>
              <a:rPr kumimoji="0" lang="en-US" altLang="en-US" sz="1100" b="0" i="0" u="none" strike="noStrike" cap="none" normalizeH="0" baseline="0" dirty="0">
                <a:ln>
                  <a:noFill/>
                </a:ln>
                <a:solidFill>
                  <a:schemeClr val="bg1"/>
                </a:solidFill>
                <a:effectLst/>
                <a:latin typeface="Monaco"/>
              </a:rPr>
              <a:t>{}</a:t>
            </a:r>
            <a:r>
              <a:rPr kumimoji="0" lang="en-US" altLang="en-US" sz="1100" b="0" i="0" u="none" strike="noStrike" cap="none" normalizeH="0" baseline="0" dirty="0">
                <a:ln>
                  <a:noFill/>
                </a:ln>
                <a:solidFill>
                  <a:schemeClr val="bg1"/>
                </a:solidFill>
                <a:effectLst/>
                <a:latin typeface="Apercu"/>
              </a:rPr>
              <a:t>, there are multiple cases. The </a:t>
            </a:r>
            <a:r>
              <a:rPr kumimoji="0" lang="en-US" altLang="en-US" sz="1100" b="0" i="0" u="none" strike="noStrike" cap="none" normalizeH="0" baseline="0" dirty="0">
                <a:ln>
                  <a:noFill/>
                </a:ln>
                <a:solidFill>
                  <a:schemeClr val="bg1"/>
                </a:solidFill>
                <a:effectLst/>
                <a:latin typeface="Monaco"/>
              </a:rPr>
              <a:t>case</a:t>
            </a:r>
            <a:r>
              <a:rPr kumimoji="0" lang="en-US" altLang="en-US" sz="1100" b="0" i="0" u="none" strike="noStrike" cap="none" normalizeH="0" baseline="0" dirty="0">
                <a:ln>
                  <a:noFill/>
                </a:ln>
                <a:solidFill>
                  <a:schemeClr val="bg1"/>
                </a:solidFill>
                <a:effectLst/>
                <a:latin typeface="Apercu"/>
              </a:rPr>
              <a:t> keyword checks if the expression matches the specified value that comes after it. The value following the first case is </a:t>
            </a:r>
            <a:r>
              <a:rPr kumimoji="0" lang="en-US" altLang="en-US" sz="1100" b="0" i="0" u="none" strike="noStrike" cap="none" normalizeH="0" baseline="0" dirty="0">
                <a:ln>
                  <a:noFill/>
                </a:ln>
                <a:solidFill>
                  <a:schemeClr val="bg1"/>
                </a:solidFill>
                <a:effectLst/>
                <a:latin typeface="Monaco"/>
              </a:rPr>
              <a:t>9</a:t>
            </a:r>
            <a:r>
              <a:rPr kumimoji="0" lang="en-US" altLang="en-US" sz="1100" b="0" i="0" u="none" strike="noStrike" cap="none" normalizeH="0" baseline="0" dirty="0">
                <a:ln>
                  <a:noFill/>
                </a:ln>
                <a:solidFill>
                  <a:schemeClr val="bg1"/>
                </a:solidFill>
                <a:effectLst/>
                <a:latin typeface="Apercu"/>
              </a:rPr>
              <a:t>. If the value of </a:t>
            </a:r>
            <a:r>
              <a:rPr kumimoji="0" lang="en-US" altLang="en-US" sz="1100" b="0" i="0" u="none" strike="noStrike" cap="none" normalizeH="0" baseline="0" dirty="0">
                <a:ln>
                  <a:noFill/>
                </a:ln>
                <a:solidFill>
                  <a:schemeClr val="bg1"/>
                </a:solidFill>
                <a:effectLst/>
                <a:latin typeface="Monaco"/>
              </a:rPr>
              <a:t>grade</a:t>
            </a:r>
            <a:r>
              <a:rPr kumimoji="0" lang="en-US" altLang="en-US" sz="1100" b="0" i="0" u="none" strike="noStrike" cap="none" normalizeH="0" baseline="0" dirty="0">
                <a:ln>
                  <a:noFill/>
                </a:ln>
                <a:solidFill>
                  <a:schemeClr val="bg1"/>
                </a:solidFill>
                <a:effectLst/>
                <a:latin typeface="Apercu"/>
              </a:rPr>
              <a:t> is equal to </a:t>
            </a:r>
            <a:r>
              <a:rPr kumimoji="0" lang="en-US" altLang="en-US" sz="1100" b="0" i="0" u="none" strike="noStrike" cap="none" normalizeH="0" baseline="0" dirty="0">
                <a:ln>
                  <a:noFill/>
                </a:ln>
                <a:solidFill>
                  <a:schemeClr val="bg1"/>
                </a:solidFill>
                <a:effectLst/>
                <a:latin typeface="Monaco"/>
              </a:rPr>
              <a:t>9</a:t>
            </a:r>
            <a:r>
              <a:rPr kumimoji="0" lang="en-US" altLang="en-US" sz="1100" b="0" i="0" u="none" strike="noStrike" cap="none" normalizeH="0" baseline="0" dirty="0">
                <a:ln>
                  <a:noFill/>
                </a:ln>
                <a:solidFill>
                  <a:schemeClr val="bg1"/>
                </a:solidFill>
                <a:effectLst/>
                <a:latin typeface="Apercu"/>
              </a:rPr>
              <a:t>, then the code that follows the </a:t>
            </a:r>
            <a:r>
              <a:rPr kumimoji="0" lang="en-US" altLang="en-US" sz="1100" b="0" i="0" u="none" strike="noStrike" cap="none" normalizeH="0" baseline="0" dirty="0">
                <a:ln>
                  <a:noFill/>
                </a:ln>
                <a:solidFill>
                  <a:schemeClr val="bg1"/>
                </a:solidFill>
                <a:effectLst/>
                <a:latin typeface="Monaco"/>
              </a:rPr>
              <a:t>:</a:t>
            </a:r>
            <a:r>
              <a:rPr kumimoji="0" lang="en-US" altLang="en-US" sz="1100" b="0" i="0" u="none" strike="noStrike" cap="none" normalizeH="0" baseline="0" dirty="0">
                <a:ln>
                  <a:noFill/>
                </a:ln>
                <a:solidFill>
                  <a:schemeClr val="bg1"/>
                </a:solidFill>
                <a:effectLst/>
                <a:latin typeface="Apercu"/>
              </a:rPr>
              <a:t> would run.</a:t>
            </a:r>
            <a:endParaRPr kumimoji="0" lang="en-US" altLang="en-US" sz="11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percu"/>
              </a:rPr>
              <a:t>The </a:t>
            </a:r>
            <a:r>
              <a:rPr kumimoji="0" lang="en-US" altLang="en-US" sz="1100" b="0" i="0" u="none" strike="noStrike" cap="none" normalizeH="0" baseline="0" dirty="0">
                <a:ln>
                  <a:noFill/>
                </a:ln>
                <a:solidFill>
                  <a:schemeClr val="bg1"/>
                </a:solidFill>
                <a:effectLst/>
                <a:latin typeface="Monaco"/>
              </a:rPr>
              <a:t>break</a:t>
            </a:r>
            <a:r>
              <a:rPr kumimoji="0" lang="en-US" altLang="en-US" sz="1100" b="0" i="0" u="none" strike="noStrike" cap="none" normalizeH="0" baseline="0" dirty="0">
                <a:ln>
                  <a:noFill/>
                </a:ln>
                <a:solidFill>
                  <a:schemeClr val="bg1"/>
                </a:solidFill>
                <a:effectLst/>
                <a:latin typeface="Apercu"/>
              </a:rPr>
              <a:t> keyword tells the computer to exit the block and not execute any more code or check any other cases inside the code block.</a:t>
            </a:r>
            <a:endParaRPr kumimoji="0" lang="en-US" altLang="en-US" sz="11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latin typeface="Apercu"/>
              </a:rPr>
              <a:t>At the end of each switch statement, there is a </a:t>
            </a:r>
            <a:r>
              <a:rPr kumimoji="0" lang="en-US" altLang="en-US" sz="1100" b="0" i="0" u="none" strike="noStrike" cap="none" normalizeH="0" baseline="0" dirty="0">
                <a:ln>
                  <a:noFill/>
                </a:ln>
                <a:solidFill>
                  <a:schemeClr val="bg1"/>
                </a:solidFill>
                <a:effectLst/>
                <a:latin typeface="Monaco"/>
              </a:rPr>
              <a:t>default</a:t>
            </a:r>
            <a:r>
              <a:rPr kumimoji="0" lang="en-US" altLang="en-US" sz="1100" b="0" i="0" u="none" strike="noStrike" cap="none" normalizeH="0" baseline="0" dirty="0">
                <a:ln>
                  <a:noFill/>
                </a:ln>
                <a:solidFill>
                  <a:schemeClr val="bg1"/>
                </a:solidFill>
                <a:effectLst/>
                <a:latin typeface="Apercu"/>
              </a:rPr>
              <a:t> statement. If none of the cases are </a:t>
            </a:r>
            <a:r>
              <a:rPr kumimoji="0" lang="en-US" altLang="en-US" sz="1100" b="0" i="0" u="none" strike="noStrike" cap="none" normalizeH="0" baseline="0" dirty="0">
                <a:ln>
                  <a:noFill/>
                </a:ln>
                <a:solidFill>
                  <a:schemeClr val="bg1"/>
                </a:solidFill>
                <a:effectLst/>
                <a:latin typeface="Monaco"/>
              </a:rPr>
              <a:t>true</a:t>
            </a:r>
            <a:r>
              <a:rPr kumimoji="0" lang="en-US" altLang="en-US" sz="1100" b="0" i="0" u="none" strike="noStrike" cap="none" normalizeH="0" baseline="0" dirty="0">
                <a:ln>
                  <a:noFill/>
                </a:ln>
                <a:solidFill>
                  <a:schemeClr val="bg1"/>
                </a:solidFill>
                <a:effectLst/>
                <a:latin typeface="Apercu"/>
              </a:rPr>
              <a:t>, then the code in the default statement will run. It’s essentially the </a:t>
            </a:r>
            <a:r>
              <a:rPr kumimoji="0" lang="en-US" altLang="en-US" sz="1100" b="0" i="0" u="none" strike="noStrike" cap="none" normalizeH="0" baseline="0" dirty="0">
                <a:ln>
                  <a:noFill/>
                </a:ln>
                <a:solidFill>
                  <a:schemeClr val="bg1"/>
                </a:solidFill>
                <a:effectLst/>
                <a:latin typeface="Monaco"/>
              </a:rPr>
              <a:t>else</a:t>
            </a:r>
            <a:r>
              <a:rPr kumimoji="0" lang="en-US" altLang="en-US" sz="1100" b="0" i="0" u="none" strike="noStrike" cap="none" normalizeH="0" baseline="0" dirty="0">
                <a:ln>
                  <a:noFill/>
                </a:ln>
                <a:solidFill>
                  <a:schemeClr val="bg1"/>
                </a:solidFill>
                <a:effectLst/>
                <a:latin typeface="Apercu"/>
              </a:rPr>
              <a:t> part. In the code above, suppose </a:t>
            </a:r>
            <a:r>
              <a:rPr kumimoji="0" lang="en-US" altLang="en-US" sz="1100" b="0" i="0" u="none" strike="noStrike" cap="none" normalizeH="0" baseline="0" dirty="0">
                <a:ln>
                  <a:noFill/>
                </a:ln>
                <a:solidFill>
                  <a:schemeClr val="bg1"/>
                </a:solidFill>
                <a:effectLst/>
                <a:latin typeface="Monaco"/>
              </a:rPr>
              <a:t>grade</a:t>
            </a:r>
            <a:r>
              <a:rPr kumimoji="0" lang="en-US" altLang="en-US" sz="1100" b="0" i="0" u="none" strike="noStrike" cap="none" normalizeH="0" baseline="0" dirty="0">
                <a:ln>
                  <a:noFill/>
                </a:ln>
                <a:solidFill>
                  <a:schemeClr val="bg1"/>
                </a:solidFill>
                <a:effectLst/>
                <a:latin typeface="Apercu"/>
              </a:rPr>
              <a:t> is equal to </a:t>
            </a:r>
            <a:r>
              <a:rPr kumimoji="0" lang="en-US" altLang="en-US" sz="1100" b="0" i="0" u="none" strike="noStrike" cap="none" normalizeH="0" baseline="0" dirty="0">
                <a:ln>
                  <a:noFill/>
                </a:ln>
                <a:solidFill>
                  <a:schemeClr val="bg1"/>
                </a:solidFill>
                <a:effectLst/>
                <a:latin typeface="Monaco"/>
              </a:rPr>
              <a:t>10</a:t>
            </a:r>
            <a:r>
              <a:rPr kumimoji="0" lang="en-US" altLang="en-US" sz="1100" b="0" i="0" u="none" strike="noStrike" cap="none" normalizeH="0" baseline="0" dirty="0">
                <a:ln>
                  <a:noFill/>
                </a:ln>
                <a:solidFill>
                  <a:schemeClr val="bg1"/>
                </a:solidFill>
                <a:effectLst/>
                <a:latin typeface="Apercu"/>
              </a:rPr>
              <a:t>, then the output would be “Sophomore”.</a:t>
            </a:r>
            <a:endParaRPr kumimoji="0" lang="en-US" altLang="en-US" sz="11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1"/>
                </a:solidFill>
                <a:effectLst/>
                <a:latin typeface="Apercu"/>
              </a:rPr>
              <a:t>Note:</a:t>
            </a:r>
            <a:r>
              <a:rPr kumimoji="0" lang="en-US" altLang="en-US" sz="1100" b="0" i="0" u="none" strike="noStrike" cap="none" normalizeH="0" baseline="0" dirty="0">
                <a:ln>
                  <a:noFill/>
                </a:ln>
                <a:solidFill>
                  <a:schemeClr val="bg1"/>
                </a:solidFill>
                <a:effectLst/>
                <a:latin typeface="Apercu"/>
              </a:rPr>
              <a:t> Without the </a:t>
            </a:r>
            <a:r>
              <a:rPr kumimoji="0" lang="en-US" altLang="en-US" sz="1100" b="0" i="0" u="none" strike="noStrike" cap="none" normalizeH="0" baseline="0" dirty="0">
                <a:ln>
                  <a:noFill/>
                </a:ln>
                <a:solidFill>
                  <a:schemeClr val="bg1"/>
                </a:solidFill>
                <a:effectLst/>
                <a:latin typeface="Monaco"/>
              </a:rPr>
              <a:t>break</a:t>
            </a:r>
            <a:r>
              <a:rPr kumimoji="0" lang="en-US" altLang="en-US" sz="1100" b="0" i="0" u="none" strike="noStrike" cap="none" normalizeH="0" baseline="0" dirty="0">
                <a:ln>
                  <a:noFill/>
                </a:ln>
                <a:solidFill>
                  <a:schemeClr val="bg1"/>
                </a:solidFill>
                <a:effectLst/>
                <a:latin typeface="Apercu"/>
              </a:rPr>
              <a:t> keyword at the end of each case, the program would execute the code for the first matching case and </a:t>
            </a:r>
            <a:r>
              <a:rPr kumimoji="0" lang="en-US" altLang="en-US" sz="1100" b="0" i="1" u="none" strike="noStrike" cap="none" normalizeH="0" baseline="0" dirty="0">
                <a:ln>
                  <a:noFill/>
                </a:ln>
                <a:solidFill>
                  <a:schemeClr val="bg1"/>
                </a:solidFill>
                <a:effectLst/>
                <a:latin typeface="Apercu"/>
              </a:rPr>
              <a:t>all</a:t>
            </a:r>
            <a:r>
              <a:rPr kumimoji="0" lang="en-US" altLang="en-US" sz="1100" b="0" i="0" u="none" strike="noStrike" cap="none" normalizeH="0" baseline="0" dirty="0">
                <a:ln>
                  <a:noFill/>
                </a:ln>
                <a:solidFill>
                  <a:schemeClr val="bg1"/>
                </a:solidFill>
                <a:effectLst/>
                <a:latin typeface="Apercu"/>
              </a:rPr>
              <a:t> subsequent cases, including the </a:t>
            </a:r>
            <a:r>
              <a:rPr kumimoji="0" lang="en-US" altLang="en-US" sz="1100" b="0" i="0" u="none" strike="noStrike" cap="none" normalizeH="0" baseline="0" dirty="0">
                <a:ln>
                  <a:noFill/>
                </a:ln>
                <a:solidFill>
                  <a:schemeClr val="bg1"/>
                </a:solidFill>
                <a:effectLst/>
                <a:latin typeface="Monaco"/>
              </a:rPr>
              <a:t>default</a:t>
            </a:r>
            <a:r>
              <a:rPr kumimoji="0" lang="en-US" altLang="en-US" sz="1100" b="0" i="0" u="none" strike="noStrike" cap="none" normalizeH="0" baseline="0" dirty="0">
                <a:ln>
                  <a:noFill/>
                </a:ln>
                <a:solidFill>
                  <a:schemeClr val="bg1"/>
                </a:solidFill>
                <a:effectLst/>
                <a:latin typeface="Apercu"/>
              </a:rPr>
              <a:t> code. This behavior is different from </a:t>
            </a:r>
            <a:r>
              <a:rPr kumimoji="0" lang="en-US" altLang="en-US" sz="1100" b="0" i="0" u="none" strike="noStrike" cap="none" normalizeH="0" baseline="0" dirty="0">
                <a:ln>
                  <a:noFill/>
                </a:ln>
                <a:solidFill>
                  <a:schemeClr val="bg1"/>
                </a:solidFill>
                <a:effectLst/>
                <a:latin typeface="Monaco"/>
              </a:rPr>
              <a:t>if</a:t>
            </a:r>
            <a:r>
              <a:rPr kumimoji="0" lang="en-US" altLang="en-US" sz="1100" b="0" i="0" u="none" strike="noStrike" cap="none" normalizeH="0" baseline="0" dirty="0">
                <a:ln>
                  <a:noFill/>
                </a:ln>
                <a:solidFill>
                  <a:schemeClr val="bg1"/>
                </a:solidFill>
                <a:effectLst/>
                <a:latin typeface="Apercu"/>
              </a:rPr>
              <a:t> / </a:t>
            </a:r>
            <a:r>
              <a:rPr kumimoji="0" lang="en-US" altLang="en-US" sz="1100" b="0" i="0" u="none" strike="noStrike" cap="none" normalizeH="0" baseline="0" dirty="0">
                <a:ln>
                  <a:noFill/>
                </a:ln>
                <a:solidFill>
                  <a:schemeClr val="bg1"/>
                </a:solidFill>
                <a:effectLst/>
                <a:latin typeface="Monaco"/>
              </a:rPr>
              <a:t>else</a:t>
            </a:r>
            <a:r>
              <a:rPr kumimoji="0" lang="en-US" altLang="en-US" sz="1100" b="0" i="0" u="none" strike="noStrike" cap="none" normalizeH="0" baseline="0" dirty="0">
                <a:ln>
                  <a:noFill/>
                </a:ln>
                <a:solidFill>
                  <a:schemeClr val="bg1"/>
                </a:solidFill>
                <a:effectLst/>
                <a:latin typeface="Apercu"/>
              </a:rPr>
              <a:t> conditional statements which execute only one block of code.</a:t>
            </a:r>
            <a:endParaRPr kumimoji="0" lang="en-US" altLang="en-US" sz="11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82331072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{86247E16-2895-47AB-B037-2AA2446A9DD7}tf33713516_win32</Template>
  <TotalTime>923</TotalTime>
  <Words>2934</Words>
  <Application>Microsoft Office PowerPoint</Application>
  <PresentationFormat>Widescreen</PresentationFormat>
  <Paragraphs>220</Paragraphs>
  <Slides>17</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Apercu</vt:lpstr>
      <vt:lpstr>Arial</vt:lpstr>
      <vt:lpstr>Calibri</vt:lpstr>
      <vt:lpstr>Courier New</vt:lpstr>
      <vt:lpstr>droid sans mono</vt:lpstr>
      <vt:lpstr>Gill Sans MT</vt:lpstr>
      <vt:lpstr>Monaco</vt:lpstr>
      <vt:lpstr>Times New Roman</vt:lpstr>
      <vt:lpstr>var(--bs-font-monospace)</vt:lpstr>
      <vt:lpstr>Walbaum Display</vt:lpstr>
      <vt:lpstr>3DFloatVTI</vt:lpstr>
      <vt:lpstr>Control Flow </vt:lpstr>
      <vt:lpstr>Agenda</vt:lpstr>
      <vt:lpstr>Introduction</vt:lpstr>
      <vt:lpstr>Topic two</vt:lpstr>
      <vt:lpstr>2.1 Statements and Blocks</vt:lpstr>
      <vt:lpstr>2.2 If - Else</vt:lpstr>
      <vt:lpstr>2.2 if-else: A ternary operator </vt:lpstr>
      <vt:lpstr>2.3 Else - if</vt:lpstr>
      <vt:lpstr>2.4 Switch</vt:lpstr>
      <vt:lpstr>2.5 while and for</vt:lpstr>
      <vt:lpstr>2.5 while and for</vt:lpstr>
      <vt:lpstr>2.6 Do-while</vt:lpstr>
      <vt:lpstr>3.7 Break and Continue</vt:lpstr>
      <vt:lpstr>3.7 Break and Continue</vt:lpstr>
      <vt:lpstr>2.8 Goto and Labels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Nazrin Sultanli Dolkhanova</dc:creator>
  <cp:lastModifiedBy>Nazrin Sultanli Dolkhanova</cp:lastModifiedBy>
  <cp:revision>41</cp:revision>
  <dcterms:created xsi:type="dcterms:W3CDTF">2022-09-17T18:46:00Z</dcterms:created>
  <dcterms:modified xsi:type="dcterms:W3CDTF">2022-09-21T21:46:45Z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