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57" r:id="rId5"/>
    <p:sldId id="389" r:id="rId6"/>
    <p:sldId id="317" r:id="rId7"/>
    <p:sldId id="277" r:id="rId8"/>
    <p:sldId id="402" r:id="rId9"/>
    <p:sldId id="278" r:id="rId10"/>
    <p:sldId id="395" r:id="rId11"/>
    <p:sldId id="397" r:id="rId12"/>
    <p:sldId id="398" r:id="rId13"/>
    <p:sldId id="401" r:id="rId14"/>
    <p:sldId id="403" r:id="rId15"/>
    <p:sldId id="400" r:id="rId16"/>
    <p:sldId id="404" r:id="rId17"/>
    <p:sldId id="405" r:id="rId18"/>
    <p:sldId id="406" r:id="rId19"/>
    <p:sldId id="321" r:id="rId20"/>
    <p:sldId id="3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2056" autoAdjust="0"/>
    <p:restoredTop sz="86817" autoAdjust="0"/>
  </p:normalViewPr>
  <p:slideViewPr>
    <p:cSldViewPr snapToGrid="0">
      <p:cViewPr>
        <p:scale>
          <a:sx n="89" d="100"/>
          <a:sy n="89" d="100"/>
        </p:scale>
        <p:origin x="660" y="1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FA4AC1-1F92-4D4E-B616-B01F7265B16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4F048B1-1CEB-4F98-A8CF-28F287EE75F6}">
      <dgm:prSet/>
      <dgm:spPr/>
      <dgm:t>
        <a:bodyPr/>
        <a:lstStyle/>
        <a:p>
          <a:r>
            <a:rPr lang="en-GB" dirty="0"/>
            <a:t>Array declaration: uninitialized</a:t>
          </a:r>
          <a:endParaRPr lang="en-US" b="1" dirty="0"/>
        </a:p>
      </dgm:t>
    </dgm:pt>
    <dgm:pt modelId="{41479C2C-D183-4E30-86E8-915F61E3F699}" type="parTrans" cxnId="{9DC25485-1566-4BB4-BCBB-B96B74B7DE21}">
      <dgm:prSet/>
      <dgm:spPr/>
      <dgm:t>
        <a:bodyPr/>
        <a:lstStyle/>
        <a:p>
          <a:endParaRPr lang="en-US"/>
        </a:p>
      </dgm:t>
    </dgm:pt>
    <dgm:pt modelId="{9DDD5100-88D2-41F8-95D0-F0371387CC2C}" type="sibTrans" cxnId="{9DC25485-1566-4BB4-BCBB-B96B74B7DE21}">
      <dgm:prSet/>
      <dgm:spPr/>
      <dgm:t>
        <a:bodyPr/>
        <a:lstStyle/>
        <a:p>
          <a:endParaRPr lang="en-US"/>
        </a:p>
      </dgm:t>
    </dgm:pt>
    <dgm:pt modelId="{485C7B6C-306F-41F2-B597-42453D9763F3}">
      <dgm:prSet/>
      <dgm:spPr/>
      <dgm:t>
        <a:bodyPr/>
        <a:lstStyle/>
        <a:p>
          <a:r>
            <a:rPr lang="en-US" dirty="0"/>
            <a:t>Array declaration: initialized</a:t>
          </a:r>
          <a:endParaRPr lang="en-US" b="1" dirty="0"/>
        </a:p>
      </dgm:t>
    </dgm:pt>
    <dgm:pt modelId="{6C388E5D-91C1-4345-82F8-7C19B0D6A929}" type="parTrans" cxnId="{517DB235-4A4D-46CD-BBD0-046B90DF25B3}">
      <dgm:prSet/>
      <dgm:spPr/>
      <dgm:t>
        <a:bodyPr/>
        <a:lstStyle/>
        <a:p>
          <a:endParaRPr lang="en-US"/>
        </a:p>
      </dgm:t>
    </dgm:pt>
    <dgm:pt modelId="{D904B9AC-F99F-4437-8D5E-CA1BB2BA74B7}" type="sibTrans" cxnId="{517DB235-4A4D-46CD-BBD0-046B90DF25B3}">
      <dgm:prSet/>
      <dgm:spPr/>
      <dgm:t>
        <a:bodyPr/>
        <a:lstStyle/>
        <a:p>
          <a:endParaRPr lang="en-US"/>
        </a:p>
      </dgm:t>
    </dgm:pt>
    <dgm:pt modelId="{ED9CFA5E-B159-4CAB-A44D-4EA196267707}">
      <dgm:prSet/>
      <dgm:spPr/>
      <dgm:t>
        <a:bodyPr/>
        <a:lstStyle/>
        <a:p>
          <a:r>
            <a:rPr lang="en-US" dirty="0"/>
            <a:t>Looping Through Arrays</a:t>
          </a:r>
        </a:p>
      </dgm:t>
    </dgm:pt>
    <dgm:pt modelId="{1C221C85-E462-4E67-A667-A20FA9DDF311}" type="parTrans" cxnId="{56B6CCE0-4405-4004-A73E-5A31B3D65B77}">
      <dgm:prSet/>
      <dgm:spPr/>
      <dgm:t>
        <a:bodyPr/>
        <a:lstStyle/>
        <a:p>
          <a:endParaRPr lang="en-US"/>
        </a:p>
      </dgm:t>
    </dgm:pt>
    <dgm:pt modelId="{9EC3954D-B7F5-4480-AFF5-63133B314ECB}" type="sibTrans" cxnId="{56B6CCE0-4405-4004-A73E-5A31B3D65B77}">
      <dgm:prSet/>
      <dgm:spPr/>
      <dgm:t>
        <a:bodyPr/>
        <a:lstStyle/>
        <a:p>
          <a:endParaRPr lang="en-US"/>
        </a:p>
      </dgm:t>
    </dgm:pt>
    <dgm:pt modelId="{B9238612-FEFC-4062-B4FB-1ABFFF35C99C}">
      <dgm:prSet/>
      <dgm:spPr/>
      <dgm:t>
        <a:bodyPr/>
        <a:lstStyle/>
        <a:p>
          <a:r>
            <a:rPr lang="en-US" dirty="0"/>
            <a:t>Multidimensional Arrays</a:t>
          </a:r>
        </a:p>
      </dgm:t>
    </dgm:pt>
    <dgm:pt modelId="{B6F664ED-69C0-49C8-B953-2BEFD6270DC0}" type="parTrans" cxnId="{606F3762-6EC0-4EDF-8087-6A6BB15306A2}">
      <dgm:prSet/>
      <dgm:spPr/>
      <dgm:t>
        <a:bodyPr/>
        <a:lstStyle/>
        <a:p>
          <a:endParaRPr lang="en-US"/>
        </a:p>
      </dgm:t>
    </dgm:pt>
    <dgm:pt modelId="{C56D8D25-E693-4875-BF4F-15EBEC13DB79}" type="sibTrans" cxnId="{606F3762-6EC0-4EDF-8087-6A6BB15306A2}">
      <dgm:prSet/>
      <dgm:spPr/>
      <dgm:t>
        <a:bodyPr/>
        <a:lstStyle/>
        <a:p>
          <a:endParaRPr lang="en-US"/>
        </a:p>
      </dgm:t>
    </dgm:pt>
    <dgm:pt modelId="{95112101-9D98-4C3F-A755-6EB19C020B0C}">
      <dgm:prSet/>
      <dgm:spPr/>
      <dgm:t>
        <a:bodyPr/>
        <a:lstStyle/>
        <a:p>
          <a:r>
            <a:rPr lang="en-US" dirty="0"/>
            <a:t>Multidimensional Arrays Loop </a:t>
          </a:r>
        </a:p>
      </dgm:t>
    </dgm:pt>
    <dgm:pt modelId="{254CDBFF-D120-4976-9053-C132390D7427}" type="parTrans" cxnId="{8DE119E5-94C5-49AB-9D94-1F3D7B655D56}">
      <dgm:prSet/>
      <dgm:spPr/>
      <dgm:t>
        <a:bodyPr/>
        <a:lstStyle/>
        <a:p>
          <a:endParaRPr lang="en-US"/>
        </a:p>
      </dgm:t>
    </dgm:pt>
    <dgm:pt modelId="{6DE004B7-9A55-46B2-874D-C3ECE8C49D76}" type="sibTrans" cxnId="{8DE119E5-94C5-49AB-9D94-1F3D7B655D56}">
      <dgm:prSet/>
      <dgm:spPr/>
      <dgm:t>
        <a:bodyPr/>
        <a:lstStyle/>
        <a:p>
          <a:endParaRPr lang="en-US"/>
        </a:p>
      </dgm:t>
    </dgm:pt>
    <dgm:pt modelId="{E7301B92-A1B3-44EA-8B55-E403D81DBD7C}">
      <dgm:prSet/>
      <dgm:spPr/>
      <dgm:t>
        <a:bodyPr/>
        <a:lstStyle/>
        <a:p>
          <a:r>
            <a:rPr lang="en-US" dirty="0"/>
            <a:t>Pass Arrays to a Function</a:t>
          </a:r>
        </a:p>
      </dgm:t>
    </dgm:pt>
    <dgm:pt modelId="{17E7E334-5EC9-460E-920D-0ECFAF7B9C3D}" type="parTrans" cxnId="{C3B81F9D-077E-4B0D-8344-B1B2A5DC913C}">
      <dgm:prSet/>
      <dgm:spPr/>
      <dgm:t>
        <a:bodyPr/>
        <a:lstStyle/>
        <a:p>
          <a:endParaRPr lang="en-US"/>
        </a:p>
      </dgm:t>
    </dgm:pt>
    <dgm:pt modelId="{8C13A1ED-900A-4330-AE2E-8623D02BC42C}" type="sibTrans" cxnId="{C3B81F9D-077E-4B0D-8344-B1B2A5DC913C}">
      <dgm:prSet/>
      <dgm:spPr/>
      <dgm:t>
        <a:bodyPr/>
        <a:lstStyle/>
        <a:p>
          <a:endParaRPr lang="en-US"/>
        </a:p>
      </dgm:t>
    </dgm:pt>
    <dgm:pt modelId="{CFEEBEE3-8FB3-4587-AE6B-4E2B62C517B7}">
      <dgm:prSet/>
      <dgm:spPr/>
      <dgm:t>
        <a:bodyPr/>
        <a:lstStyle/>
        <a:p>
          <a:r>
            <a:rPr lang="en-GB" dirty="0"/>
            <a:t>Size of Array</a:t>
          </a:r>
          <a:endParaRPr lang="en-US" dirty="0"/>
        </a:p>
      </dgm:t>
    </dgm:pt>
    <dgm:pt modelId="{122C8EC4-2D83-4C76-AE02-CEC19EF9CD0F}" type="parTrans" cxnId="{6D578900-9F35-4228-A783-8F0616B802A1}">
      <dgm:prSet/>
      <dgm:spPr/>
      <dgm:t>
        <a:bodyPr/>
        <a:lstStyle/>
        <a:p>
          <a:endParaRPr lang="en-GB"/>
        </a:p>
      </dgm:t>
    </dgm:pt>
    <dgm:pt modelId="{5D55D838-4C31-4126-890D-103E49E30278}" type="sibTrans" cxnId="{6D578900-9F35-4228-A783-8F0616B802A1}">
      <dgm:prSet/>
      <dgm:spPr/>
      <dgm:t>
        <a:bodyPr/>
        <a:lstStyle/>
        <a:p>
          <a:endParaRPr lang="en-GB"/>
        </a:p>
      </dgm:t>
    </dgm:pt>
    <dgm:pt modelId="{74A892E8-B36B-43A4-B79B-DE085712BF67}">
      <dgm:prSet/>
      <dgm:spPr/>
      <dgm:t>
        <a:bodyPr/>
        <a:lstStyle/>
        <a:p>
          <a:r>
            <a:rPr lang="en-US" dirty="0"/>
            <a:t>Array String</a:t>
          </a:r>
        </a:p>
      </dgm:t>
    </dgm:pt>
    <dgm:pt modelId="{D7D73900-FA22-494E-8310-963538796BE1}" type="parTrans" cxnId="{0E19B78B-AD0A-4B7D-8F16-A70926A7871B}">
      <dgm:prSet/>
      <dgm:spPr/>
      <dgm:t>
        <a:bodyPr/>
        <a:lstStyle/>
        <a:p>
          <a:endParaRPr lang="en-GB"/>
        </a:p>
      </dgm:t>
    </dgm:pt>
    <dgm:pt modelId="{C0062675-6699-4A5A-8EBB-8C38F4B594F5}" type="sibTrans" cxnId="{0E19B78B-AD0A-4B7D-8F16-A70926A7871B}">
      <dgm:prSet/>
      <dgm:spPr/>
      <dgm:t>
        <a:bodyPr/>
        <a:lstStyle/>
        <a:p>
          <a:endParaRPr lang="en-GB"/>
        </a:p>
      </dgm:t>
    </dgm:pt>
    <dgm:pt modelId="{3CBF6AA8-69FB-49B8-B802-F6CD2443E559}">
      <dgm:prSet/>
      <dgm:spPr/>
      <dgm:t>
        <a:bodyPr/>
        <a:lstStyle/>
        <a:p>
          <a:r>
            <a:rPr lang="en-US" dirty="0"/>
            <a:t>Array String: loop</a:t>
          </a:r>
        </a:p>
      </dgm:t>
    </dgm:pt>
    <dgm:pt modelId="{A3A36E35-CEE2-43C6-A612-F1A8EE8A8CA7}" type="parTrans" cxnId="{2B689E19-137C-4F42-BDB0-8D9ED21225B3}">
      <dgm:prSet/>
      <dgm:spPr/>
      <dgm:t>
        <a:bodyPr/>
        <a:lstStyle/>
        <a:p>
          <a:endParaRPr lang="en-GB"/>
        </a:p>
      </dgm:t>
    </dgm:pt>
    <dgm:pt modelId="{337302B4-D12F-428C-90DB-8A66D0602146}" type="sibTrans" cxnId="{2B689E19-137C-4F42-BDB0-8D9ED21225B3}">
      <dgm:prSet/>
      <dgm:spPr/>
      <dgm:t>
        <a:bodyPr/>
        <a:lstStyle/>
        <a:p>
          <a:endParaRPr lang="en-GB"/>
        </a:p>
      </dgm:t>
    </dgm:pt>
    <dgm:pt modelId="{CFE42D5B-EC6E-43EF-970D-C4B94F9AA571}">
      <dgm:prSet/>
      <dgm:spPr/>
      <dgm:t>
        <a:bodyPr/>
        <a:lstStyle/>
        <a:p>
          <a:r>
            <a:rPr lang="en-GB" dirty="0"/>
            <a:t>Concatenating Strings</a:t>
          </a:r>
          <a:endParaRPr lang="en-US" dirty="0"/>
        </a:p>
      </dgm:t>
    </dgm:pt>
    <dgm:pt modelId="{C3D9195C-013B-433A-BE30-0881750A00AE}" type="parTrans" cxnId="{CA9EA897-04AC-4078-B089-973709CE0081}">
      <dgm:prSet/>
      <dgm:spPr/>
      <dgm:t>
        <a:bodyPr/>
        <a:lstStyle/>
        <a:p>
          <a:endParaRPr lang="en-GB"/>
        </a:p>
      </dgm:t>
    </dgm:pt>
    <dgm:pt modelId="{14572D2B-0FC5-4D1A-B159-17A8C58DA45B}" type="sibTrans" cxnId="{CA9EA897-04AC-4078-B089-973709CE0081}">
      <dgm:prSet/>
      <dgm:spPr/>
      <dgm:t>
        <a:bodyPr/>
        <a:lstStyle/>
        <a:p>
          <a:endParaRPr lang="en-GB"/>
        </a:p>
      </dgm:t>
    </dgm:pt>
    <dgm:pt modelId="{572553D2-F873-4A5F-B887-354F54891905}">
      <dgm:prSet/>
      <dgm:spPr/>
      <dgm:t>
        <a:bodyPr/>
        <a:lstStyle/>
        <a:p>
          <a:r>
            <a:rPr lang="en-GB"/>
            <a:t>Copying Strings</a:t>
          </a:r>
          <a:endParaRPr lang="en-US" dirty="0"/>
        </a:p>
      </dgm:t>
    </dgm:pt>
    <dgm:pt modelId="{91C8D564-D3FE-472F-B677-313A321A77E3}" type="parTrans" cxnId="{85BF5821-199C-418F-B140-799AFDBA914E}">
      <dgm:prSet/>
      <dgm:spPr/>
      <dgm:t>
        <a:bodyPr/>
        <a:lstStyle/>
        <a:p>
          <a:endParaRPr lang="en-GB"/>
        </a:p>
      </dgm:t>
    </dgm:pt>
    <dgm:pt modelId="{17DD47FE-48D2-49DC-9C5F-B0E8A44EA27E}" type="sibTrans" cxnId="{85BF5821-199C-418F-B140-799AFDBA914E}">
      <dgm:prSet/>
      <dgm:spPr/>
      <dgm:t>
        <a:bodyPr/>
        <a:lstStyle/>
        <a:p>
          <a:endParaRPr lang="en-GB"/>
        </a:p>
      </dgm:t>
    </dgm:pt>
    <dgm:pt modelId="{A99A9A24-7ECC-43B0-B3C4-D410E7A6C96E}" type="pres">
      <dgm:prSet presAssocID="{7FFA4AC1-1F92-4D4E-B616-B01F7265B16A}" presName="vert0" presStyleCnt="0">
        <dgm:presLayoutVars>
          <dgm:dir/>
          <dgm:animOne val="branch"/>
          <dgm:animLvl val="lvl"/>
        </dgm:presLayoutVars>
      </dgm:prSet>
      <dgm:spPr/>
    </dgm:pt>
    <dgm:pt modelId="{9172E8A4-C728-405A-8C67-0A00CF38F9FF}" type="pres">
      <dgm:prSet presAssocID="{34F048B1-1CEB-4F98-A8CF-28F287EE75F6}" presName="thickLine" presStyleLbl="alignNode1" presStyleIdx="0" presStyleCnt="11"/>
      <dgm:spPr/>
    </dgm:pt>
    <dgm:pt modelId="{C6CBAF73-35D3-438E-AE9C-4742C656A7EF}" type="pres">
      <dgm:prSet presAssocID="{34F048B1-1CEB-4F98-A8CF-28F287EE75F6}" presName="horz1" presStyleCnt="0"/>
      <dgm:spPr/>
    </dgm:pt>
    <dgm:pt modelId="{C42845B9-3717-476A-A8C1-F21204E884EC}" type="pres">
      <dgm:prSet presAssocID="{34F048B1-1CEB-4F98-A8CF-28F287EE75F6}" presName="tx1" presStyleLbl="revTx" presStyleIdx="0" presStyleCnt="11"/>
      <dgm:spPr/>
    </dgm:pt>
    <dgm:pt modelId="{A05955F5-1170-41D7-875F-E8BFD594B5EF}" type="pres">
      <dgm:prSet presAssocID="{34F048B1-1CEB-4F98-A8CF-28F287EE75F6}" presName="vert1" presStyleCnt="0"/>
      <dgm:spPr/>
    </dgm:pt>
    <dgm:pt modelId="{AC3DCD4D-6C8B-4448-B0E5-4A73C002F062}" type="pres">
      <dgm:prSet presAssocID="{485C7B6C-306F-41F2-B597-42453D9763F3}" presName="thickLine" presStyleLbl="alignNode1" presStyleIdx="1" presStyleCnt="11"/>
      <dgm:spPr/>
    </dgm:pt>
    <dgm:pt modelId="{9F3C14DE-B13F-4D11-A635-F002A3CF8B5A}" type="pres">
      <dgm:prSet presAssocID="{485C7B6C-306F-41F2-B597-42453D9763F3}" presName="horz1" presStyleCnt="0"/>
      <dgm:spPr/>
    </dgm:pt>
    <dgm:pt modelId="{4A4157DF-6809-4AA9-AEC1-5AA3DA89EAFD}" type="pres">
      <dgm:prSet presAssocID="{485C7B6C-306F-41F2-B597-42453D9763F3}" presName="tx1" presStyleLbl="revTx" presStyleIdx="1" presStyleCnt="11"/>
      <dgm:spPr/>
    </dgm:pt>
    <dgm:pt modelId="{7CEA4BC4-A386-4CF2-A207-47BF1B12FCC1}" type="pres">
      <dgm:prSet presAssocID="{485C7B6C-306F-41F2-B597-42453D9763F3}" presName="vert1" presStyleCnt="0"/>
      <dgm:spPr/>
    </dgm:pt>
    <dgm:pt modelId="{3BC855E9-A2F3-4F03-A175-91DF24299D2C}" type="pres">
      <dgm:prSet presAssocID="{ED9CFA5E-B159-4CAB-A44D-4EA196267707}" presName="thickLine" presStyleLbl="alignNode1" presStyleIdx="2" presStyleCnt="11"/>
      <dgm:spPr/>
    </dgm:pt>
    <dgm:pt modelId="{19E7B7DD-E315-43BC-9463-F3844FD213DC}" type="pres">
      <dgm:prSet presAssocID="{ED9CFA5E-B159-4CAB-A44D-4EA196267707}" presName="horz1" presStyleCnt="0"/>
      <dgm:spPr/>
    </dgm:pt>
    <dgm:pt modelId="{2DF326C8-72C5-46F2-9465-D5387A6801DE}" type="pres">
      <dgm:prSet presAssocID="{ED9CFA5E-B159-4CAB-A44D-4EA196267707}" presName="tx1" presStyleLbl="revTx" presStyleIdx="2" presStyleCnt="11"/>
      <dgm:spPr/>
    </dgm:pt>
    <dgm:pt modelId="{483F6AD7-EE42-4A2E-87F7-B57C17D67E5E}" type="pres">
      <dgm:prSet presAssocID="{ED9CFA5E-B159-4CAB-A44D-4EA196267707}" presName="vert1" presStyleCnt="0"/>
      <dgm:spPr/>
    </dgm:pt>
    <dgm:pt modelId="{CF5D6AF3-0D03-4FB5-A657-A1534F212751}" type="pres">
      <dgm:prSet presAssocID="{CFEEBEE3-8FB3-4587-AE6B-4E2B62C517B7}" presName="thickLine" presStyleLbl="alignNode1" presStyleIdx="3" presStyleCnt="11"/>
      <dgm:spPr/>
    </dgm:pt>
    <dgm:pt modelId="{C188E5D1-1DAB-4706-B739-D676FEA59F8A}" type="pres">
      <dgm:prSet presAssocID="{CFEEBEE3-8FB3-4587-AE6B-4E2B62C517B7}" presName="horz1" presStyleCnt="0"/>
      <dgm:spPr/>
    </dgm:pt>
    <dgm:pt modelId="{248EF01E-EA34-4E14-A6DE-0A0CCBF20DAB}" type="pres">
      <dgm:prSet presAssocID="{CFEEBEE3-8FB3-4587-AE6B-4E2B62C517B7}" presName="tx1" presStyleLbl="revTx" presStyleIdx="3" presStyleCnt="11"/>
      <dgm:spPr/>
    </dgm:pt>
    <dgm:pt modelId="{D011B14D-77A5-45FF-9128-DCFB45382AA7}" type="pres">
      <dgm:prSet presAssocID="{CFEEBEE3-8FB3-4587-AE6B-4E2B62C517B7}" presName="vert1" presStyleCnt="0"/>
      <dgm:spPr/>
    </dgm:pt>
    <dgm:pt modelId="{F1556455-23C2-4344-8080-D8D8F907684F}" type="pres">
      <dgm:prSet presAssocID="{B9238612-FEFC-4062-B4FB-1ABFFF35C99C}" presName="thickLine" presStyleLbl="alignNode1" presStyleIdx="4" presStyleCnt="11"/>
      <dgm:spPr/>
    </dgm:pt>
    <dgm:pt modelId="{53E81EF9-FCCC-44A0-9B9D-2861FDB2B74A}" type="pres">
      <dgm:prSet presAssocID="{B9238612-FEFC-4062-B4FB-1ABFFF35C99C}" presName="horz1" presStyleCnt="0"/>
      <dgm:spPr/>
    </dgm:pt>
    <dgm:pt modelId="{8F5BB65B-E3A1-4D8D-BC88-E6E2E55ACEFC}" type="pres">
      <dgm:prSet presAssocID="{B9238612-FEFC-4062-B4FB-1ABFFF35C99C}" presName="tx1" presStyleLbl="revTx" presStyleIdx="4" presStyleCnt="11"/>
      <dgm:spPr/>
    </dgm:pt>
    <dgm:pt modelId="{8E427373-6B02-4260-ACF3-5A67295E00B4}" type="pres">
      <dgm:prSet presAssocID="{B9238612-FEFC-4062-B4FB-1ABFFF35C99C}" presName="vert1" presStyleCnt="0"/>
      <dgm:spPr/>
    </dgm:pt>
    <dgm:pt modelId="{20D51286-653B-434B-BAA9-80DAFA21B96F}" type="pres">
      <dgm:prSet presAssocID="{95112101-9D98-4C3F-A755-6EB19C020B0C}" presName="thickLine" presStyleLbl="alignNode1" presStyleIdx="5" presStyleCnt="11"/>
      <dgm:spPr/>
    </dgm:pt>
    <dgm:pt modelId="{8115771A-A9FB-4515-947C-3247C2C67184}" type="pres">
      <dgm:prSet presAssocID="{95112101-9D98-4C3F-A755-6EB19C020B0C}" presName="horz1" presStyleCnt="0"/>
      <dgm:spPr/>
    </dgm:pt>
    <dgm:pt modelId="{6EC9024E-A4E0-414C-BF67-524BC08CF29C}" type="pres">
      <dgm:prSet presAssocID="{95112101-9D98-4C3F-A755-6EB19C020B0C}" presName="tx1" presStyleLbl="revTx" presStyleIdx="5" presStyleCnt="11"/>
      <dgm:spPr/>
    </dgm:pt>
    <dgm:pt modelId="{6536ADB7-3AD4-4574-A6D6-5D2992898A3C}" type="pres">
      <dgm:prSet presAssocID="{95112101-9D98-4C3F-A755-6EB19C020B0C}" presName="vert1" presStyleCnt="0"/>
      <dgm:spPr/>
    </dgm:pt>
    <dgm:pt modelId="{8CDD5E45-8C14-4B75-864D-6FD0795E890F}" type="pres">
      <dgm:prSet presAssocID="{E7301B92-A1B3-44EA-8B55-E403D81DBD7C}" presName="thickLine" presStyleLbl="alignNode1" presStyleIdx="6" presStyleCnt="11"/>
      <dgm:spPr/>
    </dgm:pt>
    <dgm:pt modelId="{54929ACE-6035-4E28-A27C-A2BCBFB16D03}" type="pres">
      <dgm:prSet presAssocID="{E7301B92-A1B3-44EA-8B55-E403D81DBD7C}" presName="horz1" presStyleCnt="0"/>
      <dgm:spPr/>
    </dgm:pt>
    <dgm:pt modelId="{39AAD476-2678-4B85-8086-81E80EE80199}" type="pres">
      <dgm:prSet presAssocID="{E7301B92-A1B3-44EA-8B55-E403D81DBD7C}" presName="tx1" presStyleLbl="revTx" presStyleIdx="6" presStyleCnt="11"/>
      <dgm:spPr/>
    </dgm:pt>
    <dgm:pt modelId="{071D3422-DCBA-4A73-943E-72876875A1B8}" type="pres">
      <dgm:prSet presAssocID="{E7301B92-A1B3-44EA-8B55-E403D81DBD7C}" presName="vert1" presStyleCnt="0"/>
      <dgm:spPr/>
    </dgm:pt>
    <dgm:pt modelId="{0DDE75C0-46A7-4C86-9B72-EB4456A83593}" type="pres">
      <dgm:prSet presAssocID="{74A892E8-B36B-43A4-B79B-DE085712BF67}" presName="thickLine" presStyleLbl="alignNode1" presStyleIdx="7" presStyleCnt="11"/>
      <dgm:spPr/>
    </dgm:pt>
    <dgm:pt modelId="{F4042B4D-7D93-4F0C-AD34-B2552182FF5B}" type="pres">
      <dgm:prSet presAssocID="{74A892E8-B36B-43A4-B79B-DE085712BF67}" presName="horz1" presStyleCnt="0"/>
      <dgm:spPr/>
    </dgm:pt>
    <dgm:pt modelId="{A2DFEBC9-0836-4BD5-9E93-ED7BEE196038}" type="pres">
      <dgm:prSet presAssocID="{74A892E8-B36B-43A4-B79B-DE085712BF67}" presName="tx1" presStyleLbl="revTx" presStyleIdx="7" presStyleCnt="11"/>
      <dgm:spPr/>
    </dgm:pt>
    <dgm:pt modelId="{91F40B91-AD97-4C3F-BCF2-2FB3CEDC5FA2}" type="pres">
      <dgm:prSet presAssocID="{74A892E8-B36B-43A4-B79B-DE085712BF67}" presName="vert1" presStyleCnt="0"/>
      <dgm:spPr/>
    </dgm:pt>
    <dgm:pt modelId="{DEE7BB5F-E722-49B2-B388-B649BDBA432C}" type="pres">
      <dgm:prSet presAssocID="{3CBF6AA8-69FB-49B8-B802-F6CD2443E559}" presName="thickLine" presStyleLbl="alignNode1" presStyleIdx="8" presStyleCnt="11"/>
      <dgm:spPr/>
    </dgm:pt>
    <dgm:pt modelId="{1DA3C51A-5050-4557-872F-783570274ADD}" type="pres">
      <dgm:prSet presAssocID="{3CBF6AA8-69FB-49B8-B802-F6CD2443E559}" presName="horz1" presStyleCnt="0"/>
      <dgm:spPr/>
    </dgm:pt>
    <dgm:pt modelId="{E89A3922-A67C-4559-852B-133397C199D0}" type="pres">
      <dgm:prSet presAssocID="{3CBF6AA8-69FB-49B8-B802-F6CD2443E559}" presName="tx1" presStyleLbl="revTx" presStyleIdx="8" presStyleCnt="11"/>
      <dgm:spPr/>
    </dgm:pt>
    <dgm:pt modelId="{6D1FEB5C-1335-436D-B92F-98DF8088E7CE}" type="pres">
      <dgm:prSet presAssocID="{3CBF6AA8-69FB-49B8-B802-F6CD2443E559}" presName="vert1" presStyleCnt="0"/>
      <dgm:spPr/>
    </dgm:pt>
    <dgm:pt modelId="{701ACD98-83D9-4EA0-BB3B-4851B481CB23}" type="pres">
      <dgm:prSet presAssocID="{CFE42D5B-EC6E-43EF-970D-C4B94F9AA571}" presName="thickLine" presStyleLbl="alignNode1" presStyleIdx="9" presStyleCnt="11"/>
      <dgm:spPr/>
    </dgm:pt>
    <dgm:pt modelId="{99CE9DFF-5728-415B-A257-6652FCAF1D65}" type="pres">
      <dgm:prSet presAssocID="{CFE42D5B-EC6E-43EF-970D-C4B94F9AA571}" presName="horz1" presStyleCnt="0"/>
      <dgm:spPr/>
    </dgm:pt>
    <dgm:pt modelId="{2BF2E29C-D07B-4365-AF64-86171CA4ACCD}" type="pres">
      <dgm:prSet presAssocID="{CFE42D5B-EC6E-43EF-970D-C4B94F9AA571}" presName="tx1" presStyleLbl="revTx" presStyleIdx="9" presStyleCnt="11"/>
      <dgm:spPr/>
    </dgm:pt>
    <dgm:pt modelId="{8AA26FA2-87DA-45A4-98C0-96E70B8F02F9}" type="pres">
      <dgm:prSet presAssocID="{CFE42D5B-EC6E-43EF-970D-C4B94F9AA571}" presName="vert1" presStyleCnt="0"/>
      <dgm:spPr/>
    </dgm:pt>
    <dgm:pt modelId="{4B9D16D2-1C82-4572-ADF0-29CE5B0BCB37}" type="pres">
      <dgm:prSet presAssocID="{572553D2-F873-4A5F-B887-354F54891905}" presName="thickLine" presStyleLbl="alignNode1" presStyleIdx="10" presStyleCnt="11"/>
      <dgm:spPr/>
    </dgm:pt>
    <dgm:pt modelId="{1BFD3904-BBA7-47B5-9A8C-77C9A4D7B433}" type="pres">
      <dgm:prSet presAssocID="{572553D2-F873-4A5F-B887-354F54891905}" presName="horz1" presStyleCnt="0"/>
      <dgm:spPr/>
    </dgm:pt>
    <dgm:pt modelId="{C09D4660-B9CA-4016-9809-76DAC03F57F8}" type="pres">
      <dgm:prSet presAssocID="{572553D2-F873-4A5F-B887-354F54891905}" presName="tx1" presStyleLbl="revTx" presStyleIdx="10" presStyleCnt="11"/>
      <dgm:spPr/>
    </dgm:pt>
    <dgm:pt modelId="{F9CA40F8-E24E-4C82-BD58-64A3CC9DAE39}" type="pres">
      <dgm:prSet presAssocID="{572553D2-F873-4A5F-B887-354F54891905}" presName="vert1" presStyleCnt="0"/>
      <dgm:spPr/>
    </dgm:pt>
  </dgm:ptLst>
  <dgm:cxnLst>
    <dgm:cxn modelId="{6D578900-9F35-4228-A783-8F0616B802A1}" srcId="{7FFA4AC1-1F92-4D4E-B616-B01F7265B16A}" destId="{CFEEBEE3-8FB3-4587-AE6B-4E2B62C517B7}" srcOrd="3" destOrd="0" parTransId="{122C8EC4-2D83-4C76-AE02-CEC19EF9CD0F}" sibTransId="{5D55D838-4C31-4126-890D-103E49E30278}"/>
    <dgm:cxn modelId="{2B689E19-137C-4F42-BDB0-8D9ED21225B3}" srcId="{7FFA4AC1-1F92-4D4E-B616-B01F7265B16A}" destId="{3CBF6AA8-69FB-49B8-B802-F6CD2443E559}" srcOrd="8" destOrd="0" parTransId="{A3A36E35-CEE2-43C6-A612-F1A8EE8A8CA7}" sibTransId="{337302B4-D12F-428C-90DB-8A66D0602146}"/>
    <dgm:cxn modelId="{85BF5821-199C-418F-B140-799AFDBA914E}" srcId="{7FFA4AC1-1F92-4D4E-B616-B01F7265B16A}" destId="{572553D2-F873-4A5F-B887-354F54891905}" srcOrd="10" destOrd="0" parTransId="{91C8D564-D3FE-472F-B677-313A321A77E3}" sibTransId="{17DD47FE-48D2-49DC-9C5F-B0E8A44EA27E}"/>
    <dgm:cxn modelId="{517DB235-4A4D-46CD-BBD0-046B90DF25B3}" srcId="{7FFA4AC1-1F92-4D4E-B616-B01F7265B16A}" destId="{485C7B6C-306F-41F2-B597-42453D9763F3}" srcOrd="1" destOrd="0" parTransId="{6C388E5D-91C1-4345-82F8-7C19B0D6A929}" sibTransId="{D904B9AC-F99F-4437-8D5E-CA1BB2BA74B7}"/>
    <dgm:cxn modelId="{606F3762-6EC0-4EDF-8087-6A6BB15306A2}" srcId="{7FFA4AC1-1F92-4D4E-B616-B01F7265B16A}" destId="{B9238612-FEFC-4062-B4FB-1ABFFF35C99C}" srcOrd="4" destOrd="0" parTransId="{B6F664ED-69C0-49C8-B953-2BEFD6270DC0}" sibTransId="{C56D8D25-E693-4875-BF4F-15EBEC13DB79}"/>
    <dgm:cxn modelId="{9DC25485-1566-4BB4-BCBB-B96B74B7DE21}" srcId="{7FFA4AC1-1F92-4D4E-B616-B01F7265B16A}" destId="{34F048B1-1CEB-4F98-A8CF-28F287EE75F6}" srcOrd="0" destOrd="0" parTransId="{41479C2C-D183-4E30-86E8-915F61E3F699}" sibTransId="{9DDD5100-88D2-41F8-95D0-F0371387CC2C}"/>
    <dgm:cxn modelId="{0E19B78B-AD0A-4B7D-8F16-A70926A7871B}" srcId="{7FFA4AC1-1F92-4D4E-B616-B01F7265B16A}" destId="{74A892E8-B36B-43A4-B79B-DE085712BF67}" srcOrd="7" destOrd="0" parTransId="{D7D73900-FA22-494E-8310-963538796BE1}" sibTransId="{C0062675-6699-4A5A-8EBB-8C38F4B594F5}"/>
    <dgm:cxn modelId="{BD7CA993-539A-4DB5-B88E-09C878517B25}" type="presOf" srcId="{7FFA4AC1-1F92-4D4E-B616-B01F7265B16A}" destId="{A99A9A24-7ECC-43B0-B3C4-D410E7A6C96E}" srcOrd="0" destOrd="0" presId="urn:microsoft.com/office/officeart/2008/layout/LinedList"/>
    <dgm:cxn modelId="{CA9EA897-04AC-4078-B089-973709CE0081}" srcId="{7FFA4AC1-1F92-4D4E-B616-B01F7265B16A}" destId="{CFE42D5B-EC6E-43EF-970D-C4B94F9AA571}" srcOrd="9" destOrd="0" parTransId="{C3D9195C-013B-433A-BE30-0881750A00AE}" sibTransId="{14572D2B-0FC5-4D1A-B159-17A8C58DA45B}"/>
    <dgm:cxn modelId="{C3B81F9D-077E-4B0D-8344-B1B2A5DC913C}" srcId="{7FFA4AC1-1F92-4D4E-B616-B01F7265B16A}" destId="{E7301B92-A1B3-44EA-8B55-E403D81DBD7C}" srcOrd="6" destOrd="0" parTransId="{17E7E334-5EC9-460E-920D-0ECFAF7B9C3D}" sibTransId="{8C13A1ED-900A-4330-AE2E-8623D02BC42C}"/>
    <dgm:cxn modelId="{77968AA8-EE75-49FD-8DA8-867C0FA4B80F}" type="presOf" srcId="{572553D2-F873-4A5F-B887-354F54891905}" destId="{C09D4660-B9CA-4016-9809-76DAC03F57F8}" srcOrd="0" destOrd="0" presId="urn:microsoft.com/office/officeart/2008/layout/LinedList"/>
    <dgm:cxn modelId="{7B863FAF-18F3-4890-B727-A1A7706CB970}" type="presOf" srcId="{E7301B92-A1B3-44EA-8B55-E403D81DBD7C}" destId="{39AAD476-2678-4B85-8086-81E80EE80199}" srcOrd="0" destOrd="0" presId="urn:microsoft.com/office/officeart/2008/layout/LinedList"/>
    <dgm:cxn modelId="{EED199AF-CB4A-4E7C-96EC-0BA531188873}" type="presOf" srcId="{B9238612-FEFC-4062-B4FB-1ABFFF35C99C}" destId="{8F5BB65B-E3A1-4D8D-BC88-E6E2E55ACEFC}" srcOrd="0" destOrd="0" presId="urn:microsoft.com/office/officeart/2008/layout/LinedList"/>
    <dgm:cxn modelId="{C30414B8-3D7D-4066-998C-E8E609F3BE40}" type="presOf" srcId="{3CBF6AA8-69FB-49B8-B802-F6CD2443E559}" destId="{E89A3922-A67C-4559-852B-133397C199D0}" srcOrd="0" destOrd="0" presId="urn:microsoft.com/office/officeart/2008/layout/LinedList"/>
    <dgm:cxn modelId="{F672ACC1-65D3-4289-81C7-ACCBAAD93500}" type="presOf" srcId="{74A892E8-B36B-43A4-B79B-DE085712BF67}" destId="{A2DFEBC9-0836-4BD5-9E93-ED7BEE196038}" srcOrd="0" destOrd="0" presId="urn:microsoft.com/office/officeart/2008/layout/LinedList"/>
    <dgm:cxn modelId="{E14FA0C9-84B2-4B6A-91D3-76ECB8D6F280}" type="presOf" srcId="{34F048B1-1CEB-4F98-A8CF-28F287EE75F6}" destId="{C42845B9-3717-476A-A8C1-F21204E884EC}" srcOrd="0" destOrd="0" presId="urn:microsoft.com/office/officeart/2008/layout/LinedList"/>
    <dgm:cxn modelId="{861CC6C9-8441-4983-8E55-23D721C9684E}" type="presOf" srcId="{CFEEBEE3-8FB3-4587-AE6B-4E2B62C517B7}" destId="{248EF01E-EA34-4E14-A6DE-0A0CCBF20DAB}" srcOrd="0" destOrd="0" presId="urn:microsoft.com/office/officeart/2008/layout/LinedList"/>
    <dgm:cxn modelId="{BC64FED0-2CF9-4BEE-B537-82E923A382AA}" type="presOf" srcId="{CFE42D5B-EC6E-43EF-970D-C4B94F9AA571}" destId="{2BF2E29C-D07B-4365-AF64-86171CA4ACCD}" srcOrd="0" destOrd="0" presId="urn:microsoft.com/office/officeart/2008/layout/LinedList"/>
    <dgm:cxn modelId="{81871ED3-6977-4F36-A2C4-6E2078D828FF}" type="presOf" srcId="{95112101-9D98-4C3F-A755-6EB19C020B0C}" destId="{6EC9024E-A4E0-414C-BF67-524BC08CF29C}" srcOrd="0" destOrd="0" presId="urn:microsoft.com/office/officeart/2008/layout/LinedList"/>
    <dgm:cxn modelId="{72EFF8DD-DB48-47CB-B196-89E69394EBAE}" type="presOf" srcId="{ED9CFA5E-B159-4CAB-A44D-4EA196267707}" destId="{2DF326C8-72C5-46F2-9465-D5387A6801DE}" srcOrd="0" destOrd="0" presId="urn:microsoft.com/office/officeart/2008/layout/LinedList"/>
    <dgm:cxn modelId="{56B6CCE0-4405-4004-A73E-5A31B3D65B77}" srcId="{7FFA4AC1-1F92-4D4E-B616-B01F7265B16A}" destId="{ED9CFA5E-B159-4CAB-A44D-4EA196267707}" srcOrd="2" destOrd="0" parTransId="{1C221C85-E462-4E67-A667-A20FA9DDF311}" sibTransId="{9EC3954D-B7F5-4480-AFF5-63133B314ECB}"/>
    <dgm:cxn modelId="{907087E4-3A5E-446D-9D2A-3F07AFFAE6EE}" type="presOf" srcId="{485C7B6C-306F-41F2-B597-42453D9763F3}" destId="{4A4157DF-6809-4AA9-AEC1-5AA3DA89EAFD}" srcOrd="0" destOrd="0" presId="urn:microsoft.com/office/officeart/2008/layout/LinedList"/>
    <dgm:cxn modelId="{8DE119E5-94C5-49AB-9D94-1F3D7B655D56}" srcId="{7FFA4AC1-1F92-4D4E-B616-B01F7265B16A}" destId="{95112101-9D98-4C3F-A755-6EB19C020B0C}" srcOrd="5" destOrd="0" parTransId="{254CDBFF-D120-4976-9053-C132390D7427}" sibTransId="{6DE004B7-9A55-46B2-874D-C3ECE8C49D76}"/>
    <dgm:cxn modelId="{802833C5-402B-44D1-8209-900D2FFADD32}" type="presParOf" srcId="{A99A9A24-7ECC-43B0-B3C4-D410E7A6C96E}" destId="{9172E8A4-C728-405A-8C67-0A00CF38F9FF}" srcOrd="0" destOrd="0" presId="urn:microsoft.com/office/officeart/2008/layout/LinedList"/>
    <dgm:cxn modelId="{6D701EE4-4333-473E-8B09-802294238CFC}" type="presParOf" srcId="{A99A9A24-7ECC-43B0-B3C4-D410E7A6C96E}" destId="{C6CBAF73-35D3-438E-AE9C-4742C656A7EF}" srcOrd="1" destOrd="0" presId="urn:microsoft.com/office/officeart/2008/layout/LinedList"/>
    <dgm:cxn modelId="{EFDCC18E-AC5E-4E06-A1DD-AE9034074FA8}" type="presParOf" srcId="{C6CBAF73-35D3-438E-AE9C-4742C656A7EF}" destId="{C42845B9-3717-476A-A8C1-F21204E884EC}" srcOrd="0" destOrd="0" presId="urn:microsoft.com/office/officeart/2008/layout/LinedList"/>
    <dgm:cxn modelId="{B6AF0721-53FE-4690-94B6-6C85B37C2C43}" type="presParOf" srcId="{C6CBAF73-35D3-438E-AE9C-4742C656A7EF}" destId="{A05955F5-1170-41D7-875F-E8BFD594B5EF}" srcOrd="1" destOrd="0" presId="urn:microsoft.com/office/officeart/2008/layout/LinedList"/>
    <dgm:cxn modelId="{9CAEE439-17F3-49D7-850D-AFB02B0FEE6C}" type="presParOf" srcId="{A99A9A24-7ECC-43B0-B3C4-D410E7A6C96E}" destId="{AC3DCD4D-6C8B-4448-B0E5-4A73C002F062}" srcOrd="2" destOrd="0" presId="urn:microsoft.com/office/officeart/2008/layout/LinedList"/>
    <dgm:cxn modelId="{F151D9AB-11DD-4739-A6F7-807E264775DA}" type="presParOf" srcId="{A99A9A24-7ECC-43B0-B3C4-D410E7A6C96E}" destId="{9F3C14DE-B13F-4D11-A635-F002A3CF8B5A}" srcOrd="3" destOrd="0" presId="urn:microsoft.com/office/officeart/2008/layout/LinedList"/>
    <dgm:cxn modelId="{4F32E8A7-06FE-4347-9BB6-B7FC2759122C}" type="presParOf" srcId="{9F3C14DE-B13F-4D11-A635-F002A3CF8B5A}" destId="{4A4157DF-6809-4AA9-AEC1-5AA3DA89EAFD}" srcOrd="0" destOrd="0" presId="urn:microsoft.com/office/officeart/2008/layout/LinedList"/>
    <dgm:cxn modelId="{2A9A1890-2B75-449A-B2B7-204DFF45BF0A}" type="presParOf" srcId="{9F3C14DE-B13F-4D11-A635-F002A3CF8B5A}" destId="{7CEA4BC4-A386-4CF2-A207-47BF1B12FCC1}" srcOrd="1" destOrd="0" presId="urn:microsoft.com/office/officeart/2008/layout/LinedList"/>
    <dgm:cxn modelId="{4BCD1BBC-4334-4A98-B9F4-740B95614E04}" type="presParOf" srcId="{A99A9A24-7ECC-43B0-B3C4-D410E7A6C96E}" destId="{3BC855E9-A2F3-4F03-A175-91DF24299D2C}" srcOrd="4" destOrd="0" presId="urn:microsoft.com/office/officeart/2008/layout/LinedList"/>
    <dgm:cxn modelId="{2D75FF26-4C75-49A4-B460-37889B09786B}" type="presParOf" srcId="{A99A9A24-7ECC-43B0-B3C4-D410E7A6C96E}" destId="{19E7B7DD-E315-43BC-9463-F3844FD213DC}" srcOrd="5" destOrd="0" presId="urn:microsoft.com/office/officeart/2008/layout/LinedList"/>
    <dgm:cxn modelId="{23AD68ED-B94A-4E0D-8A4C-151AEA46C7D2}" type="presParOf" srcId="{19E7B7DD-E315-43BC-9463-F3844FD213DC}" destId="{2DF326C8-72C5-46F2-9465-D5387A6801DE}" srcOrd="0" destOrd="0" presId="urn:microsoft.com/office/officeart/2008/layout/LinedList"/>
    <dgm:cxn modelId="{5DC763ED-0CF0-42C8-B228-AB7B29DEFA4D}" type="presParOf" srcId="{19E7B7DD-E315-43BC-9463-F3844FD213DC}" destId="{483F6AD7-EE42-4A2E-87F7-B57C17D67E5E}" srcOrd="1" destOrd="0" presId="urn:microsoft.com/office/officeart/2008/layout/LinedList"/>
    <dgm:cxn modelId="{1F99F432-ED8B-4C38-B31B-7AE9B7CCF73F}" type="presParOf" srcId="{A99A9A24-7ECC-43B0-B3C4-D410E7A6C96E}" destId="{CF5D6AF3-0D03-4FB5-A657-A1534F212751}" srcOrd="6" destOrd="0" presId="urn:microsoft.com/office/officeart/2008/layout/LinedList"/>
    <dgm:cxn modelId="{DA8CAED8-582F-45AF-96F2-36F14B470837}" type="presParOf" srcId="{A99A9A24-7ECC-43B0-B3C4-D410E7A6C96E}" destId="{C188E5D1-1DAB-4706-B739-D676FEA59F8A}" srcOrd="7" destOrd="0" presId="urn:microsoft.com/office/officeart/2008/layout/LinedList"/>
    <dgm:cxn modelId="{E0EBB80C-1420-4466-B48C-3DB156710184}" type="presParOf" srcId="{C188E5D1-1DAB-4706-B739-D676FEA59F8A}" destId="{248EF01E-EA34-4E14-A6DE-0A0CCBF20DAB}" srcOrd="0" destOrd="0" presId="urn:microsoft.com/office/officeart/2008/layout/LinedList"/>
    <dgm:cxn modelId="{8030D07D-2466-4A25-8041-5BE19CA22E2C}" type="presParOf" srcId="{C188E5D1-1DAB-4706-B739-D676FEA59F8A}" destId="{D011B14D-77A5-45FF-9128-DCFB45382AA7}" srcOrd="1" destOrd="0" presId="urn:microsoft.com/office/officeart/2008/layout/LinedList"/>
    <dgm:cxn modelId="{36DF3B4B-B885-4428-9ED3-6721B7C325FC}" type="presParOf" srcId="{A99A9A24-7ECC-43B0-B3C4-D410E7A6C96E}" destId="{F1556455-23C2-4344-8080-D8D8F907684F}" srcOrd="8" destOrd="0" presId="urn:microsoft.com/office/officeart/2008/layout/LinedList"/>
    <dgm:cxn modelId="{809F2B3E-9D47-45C9-AED9-5E8295B44E40}" type="presParOf" srcId="{A99A9A24-7ECC-43B0-B3C4-D410E7A6C96E}" destId="{53E81EF9-FCCC-44A0-9B9D-2861FDB2B74A}" srcOrd="9" destOrd="0" presId="urn:microsoft.com/office/officeart/2008/layout/LinedList"/>
    <dgm:cxn modelId="{9F417B14-A1CD-454E-B669-6585E3961B12}" type="presParOf" srcId="{53E81EF9-FCCC-44A0-9B9D-2861FDB2B74A}" destId="{8F5BB65B-E3A1-4D8D-BC88-E6E2E55ACEFC}" srcOrd="0" destOrd="0" presId="urn:microsoft.com/office/officeart/2008/layout/LinedList"/>
    <dgm:cxn modelId="{85F96078-DD9D-460E-A55C-74B656FFF76D}" type="presParOf" srcId="{53E81EF9-FCCC-44A0-9B9D-2861FDB2B74A}" destId="{8E427373-6B02-4260-ACF3-5A67295E00B4}" srcOrd="1" destOrd="0" presId="urn:microsoft.com/office/officeart/2008/layout/LinedList"/>
    <dgm:cxn modelId="{B425CF08-BB03-430D-894D-B863A0441112}" type="presParOf" srcId="{A99A9A24-7ECC-43B0-B3C4-D410E7A6C96E}" destId="{20D51286-653B-434B-BAA9-80DAFA21B96F}" srcOrd="10" destOrd="0" presId="urn:microsoft.com/office/officeart/2008/layout/LinedList"/>
    <dgm:cxn modelId="{03230436-9C84-46E9-9213-F7017B38051C}" type="presParOf" srcId="{A99A9A24-7ECC-43B0-B3C4-D410E7A6C96E}" destId="{8115771A-A9FB-4515-947C-3247C2C67184}" srcOrd="11" destOrd="0" presId="urn:microsoft.com/office/officeart/2008/layout/LinedList"/>
    <dgm:cxn modelId="{586BC5E0-3BE4-48E9-BA53-EBD4B7E55075}" type="presParOf" srcId="{8115771A-A9FB-4515-947C-3247C2C67184}" destId="{6EC9024E-A4E0-414C-BF67-524BC08CF29C}" srcOrd="0" destOrd="0" presId="urn:microsoft.com/office/officeart/2008/layout/LinedList"/>
    <dgm:cxn modelId="{9FAEF44B-A70E-45AB-BF1D-1A41C1E4B4D9}" type="presParOf" srcId="{8115771A-A9FB-4515-947C-3247C2C67184}" destId="{6536ADB7-3AD4-4574-A6D6-5D2992898A3C}" srcOrd="1" destOrd="0" presId="urn:microsoft.com/office/officeart/2008/layout/LinedList"/>
    <dgm:cxn modelId="{F61B5341-28FF-41B4-8412-59727C9866E4}" type="presParOf" srcId="{A99A9A24-7ECC-43B0-B3C4-D410E7A6C96E}" destId="{8CDD5E45-8C14-4B75-864D-6FD0795E890F}" srcOrd="12" destOrd="0" presId="urn:microsoft.com/office/officeart/2008/layout/LinedList"/>
    <dgm:cxn modelId="{21753EE1-8FFA-4B80-A5B5-DA63A59E98B4}" type="presParOf" srcId="{A99A9A24-7ECC-43B0-B3C4-D410E7A6C96E}" destId="{54929ACE-6035-4E28-A27C-A2BCBFB16D03}" srcOrd="13" destOrd="0" presId="urn:microsoft.com/office/officeart/2008/layout/LinedList"/>
    <dgm:cxn modelId="{E321D092-BABB-4873-85B4-55DA21E529DC}" type="presParOf" srcId="{54929ACE-6035-4E28-A27C-A2BCBFB16D03}" destId="{39AAD476-2678-4B85-8086-81E80EE80199}" srcOrd="0" destOrd="0" presId="urn:microsoft.com/office/officeart/2008/layout/LinedList"/>
    <dgm:cxn modelId="{2547A44D-F9B6-4EA7-9591-7641D7CE9502}" type="presParOf" srcId="{54929ACE-6035-4E28-A27C-A2BCBFB16D03}" destId="{071D3422-DCBA-4A73-943E-72876875A1B8}" srcOrd="1" destOrd="0" presId="urn:microsoft.com/office/officeart/2008/layout/LinedList"/>
    <dgm:cxn modelId="{6D43B2D9-E34B-4949-9F8B-3A34C575E99B}" type="presParOf" srcId="{A99A9A24-7ECC-43B0-B3C4-D410E7A6C96E}" destId="{0DDE75C0-46A7-4C86-9B72-EB4456A83593}" srcOrd="14" destOrd="0" presId="urn:microsoft.com/office/officeart/2008/layout/LinedList"/>
    <dgm:cxn modelId="{F3D25278-7FD0-4A84-8280-7C1FD39D0685}" type="presParOf" srcId="{A99A9A24-7ECC-43B0-B3C4-D410E7A6C96E}" destId="{F4042B4D-7D93-4F0C-AD34-B2552182FF5B}" srcOrd="15" destOrd="0" presId="urn:microsoft.com/office/officeart/2008/layout/LinedList"/>
    <dgm:cxn modelId="{E90F2C7D-5F6A-4570-8288-3FF025D4045C}" type="presParOf" srcId="{F4042B4D-7D93-4F0C-AD34-B2552182FF5B}" destId="{A2DFEBC9-0836-4BD5-9E93-ED7BEE196038}" srcOrd="0" destOrd="0" presId="urn:microsoft.com/office/officeart/2008/layout/LinedList"/>
    <dgm:cxn modelId="{72CAF1BB-2DD9-4B48-9DC8-38A9EBDA45B2}" type="presParOf" srcId="{F4042B4D-7D93-4F0C-AD34-B2552182FF5B}" destId="{91F40B91-AD97-4C3F-BCF2-2FB3CEDC5FA2}" srcOrd="1" destOrd="0" presId="urn:microsoft.com/office/officeart/2008/layout/LinedList"/>
    <dgm:cxn modelId="{090EF1DC-02C9-4360-9B6C-81850E229ACA}" type="presParOf" srcId="{A99A9A24-7ECC-43B0-B3C4-D410E7A6C96E}" destId="{DEE7BB5F-E722-49B2-B388-B649BDBA432C}" srcOrd="16" destOrd="0" presId="urn:microsoft.com/office/officeart/2008/layout/LinedList"/>
    <dgm:cxn modelId="{17EBCE14-A2FF-48A1-BC53-246303D11064}" type="presParOf" srcId="{A99A9A24-7ECC-43B0-B3C4-D410E7A6C96E}" destId="{1DA3C51A-5050-4557-872F-783570274ADD}" srcOrd="17" destOrd="0" presId="urn:microsoft.com/office/officeart/2008/layout/LinedList"/>
    <dgm:cxn modelId="{D8C98282-1C64-4D23-9D04-7403ACBA411A}" type="presParOf" srcId="{1DA3C51A-5050-4557-872F-783570274ADD}" destId="{E89A3922-A67C-4559-852B-133397C199D0}" srcOrd="0" destOrd="0" presId="urn:microsoft.com/office/officeart/2008/layout/LinedList"/>
    <dgm:cxn modelId="{C602E9FE-365A-4825-9B7D-699F6425059F}" type="presParOf" srcId="{1DA3C51A-5050-4557-872F-783570274ADD}" destId="{6D1FEB5C-1335-436D-B92F-98DF8088E7CE}" srcOrd="1" destOrd="0" presId="urn:microsoft.com/office/officeart/2008/layout/LinedList"/>
    <dgm:cxn modelId="{AD5B872E-045B-4534-8A2C-8DCAE1671D18}" type="presParOf" srcId="{A99A9A24-7ECC-43B0-B3C4-D410E7A6C96E}" destId="{701ACD98-83D9-4EA0-BB3B-4851B481CB23}" srcOrd="18" destOrd="0" presId="urn:microsoft.com/office/officeart/2008/layout/LinedList"/>
    <dgm:cxn modelId="{2D8E74E5-AAC3-4DC5-8E7E-8ECBB074DC4E}" type="presParOf" srcId="{A99A9A24-7ECC-43B0-B3C4-D410E7A6C96E}" destId="{99CE9DFF-5728-415B-A257-6652FCAF1D65}" srcOrd="19" destOrd="0" presId="urn:microsoft.com/office/officeart/2008/layout/LinedList"/>
    <dgm:cxn modelId="{64500D2F-D023-498D-A02B-5A07FCBC2559}" type="presParOf" srcId="{99CE9DFF-5728-415B-A257-6652FCAF1D65}" destId="{2BF2E29C-D07B-4365-AF64-86171CA4ACCD}" srcOrd="0" destOrd="0" presId="urn:microsoft.com/office/officeart/2008/layout/LinedList"/>
    <dgm:cxn modelId="{88D8C44C-8707-4118-A4D4-1E0EE60AB6DB}" type="presParOf" srcId="{99CE9DFF-5728-415B-A257-6652FCAF1D65}" destId="{8AA26FA2-87DA-45A4-98C0-96E70B8F02F9}" srcOrd="1" destOrd="0" presId="urn:microsoft.com/office/officeart/2008/layout/LinedList"/>
    <dgm:cxn modelId="{D5395DDA-D602-4800-865D-ABCFD31CCB9A}" type="presParOf" srcId="{A99A9A24-7ECC-43B0-B3C4-D410E7A6C96E}" destId="{4B9D16D2-1C82-4572-ADF0-29CE5B0BCB37}" srcOrd="20" destOrd="0" presId="urn:microsoft.com/office/officeart/2008/layout/LinedList"/>
    <dgm:cxn modelId="{AA0880FC-A176-416B-8385-E2FB85D0C597}" type="presParOf" srcId="{A99A9A24-7ECC-43B0-B3C4-D410E7A6C96E}" destId="{1BFD3904-BBA7-47B5-9A8C-77C9A4D7B433}" srcOrd="21" destOrd="0" presId="urn:microsoft.com/office/officeart/2008/layout/LinedList"/>
    <dgm:cxn modelId="{DC7A2211-3624-407C-B657-517625DA6F72}" type="presParOf" srcId="{1BFD3904-BBA7-47B5-9A8C-77C9A4D7B433}" destId="{C09D4660-B9CA-4016-9809-76DAC03F57F8}" srcOrd="0" destOrd="0" presId="urn:microsoft.com/office/officeart/2008/layout/LinedList"/>
    <dgm:cxn modelId="{438EA896-050A-4024-BD5F-B2B9B8494C3F}" type="presParOf" srcId="{1BFD3904-BBA7-47B5-9A8C-77C9A4D7B433}" destId="{F9CA40F8-E24E-4C82-BD58-64A3CC9DAE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2E8A4-C728-405A-8C67-0A00CF38F9FF}">
      <dsp:nvSpPr>
        <dsp:cNvPr id="0" name=""/>
        <dsp:cNvSpPr/>
      </dsp:nvSpPr>
      <dsp:spPr>
        <a:xfrm>
          <a:off x="0" y="2291"/>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2845B9-3717-476A-A8C1-F21204E884EC}">
      <dsp:nvSpPr>
        <dsp:cNvPr id="0" name=""/>
        <dsp:cNvSpPr/>
      </dsp:nvSpPr>
      <dsp:spPr>
        <a:xfrm>
          <a:off x="0" y="2291"/>
          <a:ext cx="3301592" cy="426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t>Array declaration: uninitialized</a:t>
          </a:r>
          <a:endParaRPr lang="en-US" sz="2000" b="1" kern="1200" dirty="0"/>
        </a:p>
      </dsp:txBody>
      <dsp:txXfrm>
        <a:off x="0" y="2291"/>
        <a:ext cx="3301592" cy="426146"/>
      </dsp:txXfrm>
    </dsp:sp>
    <dsp:sp modelId="{AC3DCD4D-6C8B-4448-B0E5-4A73C002F062}">
      <dsp:nvSpPr>
        <dsp:cNvPr id="0" name=""/>
        <dsp:cNvSpPr/>
      </dsp:nvSpPr>
      <dsp:spPr>
        <a:xfrm>
          <a:off x="0" y="428437"/>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4157DF-6809-4AA9-AEC1-5AA3DA89EAFD}">
      <dsp:nvSpPr>
        <dsp:cNvPr id="0" name=""/>
        <dsp:cNvSpPr/>
      </dsp:nvSpPr>
      <dsp:spPr>
        <a:xfrm>
          <a:off x="0" y="428437"/>
          <a:ext cx="3301592" cy="426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Array declaration: initialized</a:t>
          </a:r>
          <a:endParaRPr lang="en-US" sz="2000" b="1" kern="1200" dirty="0"/>
        </a:p>
      </dsp:txBody>
      <dsp:txXfrm>
        <a:off x="0" y="428437"/>
        <a:ext cx="3301592" cy="426146"/>
      </dsp:txXfrm>
    </dsp:sp>
    <dsp:sp modelId="{3BC855E9-A2F3-4F03-A175-91DF24299D2C}">
      <dsp:nvSpPr>
        <dsp:cNvPr id="0" name=""/>
        <dsp:cNvSpPr/>
      </dsp:nvSpPr>
      <dsp:spPr>
        <a:xfrm>
          <a:off x="0" y="854584"/>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F326C8-72C5-46F2-9465-D5387A6801DE}">
      <dsp:nvSpPr>
        <dsp:cNvPr id="0" name=""/>
        <dsp:cNvSpPr/>
      </dsp:nvSpPr>
      <dsp:spPr>
        <a:xfrm>
          <a:off x="0" y="854584"/>
          <a:ext cx="3301592" cy="426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Looping Through Arrays</a:t>
          </a:r>
        </a:p>
      </dsp:txBody>
      <dsp:txXfrm>
        <a:off x="0" y="854584"/>
        <a:ext cx="3301592" cy="426146"/>
      </dsp:txXfrm>
    </dsp:sp>
    <dsp:sp modelId="{CF5D6AF3-0D03-4FB5-A657-A1534F212751}">
      <dsp:nvSpPr>
        <dsp:cNvPr id="0" name=""/>
        <dsp:cNvSpPr/>
      </dsp:nvSpPr>
      <dsp:spPr>
        <a:xfrm>
          <a:off x="0" y="1280731"/>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8EF01E-EA34-4E14-A6DE-0A0CCBF20DAB}">
      <dsp:nvSpPr>
        <dsp:cNvPr id="0" name=""/>
        <dsp:cNvSpPr/>
      </dsp:nvSpPr>
      <dsp:spPr>
        <a:xfrm>
          <a:off x="0" y="1280731"/>
          <a:ext cx="3301592" cy="426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t>Size of Array</a:t>
          </a:r>
          <a:endParaRPr lang="en-US" sz="2000" kern="1200" dirty="0"/>
        </a:p>
      </dsp:txBody>
      <dsp:txXfrm>
        <a:off x="0" y="1280731"/>
        <a:ext cx="3301592" cy="426146"/>
      </dsp:txXfrm>
    </dsp:sp>
    <dsp:sp modelId="{F1556455-23C2-4344-8080-D8D8F907684F}">
      <dsp:nvSpPr>
        <dsp:cNvPr id="0" name=""/>
        <dsp:cNvSpPr/>
      </dsp:nvSpPr>
      <dsp:spPr>
        <a:xfrm>
          <a:off x="0" y="1706878"/>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5BB65B-E3A1-4D8D-BC88-E6E2E55ACEFC}">
      <dsp:nvSpPr>
        <dsp:cNvPr id="0" name=""/>
        <dsp:cNvSpPr/>
      </dsp:nvSpPr>
      <dsp:spPr>
        <a:xfrm>
          <a:off x="0" y="1706878"/>
          <a:ext cx="3301592" cy="426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Multidimensional Arrays</a:t>
          </a:r>
        </a:p>
      </dsp:txBody>
      <dsp:txXfrm>
        <a:off x="0" y="1706878"/>
        <a:ext cx="3301592" cy="426146"/>
      </dsp:txXfrm>
    </dsp:sp>
    <dsp:sp modelId="{20D51286-653B-434B-BAA9-80DAFA21B96F}">
      <dsp:nvSpPr>
        <dsp:cNvPr id="0" name=""/>
        <dsp:cNvSpPr/>
      </dsp:nvSpPr>
      <dsp:spPr>
        <a:xfrm>
          <a:off x="0" y="2133025"/>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C9024E-A4E0-414C-BF67-524BC08CF29C}">
      <dsp:nvSpPr>
        <dsp:cNvPr id="0" name=""/>
        <dsp:cNvSpPr/>
      </dsp:nvSpPr>
      <dsp:spPr>
        <a:xfrm>
          <a:off x="0" y="2133025"/>
          <a:ext cx="3301592" cy="426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Multidimensional Arrays Loop </a:t>
          </a:r>
        </a:p>
      </dsp:txBody>
      <dsp:txXfrm>
        <a:off x="0" y="2133025"/>
        <a:ext cx="3301592" cy="426146"/>
      </dsp:txXfrm>
    </dsp:sp>
    <dsp:sp modelId="{8CDD5E45-8C14-4B75-864D-6FD0795E890F}">
      <dsp:nvSpPr>
        <dsp:cNvPr id="0" name=""/>
        <dsp:cNvSpPr/>
      </dsp:nvSpPr>
      <dsp:spPr>
        <a:xfrm>
          <a:off x="0" y="2559171"/>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AAD476-2678-4B85-8086-81E80EE80199}">
      <dsp:nvSpPr>
        <dsp:cNvPr id="0" name=""/>
        <dsp:cNvSpPr/>
      </dsp:nvSpPr>
      <dsp:spPr>
        <a:xfrm>
          <a:off x="0" y="2559171"/>
          <a:ext cx="3301592" cy="426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Pass Arrays to a Function</a:t>
          </a:r>
        </a:p>
      </dsp:txBody>
      <dsp:txXfrm>
        <a:off x="0" y="2559171"/>
        <a:ext cx="3301592" cy="426146"/>
      </dsp:txXfrm>
    </dsp:sp>
    <dsp:sp modelId="{0DDE75C0-46A7-4C86-9B72-EB4456A83593}">
      <dsp:nvSpPr>
        <dsp:cNvPr id="0" name=""/>
        <dsp:cNvSpPr/>
      </dsp:nvSpPr>
      <dsp:spPr>
        <a:xfrm>
          <a:off x="0" y="2985318"/>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DFEBC9-0836-4BD5-9E93-ED7BEE196038}">
      <dsp:nvSpPr>
        <dsp:cNvPr id="0" name=""/>
        <dsp:cNvSpPr/>
      </dsp:nvSpPr>
      <dsp:spPr>
        <a:xfrm>
          <a:off x="0" y="2985318"/>
          <a:ext cx="3301592" cy="426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Array String</a:t>
          </a:r>
        </a:p>
      </dsp:txBody>
      <dsp:txXfrm>
        <a:off x="0" y="2985318"/>
        <a:ext cx="3301592" cy="426146"/>
      </dsp:txXfrm>
    </dsp:sp>
    <dsp:sp modelId="{DEE7BB5F-E722-49B2-B388-B649BDBA432C}">
      <dsp:nvSpPr>
        <dsp:cNvPr id="0" name=""/>
        <dsp:cNvSpPr/>
      </dsp:nvSpPr>
      <dsp:spPr>
        <a:xfrm>
          <a:off x="0" y="3411465"/>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9A3922-A67C-4559-852B-133397C199D0}">
      <dsp:nvSpPr>
        <dsp:cNvPr id="0" name=""/>
        <dsp:cNvSpPr/>
      </dsp:nvSpPr>
      <dsp:spPr>
        <a:xfrm>
          <a:off x="0" y="3411465"/>
          <a:ext cx="3301592" cy="426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Array String: loop</a:t>
          </a:r>
        </a:p>
      </dsp:txBody>
      <dsp:txXfrm>
        <a:off x="0" y="3411465"/>
        <a:ext cx="3301592" cy="426146"/>
      </dsp:txXfrm>
    </dsp:sp>
    <dsp:sp modelId="{701ACD98-83D9-4EA0-BB3B-4851B481CB23}">
      <dsp:nvSpPr>
        <dsp:cNvPr id="0" name=""/>
        <dsp:cNvSpPr/>
      </dsp:nvSpPr>
      <dsp:spPr>
        <a:xfrm>
          <a:off x="0" y="3837612"/>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F2E29C-D07B-4365-AF64-86171CA4ACCD}">
      <dsp:nvSpPr>
        <dsp:cNvPr id="0" name=""/>
        <dsp:cNvSpPr/>
      </dsp:nvSpPr>
      <dsp:spPr>
        <a:xfrm>
          <a:off x="0" y="3837612"/>
          <a:ext cx="3301592" cy="426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t>Concatenating Strings</a:t>
          </a:r>
          <a:endParaRPr lang="en-US" sz="2000" kern="1200" dirty="0"/>
        </a:p>
      </dsp:txBody>
      <dsp:txXfrm>
        <a:off x="0" y="3837612"/>
        <a:ext cx="3301592" cy="426146"/>
      </dsp:txXfrm>
    </dsp:sp>
    <dsp:sp modelId="{4B9D16D2-1C82-4572-ADF0-29CE5B0BCB37}">
      <dsp:nvSpPr>
        <dsp:cNvPr id="0" name=""/>
        <dsp:cNvSpPr/>
      </dsp:nvSpPr>
      <dsp:spPr>
        <a:xfrm>
          <a:off x="0" y="4263759"/>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9D4660-B9CA-4016-9809-76DAC03F57F8}">
      <dsp:nvSpPr>
        <dsp:cNvPr id="0" name=""/>
        <dsp:cNvSpPr/>
      </dsp:nvSpPr>
      <dsp:spPr>
        <a:xfrm>
          <a:off x="0" y="4263759"/>
          <a:ext cx="3301592" cy="426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Copying Strings</a:t>
          </a:r>
          <a:endParaRPr lang="en-US" sz="2000" kern="1200" dirty="0"/>
        </a:p>
      </dsp:txBody>
      <dsp:txXfrm>
        <a:off x="0" y="4263759"/>
        <a:ext cx="3301592" cy="42614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#include &lt;</a:t>
            </a:r>
            <a:r>
              <a:rPr lang="en-GB" dirty="0" err="1"/>
              <a:t>stdio.h</a:t>
            </a:r>
            <a:r>
              <a:rPr lang="en-GB" dirty="0"/>
              <a:t>&gt;</a:t>
            </a:r>
          </a:p>
          <a:p>
            <a:r>
              <a:rPr lang="en-GB" dirty="0"/>
              <a:t>int main() {</a:t>
            </a:r>
          </a:p>
          <a:p>
            <a:r>
              <a:rPr lang="en-GB" dirty="0"/>
              <a:t>  char p[] = "</a:t>
            </a:r>
            <a:r>
              <a:rPr lang="en-GB" dirty="0" err="1"/>
              <a:t>procezzor</a:t>
            </a:r>
            <a:r>
              <a:rPr lang="en-GB" dirty="0"/>
              <a:t>";</a:t>
            </a:r>
          </a:p>
          <a:p>
            <a:r>
              <a:rPr lang="en-GB" dirty="0"/>
              <a:t>  </a:t>
            </a:r>
          </a:p>
          <a:p>
            <a:r>
              <a:rPr lang="en-GB" dirty="0"/>
              <a:t>  </a:t>
            </a:r>
            <a:r>
              <a:rPr lang="en-GB" dirty="0" err="1"/>
              <a:t>printf</a:t>
            </a:r>
            <a:r>
              <a:rPr lang="en-GB" dirty="0"/>
              <a:t>("%c\n", p[2]);</a:t>
            </a:r>
          </a:p>
          <a:p>
            <a:r>
              <a:rPr lang="en-GB" dirty="0"/>
              <a:t>  p[5]='s';</a:t>
            </a:r>
          </a:p>
          <a:p>
            <a:r>
              <a:rPr lang="en-GB" dirty="0"/>
              <a:t>  p[6]='s';</a:t>
            </a:r>
          </a:p>
          <a:p>
            <a:r>
              <a:rPr lang="en-GB" dirty="0"/>
              <a:t>  </a:t>
            </a:r>
            <a:r>
              <a:rPr lang="en-GB" dirty="0" err="1"/>
              <a:t>printf</a:t>
            </a:r>
            <a:r>
              <a:rPr lang="en-GB" dirty="0"/>
              <a:t>("%s", p);</a:t>
            </a:r>
          </a:p>
          <a:p>
            <a:r>
              <a:rPr lang="en-GB" dirty="0"/>
              <a:t>}</a:t>
            </a:r>
          </a:p>
          <a:p>
            <a:endParaRPr lang="en-GB" dirty="0"/>
          </a:p>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13</a:t>
            </a:fld>
            <a:endParaRPr lang="en-US"/>
          </a:p>
        </p:txBody>
      </p:sp>
    </p:spTree>
    <p:extLst>
      <p:ext uri="{BB962C8B-B14F-4D97-AF65-F5344CB8AC3E}">
        <p14:creationId xmlns:p14="http://schemas.microsoft.com/office/powerpoint/2010/main" val="2803164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#include&lt;stdio.h&gt;</a:t>
            </a:r>
          </a:p>
          <a:p>
            <a:r>
              <a:rPr lang="en-GB" dirty="0"/>
              <a:t>#include&lt;string.h&gt;</a:t>
            </a:r>
          </a:p>
          <a:p>
            <a:endParaRPr lang="en-GB" dirty="0"/>
          </a:p>
          <a:p>
            <a:r>
              <a:rPr lang="en-GB" dirty="0"/>
              <a:t>int main() {</a:t>
            </a:r>
          </a:p>
          <a:p>
            <a:r>
              <a:rPr lang="en-GB" dirty="0"/>
              <a:t>    </a:t>
            </a:r>
          </a:p>
          <a:p>
            <a:r>
              <a:rPr lang="en-GB" dirty="0"/>
              <a:t>  char s1[] = "London";</a:t>
            </a:r>
          </a:p>
          <a:p>
            <a:r>
              <a:rPr lang="en-GB" dirty="0"/>
              <a:t>  char s2[] = " Bridge";</a:t>
            </a:r>
          </a:p>
          <a:p>
            <a:endParaRPr lang="en-GB" dirty="0"/>
          </a:p>
          <a:p>
            <a:r>
              <a:rPr lang="en-GB" dirty="0"/>
              <a:t>  char n[] = "New";</a:t>
            </a:r>
          </a:p>
          <a:p>
            <a:r>
              <a:rPr lang="en-GB" dirty="0"/>
              <a:t>  char y[] = " York";</a:t>
            </a:r>
          </a:p>
          <a:p>
            <a:r>
              <a:rPr lang="en-GB" dirty="0"/>
              <a:t>  char c[] = " City";</a:t>
            </a:r>
          </a:p>
          <a:p>
            <a:endParaRPr lang="en-GB" dirty="0"/>
          </a:p>
          <a:p>
            <a:r>
              <a:rPr lang="en-GB" dirty="0"/>
              <a:t>  </a:t>
            </a:r>
            <a:r>
              <a:rPr lang="en-GB" dirty="0" err="1"/>
              <a:t>strcat</a:t>
            </a:r>
            <a:r>
              <a:rPr lang="en-GB" dirty="0"/>
              <a:t>(s1,s2);</a:t>
            </a:r>
          </a:p>
          <a:p>
            <a:r>
              <a:rPr lang="en-GB" dirty="0"/>
              <a:t>  </a:t>
            </a:r>
            <a:r>
              <a:rPr lang="en-GB" dirty="0" err="1"/>
              <a:t>printf</a:t>
            </a:r>
            <a:r>
              <a:rPr lang="en-GB" dirty="0"/>
              <a:t>("%s\n", s1); </a:t>
            </a:r>
          </a:p>
          <a:p>
            <a:endParaRPr lang="en-GB" dirty="0"/>
          </a:p>
          <a:p>
            <a:r>
              <a:rPr lang="en-GB" dirty="0"/>
              <a:t>  </a:t>
            </a:r>
            <a:r>
              <a:rPr lang="en-GB" dirty="0" err="1"/>
              <a:t>strcat</a:t>
            </a:r>
            <a:r>
              <a:rPr lang="en-GB" dirty="0"/>
              <a:t>(</a:t>
            </a:r>
            <a:r>
              <a:rPr lang="en-GB" dirty="0" err="1"/>
              <a:t>n,y</a:t>
            </a:r>
            <a:r>
              <a:rPr lang="en-GB" dirty="0"/>
              <a:t>);</a:t>
            </a:r>
          </a:p>
          <a:p>
            <a:r>
              <a:rPr lang="en-GB" dirty="0"/>
              <a:t>  </a:t>
            </a:r>
            <a:r>
              <a:rPr lang="en-GB" dirty="0" err="1"/>
              <a:t>strcat</a:t>
            </a:r>
            <a:r>
              <a:rPr lang="en-GB" dirty="0"/>
              <a:t>(</a:t>
            </a:r>
            <a:r>
              <a:rPr lang="en-GB" dirty="0" err="1"/>
              <a:t>n,c</a:t>
            </a:r>
            <a:r>
              <a:rPr lang="en-GB" dirty="0"/>
              <a:t>);</a:t>
            </a:r>
          </a:p>
          <a:p>
            <a:r>
              <a:rPr lang="en-GB" dirty="0"/>
              <a:t>  </a:t>
            </a:r>
            <a:r>
              <a:rPr lang="en-GB" dirty="0" err="1"/>
              <a:t>printf</a:t>
            </a:r>
            <a:r>
              <a:rPr lang="en-GB" dirty="0"/>
              <a:t>("%s\n", n); </a:t>
            </a:r>
          </a:p>
          <a:p>
            <a:r>
              <a:rPr lang="en-GB" dirty="0"/>
              <a:t>}</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14</a:t>
            </a:fld>
            <a:endParaRPr lang="en-US"/>
          </a:p>
        </p:txBody>
      </p:sp>
    </p:spTree>
    <p:extLst>
      <p:ext uri="{BB962C8B-B14F-4D97-AF65-F5344CB8AC3E}">
        <p14:creationId xmlns:p14="http://schemas.microsoft.com/office/powerpoint/2010/main" val="901618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#include&lt;stdio.h&gt;</a:t>
            </a:r>
          </a:p>
          <a:p>
            <a:r>
              <a:rPr lang="en-GB" dirty="0"/>
              <a:t>#include&lt;string.h&gt;</a:t>
            </a:r>
          </a:p>
          <a:p>
            <a:endParaRPr lang="en-GB" dirty="0"/>
          </a:p>
          <a:p>
            <a:r>
              <a:rPr lang="en-GB" dirty="0"/>
              <a:t>int main() {</a:t>
            </a:r>
          </a:p>
          <a:p>
            <a:r>
              <a:rPr lang="en-GB" dirty="0"/>
              <a:t>  </a:t>
            </a:r>
          </a:p>
          <a:p>
            <a:r>
              <a:rPr lang="en-GB" dirty="0"/>
              <a:t>  char </a:t>
            </a:r>
            <a:r>
              <a:rPr lang="en-GB" dirty="0" err="1"/>
              <a:t>src</a:t>
            </a:r>
            <a:r>
              <a:rPr lang="en-GB" dirty="0"/>
              <a:t>[] = "banana";</a:t>
            </a:r>
          </a:p>
          <a:p>
            <a:r>
              <a:rPr lang="en-GB" dirty="0"/>
              <a:t>  char </a:t>
            </a:r>
            <a:r>
              <a:rPr lang="en-GB" dirty="0" err="1"/>
              <a:t>dst</a:t>
            </a:r>
            <a:r>
              <a:rPr lang="en-GB" dirty="0"/>
              <a:t>[7];</a:t>
            </a:r>
          </a:p>
          <a:p>
            <a:r>
              <a:rPr lang="en-GB" dirty="0"/>
              <a:t>  </a:t>
            </a:r>
          </a:p>
          <a:p>
            <a:r>
              <a:rPr lang="en-GB" dirty="0"/>
              <a:t>  char pan[] = "How vexingly quick daft zebras jump!";</a:t>
            </a:r>
          </a:p>
          <a:p>
            <a:r>
              <a:rPr lang="en-GB" dirty="0"/>
              <a:t>  int </a:t>
            </a:r>
            <a:r>
              <a:rPr lang="en-GB" dirty="0" err="1"/>
              <a:t>len</a:t>
            </a:r>
            <a:r>
              <a:rPr lang="en-GB" dirty="0"/>
              <a:t> = 0; </a:t>
            </a:r>
          </a:p>
          <a:p>
            <a:r>
              <a:rPr lang="en-GB" dirty="0"/>
              <a:t>  char dst2[</a:t>
            </a:r>
            <a:r>
              <a:rPr lang="en-GB" dirty="0" err="1"/>
              <a:t>len</a:t>
            </a:r>
            <a:r>
              <a:rPr lang="en-GB" dirty="0"/>
              <a:t>];</a:t>
            </a:r>
          </a:p>
          <a:p>
            <a:r>
              <a:rPr lang="en-GB" dirty="0"/>
              <a:t>  </a:t>
            </a:r>
          </a:p>
          <a:p>
            <a:endParaRPr lang="en-GB" dirty="0"/>
          </a:p>
          <a:p>
            <a:r>
              <a:rPr lang="en-GB" dirty="0"/>
              <a:t>  </a:t>
            </a:r>
            <a:r>
              <a:rPr lang="en-GB" dirty="0" err="1"/>
              <a:t>strcpy</a:t>
            </a:r>
            <a:r>
              <a:rPr lang="en-GB" dirty="0"/>
              <a:t>(</a:t>
            </a:r>
            <a:r>
              <a:rPr lang="en-GB" dirty="0" err="1"/>
              <a:t>dst,src</a:t>
            </a:r>
            <a:r>
              <a:rPr lang="en-GB" dirty="0"/>
              <a:t>);</a:t>
            </a:r>
          </a:p>
          <a:p>
            <a:r>
              <a:rPr lang="en-GB" dirty="0"/>
              <a:t>  </a:t>
            </a:r>
            <a:r>
              <a:rPr lang="en-GB" dirty="0" err="1"/>
              <a:t>printf</a:t>
            </a:r>
            <a:r>
              <a:rPr lang="en-GB" dirty="0"/>
              <a:t>("%s\n", </a:t>
            </a:r>
            <a:r>
              <a:rPr lang="en-GB" dirty="0" err="1"/>
              <a:t>dst</a:t>
            </a:r>
            <a:r>
              <a:rPr lang="en-GB" dirty="0"/>
              <a:t>);  </a:t>
            </a:r>
          </a:p>
          <a:p>
            <a:r>
              <a:rPr lang="en-GB" dirty="0"/>
              <a:t>  </a:t>
            </a:r>
          </a:p>
          <a:p>
            <a:endParaRPr lang="en-GB" dirty="0"/>
          </a:p>
          <a:p>
            <a:r>
              <a:rPr lang="en-GB" dirty="0"/>
              <a:t>  </a:t>
            </a:r>
            <a:r>
              <a:rPr lang="en-GB" dirty="0" err="1"/>
              <a:t>len</a:t>
            </a:r>
            <a:r>
              <a:rPr lang="en-GB" dirty="0"/>
              <a:t> = </a:t>
            </a:r>
            <a:r>
              <a:rPr lang="en-GB" dirty="0" err="1"/>
              <a:t>strlen</a:t>
            </a:r>
            <a:r>
              <a:rPr lang="en-GB" dirty="0"/>
              <a:t>(pan)+1;</a:t>
            </a:r>
          </a:p>
          <a:p>
            <a:r>
              <a:rPr lang="en-GB" dirty="0"/>
              <a:t>  </a:t>
            </a:r>
            <a:r>
              <a:rPr lang="en-GB" dirty="0" err="1"/>
              <a:t>strcpy</a:t>
            </a:r>
            <a:r>
              <a:rPr lang="en-GB" dirty="0"/>
              <a:t>(dst2,pan);</a:t>
            </a:r>
          </a:p>
          <a:p>
            <a:r>
              <a:rPr lang="en-GB" dirty="0"/>
              <a:t>  </a:t>
            </a:r>
            <a:r>
              <a:rPr lang="en-GB" dirty="0" err="1"/>
              <a:t>printf</a:t>
            </a:r>
            <a:r>
              <a:rPr lang="en-GB" dirty="0"/>
              <a:t>("%s", dst2);</a:t>
            </a:r>
          </a:p>
          <a:p>
            <a:endParaRPr lang="en-GB" dirty="0"/>
          </a:p>
          <a:p>
            <a:r>
              <a:rPr lang="en-GB" dirty="0"/>
              <a:t>}</a:t>
            </a:r>
          </a:p>
          <a:p>
            <a:endParaRPr lang="en-GB" dirty="0"/>
          </a:p>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15</a:t>
            </a:fld>
            <a:endParaRPr lang="en-US"/>
          </a:p>
        </p:txBody>
      </p:sp>
    </p:spTree>
    <p:extLst>
      <p:ext uri="{BB962C8B-B14F-4D97-AF65-F5344CB8AC3E}">
        <p14:creationId xmlns:p14="http://schemas.microsoft.com/office/powerpoint/2010/main" val="2773189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939598"/>
                </a:solidFill>
                <a:effectLst/>
                <a:latin typeface="Ubuntu Mono" panose="020B0509030602030204" pitchFamily="49" charset="0"/>
                <a:ea typeface="Times New Roman" panose="02020603050405020304" pitchFamily="18" charset="0"/>
                <a:cs typeface="Courier New" panose="02070309020205020404" pitchFamily="49" charset="0"/>
              </a:rPr>
              <a:t>#include&lt;stdio.h&gt;</a:t>
            </a:r>
            <a:br>
              <a:rPr lang="en-GB" sz="1200" dirty="0">
                <a:solidFill>
                  <a:srgbClr val="939598"/>
                </a:solidFill>
                <a:effectLst/>
                <a:latin typeface="Ubuntu Mono" panose="020B0509030602030204" pitchFamily="49" charset="0"/>
                <a:ea typeface="Times New Roman" panose="02020603050405020304" pitchFamily="18" charset="0"/>
                <a:cs typeface="Courier New" panose="02070309020205020404" pitchFamily="49" charset="0"/>
              </a:rPr>
            </a:br>
            <a:r>
              <a:rPr lang="en-GB" sz="1200" dirty="0">
                <a:solidFill>
                  <a:srgbClr val="939598"/>
                </a:solidFill>
                <a:effectLst/>
                <a:latin typeface="Ubuntu Mono" panose="020B0509030602030204" pitchFamily="49" charset="0"/>
                <a:ea typeface="Times New Roman" panose="02020603050405020304" pitchFamily="18" charset="0"/>
                <a:cs typeface="Courier New" panose="02070309020205020404" pitchFamily="49" charset="0"/>
              </a:rPr>
              <a:t> </a:t>
            </a:r>
            <a:br>
              <a:rPr lang="en-GB" sz="1200" dirty="0">
                <a:solidFill>
                  <a:srgbClr val="939598"/>
                </a:solidFill>
                <a:effectLst/>
                <a:latin typeface="Ubuntu Mono" panose="020B0509030602030204" pitchFamily="49" charset="0"/>
                <a:ea typeface="Times New Roman" panose="02020603050405020304" pitchFamily="18" charset="0"/>
                <a:cs typeface="Courier New" panose="02070309020205020404" pitchFamily="49" charset="0"/>
              </a:rPr>
            </a:br>
            <a:r>
              <a:rPr lang="en-GB" sz="12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int</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200" dirty="0">
                <a:solidFill>
                  <a:srgbClr val="B3CCFF"/>
                </a:solidFill>
                <a:effectLst/>
                <a:latin typeface="Ubuntu Mono" panose="020B0509030602030204" pitchFamily="49" charset="0"/>
                <a:ea typeface="Times New Roman" panose="02020603050405020304" pitchFamily="18" charset="0"/>
                <a:cs typeface="Courier New" panose="02070309020205020404" pitchFamily="49" charset="0"/>
              </a:rPr>
              <a:t>main</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br>
              <a:rPr lang="en-GB" sz="1200" dirty="0">
                <a:solidFill>
                  <a:srgbClr val="939598"/>
                </a:solidFill>
                <a:effectLst/>
                <a:latin typeface="Ubuntu Mono" panose="020B0509030602030204" pitchFamily="49" charset="0"/>
                <a:ea typeface="Times New Roman" panose="02020603050405020304" pitchFamily="18" charset="0"/>
                <a:cs typeface="Courier New" panose="02070309020205020404" pitchFamily="49" charset="0"/>
              </a:rPr>
            </a:b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2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int</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200" dirty="0" err="1">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arr</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 {</a:t>
            </a:r>
            <a:r>
              <a:rPr lang="en-GB" sz="12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3</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2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5</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2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7</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2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9</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200" dirty="0">
                <a:solidFill>
                  <a:srgbClr val="939598"/>
                </a:solidFill>
                <a:effectLst/>
                <a:latin typeface="Ubuntu Mono" panose="020B0509030602030204" pitchFamily="49" charset="0"/>
                <a:ea typeface="Times New Roman" panose="02020603050405020304" pitchFamily="18" charset="0"/>
                <a:cs typeface="Courier New" panose="02070309020205020404" pitchFamily="49" charset="0"/>
              </a:rPr>
              <a:t>// Array creation</a:t>
            </a:r>
            <a:br>
              <a:rPr lang="en-GB" sz="1200" dirty="0">
                <a:solidFill>
                  <a:srgbClr val="939598"/>
                </a:solidFill>
                <a:effectLst/>
                <a:latin typeface="Ubuntu Mono" panose="020B0509030602030204" pitchFamily="49" charset="0"/>
                <a:ea typeface="Times New Roman" panose="02020603050405020304" pitchFamily="18" charset="0"/>
                <a:cs typeface="Courier New" panose="02070309020205020404" pitchFamily="49" charset="0"/>
              </a:rPr>
            </a:b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200" dirty="0" err="1">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arr</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a:t>
            </a:r>
            <a:r>
              <a:rPr lang="en-GB" sz="12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2</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 </a:t>
            </a:r>
            <a:r>
              <a:rPr lang="en-GB" sz="12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6</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200" dirty="0">
                <a:solidFill>
                  <a:srgbClr val="939598"/>
                </a:solidFill>
                <a:effectLst/>
                <a:latin typeface="Ubuntu Mono" panose="020B0509030602030204" pitchFamily="49" charset="0"/>
                <a:ea typeface="Times New Roman" panose="02020603050405020304" pitchFamily="18" charset="0"/>
                <a:cs typeface="Courier New" panose="02070309020205020404" pitchFamily="49" charset="0"/>
              </a:rPr>
              <a:t>// Modify the third element</a:t>
            </a:r>
            <a:br>
              <a:rPr lang="en-GB" sz="1200" dirty="0">
                <a:solidFill>
                  <a:srgbClr val="939598"/>
                </a:solidFill>
                <a:effectLst/>
                <a:latin typeface="Ubuntu Mono" panose="020B0509030602030204" pitchFamily="49" charset="0"/>
                <a:ea typeface="Times New Roman" panose="02020603050405020304" pitchFamily="18" charset="0"/>
                <a:cs typeface="Courier New" panose="02070309020205020404" pitchFamily="49" charset="0"/>
              </a:rPr>
            </a:b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2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int</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2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x</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 </a:t>
            </a:r>
            <a:r>
              <a:rPr lang="en-GB" sz="1200" dirty="0" err="1">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arr</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a:t>
            </a:r>
            <a:r>
              <a:rPr lang="en-GB" sz="12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2</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200" dirty="0">
                <a:solidFill>
                  <a:srgbClr val="939598"/>
                </a:solidFill>
                <a:effectLst/>
                <a:latin typeface="Ubuntu Mono" panose="020B0509030602030204" pitchFamily="49" charset="0"/>
                <a:ea typeface="Times New Roman" panose="02020603050405020304" pitchFamily="18" charset="0"/>
                <a:cs typeface="Courier New" panose="02070309020205020404" pitchFamily="49" charset="0"/>
              </a:rPr>
              <a:t>// Assign the third element to the lone variable x</a:t>
            </a:r>
            <a:br>
              <a:rPr lang="en-GB" sz="1200" dirty="0">
                <a:solidFill>
                  <a:srgbClr val="939598"/>
                </a:solidFill>
                <a:effectLst/>
                <a:latin typeface="Ubuntu Mono" panose="020B0509030602030204" pitchFamily="49" charset="0"/>
                <a:ea typeface="Times New Roman" panose="02020603050405020304" pitchFamily="18" charset="0"/>
                <a:cs typeface="Courier New" panose="02070309020205020404" pitchFamily="49" charset="0"/>
              </a:rPr>
            </a:b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200" dirty="0" err="1">
                <a:solidFill>
                  <a:srgbClr val="B3CCFF"/>
                </a:solidFill>
                <a:effectLst/>
                <a:latin typeface="Ubuntu Mono" panose="020B0509030602030204" pitchFamily="49" charset="0"/>
                <a:ea typeface="Times New Roman" panose="02020603050405020304" pitchFamily="18" charset="0"/>
                <a:cs typeface="Courier New" panose="02070309020205020404" pitchFamily="49" charset="0"/>
              </a:rPr>
              <a:t>printf</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a:t>
            </a:r>
            <a:r>
              <a:rPr lang="en-GB" sz="1200" dirty="0">
                <a:solidFill>
                  <a:srgbClr val="FFE083"/>
                </a:solidFill>
                <a:effectLst/>
                <a:latin typeface="Ubuntu Mono" panose="020B0509030602030204" pitchFamily="49" charset="0"/>
                <a:ea typeface="Times New Roman" panose="02020603050405020304" pitchFamily="18" charset="0"/>
                <a:cs typeface="Courier New" panose="02070309020205020404" pitchFamily="49" charset="0"/>
              </a:rPr>
              <a:t>"%</a:t>
            </a:r>
            <a:r>
              <a:rPr lang="en-GB" sz="1200" dirty="0" err="1">
                <a:solidFill>
                  <a:srgbClr val="FFE083"/>
                </a:solidFill>
                <a:effectLst/>
                <a:latin typeface="Ubuntu Mono" panose="020B0509030602030204" pitchFamily="49" charset="0"/>
                <a:ea typeface="Times New Roman" panose="02020603050405020304" pitchFamily="18" charset="0"/>
                <a:cs typeface="Courier New" panose="02070309020205020404" pitchFamily="49" charset="0"/>
              </a:rPr>
              <a:t>i</a:t>
            </a:r>
            <a:r>
              <a:rPr lang="en-GB" sz="1200" dirty="0">
                <a:solidFill>
                  <a:srgbClr val="FFE083"/>
                </a:solidFill>
                <a:effectLst/>
                <a:latin typeface="Ubuntu Mono" panose="020B0509030602030204" pitchFamily="49" charset="0"/>
                <a:ea typeface="Times New Roman" panose="02020603050405020304" pitchFamily="18" charset="0"/>
                <a:cs typeface="Courier New" panose="02070309020205020404" pitchFamily="49" charset="0"/>
              </a:rPr>
              <a:t>"</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2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x</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200" dirty="0">
                <a:solidFill>
                  <a:srgbClr val="939598"/>
                </a:solidFill>
                <a:effectLst/>
                <a:latin typeface="Ubuntu Mono" panose="020B0509030602030204" pitchFamily="49" charset="0"/>
                <a:ea typeface="Times New Roman" panose="02020603050405020304" pitchFamily="18" charset="0"/>
                <a:cs typeface="Courier New" panose="02070309020205020404" pitchFamily="49" charset="0"/>
              </a:rPr>
              <a:t>// Print x</a:t>
            </a:r>
            <a:br>
              <a:rPr lang="en-GB" sz="1200" dirty="0">
                <a:solidFill>
                  <a:srgbClr val="939598"/>
                </a:solidFill>
                <a:effectLst/>
                <a:latin typeface="Ubuntu Mono" panose="020B0509030602030204" pitchFamily="49" charset="0"/>
                <a:ea typeface="Times New Roman" panose="02020603050405020304" pitchFamily="18" charset="0"/>
                <a:cs typeface="Courier New" panose="02070309020205020404" pitchFamily="49" charset="0"/>
              </a:rPr>
            </a:b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a:t>
            </a: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5</a:t>
            </a:fld>
            <a:endParaRPr lang="en-US"/>
          </a:p>
        </p:txBody>
      </p:sp>
    </p:spTree>
    <p:extLst>
      <p:ext uri="{BB962C8B-B14F-4D97-AF65-F5344CB8AC3E}">
        <p14:creationId xmlns:p14="http://schemas.microsoft.com/office/powerpoint/2010/main" val="829474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#include&lt;stdio.h&gt;</a:t>
            </a:r>
          </a:p>
          <a:p>
            <a:r>
              <a:rPr lang="en-GB" dirty="0"/>
              <a:t>#define SIZE 10</a:t>
            </a:r>
          </a:p>
          <a:p>
            <a:r>
              <a:rPr lang="en-GB" dirty="0"/>
              <a:t>int main() {</a:t>
            </a:r>
          </a:p>
          <a:p>
            <a:r>
              <a:rPr lang="en-GB" dirty="0"/>
              <a:t>  int </a:t>
            </a:r>
            <a:r>
              <a:rPr lang="en-GB" dirty="0" err="1"/>
              <a:t>arr</a:t>
            </a:r>
            <a:r>
              <a:rPr lang="en-GB" dirty="0"/>
              <a:t>[SIZE] = {6, 9, 18, 37, 4, 23, 27, 16, 1, 30}; // Array</a:t>
            </a:r>
          </a:p>
          <a:p>
            <a:r>
              <a:rPr lang="en-GB" dirty="0"/>
              <a:t>  int </a:t>
            </a:r>
            <a:r>
              <a:rPr lang="en-GB" dirty="0" err="1"/>
              <a:t>i</a:t>
            </a:r>
            <a:r>
              <a:rPr lang="en-GB" dirty="0"/>
              <a:t> = 0; // Initialize index </a:t>
            </a:r>
            <a:r>
              <a:rPr lang="en-GB" dirty="0" err="1"/>
              <a:t>i</a:t>
            </a:r>
            <a:r>
              <a:rPr lang="en-GB" dirty="0"/>
              <a:t> to zero</a:t>
            </a:r>
          </a:p>
          <a:p>
            <a:r>
              <a:rPr lang="en-GB" dirty="0"/>
              <a:t>  while(</a:t>
            </a:r>
            <a:r>
              <a:rPr lang="en-GB" dirty="0" err="1"/>
              <a:t>i</a:t>
            </a:r>
            <a:r>
              <a:rPr lang="en-GB" dirty="0"/>
              <a:t> &lt; SIZE){ // while loop</a:t>
            </a:r>
          </a:p>
          <a:p>
            <a:r>
              <a:rPr lang="en-GB" dirty="0"/>
              <a:t>    </a:t>
            </a:r>
            <a:r>
              <a:rPr lang="en-GB" dirty="0" err="1"/>
              <a:t>printf</a:t>
            </a:r>
            <a:r>
              <a:rPr lang="en-GB" dirty="0"/>
              <a:t>("%</a:t>
            </a:r>
            <a:r>
              <a:rPr lang="en-GB" dirty="0" err="1"/>
              <a:t>i</a:t>
            </a:r>
            <a:r>
              <a:rPr lang="en-GB" dirty="0"/>
              <a:t>\n", </a:t>
            </a:r>
            <a:r>
              <a:rPr lang="en-GB" dirty="0" err="1"/>
              <a:t>arr</a:t>
            </a:r>
            <a:r>
              <a:rPr lang="en-GB" dirty="0"/>
              <a:t>[</a:t>
            </a:r>
            <a:r>
              <a:rPr lang="en-GB" dirty="0" err="1"/>
              <a:t>i</a:t>
            </a:r>
            <a:r>
              <a:rPr lang="en-GB" dirty="0"/>
              <a:t>]); // Access element at index </a:t>
            </a:r>
            <a:r>
              <a:rPr lang="en-GB" dirty="0" err="1"/>
              <a:t>i</a:t>
            </a:r>
            <a:r>
              <a:rPr lang="en-GB" dirty="0"/>
              <a:t> in </a:t>
            </a:r>
            <a:r>
              <a:rPr lang="en-GB" dirty="0" err="1"/>
              <a:t>arr</a:t>
            </a:r>
            <a:r>
              <a:rPr lang="en-GB" dirty="0"/>
              <a:t> and print </a:t>
            </a:r>
          </a:p>
          <a:p>
            <a:r>
              <a:rPr lang="en-GB" dirty="0"/>
              <a:t>    </a:t>
            </a:r>
            <a:r>
              <a:rPr lang="en-GB" dirty="0" err="1"/>
              <a:t>i</a:t>
            </a:r>
            <a:r>
              <a:rPr lang="en-GB" dirty="0"/>
              <a:t>++; // Increment the index</a:t>
            </a:r>
          </a:p>
          <a:p>
            <a:r>
              <a:rPr lang="en-GB" dirty="0"/>
              <a:t>  }</a:t>
            </a:r>
          </a:p>
          <a:p>
            <a:r>
              <a:rPr lang="en-GB" dirty="0"/>
              <a:t>}</a:t>
            </a:r>
          </a:p>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6</a:t>
            </a:fld>
            <a:endParaRPr lang="en-US"/>
          </a:p>
        </p:txBody>
      </p:sp>
    </p:spTree>
    <p:extLst>
      <p:ext uri="{BB962C8B-B14F-4D97-AF65-F5344CB8AC3E}">
        <p14:creationId xmlns:p14="http://schemas.microsoft.com/office/powerpoint/2010/main" val="3986282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#include&lt;stdio.h&gt;</a:t>
            </a:r>
          </a:p>
          <a:p>
            <a:r>
              <a:rPr lang="en-GB" dirty="0"/>
              <a:t> </a:t>
            </a:r>
          </a:p>
          <a:p>
            <a:r>
              <a:rPr lang="en-GB" dirty="0"/>
              <a:t>int main() {</a:t>
            </a:r>
          </a:p>
          <a:p>
            <a:r>
              <a:rPr lang="en-GB" dirty="0"/>
              <a:t>  int </a:t>
            </a:r>
            <a:r>
              <a:rPr lang="en-GB" dirty="0" err="1"/>
              <a:t>arr</a:t>
            </a:r>
            <a:r>
              <a:rPr lang="en-GB" dirty="0"/>
              <a:t>[] = {3, 2, 10, 6, 18, 5, 8, 4, 0, 9}; </a:t>
            </a:r>
          </a:p>
          <a:p>
            <a:r>
              <a:rPr lang="en-GB" dirty="0"/>
              <a:t>  int </a:t>
            </a:r>
            <a:r>
              <a:rPr lang="en-GB" dirty="0" err="1"/>
              <a:t>len</a:t>
            </a:r>
            <a:r>
              <a:rPr lang="en-GB" dirty="0"/>
              <a:t> = </a:t>
            </a:r>
            <a:r>
              <a:rPr lang="en-GB" dirty="0" err="1"/>
              <a:t>sizeof</a:t>
            </a:r>
            <a:r>
              <a:rPr lang="en-GB" dirty="0"/>
              <a:t>(</a:t>
            </a:r>
            <a:r>
              <a:rPr lang="en-GB" dirty="0" err="1"/>
              <a:t>arr</a:t>
            </a:r>
            <a:r>
              <a:rPr lang="en-GB" dirty="0"/>
              <a:t>)/</a:t>
            </a:r>
            <a:r>
              <a:rPr lang="en-GB" dirty="0" err="1"/>
              <a:t>sizeof</a:t>
            </a:r>
            <a:r>
              <a:rPr lang="en-GB" dirty="0"/>
              <a:t>(int);</a:t>
            </a:r>
          </a:p>
          <a:p>
            <a:r>
              <a:rPr lang="en-GB" dirty="0"/>
              <a:t>  </a:t>
            </a:r>
            <a:r>
              <a:rPr lang="en-GB" dirty="0" err="1"/>
              <a:t>printf</a:t>
            </a:r>
            <a:r>
              <a:rPr lang="en-GB" dirty="0"/>
              <a:t>("</a:t>
            </a:r>
            <a:r>
              <a:rPr lang="en-GB" dirty="0" err="1"/>
              <a:t>sizeof</a:t>
            </a:r>
            <a:r>
              <a:rPr lang="en-GB" dirty="0"/>
              <a:t>(</a:t>
            </a:r>
            <a:r>
              <a:rPr lang="en-GB" dirty="0" err="1"/>
              <a:t>arr</a:t>
            </a:r>
            <a:r>
              <a:rPr lang="en-GB" dirty="0"/>
              <a:t>)=%d, </a:t>
            </a:r>
            <a:r>
              <a:rPr lang="en-GB" dirty="0" err="1"/>
              <a:t>sizeof</a:t>
            </a:r>
            <a:r>
              <a:rPr lang="en-GB" dirty="0"/>
              <a:t>(int)=%d\n",</a:t>
            </a:r>
            <a:r>
              <a:rPr lang="en-GB" dirty="0" err="1"/>
              <a:t>sizeof</a:t>
            </a:r>
            <a:r>
              <a:rPr lang="en-GB" dirty="0"/>
              <a:t>(</a:t>
            </a:r>
            <a:r>
              <a:rPr lang="en-GB" dirty="0" err="1"/>
              <a:t>arr</a:t>
            </a:r>
            <a:r>
              <a:rPr lang="en-GB" dirty="0"/>
              <a:t>), </a:t>
            </a:r>
            <a:r>
              <a:rPr lang="en-GB" dirty="0" err="1"/>
              <a:t>sizeof</a:t>
            </a:r>
            <a:r>
              <a:rPr lang="en-GB" dirty="0"/>
              <a:t>(int));</a:t>
            </a:r>
          </a:p>
          <a:p>
            <a:r>
              <a:rPr lang="en-GB" dirty="0"/>
              <a:t>  for(int </a:t>
            </a:r>
            <a:r>
              <a:rPr lang="en-GB" dirty="0" err="1"/>
              <a:t>i</a:t>
            </a:r>
            <a:r>
              <a:rPr lang="en-GB" dirty="0"/>
              <a:t> = 0; </a:t>
            </a:r>
            <a:r>
              <a:rPr lang="en-GB" dirty="0" err="1"/>
              <a:t>i</a:t>
            </a:r>
            <a:r>
              <a:rPr lang="en-GB" dirty="0"/>
              <a:t> &lt; </a:t>
            </a:r>
            <a:r>
              <a:rPr lang="en-GB" dirty="0" err="1"/>
              <a:t>len</a:t>
            </a:r>
            <a:r>
              <a:rPr lang="en-GB" dirty="0"/>
              <a:t>; </a:t>
            </a:r>
            <a:r>
              <a:rPr lang="en-GB" dirty="0" err="1"/>
              <a:t>i</a:t>
            </a:r>
            <a:r>
              <a:rPr lang="en-GB" dirty="0"/>
              <a:t>++){</a:t>
            </a:r>
          </a:p>
          <a:p>
            <a:r>
              <a:rPr lang="en-GB" dirty="0"/>
              <a:t>    </a:t>
            </a:r>
            <a:r>
              <a:rPr lang="en-GB" dirty="0" err="1"/>
              <a:t>printf</a:t>
            </a:r>
            <a:r>
              <a:rPr lang="en-GB" dirty="0"/>
              <a:t>("</a:t>
            </a:r>
            <a:r>
              <a:rPr lang="en-GB" dirty="0" err="1"/>
              <a:t>arr</a:t>
            </a:r>
            <a:r>
              <a:rPr lang="en-GB" dirty="0"/>
              <a:t>[%d]=%d\n",</a:t>
            </a:r>
            <a:r>
              <a:rPr lang="en-GB" dirty="0" err="1"/>
              <a:t>i</a:t>
            </a:r>
            <a:r>
              <a:rPr lang="en-GB" dirty="0"/>
              <a:t>, </a:t>
            </a:r>
            <a:r>
              <a:rPr lang="en-GB" dirty="0" err="1"/>
              <a:t>arr</a:t>
            </a:r>
            <a:r>
              <a:rPr lang="en-GB" dirty="0"/>
              <a:t>[</a:t>
            </a:r>
            <a:r>
              <a:rPr lang="en-GB" dirty="0" err="1"/>
              <a:t>i</a:t>
            </a:r>
            <a:r>
              <a:rPr lang="en-GB" dirty="0"/>
              <a:t>]);</a:t>
            </a:r>
          </a:p>
          <a:p>
            <a:r>
              <a:rPr lang="en-GB" dirty="0"/>
              <a:t>  }</a:t>
            </a:r>
          </a:p>
          <a:p>
            <a:r>
              <a:rPr lang="en-GB" dirty="0"/>
              <a:t>}</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7</a:t>
            </a:fld>
            <a:endParaRPr lang="en-US"/>
          </a:p>
        </p:txBody>
      </p:sp>
    </p:spTree>
    <p:extLst>
      <p:ext uri="{BB962C8B-B14F-4D97-AF65-F5344CB8AC3E}">
        <p14:creationId xmlns:p14="http://schemas.microsoft.com/office/powerpoint/2010/main" val="3166605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8</a:t>
            </a:fld>
            <a:endParaRPr lang="en-US"/>
          </a:p>
        </p:txBody>
      </p:sp>
    </p:spTree>
    <p:extLst>
      <p:ext uri="{BB962C8B-B14F-4D97-AF65-F5344CB8AC3E}">
        <p14:creationId xmlns:p14="http://schemas.microsoft.com/office/powerpoint/2010/main" val="314685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586C0"/>
                </a:solidFill>
                <a:effectLst/>
                <a:latin typeface="Consolas" panose="020B0609020204030204" pitchFamily="49" charset="0"/>
              </a:rPr>
              <a:t>#include&lt;stdio.h&gt;</a:t>
            </a:r>
          </a:p>
          <a:p>
            <a:r>
              <a:rPr lang="en-US" b="0" dirty="0">
                <a:solidFill>
                  <a:srgbClr val="C586C0"/>
                </a:solidFill>
                <a:effectLst/>
                <a:latin typeface="Consolas" panose="020B0609020204030204" pitchFamily="49" charset="0"/>
              </a:rPr>
              <a:t> </a:t>
            </a:r>
          </a:p>
          <a:p>
            <a:r>
              <a:rPr lang="en-US" b="0" dirty="0">
                <a:solidFill>
                  <a:srgbClr val="C586C0"/>
                </a:solidFill>
                <a:effectLst/>
                <a:latin typeface="Consolas" panose="020B0609020204030204" pitchFamily="49" charset="0"/>
              </a:rPr>
              <a:t>int main(){</a:t>
            </a:r>
          </a:p>
          <a:p>
            <a:r>
              <a:rPr lang="en-US" b="0" dirty="0">
                <a:solidFill>
                  <a:srgbClr val="C586C0"/>
                </a:solidFill>
                <a:effectLst/>
                <a:latin typeface="Consolas" panose="020B0609020204030204" pitchFamily="49" charset="0"/>
              </a:rPr>
              <a:t>    int mat[3][3] = {{12, 8, 2}, {17, 19, 5}, {6, 11, 2}};</a:t>
            </a:r>
          </a:p>
          <a:p>
            <a:r>
              <a:rPr lang="en-US" b="0" dirty="0">
                <a:solidFill>
                  <a:srgbClr val="C586C0"/>
                </a:solidFill>
                <a:effectLst/>
                <a:latin typeface="Consolas" panose="020B0609020204030204" pitchFamily="49" charset="0"/>
              </a:rPr>
              <a:t>    </a:t>
            </a:r>
          </a:p>
          <a:p>
            <a:r>
              <a:rPr lang="en-US" b="0" dirty="0">
                <a:solidFill>
                  <a:srgbClr val="C586C0"/>
                </a:solidFill>
                <a:effectLst/>
                <a:latin typeface="Consolas" panose="020B0609020204030204" pitchFamily="49" charset="0"/>
              </a:rPr>
              <a:t>    int </a:t>
            </a:r>
            <a:r>
              <a:rPr lang="en-US" b="0" dirty="0" err="1">
                <a:solidFill>
                  <a:srgbClr val="C586C0"/>
                </a:solidFill>
                <a:effectLst/>
                <a:latin typeface="Consolas" panose="020B0609020204030204" pitchFamily="49" charset="0"/>
              </a:rPr>
              <a:t>rowDimension</a:t>
            </a:r>
            <a:r>
              <a:rPr lang="en-US" b="0" dirty="0">
                <a:solidFill>
                  <a:srgbClr val="C586C0"/>
                </a:solidFill>
                <a:effectLst/>
                <a:latin typeface="Consolas" panose="020B0609020204030204" pitchFamily="49" charset="0"/>
              </a:rPr>
              <a:t> = </a:t>
            </a:r>
            <a:r>
              <a:rPr lang="en-US" b="0" dirty="0" err="1">
                <a:solidFill>
                  <a:srgbClr val="C586C0"/>
                </a:solidFill>
                <a:effectLst/>
                <a:latin typeface="Consolas" panose="020B0609020204030204" pitchFamily="49" charset="0"/>
              </a:rPr>
              <a:t>sizeof</a:t>
            </a:r>
            <a:r>
              <a:rPr lang="en-US" b="0" dirty="0">
                <a:solidFill>
                  <a:srgbClr val="C586C0"/>
                </a:solidFill>
                <a:effectLst/>
                <a:latin typeface="Consolas" panose="020B0609020204030204" pitchFamily="49" charset="0"/>
              </a:rPr>
              <a:t>(mat)/</a:t>
            </a:r>
            <a:r>
              <a:rPr lang="en-US" b="0" dirty="0" err="1">
                <a:solidFill>
                  <a:srgbClr val="C586C0"/>
                </a:solidFill>
                <a:effectLst/>
                <a:latin typeface="Consolas" panose="020B0609020204030204" pitchFamily="49" charset="0"/>
              </a:rPr>
              <a:t>sizeof</a:t>
            </a:r>
            <a:r>
              <a:rPr lang="en-US" b="0" dirty="0">
                <a:solidFill>
                  <a:srgbClr val="C586C0"/>
                </a:solidFill>
                <a:effectLst/>
                <a:latin typeface="Consolas" panose="020B0609020204030204" pitchFamily="49" charset="0"/>
              </a:rPr>
              <a:t>(mat[0]);</a:t>
            </a:r>
          </a:p>
          <a:p>
            <a:r>
              <a:rPr lang="en-US" b="0" dirty="0">
                <a:solidFill>
                  <a:srgbClr val="C586C0"/>
                </a:solidFill>
                <a:effectLst/>
                <a:latin typeface="Consolas" panose="020B0609020204030204" pitchFamily="49" charset="0"/>
              </a:rPr>
              <a:t>    int </a:t>
            </a:r>
            <a:r>
              <a:rPr lang="en-US" b="0" dirty="0" err="1">
                <a:solidFill>
                  <a:srgbClr val="C586C0"/>
                </a:solidFill>
                <a:effectLst/>
                <a:latin typeface="Consolas" panose="020B0609020204030204" pitchFamily="49" charset="0"/>
              </a:rPr>
              <a:t>columnDimension</a:t>
            </a:r>
            <a:r>
              <a:rPr lang="en-US" b="0" dirty="0">
                <a:solidFill>
                  <a:srgbClr val="C586C0"/>
                </a:solidFill>
                <a:effectLst/>
                <a:latin typeface="Consolas" panose="020B0609020204030204" pitchFamily="49" charset="0"/>
              </a:rPr>
              <a:t> = </a:t>
            </a:r>
            <a:r>
              <a:rPr lang="en-US" b="0" dirty="0" err="1">
                <a:solidFill>
                  <a:srgbClr val="C586C0"/>
                </a:solidFill>
                <a:effectLst/>
                <a:latin typeface="Consolas" panose="020B0609020204030204" pitchFamily="49" charset="0"/>
              </a:rPr>
              <a:t>sizeof</a:t>
            </a:r>
            <a:r>
              <a:rPr lang="en-US" b="0" dirty="0">
                <a:solidFill>
                  <a:srgbClr val="C586C0"/>
                </a:solidFill>
                <a:effectLst/>
                <a:latin typeface="Consolas" panose="020B0609020204030204" pitchFamily="49" charset="0"/>
              </a:rPr>
              <a:t>(mat[0])/</a:t>
            </a:r>
            <a:r>
              <a:rPr lang="en-US" b="0" dirty="0" err="1">
                <a:solidFill>
                  <a:srgbClr val="C586C0"/>
                </a:solidFill>
                <a:effectLst/>
                <a:latin typeface="Consolas" panose="020B0609020204030204" pitchFamily="49" charset="0"/>
              </a:rPr>
              <a:t>sizeof</a:t>
            </a:r>
            <a:r>
              <a:rPr lang="en-US" b="0" dirty="0">
                <a:solidFill>
                  <a:srgbClr val="C586C0"/>
                </a:solidFill>
                <a:effectLst/>
                <a:latin typeface="Consolas" panose="020B0609020204030204" pitchFamily="49" charset="0"/>
              </a:rPr>
              <a:t>(int);</a:t>
            </a:r>
          </a:p>
          <a:p>
            <a:r>
              <a:rPr lang="en-US" b="0" dirty="0">
                <a:solidFill>
                  <a:srgbClr val="C586C0"/>
                </a:solidFill>
                <a:effectLst/>
                <a:latin typeface="Consolas" panose="020B0609020204030204" pitchFamily="49" charset="0"/>
              </a:rPr>
              <a:t>    </a:t>
            </a:r>
          </a:p>
          <a:p>
            <a:r>
              <a:rPr lang="en-US" b="0" dirty="0">
                <a:solidFill>
                  <a:srgbClr val="C586C0"/>
                </a:solidFill>
                <a:effectLst/>
                <a:latin typeface="Consolas" panose="020B0609020204030204" pitchFamily="49" charset="0"/>
              </a:rPr>
              <a:t>    for(int </a:t>
            </a:r>
            <a:r>
              <a:rPr lang="en-US" b="0" dirty="0" err="1">
                <a:solidFill>
                  <a:srgbClr val="C586C0"/>
                </a:solidFill>
                <a:effectLst/>
                <a:latin typeface="Consolas" panose="020B0609020204030204" pitchFamily="49" charset="0"/>
              </a:rPr>
              <a:t>i</a:t>
            </a:r>
            <a:r>
              <a:rPr lang="en-US" b="0" dirty="0">
                <a:solidFill>
                  <a:srgbClr val="C586C0"/>
                </a:solidFill>
                <a:effectLst/>
                <a:latin typeface="Consolas" panose="020B0609020204030204" pitchFamily="49" charset="0"/>
              </a:rPr>
              <a:t> = 0; </a:t>
            </a:r>
            <a:r>
              <a:rPr lang="en-US" b="0" dirty="0" err="1">
                <a:solidFill>
                  <a:srgbClr val="C586C0"/>
                </a:solidFill>
                <a:effectLst/>
                <a:latin typeface="Consolas" panose="020B0609020204030204" pitchFamily="49" charset="0"/>
              </a:rPr>
              <a:t>i</a:t>
            </a:r>
            <a:r>
              <a:rPr lang="en-US" b="0" dirty="0">
                <a:solidFill>
                  <a:srgbClr val="C586C0"/>
                </a:solidFill>
                <a:effectLst/>
                <a:latin typeface="Consolas" panose="020B0609020204030204" pitchFamily="49" charset="0"/>
              </a:rPr>
              <a:t> &lt; </a:t>
            </a:r>
            <a:r>
              <a:rPr lang="en-US" b="0" dirty="0" err="1">
                <a:solidFill>
                  <a:srgbClr val="C586C0"/>
                </a:solidFill>
                <a:effectLst/>
                <a:latin typeface="Consolas" panose="020B0609020204030204" pitchFamily="49" charset="0"/>
              </a:rPr>
              <a:t>rowDimension</a:t>
            </a:r>
            <a:r>
              <a:rPr lang="en-US" b="0" dirty="0">
                <a:solidFill>
                  <a:srgbClr val="C586C0"/>
                </a:solidFill>
                <a:effectLst/>
                <a:latin typeface="Consolas" panose="020B0609020204030204" pitchFamily="49" charset="0"/>
              </a:rPr>
              <a:t>; </a:t>
            </a:r>
            <a:r>
              <a:rPr lang="en-US" b="0" dirty="0" err="1">
                <a:solidFill>
                  <a:srgbClr val="C586C0"/>
                </a:solidFill>
                <a:effectLst/>
                <a:latin typeface="Consolas" panose="020B0609020204030204" pitchFamily="49" charset="0"/>
              </a:rPr>
              <a:t>i</a:t>
            </a:r>
            <a:r>
              <a:rPr lang="en-US" b="0" dirty="0">
                <a:solidFill>
                  <a:srgbClr val="C586C0"/>
                </a:solidFill>
                <a:effectLst/>
                <a:latin typeface="Consolas" panose="020B0609020204030204" pitchFamily="49" charset="0"/>
              </a:rPr>
              <a:t>++){</a:t>
            </a:r>
          </a:p>
          <a:p>
            <a:r>
              <a:rPr lang="en-US" b="0" dirty="0">
                <a:solidFill>
                  <a:srgbClr val="C586C0"/>
                </a:solidFill>
                <a:effectLst/>
                <a:latin typeface="Consolas" panose="020B0609020204030204" pitchFamily="49" charset="0"/>
              </a:rPr>
              <a:t>      for(int j = 0; j &lt; </a:t>
            </a:r>
            <a:r>
              <a:rPr lang="en-US" b="0" dirty="0" err="1">
                <a:solidFill>
                  <a:srgbClr val="C586C0"/>
                </a:solidFill>
                <a:effectLst/>
                <a:latin typeface="Consolas" panose="020B0609020204030204" pitchFamily="49" charset="0"/>
              </a:rPr>
              <a:t>columnDimension</a:t>
            </a:r>
            <a:r>
              <a:rPr lang="en-US" b="0" dirty="0">
                <a:solidFill>
                  <a:srgbClr val="C586C0"/>
                </a:solidFill>
                <a:effectLst/>
                <a:latin typeface="Consolas" panose="020B0609020204030204" pitchFamily="49" charset="0"/>
              </a:rPr>
              <a:t>; </a:t>
            </a:r>
            <a:r>
              <a:rPr lang="en-US" b="0" dirty="0" err="1">
                <a:solidFill>
                  <a:srgbClr val="C586C0"/>
                </a:solidFill>
                <a:effectLst/>
                <a:latin typeface="Consolas" panose="020B0609020204030204" pitchFamily="49" charset="0"/>
              </a:rPr>
              <a:t>j++</a:t>
            </a:r>
            <a:r>
              <a:rPr lang="en-US" b="0" dirty="0">
                <a:solidFill>
                  <a:srgbClr val="C586C0"/>
                </a:solidFill>
                <a:effectLst/>
                <a:latin typeface="Consolas" panose="020B0609020204030204" pitchFamily="49" charset="0"/>
              </a:rPr>
              <a:t>){</a:t>
            </a:r>
          </a:p>
          <a:p>
            <a:r>
              <a:rPr lang="en-US" b="0" dirty="0">
                <a:solidFill>
                  <a:srgbClr val="C586C0"/>
                </a:solidFill>
                <a:effectLst/>
                <a:latin typeface="Consolas" panose="020B0609020204030204" pitchFamily="49" charset="0"/>
              </a:rPr>
              <a:t>        </a:t>
            </a:r>
            <a:r>
              <a:rPr lang="en-US" b="0" dirty="0" err="1">
                <a:solidFill>
                  <a:srgbClr val="C586C0"/>
                </a:solidFill>
                <a:effectLst/>
                <a:latin typeface="Consolas" panose="020B0609020204030204" pitchFamily="49" charset="0"/>
              </a:rPr>
              <a:t>printf</a:t>
            </a:r>
            <a:r>
              <a:rPr lang="en-US" b="0" dirty="0">
                <a:solidFill>
                  <a:srgbClr val="C586C0"/>
                </a:solidFill>
                <a:effectLst/>
                <a:latin typeface="Consolas" panose="020B0609020204030204" pitchFamily="49" charset="0"/>
              </a:rPr>
              <a:t>("mat[%d][%d]=%d\n",</a:t>
            </a:r>
            <a:r>
              <a:rPr lang="en-US" b="0" dirty="0" err="1">
                <a:solidFill>
                  <a:srgbClr val="C586C0"/>
                </a:solidFill>
                <a:effectLst/>
                <a:latin typeface="Consolas" panose="020B0609020204030204" pitchFamily="49" charset="0"/>
              </a:rPr>
              <a:t>i,j</a:t>
            </a:r>
            <a:r>
              <a:rPr lang="en-US" b="0" dirty="0">
                <a:solidFill>
                  <a:srgbClr val="C586C0"/>
                </a:solidFill>
                <a:effectLst/>
                <a:latin typeface="Consolas" panose="020B0609020204030204" pitchFamily="49" charset="0"/>
              </a:rPr>
              <a:t>, mat[</a:t>
            </a:r>
            <a:r>
              <a:rPr lang="en-US" b="0" dirty="0" err="1">
                <a:solidFill>
                  <a:srgbClr val="C586C0"/>
                </a:solidFill>
                <a:effectLst/>
                <a:latin typeface="Consolas" panose="020B0609020204030204" pitchFamily="49" charset="0"/>
              </a:rPr>
              <a:t>i</a:t>
            </a:r>
            <a:r>
              <a:rPr lang="en-US" b="0" dirty="0">
                <a:solidFill>
                  <a:srgbClr val="C586C0"/>
                </a:solidFill>
                <a:effectLst/>
                <a:latin typeface="Consolas" panose="020B0609020204030204" pitchFamily="49" charset="0"/>
              </a:rPr>
              <a:t>][j]);</a:t>
            </a:r>
          </a:p>
          <a:p>
            <a:r>
              <a:rPr lang="en-US" b="0" dirty="0">
                <a:solidFill>
                  <a:srgbClr val="C586C0"/>
                </a:solidFill>
                <a:effectLst/>
                <a:latin typeface="Consolas" panose="020B0609020204030204" pitchFamily="49" charset="0"/>
              </a:rPr>
              <a:t>      }</a:t>
            </a:r>
          </a:p>
          <a:p>
            <a:r>
              <a:rPr lang="en-US" b="0" dirty="0">
                <a:solidFill>
                  <a:srgbClr val="C586C0"/>
                </a:solidFill>
                <a:effectLst/>
                <a:latin typeface="Consolas" panose="020B0609020204030204" pitchFamily="49" charset="0"/>
              </a:rPr>
              <a:t>    }</a:t>
            </a:r>
          </a:p>
          <a:p>
            <a:r>
              <a:rPr lang="en-US" b="0" dirty="0">
                <a:solidFill>
                  <a:srgbClr val="C586C0"/>
                </a:solidFill>
                <a:effectLst/>
                <a:latin typeface="Consolas" panose="020B0609020204030204" pitchFamily="49" charset="0"/>
              </a:rPr>
              <a:t>}</a:t>
            </a:r>
          </a:p>
          <a:p>
            <a:endParaRPr lang="en-US" b="0" dirty="0">
              <a:solidFill>
                <a:srgbClr val="C586C0"/>
              </a:solidFill>
              <a:effectLst/>
              <a:latin typeface="Consolas" panose="020B0609020204030204" pitchFamily="49" charset="0"/>
            </a:endParaRPr>
          </a:p>
          <a:p>
            <a:endParaRPr lang="en-US" b="0" dirty="0">
              <a:solidFill>
                <a:srgbClr val="C586C0"/>
              </a:solidFill>
              <a:effectLst/>
              <a:latin typeface="Consolas" panose="020B0609020204030204" pitchFamily="49" charset="0"/>
            </a:endParaRPr>
          </a:p>
          <a:p>
            <a:endParaRPr lang="en-US" b="0" dirty="0">
              <a:solidFill>
                <a:srgbClr val="C586C0"/>
              </a:solidFill>
              <a:effectLst/>
              <a:latin typeface="Consolas" panose="020B0609020204030204" pitchFamily="49" charset="0"/>
            </a:endParaRPr>
          </a:p>
          <a:p>
            <a:r>
              <a:rPr lang="en-US" b="0" dirty="0">
                <a:solidFill>
                  <a:srgbClr val="C586C0"/>
                </a:solidFill>
                <a:effectLst/>
                <a:latin typeface="Consolas" panose="020B0609020204030204" pitchFamily="49" charset="0"/>
              </a:rPr>
              <a:t>#include&lt;stdio.h&gt;</a:t>
            </a:r>
          </a:p>
          <a:p>
            <a:r>
              <a:rPr lang="en-US" b="0" dirty="0">
                <a:solidFill>
                  <a:srgbClr val="C586C0"/>
                </a:solidFill>
                <a:effectLst/>
                <a:latin typeface="Consolas" panose="020B0609020204030204" pitchFamily="49" charset="0"/>
              </a:rPr>
              <a:t> </a:t>
            </a:r>
          </a:p>
          <a:p>
            <a:r>
              <a:rPr lang="en-US" b="0" dirty="0">
                <a:solidFill>
                  <a:srgbClr val="C586C0"/>
                </a:solidFill>
                <a:effectLst/>
                <a:latin typeface="Consolas" panose="020B0609020204030204" pitchFamily="49" charset="0"/>
              </a:rPr>
              <a:t>int main(){</a:t>
            </a:r>
          </a:p>
          <a:p>
            <a:r>
              <a:rPr lang="en-US" b="0" dirty="0">
                <a:solidFill>
                  <a:srgbClr val="C586C0"/>
                </a:solidFill>
                <a:effectLst/>
                <a:latin typeface="Consolas" panose="020B0609020204030204" pitchFamily="49" charset="0"/>
              </a:rPr>
              <a:t>    int mat[3][3] = {{12, 8, 2}, {17, 19, 5}, {6, 11, 2}};</a:t>
            </a:r>
          </a:p>
          <a:p>
            <a:r>
              <a:rPr lang="en-US" b="0" dirty="0">
                <a:solidFill>
                  <a:srgbClr val="C586C0"/>
                </a:solidFill>
                <a:effectLst/>
                <a:latin typeface="Consolas" panose="020B0609020204030204" pitchFamily="49" charset="0"/>
              </a:rPr>
              <a:t>     </a:t>
            </a:r>
          </a:p>
          <a:p>
            <a:r>
              <a:rPr lang="en-US" b="0" dirty="0">
                <a:solidFill>
                  <a:srgbClr val="C586C0"/>
                </a:solidFill>
                <a:effectLst/>
                <a:latin typeface="Consolas" panose="020B0609020204030204" pitchFamily="49" charset="0"/>
              </a:rPr>
              <a:t>    for(int </a:t>
            </a:r>
            <a:r>
              <a:rPr lang="en-US" b="0" dirty="0" err="1">
                <a:solidFill>
                  <a:srgbClr val="C586C0"/>
                </a:solidFill>
                <a:effectLst/>
                <a:latin typeface="Consolas" panose="020B0609020204030204" pitchFamily="49" charset="0"/>
              </a:rPr>
              <a:t>i</a:t>
            </a:r>
            <a:r>
              <a:rPr lang="en-US" b="0" dirty="0">
                <a:solidFill>
                  <a:srgbClr val="C586C0"/>
                </a:solidFill>
                <a:effectLst/>
                <a:latin typeface="Consolas" panose="020B0609020204030204" pitchFamily="49" charset="0"/>
              </a:rPr>
              <a:t> = 0; </a:t>
            </a:r>
            <a:r>
              <a:rPr lang="en-US" b="0" dirty="0" err="1">
                <a:solidFill>
                  <a:srgbClr val="C586C0"/>
                </a:solidFill>
                <a:effectLst/>
                <a:latin typeface="Consolas" panose="020B0609020204030204" pitchFamily="49" charset="0"/>
              </a:rPr>
              <a:t>i</a:t>
            </a:r>
            <a:r>
              <a:rPr lang="en-US" b="0" dirty="0">
                <a:solidFill>
                  <a:srgbClr val="C586C0"/>
                </a:solidFill>
                <a:effectLst/>
                <a:latin typeface="Consolas" panose="020B0609020204030204" pitchFamily="49" charset="0"/>
              </a:rPr>
              <a:t> &lt; 3; </a:t>
            </a:r>
            <a:r>
              <a:rPr lang="en-US" b="0" dirty="0" err="1">
                <a:solidFill>
                  <a:srgbClr val="C586C0"/>
                </a:solidFill>
                <a:effectLst/>
                <a:latin typeface="Consolas" panose="020B0609020204030204" pitchFamily="49" charset="0"/>
              </a:rPr>
              <a:t>i</a:t>
            </a:r>
            <a:r>
              <a:rPr lang="en-US" b="0" dirty="0">
                <a:solidFill>
                  <a:srgbClr val="C586C0"/>
                </a:solidFill>
                <a:effectLst/>
                <a:latin typeface="Consolas" panose="020B0609020204030204" pitchFamily="49" charset="0"/>
              </a:rPr>
              <a:t>++){</a:t>
            </a:r>
          </a:p>
          <a:p>
            <a:r>
              <a:rPr lang="en-US" b="0" dirty="0">
                <a:solidFill>
                  <a:srgbClr val="C586C0"/>
                </a:solidFill>
                <a:effectLst/>
                <a:latin typeface="Consolas" panose="020B0609020204030204" pitchFamily="49" charset="0"/>
              </a:rPr>
              <a:t>      for(int j = 0; j &lt; 3; </a:t>
            </a:r>
            <a:r>
              <a:rPr lang="en-US" b="0" dirty="0" err="1">
                <a:solidFill>
                  <a:srgbClr val="C586C0"/>
                </a:solidFill>
                <a:effectLst/>
                <a:latin typeface="Consolas" panose="020B0609020204030204" pitchFamily="49" charset="0"/>
              </a:rPr>
              <a:t>j++</a:t>
            </a:r>
            <a:r>
              <a:rPr lang="en-US" b="0" dirty="0">
                <a:solidFill>
                  <a:srgbClr val="C586C0"/>
                </a:solidFill>
                <a:effectLst/>
                <a:latin typeface="Consolas" panose="020B0609020204030204" pitchFamily="49" charset="0"/>
              </a:rPr>
              <a:t>){</a:t>
            </a:r>
          </a:p>
          <a:p>
            <a:r>
              <a:rPr lang="en-US" b="0" dirty="0">
                <a:solidFill>
                  <a:srgbClr val="C586C0"/>
                </a:solidFill>
                <a:effectLst/>
                <a:latin typeface="Consolas" panose="020B0609020204030204" pitchFamily="49" charset="0"/>
              </a:rPr>
              <a:t>          </a:t>
            </a:r>
            <a:r>
              <a:rPr lang="en-US" b="0" dirty="0" err="1">
                <a:solidFill>
                  <a:srgbClr val="C586C0"/>
                </a:solidFill>
                <a:effectLst/>
                <a:latin typeface="Consolas" panose="020B0609020204030204" pitchFamily="49" charset="0"/>
              </a:rPr>
              <a:t>printf</a:t>
            </a:r>
            <a:r>
              <a:rPr lang="en-US" b="0" dirty="0">
                <a:solidFill>
                  <a:srgbClr val="C586C0"/>
                </a:solidFill>
                <a:effectLst/>
                <a:latin typeface="Consolas" panose="020B0609020204030204" pitchFamily="49" charset="0"/>
              </a:rPr>
              <a:t>("%-5d", mat[</a:t>
            </a:r>
            <a:r>
              <a:rPr lang="en-US" b="0" dirty="0" err="1">
                <a:solidFill>
                  <a:srgbClr val="C586C0"/>
                </a:solidFill>
                <a:effectLst/>
                <a:latin typeface="Consolas" panose="020B0609020204030204" pitchFamily="49" charset="0"/>
              </a:rPr>
              <a:t>i</a:t>
            </a:r>
            <a:r>
              <a:rPr lang="en-US" b="0" dirty="0">
                <a:solidFill>
                  <a:srgbClr val="C586C0"/>
                </a:solidFill>
                <a:effectLst/>
                <a:latin typeface="Consolas" panose="020B0609020204030204" pitchFamily="49" charset="0"/>
              </a:rPr>
              <a:t>][j]); }</a:t>
            </a:r>
          </a:p>
          <a:p>
            <a:r>
              <a:rPr lang="en-US" b="0" dirty="0">
                <a:solidFill>
                  <a:srgbClr val="C586C0"/>
                </a:solidFill>
                <a:effectLst/>
                <a:latin typeface="Consolas" panose="020B0609020204030204" pitchFamily="49" charset="0"/>
              </a:rPr>
              <a:t>      </a:t>
            </a:r>
            <a:r>
              <a:rPr lang="en-US" b="0" dirty="0" err="1">
                <a:solidFill>
                  <a:srgbClr val="C586C0"/>
                </a:solidFill>
                <a:effectLst/>
                <a:latin typeface="Consolas" panose="020B0609020204030204" pitchFamily="49" charset="0"/>
              </a:rPr>
              <a:t>printf</a:t>
            </a:r>
            <a:r>
              <a:rPr lang="en-US" b="0" dirty="0">
                <a:solidFill>
                  <a:srgbClr val="C586C0"/>
                </a:solidFill>
                <a:effectLst/>
                <a:latin typeface="Consolas" panose="020B0609020204030204" pitchFamily="49" charset="0"/>
              </a:rPr>
              <a:t>("\n"); }</a:t>
            </a:r>
          </a:p>
          <a:p>
            <a:r>
              <a:rPr lang="en-US" b="0" dirty="0">
                <a:solidFill>
                  <a:srgbClr val="C586C0"/>
                </a:solidFill>
                <a:effectLst/>
                <a:latin typeface="Consolas" panose="020B0609020204030204" pitchFamily="49" charset="0"/>
              </a:rPr>
              <a:t>}</a:t>
            </a:r>
          </a:p>
          <a:p>
            <a:endParaRPr lang="en-US" b="0" dirty="0">
              <a:solidFill>
                <a:srgbClr val="C586C0"/>
              </a:solidFill>
              <a:effectLst/>
              <a:latin typeface="Consolas" panose="020B0609020204030204" pitchFamily="49" charset="0"/>
            </a:endParaRPr>
          </a:p>
          <a:p>
            <a:endParaRPr lang="en-US" b="0" dirty="0">
              <a:solidFill>
                <a:srgbClr val="C586C0"/>
              </a:solidFill>
              <a:effectLst/>
              <a:latin typeface="Consolas" panose="020B0609020204030204" pitchFamily="49" charset="0"/>
            </a:endParaRPr>
          </a:p>
          <a:p>
            <a:r>
              <a:rPr lang="en-US" b="0" dirty="0">
                <a:solidFill>
                  <a:srgbClr val="C586C0"/>
                </a:solidFill>
                <a:effectLst/>
                <a:latin typeface="Consolas" panose="020B0609020204030204" pitchFamily="49" charset="0"/>
              </a:rPr>
              <a:t> </a:t>
            </a:r>
          </a:p>
          <a:p>
            <a:endParaRPr lang="en-US" b="0" dirty="0">
              <a:solidFill>
                <a:srgbClr val="C586C0"/>
              </a:solidFill>
              <a:effectLst/>
              <a:latin typeface="Consolas" panose="020B0609020204030204" pitchFamily="49" charset="0"/>
            </a:endParaRPr>
          </a:p>
          <a:p>
            <a:r>
              <a:rPr lang="en-US" b="0" dirty="0">
                <a:solidFill>
                  <a:srgbClr val="C586C0"/>
                </a:solidFill>
                <a:effectLst/>
                <a:latin typeface="Consolas" panose="020B0609020204030204" pitchFamily="49" charset="0"/>
              </a:rPr>
              <a:t> </a:t>
            </a:r>
          </a:p>
          <a:p>
            <a:endParaRPr lang="en-US" b="0" dirty="0">
              <a:solidFill>
                <a:srgbClr val="C586C0"/>
              </a:solidFill>
              <a:effectLst/>
              <a:latin typeface="Consolas" panose="020B0609020204030204" pitchFamily="49" charset="0"/>
            </a:endParaRPr>
          </a:p>
          <a:p>
            <a:endParaRPr lang="en-US" b="0" dirty="0">
              <a:solidFill>
                <a:srgbClr val="C586C0"/>
              </a:solidFill>
              <a:effectLst/>
              <a:latin typeface="Consolas" panose="020B0609020204030204" pitchFamily="49" charset="0"/>
            </a:endParaRPr>
          </a:p>
          <a:p>
            <a:endParaRPr lang="en-US" b="0" dirty="0">
              <a:solidFill>
                <a:srgbClr val="C586C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E7CCE34D-CFF1-4FFE-815B-D050E7ED2DFD}" type="slidenum">
              <a:rPr lang="en-US" smtClean="0"/>
              <a:t>9</a:t>
            </a:fld>
            <a:endParaRPr lang="en-US"/>
          </a:p>
        </p:txBody>
      </p:sp>
    </p:spTree>
    <p:extLst>
      <p:ext uri="{BB962C8B-B14F-4D97-AF65-F5344CB8AC3E}">
        <p14:creationId xmlns:p14="http://schemas.microsoft.com/office/powerpoint/2010/main" val="3622868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#include &lt;</a:t>
            </a:r>
            <a:r>
              <a:rPr lang="en-US" b="0" dirty="0" err="1">
                <a:solidFill>
                  <a:srgbClr val="D4D4D4"/>
                </a:solidFill>
                <a:effectLst/>
                <a:latin typeface="Consolas" panose="020B0609020204030204" pitchFamily="49" charset="0"/>
              </a:rPr>
              <a:t>stdio.h</a:t>
            </a:r>
            <a:r>
              <a:rPr lang="en-US" b="0" dirty="0">
                <a:solidFill>
                  <a:srgbClr val="D4D4D4"/>
                </a:solidFill>
                <a:effectLst/>
                <a:latin typeface="Consolas" panose="020B0609020204030204" pitchFamily="49" charset="0"/>
              </a:rPr>
              <a:t>&gt;void display(int age1, int age2) {  </a:t>
            </a:r>
            <a:r>
              <a:rPr lang="en-US" b="0" dirty="0" err="1">
                <a:solidFill>
                  <a:srgbClr val="D4D4D4"/>
                </a:solidFill>
                <a:effectLst/>
                <a:latin typeface="Consolas" panose="020B0609020204030204" pitchFamily="49" charset="0"/>
              </a:rPr>
              <a:t>printf</a:t>
            </a:r>
            <a:r>
              <a:rPr lang="en-US" b="0" dirty="0">
                <a:solidFill>
                  <a:srgbClr val="D4D4D4"/>
                </a:solidFill>
                <a:effectLst/>
                <a:latin typeface="Consolas" panose="020B0609020204030204" pitchFamily="49" charset="0"/>
              </a:rPr>
              <a:t>("%d\n", age1);  </a:t>
            </a:r>
            <a:r>
              <a:rPr lang="en-US" b="0" dirty="0" err="1">
                <a:solidFill>
                  <a:srgbClr val="D4D4D4"/>
                </a:solidFill>
                <a:effectLst/>
                <a:latin typeface="Consolas" panose="020B0609020204030204" pitchFamily="49" charset="0"/>
              </a:rPr>
              <a:t>printf</a:t>
            </a:r>
            <a:r>
              <a:rPr lang="en-US" b="0" dirty="0">
                <a:solidFill>
                  <a:srgbClr val="D4D4D4"/>
                </a:solidFill>
                <a:effectLst/>
                <a:latin typeface="Consolas" panose="020B0609020204030204" pitchFamily="49" charset="0"/>
              </a:rPr>
              <a:t>("%d\n", age2);}int main() {  int </a:t>
            </a:r>
            <a:r>
              <a:rPr lang="en-US" b="0" dirty="0" err="1">
                <a:solidFill>
                  <a:srgbClr val="D4D4D4"/>
                </a:solidFill>
                <a:effectLst/>
                <a:latin typeface="Consolas" panose="020B0609020204030204" pitchFamily="49" charset="0"/>
              </a:rPr>
              <a:t>ageArray</a:t>
            </a:r>
            <a:r>
              <a:rPr lang="en-US" b="0" dirty="0">
                <a:solidFill>
                  <a:srgbClr val="D4D4D4"/>
                </a:solidFill>
                <a:effectLst/>
                <a:latin typeface="Consolas" panose="020B0609020204030204" pitchFamily="49" charset="0"/>
              </a:rPr>
              <a:t>[] = {2, 8, 4, 12};  // pass second and third elements to display()  display(</a:t>
            </a:r>
            <a:r>
              <a:rPr lang="en-US" b="0" dirty="0" err="1">
                <a:solidFill>
                  <a:srgbClr val="D4D4D4"/>
                </a:solidFill>
                <a:effectLst/>
                <a:latin typeface="Consolas" panose="020B0609020204030204" pitchFamily="49" charset="0"/>
              </a:rPr>
              <a:t>ageArray</a:t>
            </a:r>
            <a:r>
              <a:rPr lang="en-US" b="0" dirty="0">
                <a:solidFill>
                  <a:srgbClr val="D4D4D4"/>
                </a:solidFill>
                <a:effectLst/>
                <a:latin typeface="Consolas" panose="020B0609020204030204" pitchFamily="49" charset="0"/>
              </a:rPr>
              <a:t>[1], </a:t>
            </a:r>
            <a:r>
              <a:rPr lang="en-US" b="0" dirty="0" err="1">
                <a:solidFill>
                  <a:srgbClr val="D4D4D4"/>
                </a:solidFill>
                <a:effectLst/>
                <a:latin typeface="Consolas" panose="020B0609020204030204" pitchFamily="49" charset="0"/>
              </a:rPr>
              <a:t>ageArray</a:t>
            </a:r>
            <a:r>
              <a:rPr lang="en-US" b="0" dirty="0">
                <a:solidFill>
                  <a:srgbClr val="D4D4D4"/>
                </a:solidFill>
                <a:effectLst/>
                <a:latin typeface="Consolas" panose="020B0609020204030204" pitchFamily="49" charset="0"/>
              </a:rPr>
              <a:t>[2]);   return 0;}</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#include&lt;stdio.h&gt;  </a:t>
            </a:r>
          </a:p>
          <a:p>
            <a:r>
              <a:rPr lang="en-US" b="0" dirty="0">
                <a:solidFill>
                  <a:srgbClr val="D4D4D4"/>
                </a:solidFill>
                <a:effectLst/>
                <a:latin typeface="Consolas" panose="020B0609020204030204" pitchFamily="49" charset="0"/>
              </a:rPr>
              <a:t>int </a:t>
            </a:r>
            <a:r>
              <a:rPr lang="en-US" b="0" dirty="0" err="1">
                <a:solidFill>
                  <a:srgbClr val="D4D4D4"/>
                </a:solidFill>
                <a:effectLst/>
                <a:latin typeface="Consolas" panose="020B0609020204030204" pitchFamily="49" charset="0"/>
              </a:rPr>
              <a:t>minarray</a:t>
            </a:r>
            <a:r>
              <a:rPr lang="en-US" b="0" dirty="0">
                <a:solidFill>
                  <a:srgbClr val="D4D4D4"/>
                </a:solidFill>
                <a:effectLst/>
                <a:latin typeface="Consolas" panose="020B0609020204030204" pitchFamily="49" charset="0"/>
              </a:rPr>
              <a:t>(int </a:t>
            </a:r>
            <a:r>
              <a:rPr lang="en-US" b="0" dirty="0" err="1">
                <a:solidFill>
                  <a:srgbClr val="D4D4D4"/>
                </a:solidFill>
                <a:effectLst/>
                <a:latin typeface="Consolas" panose="020B0609020204030204" pitchFamily="49" charset="0"/>
              </a:rPr>
              <a:t>arr</a:t>
            </a:r>
            <a:r>
              <a:rPr lang="en-US" b="0" dirty="0">
                <a:solidFill>
                  <a:srgbClr val="D4D4D4"/>
                </a:solidFill>
                <a:effectLst/>
                <a:latin typeface="Consolas" panose="020B0609020204030204" pitchFamily="49" charset="0"/>
              </a:rPr>
              <a:t>[],int size){    </a:t>
            </a:r>
          </a:p>
          <a:p>
            <a:r>
              <a:rPr lang="en-US" b="0" dirty="0">
                <a:solidFill>
                  <a:srgbClr val="D4D4D4"/>
                </a:solidFill>
                <a:effectLst/>
                <a:latin typeface="Consolas" panose="020B0609020204030204" pitchFamily="49" charset="0"/>
              </a:rPr>
              <a:t>    int min=</a:t>
            </a:r>
            <a:r>
              <a:rPr lang="en-US" b="0" dirty="0" err="1">
                <a:solidFill>
                  <a:srgbClr val="D4D4D4"/>
                </a:solidFill>
                <a:effectLst/>
                <a:latin typeface="Consolas" panose="020B0609020204030204" pitchFamily="49" charset="0"/>
              </a:rPr>
              <a:t>arr</a:t>
            </a:r>
            <a:r>
              <a:rPr lang="en-US" b="0" dirty="0">
                <a:solidFill>
                  <a:srgbClr val="D4D4D4"/>
                </a:solidFill>
                <a:effectLst/>
                <a:latin typeface="Consolas" panose="020B0609020204030204" pitchFamily="49" charset="0"/>
              </a:rPr>
              <a:t>[0];    </a:t>
            </a:r>
          </a:p>
          <a:p>
            <a:r>
              <a:rPr lang="en-US" b="0" dirty="0">
                <a:solidFill>
                  <a:srgbClr val="D4D4D4"/>
                </a:solidFill>
                <a:effectLst/>
                <a:latin typeface="Consolas" panose="020B0609020204030204" pitchFamily="49" charset="0"/>
              </a:rPr>
              <a:t>    int </a:t>
            </a:r>
            <a:r>
              <a:rPr lang="en-US" b="0" dirty="0" err="1">
                <a:solidFill>
                  <a:srgbClr val="D4D4D4"/>
                </a:solidFill>
                <a:effectLst/>
                <a:latin typeface="Consolas" panose="020B0609020204030204" pitchFamily="49" charset="0"/>
              </a:rPr>
              <a:t>i</a:t>
            </a:r>
            <a:r>
              <a:rPr lang="en-US" b="0" dirty="0">
                <a:solidFill>
                  <a:srgbClr val="D4D4D4"/>
                </a:solidFill>
                <a:effectLst/>
                <a:latin typeface="Consolas" panose="020B0609020204030204" pitchFamily="49" charset="0"/>
              </a:rPr>
              <a:t>=0;    </a:t>
            </a:r>
          </a:p>
          <a:p>
            <a:r>
              <a:rPr lang="en-US" b="0" dirty="0">
                <a:solidFill>
                  <a:srgbClr val="D4D4D4"/>
                </a:solidFill>
                <a:effectLst/>
                <a:latin typeface="Consolas" panose="020B0609020204030204" pitchFamily="49" charset="0"/>
              </a:rPr>
              <a:t>    for(</a:t>
            </a:r>
            <a:r>
              <a:rPr lang="en-US" b="0" dirty="0" err="1">
                <a:solidFill>
                  <a:srgbClr val="D4D4D4"/>
                </a:solidFill>
                <a:effectLst/>
                <a:latin typeface="Consolas" panose="020B0609020204030204" pitchFamily="49" charset="0"/>
              </a:rPr>
              <a:t>i</a:t>
            </a:r>
            <a:r>
              <a:rPr lang="en-US" b="0" dirty="0">
                <a:solidFill>
                  <a:srgbClr val="D4D4D4"/>
                </a:solidFill>
                <a:effectLst/>
                <a:latin typeface="Consolas" panose="020B0609020204030204" pitchFamily="49" charset="0"/>
              </a:rPr>
              <a:t>=1;i&lt;</a:t>
            </a:r>
            <a:r>
              <a:rPr lang="en-US" b="0" dirty="0" err="1">
                <a:solidFill>
                  <a:srgbClr val="D4D4D4"/>
                </a:solidFill>
                <a:effectLst/>
                <a:latin typeface="Consolas" panose="020B0609020204030204" pitchFamily="49" charset="0"/>
              </a:rPr>
              <a:t>size;i</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if(min&gt;</a:t>
            </a:r>
            <a:r>
              <a:rPr lang="en-US" b="0" dirty="0" err="1">
                <a:solidFill>
                  <a:srgbClr val="D4D4D4"/>
                </a:solidFill>
                <a:effectLst/>
                <a:latin typeface="Consolas" panose="020B0609020204030204" pitchFamily="49" charset="0"/>
              </a:rPr>
              <a:t>arr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min=</a:t>
            </a:r>
            <a:r>
              <a:rPr lang="en-US" b="0" dirty="0" err="1">
                <a:solidFill>
                  <a:srgbClr val="D4D4D4"/>
                </a:solidFill>
                <a:effectLst/>
                <a:latin typeface="Consolas" panose="020B0609020204030204" pitchFamily="49" charset="0"/>
              </a:rPr>
              <a:t>arr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    </a:t>
            </a:r>
          </a:p>
          <a:p>
            <a:r>
              <a:rPr lang="en-US" b="0" dirty="0">
                <a:solidFill>
                  <a:srgbClr val="D4D4D4"/>
                </a:solidFill>
                <a:effectLst/>
                <a:latin typeface="Consolas" panose="020B0609020204030204" pitchFamily="49" charset="0"/>
              </a:rPr>
              <a:t>    }//end of for    </a:t>
            </a:r>
          </a:p>
          <a:p>
            <a:r>
              <a:rPr lang="en-US" b="0" dirty="0">
                <a:solidFill>
                  <a:srgbClr val="D4D4D4"/>
                </a:solidFill>
                <a:effectLst/>
                <a:latin typeface="Consolas" panose="020B0609020204030204" pitchFamily="49" charset="0"/>
              </a:rPr>
              <a:t>    return min;    </a:t>
            </a:r>
          </a:p>
          <a:p>
            <a:r>
              <a:rPr lang="en-US" b="0" dirty="0">
                <a:solidFill>
                  <a:srgbClr val="D4D4D4"/>
                </a:solidFill>
                <a:effectLst/>
                <a:latin typeface="Consolas" panose="020B0609020204030204" pitchFamily="49" charset="0"/>
              </a:rPr>
              <a:t>}//end of function    </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int main(){      </a:t>
            </a:r>
          </a:p>
          <a:p>
            <a:r>
              <a:rPr lang="en-US" b="0" dirty="0">
                <a:solidFill>
                  <a:srgbClr val="D4D4D4"/>
                </a:solidFill>
                <a:effectLst/>
                <a:latin typeface="Consolas" panose="020B0609020204030204" pitchFamily="49" charset="0"/>
              </a:rPr>
              <a:t>    int </a:t>
            </a:r>
            <a:r>
              <a:rPr lang="en-US" b="0" dirty="0" err="1">
                <a:solidFill>
                  <a:srgbClr val="D4D4D4"/>
                </a:solidFill>
                <a:effectLst/>
                <a:latin typeface="Consolas" panose="020B0609020204030204" pitchFamily="49" charset="0"/>
              </a:rPr>
              <a:t>i</a:t>
            </a:r>
            <a:r>
              <a:rPr lang="en-US" b="0" dirty="0">
                <a:solidFill>
                  <a:srgbClr val="D4D4D4"/>
                </a:solidFill>
                <a:effectLst/>
                <a:latin typeface="Consolas" panose="020B0609020204030204" pitchFamily="49" charset="0"/>
              </a:rPr>
              <a:t>=0,min=0;    </a:t>
            </a:r>
          </a:p>
          <a:p>
            <a:r>
              <a:rPr lang="en-US" b="0" dirty="0">
                <a:solidFill>
                  <a:srgbClr val="D4D4D4"/>
                </a:solidFill>
                <a:effectLst/>
                <a:latin typeface="Consolas" panose="020B0609020204030204" pitchFamily="49" charset="0"/>
              </a:rPr>
              <a:t>    int numbers[]={4,5,7,3,8,9};//declaration of array   </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min=</a:t>
            </a:r>
            <a:r>
              <a:rPr lang="en-US" b="0" dirty="0" err="1">
                <a:solidFill>
                  <a:srgbClr val="D4D4D4"/>
                </a:solidFill>
                <a:effectLst/>
                <a:latin typeface="Consolas" panose="020B0609020204030204" pitchFamily="49" charset="0"/>
              </a:rPr>
              <a:t>minarray</a:t>
            </a:r>
            <a:r>
              <a:rPr lang="en-US" b="0" dirty="0">
                <a:solidFill>
                  <a:srgbClr val="D4D4D4"/>
                </a:solidFill>
                <a:effectLst/>
                <a:latin typeface="Consolas" panose="020B0609020204030204" pitchFamily="49" charset="0"/>
              </a:rPr>
              <a:t>(numbers,6);//passing array with size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printf</a:t>
            </a:r>
            <a:r>
              <a:rPr lang="en-US" b="0" dirty="0">
                <a:solidFill>
                  <a:srgbClr val="D4D4D4"/>
                </a:solidFill>
                <a:effectLst/>
                <a:latin typeface="Consolas" panose="020B0609020204030204" pitchFamily="49" charset="0"/>
              </a:rPr>
              <a:t>("minimum number is %d \</a:t>
            </a:r>
            <a:r>
              <a:rPr lang="en-US" b="0" dirty="0" err="1">
                <a:solidFill>
                  <a:srgbClr val="D4D4D4"/>
                </a:solidFill>
                <a:effectLst/>
                <a:latin typeface="Consolas" panose="020B0609020204030204" pitchFamily="49" charset="0"/>
              </a:rPr>
              <a:t>n",min</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return 0;  </a:t>
            </a:r>
          </a:p>
          <a:p>
            <a:r>
              <a:rPr lang="en-US" b="0" dirty="0">
                <a:solidFill>
                  <a:srgbClr val="D4D4D4"/>
                </a:solidFill>
                <a:effectLst/>
                <a:latin typeface="Consolas" panose="020B0609020204030204" pitchFamily="49" charset="0"/>
              </a:rPr>
              <a:t>}  </a:t>
            </a: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GB" dirty="0"/>
              <a:t>#include &lt;</a:t>
            </a:r>
            <a:r>
              <a:rPr lang="en-GB" dirty="0" err="1"/>
              <a:t>stdio.h</a:t>
            </a:r>
            <a:r>
              <a:rPr lang="en-GB" dirty="0"/>
              <a:t>&gt;void </a:t>
            </a:r>
            <a:r>
              <a:rPr lang="en-GB" dirty="0" err="1"/>
              <a:t>displayNumbers</a:t>
            </a:r>
            <a:r>
              <a:rPr lang="en-GB" dirty="0"/>
              <a:t>(int </a:t>
            </a:r>
            <a:r>
              <a:rPr lang="en-GB" dirty="0" err="1"/>
              <a:t>num</a:t>
            </a:r>
            <a:r>
              <a:rPr lang="en-GB" dirty="0"/>
              <a:t>[2][2]) {  </a:t>
            </a:r>
            <a:r>
              <a:rPr lang="en-GB" dirty="0" err="1"/>
              <a:t>printf</a:t>
            </a:r>
            <a:r>
              <a:rPr lang="en-GB" dirty="0"/>
              <a:t>("Displaying:\n");  for (int </a:t>
            </a:r>
            <a:r>
              <a:rPr lang="en-GB" dirty="0" err="1"/>
              <a:t>i</a:t>
            </a:r>
            <a:r>
              <a:rPr lang="en-GB" dirty="0"/>
              <a:t> = 0; </a:t>
            </a:r>
            <a:r>
              <a:rPr lang="en-GB" dirty="0" err="1"/>
              <a:t>i</a:t>
            </a:r>
            <a:r>
              <a:rPr lang="en-GB" dirty="0"/>
              <a:t> &lt; 2; ++</a:t>
            </a:r>
            <a:r>
              <a:rPr lang="en-GB" dirty="0" err="1"/>
              <a:t>i</a:t>
            </a:r>
            <a:r>
              <a:rPr lang="en-GB" dirty="0"/>
              <a:t>) {    for (int j = 0; j &lt; 2; ++j) {      </a:t>
            </a:r>
            <a:r>
              <a:rPr lang="en-GB" dirty="0" err="1"/>
              <a:t>printf</a:t>
            </a:r>
            <a:r>
              <a:rPr lang="en-GB" dirty="0"/>
              <a:t>("%-5d", </a:t>
            </a:r>
            <a:r>
              <a:rPr lang="en-GB" dirty="0" err="1"/>
              <a:t>num</a:t>
            </a:r>
            <a:r>
              <a:rPr lang="en-GB" dirty="0"/>
              <a:t>[</a:t>
            </a:r>
            <a:r>
              <a:rPr lang="en-GB" dirty="0" err="1"/>
              <a:t>i</a:t>
            </a:r>
            <a:r>
              <a:rPr lang="en-GB" dirty="0"/>
              <a:t>][j]);    }    </a:t>
            </a:r>
            <a:r>
              <a:rPr lang="en-GB" dirty="0" err="1"/>
              <a:t>printf</a:t>
            </a:r>
            <a:r>
              <a:rPr lang="en-GB" dirty="0"/>
              <a:t>("\n");  }}int main() {  int </a:t>
            </a:r>
            <a:r>
              <a:rPr lang="en-GB" dirty="0" err="1"/>
              <a:t>num</a:t>
            </a:r>
            <a:r>
              <a:rPr lang="en-GB" dirty="0"/>
              <a:t>[2][2];  </a:t>
            </a:r>
            <a:r>
              <a:rPr lang="en-GB" dirty="0" err="1"/>
              <a:t>printf</a:t>
            </a:r>
            <a:r>
              <a:rPr lang="en-GB" dirty="0"/>
              <a:t>("Enter 4 numbers:\n");  for (int </a:t>
            </a:r>
            <a:r>
              <a:rPr lang="en-GB" dirty="0" err="1"/>
              <a:t>i</a:t>
            </a:r>
            <a:r>
              <a:rPr lang="en-GB" dirty="0"/>
              <a:t> = 0; </a:t>
            </a:r>
            <a:r>
              <a:rPr lang="en-GB" dirty="0" err="1"/>
              <a:t>i</a:t>
            </a:r>
            <a:r>
              <a:rPr lang="en-GB" dirty="0"/>
              <a:t> &lt; 2; ++</a:t>
            </a:r>
            <a:r>
              <a:rPr lang="en-GB" dirty="0" err="1"/>
              <a:t>i</a:t>
            </a:r>
            <a:r>
              <a:rPr lang="en-GB" dirty="0"/>
              <a:t>) {    for (int j = 0; j &lt; 2; ++j) {      </a:t>
            </a:r>
            <a:r>
              <a:rPr lang="en-GB" dirty="0" err="1"/>
              <a:t>scanf</a:t>
            </a:r>
            <a:r>
              <a:rPr lang="en-GB" dirty="0"/>
              <a:t>("%d", &amp;</a:t>
            </a:r>
            <a:r>
              <a:rPr lang="en-GB" dirty="0" err="1"/>
              <a:t>num</a:t>
            </a:r>
            <a:r>
              <a:rPr lang="en-GB" dirty="0"/>
              <a:t>[</a:t>
            </a:r>
            <a:r>
              <a:rPr lang="en-GB" dirty="0" err="1"/>
              <a:t>i</a:t>
            </a:r>
            <a:r>
              <a:rPr lang="en-GB" dirty="0"/>
              <a:t>][j]);    }  }  // pass multi-dimensional array to a function  </a:t>
            </a:r>
            <a:r>
              <a:rPr lang="en-GB" dirty="0" err="1"/>
              <a:t>displayNumbers</a:t>
            </a:r>
            <a:r>
              <a:rPr lang="en-GB" dirty="0"/>
              <a:t>(</a:t>
            </a:r>
            <a:r>
              <a:rPr lang="en-GB" dirty="0" err="1"/>
              <a:t>num</a:t>
            </a:r>
            <a:r>
              <a:rPr lang="en-GB" dirty="0"/>
              <a:t>);  return 0;}</a:t>
            </a:r>
          </a:p>
        </p:txBody>
      </p:sp>
      <p:sp>
        <p:nvSpPr>
          <p:cNvPr id="4" name="Slide Number Placeholder 3"/>
          <p:cNvSpPr>
            <a:spLocks noGrp="1"/>
          </p:cNvSpPr>
          <p:nvPr>
            <p:ph type="sldNum" sz="quarter" idx="5"/>
          </p:nvPr>
        </p:nvSpPr>
        <p:spPr/>
        <p:txBody>
          <a:bodyPr/>
          <a:lstStyle/>
          <a:p>
            <a:fld id="{E7CCE34D-CFF1-4FFE-815B-D050E7ED2DFD}" type="slidenum">
              <a:rPr lang="en-US" smtClean="0"/>
              <a:t>10</a:t>
            </a:fld>
            <a:endParaRPr lang="en-US"/>
          </a:p>
        </p:txBody>
      </p:sp>
    </p:spTree>
    <p:extLst>
      <p:ext uri="{BB962C8B-B14F-4D97-AF65-F5344CB8AC3E}">
        <p14:creationId xmlns:p14="http://schemas.microsoft.com/office/powerpoint/2010/main" val="1056115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#include &lt;</a:t>
            </a:r>
            <a:r>
              <a:rPr lang="en-US" b="0" dirty="0" err="1">
                <a:solidFill>
                  <a:srgbClr val="D4D4D4"/>
                </a:solidFill>
                <a:effectLst/>
                <a:latin typeface="Consolas" panose="020B0609020204030204" pitchFamily="49" charset="0"/>
              </a:rPr>
              <a:t>stdio.h</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Store the greater element at 0th index</a:t>
            </a:r>
          </a:p>
          <a:p>
            <a:r>
              <a:rPr lang="en-US" b="0" dirty="0">
                <a:solidFill>
                  <a:srgbClr val="D4D4D4"/>
                </a:solidFill>
                <a:effectLst/>
                <a:latin typeface="Consolas" panose="020B0609020204030204" pitchFamily="49" charset="0"/>
              </a:rPr>
              <a:t>void </a:t>
            </a:r>
            <a:r>
              <a:rPr lang="en-US" b="0" dirty="0" err="1">
                <a:solidFill>
                  <a:srgbClr val="D4D4D4"/>
                </a:solidFill>
                <a:effectLst/>
                <a:latin typeface="Consolas" panose="020B0609020204030204" pitchFamily="49" charset="0"/>
              </a:rPr>
              <a:t>findGreaterSmaller</a:t>
            </a:r>
            <a:r>
              <a:rPr lang="en-US" b="0" dirty="0">
                <a:solidFill>
                  <a:srgbClr val="D4D4D4"/>
                </a:solidFill>
                <a:effectLst/>
                <a:latin typeface="Consolas" panose="020B0609020204030204" pitchFamily="49" charset="0"/>
              </a:rPr>
              <a:t>(int a, int b, int </a:t>
            </a:r>
            <a:r>
              <a:rPr lang="en-US" b="0" dirty="0" err="1">
                <a:solidFill>
                  <a:srgbClr val="D4D4D4"/>
                </a:solidFill>
                <a:effectLst/>
                <a:latin typeface="Consolas" panose="020B0609020204030204" pitchFamily="49" charset="0"/>
              </a:rPr>
              <a:t>arr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 Store the greater element at</a:t>
            </a:r>
          </a:p>
          <a:p>
            <a:r>
              <a:rPr lang="en-US" b="0" dirty="0">
                <a:solidFill>
                  <a:srgbClr val="D4D4D4"/>
                </a:solidFill>
                <a:effectLst/>
                <a:latin typeface="Consolas" panose="020B0609020204030204" pitchFamily="49" charset="0"/>
              </a:rPr>
              <a:t>	// 0th index of the array</a:t>
            </a:r>
          </a:p>
          <a:p>
            <a:r>
              <a:rPr lang="en-US" b="0" dirty="0">
                <a:solidFill>
                  <a:srgbClr val="D4D4D4"/>
                </a:solidFill>
                <a:effectLst/>
                <a:latin typeface="Consolas" panose="020B0609020204030204" pitchFamily="49" charset="0"/>
              </a:rPr>
              <a:t>	if (a &gt; b)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arr</a:t>
            </a:r>
            <a:r>
              <a:rPr lang="en-US" b="0" dirty="0">
                <a:solidFill>
                  <a:srgbClr val="D4D4D4"/>
                </a:solidFill>
                <a:effectLst/>
                <a:latin typeface="Consolas" panose="020B0609020204030204" pitchFamily="49" charset="0"/>
              </a:rPr>
              <a:t>[0] = a;</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arr</a:t>
            </a:r>
            <a:r>
              <a:rPr lang="en-US" b="0" dirty="0">
                <a:solidFill>
                  <a:srgbClr val="D4D4D4"/>
                </a:solidFill>
                <a:effectLst/>
                <a:latin typeface="Consolas" panose="020B0609020204030204" pitchFamily="49" charset="0"/>
              </a:rPr>
              <a:t>[1] = b;</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else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arr</a:t>
            </a:r>
            <a:r>
              <a:rPr lang="en-US" b="0" dirty="0">
                <a:solidFill>
                  <a:srgbClr val="D4D4D4"/>
                </a:solidFill>
                <a:effectLst/>
                <a:latin typeface="Consolas" panose="020B0609020204030204" pitchFamily="49" charset="0"/>
              </a:rPr>
              <a:t>[0] = b;</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arr</a:t>
            </a:r>
            <a:r>
              <a:rPr lang="en-US" b="0" dirty="0">
                <a:solidFill>
                  <a:srgbClr val="D4D4D4"/>
                </a:solidFill>
                <a:effectLst/>
                <a:latin typeface="Consolas" panose="020B0609020204030204" pitchFamily="49" charset="0"/>
              </a:rPr>
              <a:t>[1] = a;</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Driver code</a:t>
            </a:r>
          </a:p>
          <a:p>
            <a:r>
              <a:rPr lang="en-US" b="0" dirty="0">
                <a:solidFill>
                  <a:srgbClr val="D4D4D4"/>
                </a:solidFill>
                <a:effectLst/>
                <a:latin typeface="Consolas" panose="020B0609020204030204" pitchFamily="49" charset="0"/>
              </a:rPr>
              <a:t>int main()</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int x, y;</a:t>
            </a:r>
          </a:p>
          <a:p>
            <a:r>
              <a:rPr lang="en-US" b="0" dirty="0">
                <a:solidFill>
                  <a:srgbClr val="D4D4D4"/>
                </a:solidFill>
                <a:effectLst/>
                <a:latin typeface="Consolas" panose="020B0609020204030204" pitchFamily="49" charset="0"/>
              </a:rPr>
              <a:t>	int </a:t>
            </a:r>
            <a:r>
              <a:rPr lang="en-US" b="0" dirty="0" err="1">
                <a:solidFill>
                  <a:srgbClr val="D4D4D4"/>
                </a:solidFill>
                <a:effectLst/>
                <a:latin typeface="Consolas" panose="020B0609020204030204" pitchFamily="49" charset="0"/>
              </a:rPr>
              <a:t>arr</a:t>
            </a:r>
            <a:r>
              <a:rPr lang="en-US" b="0" dirty="0">
                <a:solidFill>
                  <a:srgbClr val="D4D4D4"/>
                </a:solidFill>
                <a:effectLst/>
                <a:latin typeface="Consolas" panose="020B0609020204030204" pitchFamily="49" charset="0"/>
              </a:rPr>
              <a:t>[2];</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printf</a:t>
            </a:r>
            <a:r>
              <a:rPr lang="en-US" b="0" dirty="0">
                <a:solidFill>
                  <a:srgbClr val="D4D4D4"/>
                </a:solidFill>
                <a:effectLst/>
                <a:latin typeface="Consolas" panose="020B0609020204030204" pitchFamily="49" charset="0"/>
              </a:rPr>
              <a:t>("Enter two numbers: \n");</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scanf</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d%d</a:t>
            </a:r>
            <a:r>
              <a:rPr lang="en-US" b="0" dirty="0">
                <a:solidFill>
                  <a:srgbClr val="D4D4D4"/>
                </a:solidFill>
                <a:effectLst/>
                <a:latin typeface="Consolas" panose="020B0609020204030204" pitchFamily="49" charset="0"/>
              </a:rPr>
              <a:t>", &amp;x, &amp;y);</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findGreaterSmaller</a:t>
            </a:r>
            <a:r>
              <a:rPr lang="en-US" b="0" dirty="0">
                <a:solidFill>
                  <a:srgbClr val="D4D4D4"/>
                </a:solidFill>
                <a:effectLst/>
                <a:latin typeface="Consolas" panose="020B0609020204030204" pitchFamily="49" charset="0"/>
              </a:rPr>
              <a:t>(x, y, </a:t>
            </a:r>
            <a:r>
              <a:rPr lang="en-US" b="0" dirty="0" err="1">
                <a:solidFill>
                  <a:srgbClr val="D4D4D4"/>
                </a:solidFill>
                <a:effectLst/>
                <a:latin typeface="Consolas" panose="020B0609020204030204" pitchFamily="49" charset="0"/>
              </a:rPr>
              <a:t>arr</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printf</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nThe</a:t>
            </a:r>
            <a:r>
              <a:rPr lang="en-US" b="0" dirty="0">
                <a:solidFill>
                  <a:srgbClr val="D4D4D4"/>
                </a:solidFill>
                <a:effectLst/>
                <a:latin typeface="Consolas" panose="020B0609020204030204" pitchFamily="49" charset="0"/>
              </a:rPr>
              <a:t> greater number is %d and the "</a:t>
            </a:r>
          </a:p>
          <a:p>
            <a:r>
              <a:rPr lang="en-US" b="0" dirty="0">
                <a:solidFill>
                  <a:srgbClr val="D4D4D4"/>
                </a:solidFill>
                <a:effectLst/>
                <a:latin typeface="Consolas" panose="020B0609020204030204" pitchFamily="49" charset="0"/>
              </a:rPr>
              <a:t>		"smaller number is %d",</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arr</a:t>
            </a:r>
            <a:r>
              <a:rPr lang="en-US" b="0" dirty="0">
                <a:solidFill>
                  <a:srgbClr val="D4D4D4"/>
                </a:solidFill>
                <a:effectLst/>
                <a:latin typeface="Consolas" panose="020B0609020204030204" pitchFamily="49" charset="0"/>
              </a:rPr>
              <a:t>[0], </a:t>
            </a:r>
            <a:r>
              <a:rPr lang="en-US" b="0" dirty="0" err="1">
                <a:solidFill>
                  <a:srgbClr val="D4D4D4"/>
                </a:solidFill>
                <a:effectLst/>
                <a:latin typeface="Consolas" panose="020B0609020204030204" pitchFamily="49" charset="0"/>
              </a:rPr>
              <a:t>arr</a:t>
            </a:r>
            <a:r>
              <a:rPr lang="en-US" b="0" dirty="0">
                <a:solidFill>
                  <a:srgbClr val="D4D4D4"/>
                </a:solidFill>
                <a:effectLst/>
                <a:latin typeface="Consolas" panose="020B0609020204030204" pitchFamily="49" charset="0"/>
              </a:rPr>
              <a:t>[1]);</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return 0;</a:t>
            </a:r>
          </a:p>
          <a:p>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E7CCE34D-CFF1-4FFE-815B-D050E7ED2DFD}" type="slidenum">
              <a:rPr lang="en-US" smtClean="0"/>
              <a:t>11</a:t>
            </a:fld>
            <a:endParaRPr lang="en-US"/>
          </a:p>
        </p:txBody>
      </p:sp>
    </p:spTree>
    <p:extLst>
      <p:ext uri="{BB962C8B-B14F-4D97-AF65-F5344CB8AC3E}">
        <p14:creationId xmlns:p14="http://schemas.microsoft.com/office/powerpoint/2010/main" val="1980037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mailto:Nazrin.Sultanli.Dolkhanova@bhos.edu.az" TargetMode="External"/><Relationship Id="rId1" Type="http://schemas.openxmlformats.org/officeDocument/2006/relationships/slideLayout" Target="../slideLayouts/slideLayout12.xml"/><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20" y="-20169"/>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92000" y="-3"/>
            <a:ext cx="9000000"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822576" y="549275"/>
            <a:ext cx="5818562" cy="2986234"/>
          </a:xfrm>
        </p:spPr>
        <p:txBody>
          <a:bodyPr vert="horz" wrap="square" lIns="0" tIns="0" rIns="0" bIns="0" rtlCol="0" anchor="b" anchorCtr="0">
            <a:normAutofit/>
          </a:bodyPr>
          <a:lstStyle/>
          <a:p>
            <a:pPr>
              <a:lnSpc>
                <a:spcPct val="100000"/>
              </a:lnSpc>
            </a:pPr>
            <a:r>
              <a:rPr lang="en-US" sz="6600" b="1" dirty="0">
                <a:solidFill>
                  <a:srgbClr val="FFFFFF"/>
                </a:solidFill>
              </a:rPr>
              <a:t>Arrays</a:t>
            </a:r>
            <a:endParaRPr lang="en-US" sz="64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5822576" y="3762198"/>
            <a:ext cx="5437187" cy="2265216"/>
          </a:xfrm>
        </p:spPr>
        <p:txBody>
          <a:bodyPr vert="horz" wrap="square" lIns="0" tIns="0" rIns="0" bIns="0" rtlCol="0">
            <a:normAutofit/>
          </a:bodyPr>
          <a:lstStyle/>
          <a:p>
            <a:pPr marL="0" indent="0">
              <a:lnSpc>
                <a:spcPct val="100000"/>
              </a:lnSpc>
            </a:pPr>
            <a:r>
              <a:rPr lang="en-US" sz="2400" kern="1200" dirty="0">
                <a:latin typeface="+mn-lt"/>
                <a:ea typeface="+mn-ea"/>
                <a:cs typeface="+mn-cs"/>
              </a:rPr>
              <a:t>Nazrin Dolkhanova Sultanli</a:t>
            </a:r>
          </a:p>
          <a:p>
            <a:pPr marL="0" indent="0">
              <a:lnSpc>
                <a:spcPct val="100000"/>
              </a:lnSpc>
            </a:pPr>
            <a:r>
              <a:rPr lang="en-US" sz="1800" dirty="0">
                <a:effectLst/>
                <a:latin typeface="Times New Roman" panose="02020603050405020304" pitchFamily="18" charset="0"/>
                <a:ea typeface="Times New Roman" panose="02020603050405020304" pitchFamily="18" charset="0"/>
              </a:rPr>
              <a:t>Programming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Computer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335" dirty="0">
                <a:effectLst/>
                <a:latin typeface="Times New Roman" panose="02020603050405020304" pitchFamily="18" charset="0"/>
                <a:ea typeface="Times New Roman" panose="02020603050405020304" pitchFamily="18" charset="0"/>
              </a:rPr>
              <a:t> </a:t>
            </a:r>
            <a:endParaRPr lang="en-US" sz="2400" kern="1200" dirty="0">
              <a:latin typeface="+mn-lt"/>
              <a:ea typeface="+mn-ea"/>
              <a:cs typeface="+mn-cs"/>
            </a:endParaRPr>
          </a:p>
        </p:txBody>
      </p:sp>
      <p:pic>
        <p:nvPicPr>
          <p:cNvPr id="7" name="Graphic 6">
            <a:extLst>
              <a:ext uri="{FF2B5EF4-FFF2-40B4-BE49-F238E27FC236}">
                <a16:creationId xmlns:a16="http://schemas.microsoft.com/office/drawing/2014/main" id="{8BE51323-B855-A736-DC17-9EAA8859DB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433" y="126654"/>
            <a:ext cx="1304925" cy="809625"/>
          </a:xfrm>
          <a:prstGeom prst="rect">
            <a:avLst/>
          </a:prstGeom>
        </p:spPr>
      </p:pic>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4922BAF-326D-5F3C-235E-DB3895DBDCDA}"/>
              </a:ext>
            </a:extLst>
          </p:cNvPr>
          <p:cNvSpPr>
            <a:spLocks noGrp="1"/>
          </p:cNvSpPr>
          <p:nvPr>
            <p:ph type="sldNum" sz="quarter" idx="12"/>
          </p:nvPr>
        </p:nvSpPr>
        <p:spPr/>
        <p:txBody>
          <a:bodyPr/>
          <a:lstStyle/>
          <a:p>
            <a:fld id="{DBA1B0FB-D917-4C8C-928F-313BD683BF39}" type="slidenum">
              <a:rPr lang="en-US" smtClean="0"/>
              <a:t>10</a:t>
            </a:fld>
            <a:endParaRPr lang="en-US"/>
          </a:p>
        </p:txBody>
      </p:sp>
      <p:sp>
        <p:nvSpPr>
          <p:cNvPr id="9" name="Title 1">
            <a:extLst>
              <a:ext uri="{FF2B5EF4-FFF2-40B4-BE49-F238E27FC236}">
                <a16:creationId xmlns:a16="http://schemas.microsoft.com/office/drawing/2014/main" id="{E1FA4F0D-26A1-93A5-CEB3-2C3918CD0C72}"/>
              </a:ext>
            </a:extLst>
          </p:cNvPr>
          <p:cNvSpPr>
            <a:spLocks noGrp="1"/>
          </p:cNvSpPr>
          <p:nvPr>
            <p:ph type="title"/>
          </p:nvPr>
        </p:nvSpPr>
        <p:spPr>
          <a:xfrm>
            <a:off x="483394" y="196900"/>
            <a:ext cx="11091862" cy="873125"/>
          </a:xfrm>
        </p:spPr>
        <p:txBody>
          <a:bodyPr/>
          <a:lstStyle/>
          <a:p>
            <a:r>
              <a:rPr lang="en-US" dirty="0"/>
              <a:t>4. 6 Pass Arrays to a Function</a:t>
            </a:r>
          </a:p>
        </p:txBody>
      </p:sp>
      <p:pic>
        <p:nvPicPr>
          <p:cNvPr id="10" name="Picture 9">
            <a:extLst>
              <a:ext uri="{FF2B5EF4-FFF2-40B4-BE49-F238E27FC236}">
                <a16:creationId xmlns:a16="http://schemas.microsoft.com/office/drawing/2014/main" id="{9FE802E1-5088-2209-1510-6FE170086739}"/>
              </a:ext>
            </a:extLst>
          </p:cNvPr>
          <p:cNvPicPr>
            <a:picLocks noChangeAspect="1"/>
          </p:cNvPicPr>
          <p:nvPr/>
        </p:nvPicPr>
        <p:blipFill>
          <a:blip r:embed="rId3"/>
          <a:stretch>
            <a:fillRect/>
          </a:stretch>
        </p:blipFill>
        <p:spPr>
          <a:xfrm>
            <a:off x="550863" y="1277850"/>
            <a:ext cx="4081378" cy="1897796"/>
          </a:xfrm>
          <a:prstGeom prst="rect">
            <a:avLst/>
          </a:prstGeom>
        </p:spPr>
      </p:pic>
      <p:pic>
        <p:nvPicPr>
          <p:cNvPr id="13" name="Picture 12">
            <a:extLst>
              <a:ext uri="{FF2B5EF4-FFF2-40B4-BE49-F238E27FC236}">
                <a16:creationId xmlns:a16="http://schemas.microsoft.com/office/drawing/2014/main" id="{9EBB6FC3-AC4E-B622-8362-7BEDF88BB42B}"/>
              </a:ext>
            </a:extLst>
          </p:cNvPr>
          <p:cNvPicPr>
            <a:picLocks noChangeAspect="1"/>
          </p:cNvPicPr>
          <p:nvPr/>
        </p:nvPicPr>
        <p:blipFill>
          <a:blip r:embed="rId4"/>
          <a:stretch>
            <a:fillRect/>
          </a:stretch>
        </p:blipFill>
        <p:spPr>
          <a:xfrm>
            <a:off x="483394" y="3807501"/>
            <a:ext cx="4049830" cy="2522095"/>
          </a:xfrm>
          <a:prstGeom prst="rect">
            <a:avLst/>
          </a:prstGeom>
        </p:spPr>
      </p:pic>
      <p:pic>
        <p:nvPicPr>
          <p:cNvPr id="15" name="Picture 14">
            <a:extLst>
              <a:ext uri="{FF2B5EF4-FFF2-40B4-BE49-F238E27FC236}">
                <a16:creationId xmlns:a16="http://schemas.microsoft.com/office/drawing/2014/main" id="{F84B0A01-13E4-77AE-3C5D-B0DC4F1298BA}"/>
              </a:ext>
            </a:extLst>
          </p:cNvPr>
          <p:cNvPicPr>
            <a:picLocks noChangeAspect="1"/>
          </p:cNvPicPr>
          <p:nvPr/>
        </p:nvPicPr>
        <p:blipFill>
          <a:blip r:embed="rId5"/>
          <a:stretch>
            <a:fillRect/>
          </a:stretch>
        </p:blipFill>
        <p:spPr>
          <a:xfrm>
            <a:off x="5568846" y="1996895"/>
            <a:ext cx="5346183" cy="4428595"/>
          </a:xfrm>
          <a:prstGeom prst="rect">
            <a:avLst/>
          </a:prstGeom>
        </p:spPr>
      </p:pic>
      <p:sp>
        <p:nvSpPr>
          <p:cNvPr id="17" name="TextBox 16">
            <a:extLst>
              <a:ext uri="{FF2B5EF4-FFF2-40B4-BE49-F238E27FC236}">
                <a16:creationId xmlns:a16="http://schemas.microsoft.com/office/drawing/2014/main" id="{5AEAB819-07B1-F8DC-7CA3-E6A55B0CF7B8}"/>
              </a:ext>
            </a:extLst>
          </p:cNvPr>
          <p:cNvSpPr txBox="1"/>
          <p:nvPr/>
        </p:nvSpPr>
        <p:spPr>
          <a:xfrm>
            <a:off x="483394" y="908518"/>
            <a:ext cx="6093500" cy="369332"/>
          </a:xfrm>
          <a:prstGeom prst="rect">
            <a:avLst/>
          </a:prstGeom>
          <a:noFill/>
        </p:spPr>
        <p:txBody>
          <a:bodyPr wrap="square">
            <a:spAutoFit/>
          </a:bodyPr>
          <a:lstStyle/>
          <a:p>
            <a:pPr algn="l"/>
            <a:r>
              <a:rPr lang="en-GB" b="1" i="0" dirty="0">
                <a:effectLst/>
                <a:latin typeface="euclid_circular_a"/>
              </a:rPr>
              <a:t>Pass Individual Array Elements</a:t>
            </a:r>
          </a:p>
        </p:txBody>
      </p:sp>
      <p:sp>
        <p:nvSpPr>
          <p:cNvPr id="18" name="Date Placeholder 13">
            <a:extLst>
              <a:ext uri="{FF2B5EF4-FFF2-40B4-BE49-F238E27FC236}">
                <a16:creationId xmlns:a16="http://schemas.microsoft.com/office/drawing/2014/main" id="{2C458CF8-C84A-8277-461C-45F6E7E69FF7}"/>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10/6/2022</a:t>
            </a:fld>
            <a:endParaRPr lang="en-US" dirty="0"/>
          </a:p>
        </p:txBody>
      </p:sp>
      <p:sp>
        <p:nvSpPr>
          <p:cNvPr id="20" name="TextBox 19">
            <a:extLst>
              <a:ext uri="{FF2B5EF4-FFF2-40B4-BE49-F238E27FC236}">
                <a16:creationId xmlns:a16="http://schemas.microsoft.com/office/drawing/2014/main" id="{4A956E9C-898F-A717-BF1D-2F7326FAF22D}"/>
              </a:ext>
            </a:extLst>
          </p:cNvPr>
          <p:cNvSpPr txBox="1"/>
          <p:nvPr/>
        </p:nvSpPr>
        <p:spPr>
          <a:xfrm>
            <a:off x="483394" y="3367001"/>
            <a:ext cx="6093500" cy="369332"/>
          </a:xfrm>
          <a:prstGeom prst="rect">
            <a:avLst/>
          </a:prstGeom>
          <a:noFill/>
        </p:spPr>
        <p:txBody>
          <a:bodyPr wrap="square">
            <a:spAutoFit/>
          </a:bodyPr>
          <a:lstStyle/>
          <a:p>
            <a:pPr algn="l"/>
            <a:r>
              <a:rPr lang="en-GB" b="1" i="0" dirty="0">
                <a:effectLst/>
                <a:latin typeface="euclid_circular_a"/>
              </a:rPr>
              <a:t>Pass Arrays to Functions</a:t>
            </a:r>
          </a:p>
        </p:txBody>
      </p:sp>
      <p:sp>
        <p:nvSpPr>
          <p:cNvPr id="22" name="TextBox 21">
            <a:extLst>
              <a:ext uri="{FF2B5EF4-FFF2-40B4-BE49-F238E27FC236}">
                <a16:creationId xmlns:a16="http://schemas.microsoft.com/office/drawing/2014/main" id="{8AF65010-84E5-7A3D-1A68-BBA74CD50C5E}"/>
              </a:ext>
            </a:extLst>
          </p:cNvPr>
          <p:cNvSpPr txBox="1"/>
          <p:nvPr/>
        </p:nvSpPr>
        <p:spPr>
          <a:xfrm>
            <a:off x="5532254" y="1372083"/>
            <a:ext cx="6093500" cy="369332"/>
          </a:xfrm>
          <a:prstGeom prst="rect">
            <a:avLst/>
          </a:prstGeom>
          <a:noFill/>
        </p:spPr>
        <p:txBody>
          <a:bodyPr wrap="square">
            <a:spAutoFit/>
          </a:bodyPr>
          <a:lstStyle/>
          <a:p>
            <a:pPr algn="l"/>
            <a:r>
              <a:rPr lang="en-GB" b="1" i="0" dirty="0">
                <a:effectLst/>
                <a:latin typeface="euclid_circular_a"/>
              </a:rPr>
              <a:t>Pass two-dimensional arrays</a:t>
            </a:r>
          </a:p>
        </p:txBody>
      </p:sp>
    </p:spTree>
    <p:extLst>
      <p:ext uri="{BB962C8B-B14F-4D97-AF65-F5344CB8AC3E}">
        <p14:creationId xmlns:p14="http://schemas.microsoft.com/office/powerpoint/2010/main" val="831206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4922BAF-326D-5F3C-235E-DB3895DBDCDA}"/>
              </a:ext>
            </a:extLst>
          </p:cNvPr>
          <p:cNvSpPr>
            <a:spLocks noGrp="1"/>
          </p:cNvSpPr>
          <p:nvPr>
            <p:ph type="sldNum" sz="quarter" idx="12"/>
          </p:nvPr>
        </p:nvSpPr>
        <p:spPr/>
        <p:txBody>
          <a:bodyPr/>
          <a:lstStyle/>
          <a:p>
            <a:fld id="{DBA1B0FB-D917-4C8C-928F-313BD683BF39}" type="slidenum">
              <a:rPr lang="en-US" smtClean="0"/>
              <a:t>11</a:t>
            </a:fld>
            <a:endParaRPr lang="en-US"/>
          </a:p>
        </p:txBody>
      </p:sp>
      <p:sp>
        <p:nvSpPr>
          <p:cNvPr id="9" name="Title 1">
            <a:extLst>
              <a:ext uri="{FF2B5EF4-FFF2-40B4-BE49-F238E27FC236}">
                <a16:creationId xmlns:a16="http://schemas.microsoft.com/office/drawing/2014/main" id="{E1FA4F0D-26A1-93A5-CEB3-2C3918CD0C72}"/>
              </a:ext>
            </a:extLst>
          </p:cNvPr>
          <p:cNvSpPr>
            <a:spLocks noGrp="1"/>
          </p:cNvSpPr>
          <p:nvPr>
            <p:ph type="title"/>
          </p:nvPr>
        </p:nvSpPr>
        <p:spPr>
          <a:xfrm>
            <a:off x="483394" y="196900"/>
            <a:ext cx="11091862" cy="873125"/>
          </a:xfrm>
        </p:spPr>
        <p:txBody>
          <a:bodyPr/>
          <a:lstStyle/>
          <a:p>
            <a:r>
              <a:rPr lang="en-US" dirty="0"/>
              <a:t>4. 6 Pass Arrays to a Function</a:t>
            </a:r>
          </a:p>
        </p:txBody>
      </p:sp>
      <p:sp>
        <p:nvSpPr>
          <p:cNvPr id="18" name="Date Placeholder 13">
            <a:extLst>
              <a:ext uri="{FF2B5EF4-FFF2-40B4-BE49-F238E27FC236}">
                <a16:creationId xmlns:a16="http://schemas.microsoft.com/office/drawing/2014/main" id="{2C458CF8-C84A-8277-461C-45F6E7E69FF7}"/>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10/6/2022</a:t>
            </a:fld>
            <a:endParaRPr lang="en-US" dirty="0"/>
          </a:p>
        </p:txBody>
      </p:sp>
      <p:pic>
        <p:nvPicPr>
          <p:cNvPr id="3" name="Picture 2">
            <a:extLst>
              <a:ext uri="{FF2B5EF4-FFF2-40B4-BE49-F238E27FC236}">
                <a16:creationId xmlns:a16="http://schemas.microsoft.com/office/drawing/2014/main" id="{B675DE92-D134-9D5A-8EB9-B1F29FB475A4}"/>
              </a:ext>
            </a:extLst>
          </p:cNvPr>
          <p:cNvPicPr>
            <a:picLocks noChangeAspect="1"/>
          </p:cNvPicPr>
          <p:nvPr/>
        </p:nvPicPr>
        <p:blipFill>
          <a:blip r:embed="rId3"/>
          <a:stretch>
            <a:fillRect/>
          </a:stretch>
        </p:blipFill>
        <p:spPr>
          <a:xfrm>
            <a:off x="2749252" y="1601709"/>
            <a:ext cx="6589619" cy="4905503"/>
          </a:xfrm>
          <a:prstGeom prst="rect">
            <a:avLst/>
          </a:prstGeom>
        </p:spPr>
      </p:pic>
      <p:sp>
        <p:nvSpPr>
          <p:cNvPr id="4" name="TextBox 3">
            <a:extLst>
              <a:ext uri="{FF2B5EF4-FFF2-40B4-BE49-F238E27FC236}">
                <a16:creationId xmlns:a16="http://schemas.microsoft.com/office/drawing/2014/main" id="{C30EC60F-8D52-5D2C-CB0B-CA2833E68D33}"/>
              </a:ext>
            </a:extLst>
          </p:cNvPr>
          <p:cNvSpPr txBox="1"/>
          <p:nvPr/>
        </p:nvSpPr>
        <p:spPr>
          <a:xfrm>
            <a:off x="2749253" y="823804"/>
            <a:ext cx="6093500" cy="646331"/>
          </a:xfrm>
          <a:prstGeom prst="rect">
            <a:avLst/>
          </a:prstGeom>
          <a:noFill/>
        </p:spPr>
        <p:txBody>
          <a:bodyPr wrap="square">
            <a:spAutoFit/>
          </a:bodyPr>
          <a:lstStyle/>
          <a:p>
            <a:pPr algn="l"/>
            <a:r>
              <a:rPr lang="en-GB" b="1" i="0" dirty="0">
                <a:effectLst/>
                <a:latin typeface="euclid_circular_a"/>
              </a:rPr>
              <a:t>Example for returning two variables from function using array ( with non return type function)</a:t>
            </a:r>
          </a:p>
        </p:txBody>
      </p:sp>
    </p:spTree>
    <p:extLst>
      <p:ext uri="{BB962C8B-B14F-4D97-AF65-F5344CB8AC3E}">
        <p14:creationId xmlns:p14="http://schemas.microsoft.com/office/powerpoint/2010/main" val="1674540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C87E94-86CA-4338-9209-21BD3632BB56}"/>
              </a:ext>
            </a:extLst>
          </p:cNvPr>
          <p:cNvSpPr>
            <a:spLocks noGrp="1"/>
          </p:cNvSpPr>
          <p:nvPr>
            <p:ph type="sldNum" sz="quarter" idx="12"/>
          </p:nvPr>
        </p:nvSpPr>
        <p:spPr/>
        <p:txBody>
          <a:bodyPr/>
          <a:lstStyle/>
          <a:p>
            <a:fld id="{DBA1B0FB-D917-4C8C-928F-313BD683BF39}" type="slidenum">
              <a:rPr lang="en-US" smtClean="0"/>
              <a:t>12</a:t>
            </a:fld>
            <a:endParaRPr lang="en-US"/>
          </a:p>
        </p:txBody>
      </p:sp>
      <p:sp>
        <p:nvSpPr>
          <p:cNvPr id="7" name="Title 1">
            <a:extLst>
              <a:ext uri="{FF2B5EF4-FFF2-40B4-BE49-F238E27FC236}">
                <a16:creationId xmlns:a16="http://schemas.microsoft.com/office/drawing/2014/main" id="{3B61B56E-C158-38FA-3B56-3755D314DEEE}"/>
              </a:ext>
            </a:extLst>
          </p:cNvPr>
          <p:cNvSpPr>
            <a:spLocks noGrp="1"/>
          </p:cNvSpPr>
          <p:nvPr>
            <p:ph type="title"/>
          </p:nvPr>
        </p:nvSpPr>
        <p:spPr>
          <a:xfrm>
            <a:off x="456142" y="196900"/>
            <a:ext cx="11091862" cy="873125"/>
          </a:xfrm>
        </p:spPr>
        <p:txBody>
          <a:bodyPr/>
          <a:lstStyle/>
          <a:p>
            <a:r>
              <a:rPr lang="en-US" dirty="0"/>
              <a:t>4.7 Array String</a:t>
            </a:r>
            <a:endParaRPr lang="en-US" b="1" dirty="0"/>
          </a:p>
        </p:txBody>
      </p:sp>
      <p:sp>
        <p:nvSpPr>
          <p:cNvPr id="14" name="Date Placeholder 13">
            <a:extLst>
              <a:ext uri="{FF2B5EF4-FFF2-40B4-BE49-F238E27FC236}">
                <a16:creationId xmlns:a16="http://schemas.microsoft.com/office/drawing/2014/main" id="{87BBC97D-2A8C-404A-C8BE-A31AE6618B48}"/>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10/6/2022</a:t>
            </a:fld>
            <a:endParaRPr lang="en-US" dirty="0"/>
          </a:p>
        </p:txBody>
      </p:sp>
      <p:pic>
        <p:nvPicPr>
          <p:cNvPr id="4" name="Picture 3">
            <a:extLst>
              <a:ext uri="{FF2B5EF4-FFF2-40B4-BE49-F238E27FC236}">
                <a16:creationId xmlns:a16="http://schemas.microsoft.com/office/drawing/2014/main" id="{96D08C7C-B638-2889-56F1-732355C49415}"/>
              </a:ext>
            </a:extLst>
          </p:cNvPr>
          <p:cNvPicPr>
            <a:picLocks noChangeAspect="1"/>
          </p:cNvPicPr>
          <p:nvPr/>
        </p:nvPicPr>
        <p:blipFill>
          <a:blip r:embed="rId2"/>
          <a:stretch>
            <a:fillRect/>
          </a:stretch>
        </p:blipFill>
        <p:spPr>
          <a:xfrm>
            <a:off x="5891135" y="79133"/>
            <a:ext cx="5441430" cy="1108657"/>
          </a:xfrm>
          <a:prstGeom prst="rect">
            <a:avLst/>
          </a:prstGeom>
        </p:spPr>
      </p:pic>
      <p:sp>
        <p:nvSpPr>
          <p:cNvPr id="10" name="TextBox 9">
            <a:extLst>
              <a:ext uri="{FF2B5EF4-FFF2-40B4-BE49-F238E27FC236}">
                <a16:creationId xmlns:a16="http://schemas.microsoft.com/office/drawing/2014/main" id="{AB038631-2140-638E-8AE3-F6F9F05591BB}"/>
              </a:ext>
            </a:extLst>
          </p:cNvPr>
          <p:cNvSpPr txBox="1"/>
          <p:nvPr/>
        </p:nvSpPr>
        <p:spPr>
          <a:xfrm>
            <a:off x="337279" y="1305557"/>
            <a:ext cx="12119547" cy="2944154"/>
          </a:xfrm>
          <a:prstGeom prst="rect">
            <a:avLst/>
          </a:prstGeom>
          <a:noFill/>
        </p:spPr>
        <p:txBody>
          <a:bodyPr wrap="square">
            <a:spAutoFit/>
          </a:bodyPr>
          <a:lstStyle/>
          <a:p>
            <a:r>
              <a:rPr lang="en-US" sz="1200" dirty="0"/>
              <a:t>The </a:t>
            </a:r>
            <a:r>
              <a:rPr lang="en-US" sz="1200" b="1" u="sng" dirty="0"/>
              <a:t>first</a:t>
            </a:r>
            <a:r>
              <a:rPr lang="en-US" sz="1200" dirty="0"/>
              <a:t> way is to simply create an initialized array of characters populated by the characters of the string.</a:t>
            </a:r>
          </a:p>
          <a:p>
            <a:r>
              <a:rPr lang="en-GB" sz="1200" b="0" i="0" dirty="0">
                <a:solidFill>
                  <a:srgbClr val="FF8973"/>
                </a:solidFill>
                <a:effectLst/>
                <a:latin typeface="Monaco"/>
              </a:rPr>
              <a:t>char</a:t>
            </a:r>
            <a:r>
              <a:rPr lang="en-GB" sz="1200" b="0" i="0" dirty="0">
                <a:solidFill>
                  <a:srgbClr val="FFFFFF"/>
                </a:solidFill>
                <a:effectLst/>
                <a:latin typeface="Monaco"/>
              </a:rPr>
              <a:t> </a:t>
            </a:r>
            <a:r>
              <a:rPr lang="en-GB" sz="1200" b="0" i="0" dirty="0">
                <a:solidFill>
                  <a:srgbClr val="FF8973"/>
                </a:solidFill>
                <a:effectLst/>
                <a:latin typeface="Monaco"/>
              </a:rPr>
              <a:t>str</a:t>
            </a:r>
            <a:r>
              <a:rPr lang="en-GB" sz="1200" b="0" i="0" dirty="0">
                <a:solidFill>
                  <a:srgbClr val="FFFFFF"/>
                </a:solidFill>
                <a:effectLst/>
                <a:latin typeface="Monaco"/>
              </a:rPr>
              <a:t>[] = {</a:t>
            </a:r>
            <a:r>
              <a:rPr lang="en-GB" sz="1200" b="0" i="0" dirty="0">
                <a:solidFill>
                  <a:srgbClr val="FFE083"/>
                </a:solidFill>
                <a:effectLst/>
                <a:latin typeface="Monaco"/>
              </a:rPr>
              <a:t>'H'</a:t>
            </a:r>
            <a:r>
              <a:rPr lang="en-GB" sz="1200" b="0" i="0" dirty="0">
                <a:solidFill>
                  <a:srgbClr val="FFFFFF"/>
                </a:solidFill>
                <a:effectLst/>
                <a:latin typeface="Monaco"/>
              </a:rPr>
              <a:t>, </a:t>
            </a:r>
            <a:r>
              <a:rPr lang="en-GB" sz="1200" b="0" i="0" dirty="0">
                <a:solidFill>
                  <a:srgbClr val="FFE083"/>
                </a:solidFill>
                <a:effectLst/>
                <a:latin typeface="Monaco"/>
              </a:rPr>
              <a:t>'e'</a:t>
            </a:r>
            <a:r>
              <a:rPr lang="en-GB" sz="1200" b="0" i="0" dirty="0">
                <a:solidFill>
                  <a:srgbClr val="FFFFFF"/>
                </a:solidFill>
                <a:effectLst/>
                <a:latin typeface="Monaco"/>
              </a:rPr>
              <a:t>, </a:t>
            </a:r>
            <a:r>
              <a:rPr lang="en-GB" sz="1200" b="0" i="0" dirty="0">
                <a:solidFill>
                  <a:srgbClr val="FFE083"/>
                </a:solidFill>
                <a:effectLst/>
                <a:latin typeface="Monaco"/>
              </a:rPr>
              <a:t>'l'</a:t>
            </a:r>
            <a:r>
              <a:rPr lang="en-GB" sz="1200" b="0" i="0" dirty="0">
                <a:solidFill>
                  <a:srgbClr val="FFFFFF"/>
                </a:solidFill>
                <a:effectLst/>
                <a:latin typeface="Monaco"/>
              </a:rPr>
              <a:t>, </a:t>
            </a:r>
            <a:r>
              <a:rPr lang="en-GB" sz="1200" b="0" i="0" dirty="0">
                <a:solidFill>
                  <a:srgbClr val="FFE083"/>
                </a:solidFill>
                <a:effectLst/>
                <a:latin typeface="Monaco"/>
              </a:rPr>
              <a:t>'l'</a:t>
            </a:r>
            <a:r>
              <a:rPr lang="en-GB" sz="1200" b="0" i="0" dirty="0">
                <a:solidFill>
                  <a:srgbClr val="FFFFFF"/>
                </a:solidFill>
                <a:effectLst/>
                <a:latin typeface="Monaco"/>
              </a:rPr>
              <a:t>, </a:t>
            </a:r>
            <a:r>
              <a:rPr lang="en-GB" sz="1200" b="0" i="0" dirty="0">
                <a:solidFill>
                  <a:srgbClr val="FFE083"/>
                </a:solidFill>
                <a:effectLst/>
                <a:latin typeface="Monaco"/>
              </a:rPr>
              <a:t>'o'</a:t>
            </a:r>
            <a:r>
              <a:rPr lang="en-GB" sz="1200" b="0" i="0" dirty="0">
                <a:solidFill>
                  <a:srgbClr val="FFFFFF"/>
                </a:solidFill>
                <a:effectLst/>
                <a:latin typeface="Monaco"/>
              </a:rPr>
              <a:t>, </a:t>
            </a:r>
            <a:r>
              <a:rPr lang="en-GB" sz="1200" b="0" i="0" dirty="0">
                <a:solidFill>
                  <a:srgbClr val="FFE083"/>
                </a:solidFill>
                <a:effectLst/>
                <a:latin typeface="Monaco"/>
              </a:rPr>
              <a:t>' '</a:t>
            </a:r>
            <a:r>
              <a:rPr lang="en-GB" sz="1200" b="0" i="0" dirty="0">
                <a:solidFill>
                  <a:srgbClr val="FFFFFF"/>
                </a:solidFill>
                <a:effectLst/>
                <a:latin typeface="Monaco"/>
              </a:rPr>
              <a:t>, </a:t>
            </a:r>
            <a:r>
              <a:rPr lang="en-GB" sz="1200" b="0" i="0" dirty="0">
                <a:solidFill>
                  <a:srgbClr val="FFE083"/>
                </a:solidFill>
                <a:effectLst/>
                <a:latin typeface="Monaco"/>
              </a:rPr>
              <a:t>'W'</a:t>
            </a:r>
            <a:r>
              <a:rPr lang="en-GB" sz="1200" b="0" i="0" dirty="0">
                <a:solidFill>
                  <a:srgbClr val="FFFFFF"/>
                </a:solidFill>
                <a:effectLst/>
                <a:latin typeface="Monaco"/>
              </a:rPr>
              <a:t>, </a:t>
            </a:r>
            <a:r>
              <a:rPr lang="en-GB" sz="1200" b="0" i="0" dirty="0">
                <a:solidFill>
                  <a:srgbClr val="FFE083"/>
                </a:solidFill>
                <a:effectLst/>
                <a:latin typeface="Monaco"/>
              </a:rPr>
              <a:t>'o'</a:t>
            </a:r>
            <a:r>
              <a:rPr lang="en-GB" sz="1200" b="0" i="0" dirty="0">
                <a:solidFill>
                  <a:srgbClr val="FFFFFF"/>
                </a:solidFill>
                <a:effectLst/>
                <a:latin typeface="Monaco"/>
              </a:rPr>
              <a:t>, </a:t>
            </a:r>
            <a:r>
              <a:rPr lang="en-GB" sz="1200" b="0" i="0" dirty="0">
                <a:solidFill>
                  <a:srgbClr val="FFE083"/>
                </a:solidFill>
                <a:effectLst/>
                <a:latin typeface="Monaco"/>
              </a:rPr>
              <a:t>'r'</a:t>
            </a:r>
            <a:r>
              <a:rPr lang="en-GB" sz="1200" b="0" i="0" dirty="0">
                <a:solidFill>
                  <a:srgbClr val="FFFFFF"/>
                </a:solidFill>
                <a:effectLst/>
                <a:latin typeface="Monaco"/>
              </a:rPr>
              <a:t>, </a:t>
            </a:r>
            <a:r>
              <a:rPr lang="en-GB" sz="1200" b="0" i="0" dirty="0">
                <a:solidFill>
                  <a:srgbClr val="FFE083"/>
                </a:solidFill>
                <a:effectLst/>
                <a:latin typeface="Monaco"/>
              </a:rPr>
              <a:t>'l'</a:t>
            </a:r>
            <a:r>
              <a:rPr lang="en-GB" sz="1200" b="0" i="0" dirty="0">
                <a:solidFill>
                  <a:srgbClr val="FFFFFF"/>
                </a:solidFill>
                <a:effectLst/>
                <a:latin typeface="Monaco"/>
              </a:rPr>
              <a:t>, </a:t>
            </a:r>
            <a:r>
              <a:rPr lang="en-GB" sz="1200" b="0" i="0" dirty="0">
                <a:solidFill>
                  <a:srgbClr val="FFE083"/>
                </a:solidFill>
                <a:effectLst/>
                <a:latin typeface="Monaco"/>
              </a:rPr>
              <a:t>'d'</a:t>
            </a:r>
            <a:r>
              <a:rPr lang="en-GB" sz="1200" b="0" i="0" dirty="0">
                <a:solidFill>
                  <a:srgbClr val="FFFFFF"/>
                </a:solidFill>
                <a:effectLst/>
                <a:latin typeface="Monaco"/>
              </a:rPr>
              <a:t>, </a:t>
            </a:r>
            <a:r>
              <a:rPr lang="en-GB" sz="1200" b="0" i="0" dirty="0">
                <a:solidFill>
                  <a:srgbClr val="FFE083"/>
                </a:solidFill>
                <a:effectLst/>
                <a:latin typeface="Monaco"/>
              </a:rPr>
              <a:t>'</a:t>
            </a:r>
            <a:r>
              <a:rPr lang="en-GB" sz="1200" b="0" i="0" dirty="0">
                <a:solidFill>
                  <a:srgbClr val="FFFFFF"/>
                </a:solidFill>
                <a:effectLst/>
                <a:latin typeface="Monaco"/>
              </a:rPr>
              <a:t>\</a:t>
            </a:r>
            <a:r>
              <a:rPr lang="en-GB" sz="1200" b="0" i="0" dirty="0">
                <a:solidFill>
                  <a:srgbClr val="FF8973"/>
                </a:solidFill>
                <a:effectLst/>
                <a:latin typeface="Monaco"/>
              </a:rPr>
              <a:t>0</a:t>
            </a:r>
            <a:r>
              <a:rPr lang="en-GB" sz="1200" b="0" i="0" dirty="0">
                <a:solidFill>
                  <a:srgbClr val="FFE083"/>
                </a:solidFill>
                <a:effectLst/>
                <a:latin typeface="Monaco"/>
              </a:rPr>
              <a:t>’</a:t>
            </a:r>
            <a:r>
              <a:rPr lang="en-GB" sz="1200" b="0" i="0" dirty="0">
                <a:solidFill>
                  <a:srgbClr val="FFFFFF"/>
                </a:solidFill>
                <a:effectLst/>
                <a:latin typeface="Monaco"/>
              </a:rPr>
              <a:t>};</a:t>
            </a:r>
          </a:p>
          <a:p>
            <a:endParaRPr lang="en-US" sz="1200" b="0" i="0" dirty="0">
              <a:solidFill>
                <a:srgbClr val="FFFFFF"/>
              </a:solidFill>
              <a:effectLst/>
              <a:latin typeface="Monaco"/>
            </a:endParaRPr>
          </a:p>
          <a:p>
            <a:r>
              <a:rPr lang="en-US" sz="1200" dirty="0"/>
              <a:t>There are two important things to note here:</a:t>
            </a:r>
          </a:p>
          <a:p>
            <a:endParaRPr lang="en-US" sz="1200" dirty="0"/>
          </a:p>
          <a:p>
            <a:pPr marL="285750" indent="-285750">
              <a:buFont typeface="Arial" panose="020B0604020202020204" pitchFamily="34" charset="0"/>
              <a:buChar char="•"/>
            </a:pPr>
            <a:r>
              <a:rPr lang="en-US" sz="1200" dirty="0"/>
              <a:t>A blank space is a character, so it is included by putting a space in single quotes.</a:t>
            </a:r>
          </a:p>
          <a:p>
            <a:pPr marL="285750" indent="-285750">
              <a:buFont typeface="Arial" panose="020B0604020202020204" pitchFamily="34" charset="0"/>
              <a:buChar char="•"/>
            </a:pPr>
            <a:r>
              <a:rPr lang="en-US" sz="1200" dirty="0"/>
              <a:t>The very last character in the array is \0 known as the null terminating character. It signifies the end of the string and must be included when creating a string as an initialized array.</a:t>
            </a:r>
          </a:p>
          <a:p>
            <a:pPr marL="285750" indent="-285750">
              <a:buFont typeface="Arial" panose="020B0604020202020204" pitchFamily="34" charset="0"/>
              <a:buChar char="•"/>
            </a:pPr>
            <a:endParaRPr lang="en-US" sz="1200" dirty="0"/>
          </a:p>
          <a:p>
            <a:r>
              <a:rPr lang="en-US" sz="1200" dirty="0"/>
              <a:t>The string “Hello World” has 11 characters in it (space is a character too!) but the size of str[] is 12: 11 characters for “Hello World” plus one for the null character.</a:t>
            </a:r>
          </a:p>
          <a:p>
            <a:endParaRPr lang="en-GB" sz="1200" dirty="0"/>
          </a:p>
          <a:p>
            <a:r>
              <a:rPr lang="en-US" sz="1200" dirty="0"/>
              <a:t>The </a:t>
            </a:r>
            <a:r>
              <a:rPr lang="en-US" sz="1200" b="1" u="sng" dirty="0"/>
              <a:t>second</a:t>
            </a:r>
            <a:r>
              <a:rPr lang="en-US" sz="1200" dirty="0"/>
              <a:t> way to create a string variable in C is to use what is called a string literal. This is the creation of a string by initializing the char array with the full string in double quotes like so:</a:t>
            </a:r>
          </a:p>
          <a:p>
            <a:r>
              <a:rPr lang="en-GB" sz="1200" b="0" i="0" dirty="0">
                <a:solidFill>
                  <a:srgbClr val="FF8973"/>
                </a:solidFill>
                <a:effectLst/>
                <a:latin typeface="Monaco"/>
              </a:rPr>
              <a:t>char</a:t>
            </a:r>
            <a:r>
              <a:rPr lang="en-GB" sz="1200" b="0" i="0" dirty="0">
                <a:solidFill>
                  <a:srgbClr val="FFFFFF"/>
                </a:solidFill>
                <a:effectLst/>
                <a:latin typeface="Monaco"/>
              </a:rPr>
              <a:t> </a:t>
            </a:r>
            <a:r>
              <a:rPr lang="en-GB" sz="1200" b="0" i="0" dirty="0">
                <a:solidFill>
                  <a:srgbClr val="FF8973"/>
                </a:solidFill>
                <a:effectLst/>
                <a:latin typeface="Monaco"/>
              </a:rPr>
              <a:t>str</a:t>
            </a:r>
            <a:r>
              <a:rPr lang="en-GB" sz="1200" b="0" i="0" dirty="0">
                <a:solidFill>
                  <a:srgbClr val="FFFFFF"/>
                </a:solidFill>
                <a:effectLst/>
                <a:latin typeface="Monaco"/>
              </a:rPr>
              <a:t>[] = </a:t>
            </a:r>
            <a:r>
              <a:rPr lang="en-GB" sz="1200" b="0" i="0" dirty="0">
                <a:solidFill>
                  <a:srgbClr val="FFE083"/>
                </a:solidFill>
                <a:effectLst/>
                <a:latin typeface="Monaco"/>
              </a:rPr>
              <a:t>"Hello World"</a:t>
            </a:r>
            <a:r>
              <a:rPr lang="en-GB" sz="1200" b="0" i="0" dirty="0">
                <a:solidFill>
                  <a:srgbClr val="FFFFFF"/>
                </a:solidFill>
                <a:effectLst/>
                <a:latin typeface="Monaco"/>
              </a:rPr>
              <a:t>;</a:t>
            </a:r>
            <a:endParaRPr lang="en-US" sz="1200" b="0" i="0" dirty="0">
              <a:solidFill>
                <a:srgbClr val="FFFFFF"/>
              </a:solidFill>
              <a:effectLst/>
              <a:latin typeface="Monaco"/>
            </a:endParaRPr>
          </a:p>
          <a:p>
            <a:endParaRPr lang="en-US" sz="1200" dirty="0">
              <a:solidFill>
                <a:srgbClr val="FFFFFF"/>
              </a:solidFill>
              <a:latin typeface="Monaco"/>
            </a:endParaRPr>
          </a:p>
          <a:p>
            <a:r>
              <a:rPr lang="en-US" sz="1200" dirty="0"/>
              <a:t>The only benefit to creating a string in this way is that it’s easier to type and the null terminating character (‘\0’) is added implicitly. The size of this array is still 12 for the same reasons mentioned before.</a:t>
            </a:r>
            <a:endParaRPr lang="en-GB" sz="1200" dirty="0"/>
          </a:p>
        </p:txBody>
      </p:sp>
      <p:pic>
        <p:nvPicPr>
          <p:cNvPr id="12" name="Picture 11">
            <a:extLst>
              <a:ext uri="{FF2B5EF4-FFF2-40B4-BE49-F238E27FC236}">
                <a16:creationId xmlns:a16="http://schemas.microsoft.com/office/drawing/2014/main" id="{6DAD131A-1933-024D-4E20-8C3501C5EB4A}"/>
              </a:ext>
            </a:extLst>
          </p:cNvPr>
          <p:cNvPicPr>
            <a:picLocks noChangeAspect="1"/>
          </p:cNvPicPr>
          <p:nvPr/>
        </p:nvPicPr>
        <p:blipFill>
          <a:blip r:embed="rId3"/>
          <a:stretch>
            <a:fillRect/>
          </a:stretch>
        </p:blipFill>
        <p:spPr>
          <a:xfrm>
            <a:off x="2835639" y="4403411"/>
            <a:ext cx="7154662" cy="2103801"/>
          </a:xfrm>
          <a:prstGeom prst="rect">
            <a:avLst/>
          </a:prstGeom>
        </p:spPr>
      </p:pic>
    </p:spTree>
    <p:extLst>
      <p:ext uri="{BB962C8B-B14F-4D97-AF65-F5344CB8AC3E}">
        <p14:creationId xmlns:p14="http://schemas.microsoft.com/office/powerpoint/2010/main" val="298072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795AB82-6067-936F-6815-DB37CF0144D7}"/>
              </a:ext>
            </a:extLst>
          </p:cNvPr>
          <p:cNvSpPr>
            <a:spLocks noGrp="1"/>
          </p:cNvSpPr>
          <p:nvPr>
            <p:ph type="sldNum" sz="quarter" idx="12"/>
          </p:nvPr>
        </p:nvSpPr>
        <p:spPr>
          <a:xfrm>
            <a:off x="9948863" y="6504754"/>
            <a:ext cx="1692274" cy="153888"/>
          </a:xfrm>
        </p:spPr>
        <p:txBody>
          <a:bodyPr/>
          <a:lstStyle/>
          <a:p>
            <a:fld id="{DBA1B0FB-D917-4C8C-928F-313BD683BF39}" type="slidenum">
              <a:rPr lang="en-US" smtClean="0"/>
              <a:t>13</a:t>
            </a:fld>
            <a:endParaRPr lang="en-US"/>
          </a:p>
        </p:txBody>
      </p:sp>
      <p:pic>
        <p:nvPicPr>
          <p:cNvPr id="8" name="Picture 7">
            <a:extLst>
              <a:ext uri="{FF2B5EF4-FFF2-40B4-BE49-F238E27FC236}">
                <a16:creationId xmlns:a16="http://schemas.microsoft.com/office/drawing/2014/main" id="{3D8E6B2B-C7E4-B438-F737-CA626EE34C60}"/>
              </a:ext>
            </a:extLst>
          </p:cNvPr>
          <p:cNvPicPr>
            <a:picLocks noChangeAspect="1"/>
          </p:cNvPicPr>
          <p:nvPr/>
        </p:nvPicPr>
        <p:blipFill>
          <a:blip r:embed="rId3"/>
          <a:stretch>
            <a:fillRect/>
          </a:stretch>
        </p:blipFill>
        <p:spPr>
          <a:xfrm>
            <a:off x="7889004" y="2687000"/>
            <a:ext cx="3825740" cy="2145653"/>
          </a:xfrm>
          <a:prstGeom prst="rect">
            <a:avLst/>
          </a:prstGeom>
        </p:spPr>
      </p:pic>
      <p:sp>
        <p:nvSpPr>
          <p:cNvPr id="10" name="TextBox 9">
            <a:extLst>
              <a:ext uri="{FF2B5EF4-FFF2-40B4-BE49-F238E27FC236}">
                <a16:creationId xmlns:a16="http://schemas.microsoft.com/office/drawing/2014/main" id="{E87D01B3-AAAA-FBD1-AFA2-6810510B3CCF}"/>
              </a:ext>
            </a:extLst>
          </p:cNvPr>
          <p:cNvSpPr txBox="1"/>
          <p:nvPr/>
        </p:nvSpPr>
        <p:spPr>
          <a:xfrm>
            <a:off x="7889003" y="1745993"/>
            <a:ext cx="3825739" cy="738664"/>
          </a:xfrm>
          <a:prstGeom prst="rect">
            <a:avLst/>
          </a:prstGeom>
          <a:noFill/>
        </p:spPr>
        <p:txBody>
          <a:bodyPr wrap="square">
            <a:spAutoFit/>
          </a:bodyPr>
          <a:lstStyle/>
          <a:p>
            <a:pPr algn="just"/>
            <a:r>
              <a:rPr lang="en-US" sz="1400" dirty="0"/>
              <a:t> A string cannot be extended to add new characters, and a character in a string cannot be deleted!</a:t>
            </a:r>
            <a:endParaRPr lang="en-GB" sz="1400" dirty="0"/>
          </a:p>
        </p:txBody>
      </p:sp>
      <p:sp>
        <p:nvSpPr>
          <p:cNvPr id="13" name="Title 1">
            <a:extLst>
              <a:ext uri="{FF2B5EF4-FFF2-40B4-BE49-F238E27FC236}">
                <a16:creationId xmlns:a16="http://schemas.microsoft.com/office/drawing/2014/main" id="{5F5F74B6-9AC4-27C7-3919-AC4EE3D54C8A}"/>
              </a:ext>
            </a:extLst>
          </p:cNvPr>
          <p:cNvSpPr>
            <a:spLocks noGrp="1"/>
          </p:cNvSpPr>
          <p:nvPr>
            <p:ph type="title"/>
          </p:nvPr>
        </p:nvSpPr>
        <p:spPr>
          <a:xfrm>
            <a:off x="456142" y="194442"/>
            <a:ext cx="11091862" cy="873125"/>
          </a:xfrm>
        </p:spPr>
        <p:txBody>
          <a:bodyPr/>
          <a:lstStyle/>
          <a:p>
            <a:r>
              <a:rPr lang="en-US" dirty="0"/>
              <a:t>4.7 Array String: loop</a:t>
            </a:r>
            <a:endParaRPr lang="en-US" b="1" dirty="0"/>
          </a:p>
        </p:txBody>
      </p:sp>
      <p:pic>
        <p:nvPicPr>
          <p:cNvPr id="15" name="Picture 14">
            <a:extLst>
              <a:ext uri="{FF2B5EF4-FFF2-40B4-BE49-F238E27FC236}">
                <a16:creationId xmlns:a16="http://schemas.microsoft.com/office/drawing/2014/main" id="{B78B3A91-CEC6-CD16-E21D-208297BE98CF}"/>
              </a:ext>
            </a:extLst>
          </p:cNvPr>
          <p:cNvPicPr>
            <a:picLocks noChangeAspect="1"/>
          </p:cNvPicPr>
          <p:nvPr/>
        </p:nvPicPr>
        <p:blipFill>
          <a:blip r:embed="rId4"/>
          <a:stretch>
            <a:fillRect/>
          </a:stretch>
        </p:blipFill>
        <p:spPr>
          <a:xfrm>
            <a:off x="550863" y="1881250"/>
            <a:ext cx="6367980" cy="3968944"/>
          </a:xfrm>
          <a:prstGeom prst="rect">
            <a:avLst/>
          </a:prstGeom>
        </p:spPr>
      </p:pic>
      <p:sp>
        <p:nvSpPr>
          <p:cNvPr id="18" name="TextBox 17">
            <a:extLst>
              <a:ext uri="{FF2B5EF4-FFF2-40B4-BE49-F238E27FC236}">
                <a16:creationId xmlns:a16="http://schemas.microsoft.com/office/drawing/2014/main" id="{4EB57D95-80EC-5B61-EBA2-15307C367491}"/>
              </a:ext>
            </a:extLst>
          </p:cNvPr>
          <p:cNvSpPr txBox="1"/>
          <p:nvPr/>
        </p:nvSpPr>
        <p:spPr>
          <a:xfrm>
            <a:off x="658762" y="1183157"/>
            <a:ext cx="6096000" cy="646331"/>
          </a:xfrm>
          <a:prstGeom prst="rect">
            <a:avLst/>
          </a:prstGeom>
          <a:noFill/>
        </p:spPr>
        <p:txBody>
          <a:bodyPr wrap="square">
            <a:spAutoFit/>
          </a:bodyPr>
          <a:lstStyle/>
          <a:p>
            <a:r>
              <a:rPr lang="en-US" dirty="0" err="1"/>
              <a:t>strlen</a:t>
            </a:r>
            <a:r>
              <a:rPr lang="en-US" dirty="0"/>
              <a:t>() from #include&lt;string.h&gt; does not account for the null terminating character.</a:t>
            </a:r>
            <a:endParaRPr lang="en-GB" dirty="0"/>
          </a:p>
        </p:txBody>
      </p:sp>
      <p:sp>
        <p:nvSpPr>
          <p:cNvPr id="20" name="Date Placeholder 13">
            <a:extLst>
              <a:ext uri="{FF2B5EF4-FFF2-40B4-BE49-F238E27FC236}">
                <a16:creationId xmlns:a16="http://schemas.microsoft.com/office/drawing/2014/main" id="{F0952691-4E37-082F-F401-1E2FEF98623D}"/>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10/6/2022</a:t>
            </a:fld>
            <a:endParaRPr lang="en-US" dirty="0"/>
          </a:p>
        </p:txBody>
      </p:sp>
    </p:spTree>
    <p:extLst>
      <p:ext uri="{BB962C8B-B14F-4D97-AF65-F5344CB8AC3E}">
        <p14:creationId xmlns:p14="http://schemas.microsoft.com/office/powerpoint/2010/main" val="1607324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E7C3B-92B8-F3A2-4710-66330299BA13}"/>
              </a:ext>
            </a:extLst>
          </p:cNvPr>
          <p:cNvSpPr>
            <a:spLocks noGrp="1"/>
          </p:cNvSpPr>
          <p:nvPr>
            <p:ph type="title"/>
          </p:nvPr>
        </p:nvSpPr>
        <p:spPr/>
        <p:txBody>
          <a:bodyPr/>
          <a:lstStyle/>
          <a:p>
            <a:r>
              <a:rPr lang="en-GB" dirty="0"/>
              <a:t>4.8 Concatenating Strings</a:t>
            </a:r>
          </a:p>
        </p:txBody>
      </p:sp>
      <p:sp>
        <p:nvSpPr>
          <p:cNvPr id="6" name="Slide Number Placeholder 5">
            <a:extLst>
              <a:ext uri="{FF2B5EF4-FFF2-40B4-BE49-F238E27FC236}">
                <a16:creationId xmlns:a16="http://schemas.microsoft.com/office/drawing/2014/main" id="{91C73E3E-34AD-2721-7CBF-46364F43D18F}"/>
              </a:ext>
            </a:extLst>
          </p:cNvPr>
          <p:cNvSpPr>
            <a:spLocks noGrp="1"/>
          </p:cNvSpPr>
          <p:nvPr>
            <p:ph type="sldNum" sz="quarter" idx="12"/>
          </p:nvPr>
        </p:nvSpPr>
        <p:spPr/>
        <p:txBody>
          <a:bodyPr/>
          <a:lstStyle/>
          <a:p>
            <a:fld id="{DBA1B0FB-D917-4C8C-928F-313BD683BF39}" type="slidenum">
              <a:rPr lang="en-US" smtClean="0"/>
              <a:t>14</a:t>
            </a:fld>
            <a:endParaRPr lang="en-US"/>
          </a:p>
        </p:txBody>
      </p:sp>
      <p:sp>
        <p:nvSpPr>
          <p:cNvPr id="8" name="TextBox 7">
            <a:extLst>
              <a:ext uri="{FF2B5EF4-FFF2-40B4-BE49-F238E27FC236}">
                <a16:creationId xmlns:a16="http://schemas.microsoft.com/office/drawing/2014/main" id="{F1ADC0F9-1EEB-EE6A-9B89-CF96E03A7F2D}"/>
              </a:ext>
            </a:extLst>
          </p:cNvPr>
          <p:cNvSpPr txBox="1"/>
          <p:nvPr/>
        </p:nvSpPr>
        <p:spPr>
          <a:xfrm>
            <a:off x="810658" y="2891179"/>
            <a:ext cx="5285342" cy="2308324"/>
          </a:xfrm>
          <a:prstGeom prst="rect">
            <a:avLst/>
          </a:prstGeom>
          <a:noFill/>
        </p:spPr>
        <p:txBody>
          <a:bodyPr wrap="square">
            <a:spAutoFit/>
          </a:bodyPr>
          <a:lstStyle/>
          <a:p>
            <a:pPr algn="just"/>
            <a:r>
              <a:rPr lang="en-US" sz="1600" dirty="0"/>
              <a:t>The </a:t>
            </a:r>
            <a:r>
              <a:rPr lang="en-US" sz="1600" dirty="0" err="1"/>
              <a:t>strcat</a:t>
            </a:r>
            <a:r>
              <a:rPr lang="en-US" sz="1600" dirty="0"/>
              <a:t>() function takes one string, </a:t>
            </a:r>
            <a:r>
              <a:rPr lang="en-US" sz="1600" dirty="0" err="1"/>
              <a:t>src</a:t>
            </a:r>
            <a:r>
              <a:rPr lang="en-US" sz="1600" dirty="0"/>
              <a:t>, and appends it to the end of another string, </a:t>
            </a:r>
            <a:r>
              <a:rPr lang="en-US" sz="1600" dirty="0" err="1"/>
              <a:t>dst</a:t>
            </a:r>
            <a:r>
              <a:rPr lang="en-US" sz="1600" dirty="0"/>
              <a:t>. Using this function does not create a separate third string, but modifies the </a:t>
            </a:r>
            <a:r>
              <a:rPr lang="en-US" sz="1600" dirty="0" err="1"/>
              <a:t>dst</a:t>
            </a:r>
            <a:r>
              <a:rPr lang="en-US" sz="1600" dirty="0"/>
              <a:t> string to include the </a:t>
            </a:r>
            <a:r>
              <a:rPr lang="en-US" sz="1600" dirty="0" err="1"/>
              <a:t>src</a:t>
            </a:r>
            <a:r>
              <a:rPr lang="en-US" sz="1600" dirty="0"/>
              <a:t> string at the end. The syntax for this is:</a:t>
            </a:r>
          </a:p>
          <a:p>
            <a:pPr algn="just"/>
            <a:endParaRPr lang="en-US" sz="1600" dirty="0"/>
          </a:p>
          <a:p>
            <a:pPr algn="just"/>
            <a:r>
              <a:rPr lang="en-US" sz="1600" dirty="0" err="1"/>
              <a:t>strcat</a:t>
            </a:r>
            <a:r>
              <a:rPr lang="en-US" sz="1600" dirty="0"/>
              <a:t>(</a:t>
            </a:r>
            <a:r>
              <a:rPr lang="en-US" sz="1600" dirty="0" err="1"/>
              <a:t>dst</a:t>
            </a:r>
            <a:r>
              <a:rPr lang="en-US" sz="1600" dirty="0"/>
              <a:t>, </a:t>
            </a:r>
            <a:r>
              <a:rPr lang="en-US" sz="1600" dirty="0" err="1"/>
              <a:t>src</a:t>
            </a:r>
            <a:r>
              <a:rPr lang="en-US" sz="1600" dirty="0"/>
              <a:t>);</a:t>
            </a:r>
          </a:p>
          <a:p>
            <a:pPr algn="just"/>
            <a:r>
              <a:rPr lang="fr-FR" sz="1600" dirty="0"/>
              <a:t>char *</a:t>
            </a:r>
            <a:r>
              <a:rPr lang="fr-FR" sz="1600" dirty="0" err="1"/>
              <a:t>strcat</a:t>
            </a:r>
            <a:r>
              <a:rPr lang="fr-FR" sz="1600" dirty="0"/>
              <a:t>(char *destination, </a:t>
            </a:r>
            <a:r>
              <a:rPr lang="fr-FR" sz="1600" dirty="0" err="1"/>
              <a:t>const</a:t>
            </a:r>
            <a:r>
              <a:rPr lang="fr-FR" sz="1600" dirty="0"/>
              <a:t> char *source)</a:t>
            </a:r>
          </a:p>
          <a:p>
            <a:pPr algn="just"/>
            <a:endParaRPr lang="fr-FR" sz="1600" dirty="0"/>
          </a:p>
          <a:p>
            <a:pPr algn="just"/>
            <a:endParaRPr lang="en-GB" sz="1600" dirty="0"/>
          </a:p>
        </p:txBody>
      </p:sp>
      <p:pic>
        <p:nvPicPr>
          <p:cNvPr id="12" name="Picture 11">
            <a:extLst>
              <a:ext uri="{FF2B5EF4-FFF2-40B4-BE49-F238E27FC236}">
                <a16:creationId xmlns:a16="http://schemas.microsoft.com/office/drawing/2014/main" id="{43E59C87-9D51-8156-8337-C386DD232111}"/>
              </a:ext>
            </a:extLst>
          </p:cNvPr>
          <p:cNvPicPr>
            <a:picLocks noChangeAspect="1"/>
          </p:cNvPicPr>
          <p:nvPr/>
        </p:nvPicPr>
        <p:blipFill>
          <a:blip r:embed="rId3"/>
          <a:stretch>
            <a:fillRect/>
          </a:stretch>
        </p:blipFill>
        <p:spPr>
          <a:xfrm>
            <a:off x="6096000" y="1316293"/>
            <a:ext cx="5285342" cy="4750210"/>
          </a:xfrm>
          <a:prstGeom prst="rect">
            <a:avLst/>
          </a:prstGeom>
        </p:spPr>
      </p:pic>
      <p:sp>
        <p:nvSpPr>
          <p:cNvPr id="13" name="Date Placeholder 13">
            <a:extLst>
              <a:ext uri="{FF2B5EF4-FFF2-40B4-BE49-F238E27FC236}">
                <a16:creationId xmlns:a16="http://schemas.microsoft.com/office/drawing/2014/main" id="{91412D17-66CA-AD1B-B6BE-8E0C25C4376F}"/>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10/6/2022</a:t>
            </a:fld>
            <a:endParaRPr lang="en-US" dirty="0"/>
          </a:p>
        </p:txBody>
      </p:sp>
    </p:spTree>
    <p:extLst>
      <p:ext uri="{BB962C8B-B14F-4D97-AF65-F5344CB8AC3E}">
        <p14:creationId xmlns:p14="http://schemas.microsoft.com/office/powerpoint/2010/main" val="1049176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10507-3FE8-5708-4433-52AC0718B1FA}"/>
              </a:ext>
            </a:extLst>
          </p:cNvPr>
          <p:cNvSpPr>
            <a:spLocks noGrp="1"/>
          </p:cNvSpPr>
          <p:nvPr>
            <p:ph type="title"/>
          </p:nvPr>
        </p:nvSpPr>
        <p:spPr/>
        <p:txBody>
          <a:bodyPr/>
          <a:lstStyle/>
          <a:p>
            <a:r>
              <a:rPr lang="en-GB" dirty="0"/>
              <a:t>4.9 Copying Strings</a:t>
            </a:r>
          </a:p>
        </p:txBody>
      </p:sp>
      <p:sp>
        <p:nvSpPr>
          <p:cNvPr id="6" name="Slide Number Placeholder 5">
            <a:extLst>
              <a:ext uri="{FF2B5EF4-FFF2-40B4-BE49-F238E27FC236}">
                <a16:creationId xmlns:a16="http://schemas.microsoft.com/office/drawing/2014/main" id="{90481209-08C9-803B-90EC-5ED281A86654}"/>
              </a:ext>
            </a:extLst>
          </p:cNvPr>
          <p:cNvSpPr>
            <a:spLocks noGrp="1"/>
          </p:cNvSpPr>
          <p:nvPr>
            <p:ph type="sldNum" sz="quarter" idx="12"/>
          </p:nvPr>
        </p:nvSpPr>
        <p:spPr/>
        <p:txBody>
          <a:bodyPr/>
          <a:lstStyle/>
          <a:p>
            <a:fld id="{DBA1B0FB-D917-4C8C-928F-313BD683BF39}" type="slidenum">
              <a:rPr lang="en-US" smtClean="0"/>
              <a:t>15</a:t>
            </a:fld>
            <a:endParaRPr lang="en-US"/>
          </a:p>
        </p:txBody>
      </p:sp>
      <p:sp>
        <p:nvSpPr>
          <p:cNvPr id="8" name="TextBox 7">
            <a:extLst>
              <a:ext uri="{FF2B5EF4-FFF2-40B4-BE49-F238E27FC236}">
                <a16:creationId xmlns:a16="http://schemas.microsoft.com/office/drawing/2014/main" id="{834E41A6-3474-0606-C98E-F8B7901AF534}"/>
              </a:ext>
            </a:extLst>
          </p:cNvPr>
          <p:cNvSpPr txBox="1"/>
          <p:nvPr/>
        </p:nvSpPr>
        <p:spPr>
          <a:xfrm>
            <a:off x="816076" y="1881275"/>
            <a:ext cx="4247536" cy="3754874"/>
          </a:xfrm>
          <a:prstGeom prst="rect">
            <a:avLst/>
          </a:prstGeom>
          <a:noFill/>
        </p:spPr>
        <p:txBody>
          <a:bodyPr wrap="square">
            <a:spAutoFit/>
          </a:bodyPr>
          <a:lstStyle/>
          <a:p>
            <a:pPr algn="just"/>
            <a:r>
              <a:rPr lang="en-US" sz="1400" dirty="0"/>
              <a:t> </a:t>
            </a:r>
            <a:r>
              <a:rPr lang="en-US" sz="1400" dirty="0" err="1"/>
              <a:t>strcpy</a:t>
            </a:r>
            <a:r>
              <a:rPr lang="en-US" sz="1400" dirty="0"/>
              <a:t>() function which is used to copy a string into an empty character array (empty string). The syntax for this function is this:</a:t>
            </a:r>
          </a:p>
          <a:p>
            <a:pPr algn="just"/>
            <a:endParaRPr lang="en-US" sz="1400" dirty="0"/>
          </a:p>
          <a:p>
            <a:pPr algn="just"/>
            <a:r>
              <a:rPr lang="en-US" sz="1400" dirty="0" err="1"/>
              <a:t>strcpy</a:t>
            </a:r>
            <a:r>
              <a:rPr lang="en-US" sz="1400" dirty="0"/>
              <a:t>(</a:t>
            </a:r>
            <a:r>
              <a:rPr lang="en-US" sz="1400" dirty="0" err="1"/>
              <a:t>dst</a:t>
            </a:r>
            <a:r>
              <a:rPr lang="en-US" sz="1400" dirty="0"/>
              <a:t>, </a:t>
            </a:r>
            <a:r>
              <a:rPr lang="en-US" sz="1400" dirty="0" err="1"/>
              <a:t>src</a:t>
            </a:r>
            <a:r>
              <a:rPr lang="en-US" sz="1400" dirty="0"/>
              <a:t>);</a:t>
            </a:r>
          </a:p>
          <a:p>
            <a:pPr algn="just"/>
            <a:endParaRPr lang="en-US" sz="1400" dirty="0"/>
          </a:p>
          <a:p>
            <a:pPr algn="just"/>
            <a:r>
              <a:rPr lang="fr-FR" sz="1400" dirty="0"/>
              <a:t>char* </a:t>
            </a:r>
            <a:r>
              <a:rPr lang="fr-FR" sz="1400" dirty="0" err="1"/>
              <a:t>strcpy</a:t>
            </a:r>
            <a:r>
              <a:rPr lang="fr-FR" sz="1400" dirty="0"/>
              <a:t>(char* destination, </a:t>
            </a:r>
            <a:r>
              <a:rPr lang="fr-FR" sz="1400" dirty="0" err="1"/>
              <a:t>const</a:t>
            </a:r>
            <a:r>
              <a:rPr lang="fr-FR" sz="1400" dirty="0"/>
              <a:t> char* source);</a:t>
            </a:r>
            <a:endParaRPr lang="en-US" sz="1400" dirty="0"/>
          </a:p>
          <a:p>
            <a:pPr algn="just"/>
            <a:endParaRPr lang="en-US" sz="1400" dirty="0"/>
          </a:p>
          <a:p>
            <a:pPr algn="just"/>
            <a:r>
              <a:rPr lang="en-US" sz="1400" dirty="0"/>
              <a:t>Given a string </a:t>
            </a:r>
            <a:r>
              <a:rPr lang="en-US" sz="1400" dirty="0" err="1"/>
              <a:t>src</a:t>
            </a:r>
            <a:r>
              <a:rPr lang="en-US" sz="1400" dirty="0"/>
              <a:t> and an empty string (empty character array) </a:t>
            </a:r>
            <a:r>
              <a:rPr lang="en-US" sz="1400" dirty="0" err="1"/>
              <a:t>dst</a:t>
            </a:r>
            <a:r>
              <a:rPr lang="en-US" sz="1400" dirty="0"/>
              <a:t>, the </a:t>
            </a:r>
            <a:r>
              <a:rPr lang="en-US" sz="1400" dirty="0" err="1"/>
              <a:t>strcpy</a:t>
            </a:r>
            <a:r>
              <a:rPr lang="en-US" sz="1400" dirty="0"/>
              <a:t>() function copies the contents of the </a:t>
            </a:r>
            <a:r>
              <a:rPr lang="en-US" sz="1400" dirty="0" err="1"/>
              <a:t>src</a:t>
            </a:r>
            <a:r>
              <a:rPr lang="en-US" sz="1400" dirty="0"/>
              <a:t> string into the </a:t>
            </a:r>
            <a:r>
              <a:rPr lang="en-US" sz="1400" dirty="0" err="1"/>
              <a:t>dst</a:t>
            </a:r>
            <a:r>
              <a:rPr lang="en-US" sz="1400" dirty="0"/>
              <a:t> string. It is important that the size of the empty character array, </a:t>
            </a:r>
            <a:r>
              <a:rPr lang="en-US" sz="1400" dirty="0" err="1"/>
              <a:t>dst</a:t>
            </a:r>
            <a:r>
              <a:rPr lang="en-US" sz="1400" dirty="0"/>
              <a:t>, be greater than or equal to the length of the string </a:t>
            </a:r>
            <a:r>
              <a:rPr lang="en-US" sz="1400" dirty="0" err="1"/>
              <a:t>src</a:t>
            </a:r>
            <a:r>
              <a:rPr lang="en-US" sz="1400" dirty="0"/>
              <a:t> plus one for the null character (‘\0’) in order to accommodate all incoming characters. If the </a:t>
            </a:r>
            <a:r>
              <a:rPr lang="en-US" sz="1400" dirty="0" err="1"/>
              <a:t>dst</a:t>
            </a:r>
            <a:r>
              <a:rPr lang="en-US" sz="1400" dirty="0"/>
              <a:t> char array is too short, the program will exhibit undefined behavior. Similar to the </a:t>
            </a:r>
            <a:r>
              <a:rPr lang="en-US" sz="1400" dirty="0" err="1"/>
              <a:t>strcat</a:t>
            </a:r>
            <a:r>
              <a:rPr lang="en-US" sz="1400" dirty="0"/>
              <a:t>() function, a new string will not be created.</a:t>
            </a:r>
            <a:endParaRPr lang="en-GB" sz="1400" dirty="0"/>
          </a:p>
        </p:txBody>
      </p:sp>
      <p:pic>
        <p:nvPicPr>
          <p:cNvPr id="10" name="Picture 9">
            <a:extLst>
              <a:ext uri="{FF2B5EF4-FFF2-40B4-BE49-F238E27FC236}">
                <a16:creationId xmlns:a16="http://schemas.microsoft.com/office/drawing/2014/main" id="{FEE5AF8A-3B30-BAAC-D9DA-748F21070F98}"/>
              </a:ext>
            </a:extLst>
          </p:cNvPr>
          <p:cNvPicPr>
            <a:picLocks noChangeAspect="1"/>
          </p:cNvPicPr>
          <p:nvPr/>
        </p:nvPicPr>
        <p:blipFill>
          <a:blip r:embed="rId3"/>
          <a:stretch>
            <a:fillRect/>
          </a:stretch>
        </p:blipFill>
        <p:spPr>
          <a:xfrm>
            <a:off x="5331345" y="1512119"/>
            <a:ext cx="6482281" cy="4085935"/>
          </a:xfrm>
          <a:prstGeom prst="rect">
            <a:avLst/>
          </a:prstGeom>
        </p:spPr>
      </p:pic>
      <p:sp>
        <p:nvSpPr>
          <p:cNvPr id="12" name="Date Placeholder 13">
            <a:extLst>
              <a:ext uri="{FF2B5EF4-FFF2-40B4-BE49-F238E27FC236}">
                <a16:creationId xmlns:a16="http://schemas.microsoft.com/office/drawing/2014/main" id="{9589F7D5-2D76-5B85-0FDF-F1516A59B3BA}"/>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10/6/2022</a:t>
            </a:fld>
            <a:endParaRPr lang="en-US" dirty="0"/>
          </a:p>
        </p:txBody>
      </p:sp>
    </p:spTree>
    <p:extLst>
      <p:ext uri="{BB962C8B-B14F-4D97-AF65-F5344CB8AC3E}">
        <p14:creationId xmlns:p14="http://schemas.microsoft.com/office/powerpoint/2010/main" val="1388832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References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790114" y="4068661"/>
            <a:ext cx="6693709" cy="2003527"/>
          </a:xfrm>
        </p:spPr>
        <p:txBody>
          <a:bodyPr>
            <a:normAutofit fontScale="77500" lnSpcReduction="20000"/>
          </a:bodyPr>
          <a:lstStyle/>
          <a:p>
            <a:r>
              <a:rPr lang="en-US" sz="2600" b="1" dirty="0">
                <a:solidFill>
                  <a:srgbClr val="FF0000">
                    <a:alpha val="60000"/>
                  </a:srgbClr>
                </a:solidFill>
              </a:rPr>
              <a:t>Each Reference is indicated on the footer on each slide.</a:t>
            </a:r>
          </a:p>
          <a:p>
            <a:r>
              <a:rPr lang="en-US" sz="2300" dirty="0"/>
              <a:t>Books:</a:t>
            </a:r>
          </a:p>
          <a:p>
            <a:pPr marL="742950" marR="783590" lvl="1" indent="-285750">
              <a:lnSpc>
                <a:spcPct val="98000"/>
              </a:lnSpc>
              <a:spcAft>
                <a:spcPts val="0"/>
              </a:spcAft>
              <a:buFont typeface="+mj-lt"/>
              <a:buAutoNum type="arabicPeriod"/>
              <a:tabLst>
                <a:tab pos="787400" algn="l"/>
                <a:tab pos="788035" algn="l"/>
              </a:tabLst>
            </a:pPr>
            <a:r>
              <a:rPr lang="en-US" sz="1700" dirty="0" err="1">
                <a:effectLst/>
                <a:latin typeface="Times New Roman" panose="02020603050405020304" pitchFamily="18" charset="0"/>
                <a:ea typeface="Times New Roman" panose="02020603050405020304" pitchFamily="18" charset="0"/>
              </a:rPr>
              <a:t>The_C_Programming_Language</a:t>
            </a:r>
            <a:r>
              <a:rPr lang="en-US" sz="1700" dirty="0">
                <a:effectLst/>
                <a:latin typeface="Times New Roman" panose="02020603050405020304" pitchFamily="18" charset="0"/>
                <a:ea typeface="Times New Roman" panose="02020603050405020304" pitchFamily="18" charset="0"/>
              </a:rPr>
              <a:t>_(2nd_Edition_Ritchie_Kernighan)</a:t>
            </a:r>
            <a:endParaRPr lang="en-GB" sz="1700" dirty="0">
              <a:effectLst/>
              <a:latin typeface="Times New Roman" panose="02020603050405020304" pitchFamily="18" charset="0"/>
              <a:ea typeface="Times New Roman" panose="02020603050405020304" pitchFamily="18" charset="0"/>
            </a:endParaRPr>
          </a:p>
          <a:p>
            <a:pPr marL="742950" marR="783590" lvl="1" indent="-285750">
              <a:lnSpc>
                <a:spcPct val="98000"/>
              </a:lnSpc>
              <a:spcAft>
                <a:spcPts val="0"/>
              </a:spcAft>
              <a:buFont typeface="+mj-lt"/>
              <a:buAutoNum type="arabicPeriod"/>
              <a:tabLst>
                <a:tab pos="787400" algn="l"/>
                <a:tab pos="788035" algn="l"/>
              </a:tabLst>
            </a:pPr>
            <a:r>
              <a:rPr lang="en-US" sz="1700" dirty="0">
                <a:effectLst/>
                <a:latin typeface="Times New Roman" panose="02020603050405020304" pitchFamily="18" charset="0"/>
                <a:ea typeface="Times New Roman" panose="02020603050405020304" pitchFamily="18" charset="0"/>
              </a:rPr>
              <a:t>Learn to Program with C_ Learn to Program using the Popular C Programming Language (Noel </a:t>
            </a:r>
            <a:r>
              <a:rPr lang="en-US" sz="1700" dirty="0" err="1">
                <a:effectLst/>
                <a:latin typeface="Times New Roman" panose="02020603050405020304" pitchFamily="18" charset="0"/>
                <a:ea typeface="Times New Roman" panose="02020603050405020304" pitchFamily="18" charset="0"/>
              </a:rPr>
              <a:t>Kalicharan</a:t>
            </a:r>
            <a:r>
              <a:rPr lang="en-US" sz="1700" dirty="0">
                <a:effectLst/>
                <a:latin typeface="Times New Roman" panose="02020603050405020304" pitchFamily="18" charset="0"/>
                <a:ea typeface="Times New Roman" panose="02020603050405020304" pitchFamily="18" charset="0"/>
              </a:rPr>
              <a:t>)</a:t>
            </a:r>
            <a:endParaRPr lang="en-GB" sz="1700" dirty="0">
              <a:effectLst/>
              <a:latin typeface="Times New Roman" panose="02020603050405020304" pitchFamily="18" charset="0"/>
              <a:ea typeface="Times New Roman" panose="02020603050405020304" pitchFamily="18" charset="0"/>
            </a:endParaRPr>
          </a:p>
          <a:p>
            <a:pPr marL="742950" marR="783590" lvl="1" indent="-285750">
              <a:lnSpc>
                <a:spcPct val="98000"/>
              </a:lnSpc>
              <a:spcAft>
                <a:spcPts val="0"/>
              </a:spcAft>
              <a:buFont typeface="+mj-lt"/>
              <a:buAutoNum type="arabicPeriod"/>
              <a:tabLst>
                <a:tab pos="787400" algn="l"/>
                <a:tab pos="788035" algn="l"/>
              </a:tabLst>
            </a:pPr>
            <a:r>
              <a:rPr lang="en-US" sz="1700" dirty="0">
                <a:effectLst/>
                <a:latin typeface="Times New Roman" panose="02020603050405020304" pitchFamily="18" charset="0"/>
                <a:ea typeface="Times New Roman" panose="02020603050405020304" pitchFamily="18" charset="0"/>
              </a:rPr>
              <a:t>C</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How</a:t>
            </a:r>
            <a:r>
              <a:rPr lang="en-US" sz="1700" spc="-2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to Program,</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8th</a:t>
            </a:r>
            <a:r>
              <a:rPr lang="en-US" sz="1700" spc="-2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edition,</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Paul</a:t>
            </a:r>
            <a:r>
              <a:rPr lang="en-US" sz="1700" spc="-4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Deitel</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and Harvey</a:t>
            </a:r>
            <a:r>
              <a:rPr lang="en-US" sz="1700" spc="-5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Deitel</a:t>
            </a:r>
            <a:r>
              <a:rPr lang="en-US" sz="1700" dirty="0">
                <a:effectLst/>
                <a:latin typeface="Times New Roman" panose="02020603050405020304" pitchFamily="18" charset="0"/>
                <a:ea typeface="Times New Roman" panose="02020603050405020304" pitchFamily="18" charset="0"/>
              </a:rPr>
              <a:t>,</a:t>
            </a:r>
            <a:r>
              <a:rPr lang="en-US" sz="1700" spc="1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Pearson,</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2016.</a:t>
            </a:r>
            <a:endParaRPr lang="en-GB" sz="1700" dirty="0">
              <a:effectLst/>
              <a:latin typeface="Times New Roman" panose="02020603050405020304" pitchFamily="18" charset="0"/>
              <a:ea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 name="Date Placeholder 13">
            <a:extLst>
              <a:ext uri="{FF2B5EF4-FFF2-40B4-BE49-F238E27FC236}">
                <a16:creationId xmlns:a16="http://schemas.microsoft.com/office/drawing/2014/main" id="{4D21997B-B852-217D-25BF-72D7E4238C12}"/>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10/5/2022</a:t>
            </a:fld>
            <a:endParaRPr lang="en-US" dirty="0"/>
          </a:p>
        </p:txBody>
      </p:sp>
    </p:spTree>
    <p:extLst>
      <p:ext uri="{BB962C8B-B14F-4D97-AF65-F5344CB8AC3E}">
        <p14:creationId xmlns:p14="http://schemas.microsoft.com/office/powerpoint/2010/main" val="3521561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Nazrin Dolkhanova Sultanli</a:t>
            </a:r>
          </a:p>
          <a:p>
            <a:r>
              <a:rPr lang="en-US" dirty="0">
                <a:hlinkClick r:id="rId2"/>
              </a:rPr>
              <a:t>Nazrin.Sultanli.Dolkhanova@bhos.edu.az</a:t>
            </a:r>
            <a:endParaRPr lang="en-US" dirty="0"/>
          </a:p>
          <a:p>
            <a:r>
              <a:rPr lang="en-US" dirty="0"/>
              <a:t>Baku Higher Oil School</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 name="Date Placeholder 13">
            <a:extLst>
              <a:ext uri="{FF2B5EF4-FFF2-40B4-BE49-F238E27FC236}">
                <a16:creationId xmlns:a16="http://schemas.microsoft.com/office/drawing/2014/main" id="{9CD68D27-B15C-547D-5B7E-EB63C3B7C38C}"/>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10/5/2022</a:t>
            </a:fld>
            <a:endParaRPr lang="en-US" dirty="0"/>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801187" y="196900"/>
            <a:ext cx="3565524" cy="866376"/>
          </a:xfrm>
        </p:spPr>
        <p:txBody>
          <a:bodyPr/>
          <a:lstStyle/>
          <a:p>
            <a:r>
              <a:rPr lang="en-US"/>
              <a:t>Agenda</a:t>
            </a:r>
            <a:endParaRPr lang="en-US" dirty="0"/>
          </a:p>
        </p:txBody>
      </p:sp>
      <p:graphicFrame>
        <p:nvGraphicFramePr>
          <p:cNvPr id="17" name="Content Placeholder 2">
            <a:extLst>
              <a:ext uri="{FF2B5EF4-FFF2-40B4-BE49-F238E27FC236}">
                <a16:creationId xmlns:a16="http://schemas.microsoft.com/office/drawing/2014/main" id="{7D76EDB4-01E4-0755-D31B-3AD63BC5935E}"/>
              </a:ext>
            </a:extLst>
          </p:cNvPr>
          <p:cNvGraphicFramePr>
            <a:graphicFrameLocks noGrp="1"/>
          </p:cNvGraphicFramePr>
          <p:nvPr>
            <p:ph idx="1"/>
            <p:extLst>
              <p:ext uri="{D42A27DB-BD31-4B8C-83A1-F6EECF244321}">
                <p14:modId xmlns:p14="http://schemas.microsoft.com/office/powerpoint/2010/main" val="4234505892"/>
              </p:ext>
            </p:extLst>
          </p:nvPr>
        </p:nvGraphicFramePr>
        <p:xfrm>
          <a:off x="714103" y="1378526"/>
          <a:ext cx="3301592" cy="4692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7"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8"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9"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4" name="Date Placeholder 13">
            <a:extLst>
              <a:ext uri="{FF2B5EF4-FFF2-40B4-BE49-F238E27FC236}">
                <a16:creationId xmlns:a16="http://schemas.microsoft.com/office/drawing/2014/main" id="{4E95F5B4-8C9F-9EB6-62FF-F268A8D6A440}"/>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10/5/2022</a:t>
            </a:fld>
            <a:endParaRPr lang="en-US" dirty="0"/>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6724"/>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a:t>
            </a:r>
            <a:r>
              <a:rPr lang="en-US" dirty="0"/>
              <a:t>four</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sz="2400" b="1" dirty="0">
                <a:solidFill>
                  <a:srgbClr val="FFFFFF"/>
                </a:solidFill>
              </a:rPr>
              <a:t>Arrays</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t>3</a:t>
            </a:fld>
            <a:endParaRPr lang="en-US"/>
          </a:p>
        </p:txBody>
      </p:sp>
      <p:sp>
        <p:nvSpPr>
          <p:cNvPr id="5" name="Date Placeholder 13">
            <a:extLst>
              <a:ext uri="{FF2B5EF4-FFF2-40B4-BE49-F238E27FC236}">
                <a16:creationId xmlns:a16="http://schemas.microsoft.com/office/drawing/2014/main" id="{A4B889AC-2D2F-C7A4-E8C7-C667ADF30E6D}"/>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10/5/2022</a:t>
            </a:fld>
            <a:endParaRPr lang="en-US" dirty="0"/>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1055654" y="208767"/>
            <a:ext cx="11091600" cy="1332000"/>
          </a:xfrm>
        </p:spPr>
        <p:txBody>
          <a:bodyPr/>
          <a:lstStyle/>
          <a:p>
            <a:r>
              <a:rPr lang="en-US" dirty="0"/>
              <a:t>4</a:t>
            </a:r>
            <a:r>
              <a:rPr lang="en-US" sz="4800" dirty="0"/>
              <a:t>.1 Array declaration: uninitialized</a:t>
            </a:r>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13" name="Date Placeholder 13">
            <a:extLst>
              <a:ext uri="{FF2B5EF4-FFF2-40B4-BE49-F238E27FC236}">
                <a16:creationId xmlns:a16="http://schemas.microsoft.com/office/drawing/2014/main" id="{D894FB21-00CD-420A-8C4C-E969ADDF945E}"/>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10/5/2022</a:t>
            </a:fld>
            <a:endParaRPr lang="en-US" dirty="0"/>
          </a:p>
        </p:txBody>
      </p:sp>
      <p:sp>
        <p:nvSpPr>
          <p:cNvPr id="8" name="TextBox 7">
            <a:extLst>
              <a:ext uri="{FF2B5EF4-FFF2-40B4-BE49-F238E27FC236}">
                <a16:creationId xmlns:a16="http://schemas.microsoft.com/office/drawing/2014/main" id="{83A6DD7A-B558-547E-7777-735A76D518F1}"/>
              </a:ext>
            </a:extLst>
          </p:cNvPr>
          <p:cNvSpPr txBox="1"/>
          <p:nvPr/>
        </p:nvSpPr>
        <p:spPr>
          <a:xfrm>
            <a:off x="463039" y="1031404"/>
            <a:ext cx="7837190" cy="5201424"/>
          </a:xfrm>
          <a:prstGeom prst="rect">
            <a:avLst/>
          </a:prstGeom>
          <a:noFill/>
        </p:spPr>
        <p:txBody>
          <a:bodyPr wrap="square">
            <a:spAutoFit/>
          </a:bodyPr>
          <a:lstStyle/>
          <a:p>
            <a:r>
              <a:rPr lang="en-US" sz="1600" b="1" dirty="0" err="1"/>
              <a:t>DataType</a:t>
            </a:r>
            <a:r>
              <a:rPr lang="en-US" sz="1600" b="1" dirty="0"/>
              <a:t>  </a:t>
            </a:r>
            <a:r>
              <a:rPr lang="en-US" sz="1600" b="1" dirty="0" err="1"/>
              <a:t>ArrayName</a:t>
            </a:r>
            <a:r>
              <a:rPr lang="en-US" sz="1600" b="1" dirty="0"/>
              <a:t>[</a:t>
            </a:r>
            <a:r>
              <a:rPr lang="en-US" sz="1600" b="1" dirty="0" err="1"/>
              <a:t>SizeOfArray</a:t>
            </a:r>
            <a:r>
              <a:rPr lang="en-US" sz="1600" b="1" dirty="0"/>
              <a:t>];</a:t>
            </a:r>
          </a:p>
          <a:p>
            <a:endParaRPr lang="en-US" sz="1600" b="1" dirty="0"/>
          </a:p>
          <a:p>
            <a:r>
              <a:rPr lang="en-US" sz="1600" b="1" dirty="0"/>
              <a:t>int score[60];</a:t>
            </a:r>
          </a:p>
          <a:p>
            <a:endParaRPr lang="en-US" sz="1600" b="1" dirty="0"/>
          </a:p>
          <a:p>
            <a:r>
              <a:rPr lang="en-US" sz="1600" dirty="0"/>
              <a:t>An array declaration consists of </a:t>
            </a:r>
          </a:p>
          <a:p>
            <a:pPr marL="285750" indent="-285750">
              <a:buFont typeface="Arial" panose="020B0604020202020204" pitchFamily="34" charset="0"/>
              <a:buChar char="•"/>
            </a:pPr>
            <a:r>
              <a:rPr lang="en-US" sz="1600" dirty="0"/>
              <a:t>The type (int, in this example) </a:t>
            </a:r>
          </a:p>
          <a:p>
            <a:pPr marL="285750" indent="-285750">
              <a:buFont typeface="Arial" panose="020B0604020202020204" pitchFamily="34" charset="0"/>
              <a:buChar char="•"/>
            </a:pPr>
            <a:r>
              <a:rPr lang="en-US" sz="1600" dirty="0"/>
              <a:t>The name of the array (score, in this example) </a:t>
            </a:r>
          </a:p>
          <a:p>
            <a:pPr marL="285750" indent="-285750">
              <a:buFont typeface="Arial" panose="020B0604020202020204" pitchFamily="34" charset="0"/>
              <a:buChar char="•"/>
            </a:pPr>
            <a:r>
              <a:rPr lang="en-US" sz="1600" dirty="0"/>
              <a:t>A left square bracket, [ </a:t>
            </a:r>
          </a:p>
          <a:p>
            <a:pPr marL="285750" indent="-285750">
              <a:buFont typeface="Arial" panose="020B0604020202020204" pitchFamily="34" charset="0"/>
              <a:buChar char="•"/>
            </a:pPr>
            <a:r>
              <a:rPr lang="en-US" sz="1600" dirty="0"/>
              <a:t>The size of the array (60, in this example) </a:t>
            </a:r>
          </a:p>
          <a:p>
            <a:pPr marL="285750" indent="-285750">
              <a:buFont typeface="Arial" panose="020B0604020202020204" pitchFamily="34" charset="0"/>
              <a:buChar char="•"/>
            </a:pPr>
            <a:r>
              <a:rPr lang="en-US" sz="1600" dirty="0"/>
              <a:t>A right square bracket, ] </a:t>
            </a:r>
          </a:p>
          <a:p>
            <a:pPr marL="285750" indent="-285750">
              <a:buFont typeface="Arial" panose="020B0604020202020204" pitchFamily="34" charset="0"/>
              <a:buChar char="•"/>
            </a:pPr>
            <a:endParaRPr lang="en-US" sz="1600" dirty="0"/>
          </a:p>
          <a:p>
            <a:r>
              <a:rPr lang="en-US" sz="1600" dirty="0"/>
              <a:t>When you create an uninitialized array, you are required to specify its size so that the compiler may reserve the proper amount of memory blocks. </a:t>
            </a:r>
          </a:p>
          <a:p>
            <a:endParaRPr lang="en-US" sz="1600" dirty="0"/>
          </a:p>
          <a:p>
            <a:r>
              <a:rPr lang="en-US" sz="1200" dirty="0"/>
              <a:t>score[0] refers to the 1st score</a:t>
            </a:r>
          </a:p>
          <a:p>
            <a:r>
              <a:rPr lang="en-US" sz="1200" dirty="0"/>
              <a:t>score[1] refers to the 2nd score</a:t>
            </a:r>
          </a:p>
          <a:p>
            <a:r>
              <a:rPr lang="en-US" sz="1200" dirty="0"/>
              <a:t>score[2] refers to the 3rd score </a:t>
            </a:r>
          </a:p>
          <a:p>
            <a:r>
              <a:rPr lang="en-US" sz="1200" dirty="0"/>
              <a:t>. </a:t>
            </a:r>
          </a:p>
          <a:p>
            <a:r>
              <a:rPr lang="en-US" sz="1200" dirty="0"/>
              <a:t>score[58] refers to the 59th score </a:t>
            </a:r>
          </a:p>
          <a:p>
            <a:r>
              <a:rPr lang="en-US" sz="1200" dirty="0"/>
              <a:t>score[59] refers to the 60th score</a:t>
            </a:r>
          </a:p>
          <a:p>
            <a:endParaRPr lang="en-US" sz="1200" dirty="0"/>
          </a:p>
          <a:p>
            <a:r>
              <a:rPr lang="en-US" sz="1200" dirty="0"/>
              <a:t>It is an error to try to refer to an element that is outside the range of subscripts allowed. If you do, you will get an “array subscript” error. For example, you cannot refer to score[60], score[-1] and score[99] since they do not exist.</a:t>
            </a:r>
          </a:p>
        </p:txBody>
      </p:sp>
      <p:pic>
        <p:nvPicPr>
          <p:cNvPr id="11" name="Picture 10">
            <a:extLst>
              <a:ext uri="{FF2B5EF4-FFF2-40B4-BE49-F238E27FC236}">
                <a16:creationId xmlns:a16="http://schemas.microsoft.com/office/drawing/2014/main" id="{5E88762F-F13A-9F47-C853-FB454696AB1B}"/>
              </a:ext>
            </a:extLst>
          </p:cNvPr>
          <p:cNvPicPr>
            <a:picLocks noChangeAspect="1"/>
          </p:cNvPicPr>
          <p:nvPr/>
        </p:nvPicPr>
        <p:blipFill>
          <a:blip r:embed="rId2"/>
          <a:stretch>
            <a:fillRect/>
          </a:stretch>
        </p:blipFill>
        <p:spPr>
          <a:xfrm>
            <a:off x="8787076" y="3539881"/>
            <a:ext cx="2399273" cy="2444542"/>
          </a:xfrm>
          <a:prstGeom prst="rect">
            <a:avLst/>
          </a:prstGeom>
        </p:spPr>
      </p:pic>
      <p:sp>
        <p:nvSpPr>
          <p:cNvPr id="15" name="Footer Placeholder 14">
            <a:extLst>
              <a:ext uri="{FF2B5EF4-FFF2-40B4-BE49-F238E27FC236}">
                <a16:creationId xmlns:a16="http://schemas.microsoft.com/office/drawing/2014/main" id="{F13B8198-F24A-17B2-3799-96E19C7292C1}"/>
              </a:ext>
            </a:extLst>
          </p:cNvPr>
          <p:cNvSpPr>
            <a:spLocks noGrp="1"/>
          </p:cNvSpPr>
          <p:nvPr>
            <p:ph type="ftr" sz="quarter" idx="11"/>
          </p:nvPr>
        </p:nvSpPr>
        <p:spPr>
          <a:xfrm>
            <a:off x="3359150" y="6507212"/>
            <a:ext cx="6379210" cy="153888"/>
          </a:xfrm>
        </p:spPr>
        <p:txBody>
          <a:bodyPr/>
          <a:lstStyle/>
          <a:p>
            <a:r>
              <a:rPr lang="en-US" dirty="0"/>
              <a:t>Learn to Program with C_ Learn to Program using the Popular C Programming Language  Chapter 8</a:t>
            </a:r>
          </a:p>
        </p:txBody>
      </p:sp>
      <p:pic>
        <p:nvPicPr>
          <p:cNvPr id="19" name="Picture 18">
            <a:extLst>
              <a:ext uri="{FF2B5EF4-FFF2-40B4-BE49-F238E27FC236}">
                <a16:creationId xmlns:a16="http://schemas.microsoft.com/office/drawing/2014/main" id="{4B441D68-90B8-AB2B-9F27-6B5604A2535B}"/>
              </a:ext>
            </a:extLst>
          </p:cNvPr>
          <p:cNvPicPr>
            <a:picLocks noChangeAspect="1"/>
          </p:cNvPicPr>
          <p:nvPr/>
        </p:nvPicPr>
        <p:blipFill>
          <a:blip r:embed="rId3"/>
          <a:stretch>
            <a:fillRect/>
          </a:stretch>
        </p:blipFill>
        <p:spPr>
          <a:xfrm>
            <a:off x="8342198" y="1031404"/>
            <a:ext cx="2792323" cy="2296318"/>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13" name="Date Placeholder 13">
            <a:extLst>
              <a:ext uri="{FF2B5EF4-FFF2-40B4-BE49-F238E27FC236}">
                <a16:creationId xmlns:a16="http://schemas.microsoft.com/office/drawing/2014/main" id="{D894FB21-00CD-420A-8C4C-E969ADDF945E}"/>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10/5/2022</a:t>
            </a:fld>
            <a:endParaRPr lang="en-US" dirty="0"/>
          </a:p>
        </p:txBody>
      </p:sp>
      <p:sp>
        <p:nvSpPr>
          <p:cNvPr id="8" name="TextBox 7">
            <a:extLst>
              <a:ext uri="{FF2B5EF4-FFF2-40B4-BE49-F238E27FC236}">
                <a16:creationId xmlns:a16="http://schemas.microsoft.com/office/drawing/2014/main" id="{83A6DD7A-B558-547E-7777-735A76D518F1}"/>
              </a:ext>
            </a:extLst>
          </p:cNvPr>
          <p:cNvSpPr txBox="1"/>
          <p:nvPr/>
        </p:nvSpPr>
        <p:spPr>
          <a:xfrm>
            <a:off x="310951" y="915446"/>
            <a:ext cx="11570098" cy="3754874"/>
          </a:xfrm>
          <a:prstGeom prst="rect">
            <a:avLst/>
          </a:prstGeom>
          <a:noFill/>
        </p:spPr>
        <p:txBody>
          <a:bodyPr wrap="square">
            <a:spAutoFit/>
          </a:bodyPr>
          <a:lstStyle/>
          <a:p>
            <a:r>
              <a:rPr lang="en-US" sz="1400" b="1" dirty="0" err="1"/>
              <a:t>dataType</a:t>
            </a:r>
            <a:r>
              <a:rPr lang="en-US" sz="1400" b="1" dirty="0"/>
              <a:t> name[] = {</a:t>
            </a:r>
            <a:r>
              <a:rPr lang="en-US" sz="1400" b="1" dirty="0" err="1"/>
              <a:t>firstValue</a:t>
            </a:r>
            <a:r>
              <a:rPr lang="en-US" sz="1400" b="1" dirty="0"/>
              <a:t>, </a:t>
            </a:r>
            <a:r>
              <a:rPr lang="en-US" sz="1400" b="1" dirty="0" err="1"/>
              <a:t>secondValue</a:t>
            </a:r>
            <a:r>
              <a:rPr lang="en-US" sz="1400" b="1" dirty="0"/>
              <a:t>, </a:t>
            </a:r>
            <a:r>
              <a:rPr lang="en-US" sz="1400" b="1" dirty="0" err="1"/>
              <a:t>thirdValue</a:t>
            </a:r>
            <a:r>
              <a:rPr lang="en-US" sz="1400" b="1" dirty="0"/>
              <a:t>, …};</a:t>
            </a:r>
          </a:p>
          <a:p>
            <a:r>
              <a:rPr lang="en-US" sz="1400" b="1" dirty="0"/>
              <a:t>int age[] = {7, 27, 34, 63};</a:t>
            </a:r>
          </a:p>
          <a:p>
            <a:endParaRPr lang="en-US" sz="1400" b="1" dirty="0"/>
          </a:p>
          <a:p>
            <a:r>
              <a:rPr lang="en-US" sz="1400" dirty="0"/>
              <a:t>Notice that in this case, you don’t need to specify the size of the array as it is implied from the number of elements supplied; however, declaring an initialized array with the size specified will also work. </a:t>
            </a:r>
          </a:p>
          <a:p>
            <a:r>
              <a:rPr lang="en-US" sz="1400" b="1" dirty="0"/>
              <a:t>int age[4] = {7, 27, 34, 63};</a:t>
            </a:r>
          </a:p>
          <a:p>
            <a:endParaRPr lang="en-US" sz="1400" b="1" dirty="0"/>
          </a:p>
          <a:p>
            <a:r>
              <a:rPr lang="en-US" sz="1400" dirty="0"/>
              <a:t>If fewer than 4 values are supplied, then 0s would be used to fill out the array. If more than 4 values are supplied, you would get a warning or an error, depending on your compiler setting.</a:t>
            </a:r>
            <a:endParaRPr lang="en-US" sz="1400" b="1" dirty="0"/>
          </a:p>
          <a:p>
            <a:endParaRPr lang="en-US" sz="1400" b="1" dirty="0"/>
          </a:p>
          <a:p>
            <a:r>
              <a:rPr lang="en-US" sz="1400" dirty="0"/>
              <a:t>Array elements can be accessed, modified, and used just like any other variable of the same data type. The following shows how to access an element in an array at index </a:t>
            </a:r>
            <a:r>
              <a:rPr lang="en-US" sz="1400" dirty="0" err="1"/>
              <a:t>idx</a:t>
            </a:r>
            <a:r>
              <a:rPr lang="en-US" sz="1400" dirty="0"/>
              <a:t>:</a:t>
            </a:r>
          </a:p>
          <a:p>
            <a:r>
              <a:rPr lang="en-US" sz="1400" b="1" dirty="0" err="1"/>
              <a:t>arr</a:t>
            </a:r>
            <a:r>
              <a:rPr lang="en-US" sz="1400" b="1" dirty="0"/>
              <a:t>[</a:t>
            </a:r>
            <a:r>
              <a:rPr lang="en-US" sz="1400" b="1" dirty="0" err="1"/>
              <a:t>idx</a:t>
            </a:r>
            <a:r>
              <a:rPr lang="en-US" sz="1400" b="1" dirty="0"/>
              <a:t>]</a:t>
            </a:r>
          </a:p>
          <a:p>
            <a:endParaRPr lang="en-US" sz="1400" b="1" dirty="0"/>
          </a:p>
          <a:p>
            <a:r>
              <a:rPr lang="en-US" sz="1400" dirty="0"/>
              <a:t>An element in an array is modified just like a regular variable:</a:t>
            </a:r>
          </a:p>
          <a:p>
            <a:r>
              <a:rPr lang="en-US" sz="1400" b="1" dirty="0" err="1"/>
              <a:t>arr</a:t>
            </a:r>
            <a:r>
              <a:rPr lang="en-US" sz="1400" b="1" dirty="0"/>
              <a:t>[</a:t>
            </a:r>
            <a:r>
              <a:rPr lang="en-US" sz="1400" b="1" dirty="0" err="1"/>
              <a:t>idx</a:t>
            </a:r>
            <a:r>
              <a:rPr lang="en-US" sz="1400" b="1" dirty="0"/>
              <a:t>] = </a:t>
            </a:r>
            <a:r>
              <a:rPr lang="en-US" sz="1400" b="1" dirty="0" err="1"/>
              <a:t>newValue</a:t>
            </a:r>
            <a:endParaRPr lang="en-US" sz="1400" b="1" dirty="0"/>
          </a:p>
          <a:p>
            <a:endParaRPr lang="en-US" sz="1400" b="1" dirty="0"/>
          </a:p>
        </p:txBody>
      </p:sp>
      <p:sp>
        <p:nvSpPr>
          <p:cNvPr id="2" name="Title 6">
            <a:extLst>
              <a:ext uri="{FF2B5EF4-FFF2-40B4-BE49-F238E27FC236}">
                <a16:creationId xmlns:a16="http://schemas.microsoft.com/office/drawing/2014/main" id="{D6241984-2C8C-28F1-566B-18EAD287CA62}"/>
              </a:ext>
            </a:extLst>
          </p:cNvPr>
          <p:cNvSpPr txBox="1">
            <a:spLocks/>
          </p:cNvSpPr>
          <p:nvPr/>
        </p:nvSpPr>
        <p:spPr>
          <a:xfrm>
            <a:off x="1055654" y="208767"/>
            <a:ext cx="11091600" cy="133200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GB" dirty="0"/>
              <a:t>4.1 Array declaration: initialized</a:t>
            </a:r>
          </a:p>
        </p:txBody>
      </p:sp>
      <p:pic>
        <p:nvPicPr>
          <p:cNvPr id="15" name="Picture 14">
            <a:extLst>
              <a:ext uri="{FF2B5EF4-FFF2-40B4-BE49-F238E27FC236}">
                <a16:creationId xmlns:a16="http://schemas.microsoft.com/office/drawing/2014/main" id="{A96CB27F-7FCE-81FB-DC15-F0343CEF9197}"/>
              </a:ext>
            </a:extLst>
          </p:cNvPr>
          <p:cNvPicPr>
            <a:picLocks noChangeAspect="1"/>
          </p:cNvPicPr>
          <p:nvPr/>
        </p:nvPicPr>
        <p:blipFill>
          <a:blip r:embed="rId3"/>
          <a:stretch>
            <a:fillRect/>
          </a:stretch>
        </p:blipFill>
        <p:spPr>
          <a:xfrm>
            <a:off x="6830288" y="5142744"/>
            <a:ext cx="4073412" cy="1364468"/>
          </a:xfrm>
          <a:prstGeom prst="rect">
            <a:avLst/>
          </a:prstGeom>
        </p:spPr>
      </p:pic>
      <p:pic>
        <p:nvPicPr>
          <p:cNvPr id="17" name="Picture 16">
            <a:extLst>
              <a:ext uri="{FF2B5EF4-FFF2-40B4-BE49-F238E27FC236}">
                <a16:creationId xmlns:a16="http://schemas.microsoft.com/office/drawing/2014/main" id="{EBD7F9DF-42A6-12DA-B67D-61CF136D5D0C}"/>
              </a:ext>
            </a:extLst>
          </p:cNvPr>
          <p:cNvPicPr>
            <a:picLocks noChangeAspect="1"/>
          </p:cNvPicPr>
          <p:nvPr/>
        </p:nvPicPr>
        <p:blipFill>
          <a:blip r:embed="rId4"/>
          <a:stretch>
            <a:fillRect/>
          </a:stretch>
        </p:blipFill>
        <p:spPr>
          <a:xfrm>
            <a:off x="6404244" y="3590764"/>
            <a:ext cx="4925499" cy="1332001"/>
          </a:xfrm>
          <a:prstGeom prst="rect">
            <a:avLst/>
          </a:prstGeom>
        </p:spPr>
      </p:pic>
      <p:pic>
        <p:nvPicPr>
          <p:cNvPr id="19" name="Picture 18">
            <a:extLst>
              <a:ext uri="{FF2B5EF4-FFF2-40B4-BE49-F238E27FC236}">
                <a16:creationId xmlns:a16="http://schemas.microsoft.com/office/drawing/2014/main" id="{C5ABE32E-1A96-1AF7-1340-00C26EFA788F}"/>
              </a:ext>
            </a:extLst>
          </p:cNvPr>
          <p:cNvPicPr>
            <a:picLocks noChangeAspect="1"/>
          </p:cNvPicPr>
          <p:nvPr/>
        </p:nvPicPr>
        <p:blipFill>
          <a:blip r:embed="rId5"/>
          <a:stretch>
            <a:fillRect/>
          </a:stretch>
        </p:blipFill>
        <p:spPr>
          <a:xfrm>
            <a:off x="506586" y="4563083"/>
            <a:ext cx="5346354" cy="1944129"/>
          </a:xfrm>
          <a:prstGeom prst="rect">
            <a:avLst/>
          </a:prstGeom>
        </p:spPr>
      </p:pic>
    </p:spTree>
    <p:extLst>
      <p:ext uri="{BB962C8B-B14F-4D97-AF65-F5344CB8AC3E}">
        <p14:creationId xmlns:p14="http://schemas.microsoft.com/office/powerpoint/2010/main" val="137356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2106779" y="145487"/>
            <a:ext cx="9864946" cy="890586"/>
          </a:xfrm>
        </p:spPr>
        <p:txBody>
          <a:bodyPr/>
          <a:lstStyle/>
          <a:p>
            <a:r>
              <a:rPr lang="en-US" dirty="0"/>
              <a:t>4.2 Looping Through Arrays</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10/5/2022</a:t>
            </a:fld>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4" name="Picture 3">
            <a:extLst>
              <a:ext uri="{FF2B5EF4-FFF2-40B4-BE49-F238E27FC236}">
                <a16:creationId xmlns:a16="http://schemas.microsoft.com/office/drawing/2014/main" id="{AE19D026-AA44-6B8A-D56C-645EA0851D5E}"/>
              </a:ext>
            </a:extLst>
          </p:cNvPr>
          <p:cNvPicPr>
            <a:picLocks noChangeAspect="1"/>
          </p:cNvPicPr>
          <p:nvPr/>
        </p:nvPicPr>
        <p:blipFill>
          <a:blip r:embed="rId3"/>
          <a:stretch>
            <a:fillRect/>
          </a:stretch>
        </p:blipFill>
        <p:spPr>
          <a:xfrm>
            <a:off x="2544417" y="1075469"/>
            <a:ext cx="6503737" cy="2614605"/>
          </a:xfrm>
          <a:prstGeom prst="rect">
            <a:avLst/>
          </a:prstGeom>
        </p:spPr>
      </p:pic>
      <p:pic>
        <p:nvPicPr>
          <p:cNvPr id="8" name="Picture 7">
            <a:extLst>
              <a:ext uri="{FF2B5EF4-FFF2-40B4-BE49-F238E27FC236}">
                <a16:creationId xmlns:a16="http://schemas.microsoft.com/office/drawing/2014/main" id="{48DB26F9-3E4B-1163-0C90-D4A8CF602EB3}"/>
              </a:ext>
            </a:extLst>
          </p:cNvPr>
          <p:cNvPicPr>
            <a:picLocks noChangeAspect="1"/>
          </p:cNvPicPr>
          <p:nvPr/>
        </p:nvPicPr>
        <p:blipFill>
          <a:blip r:embed="rId4"/>
          <a:stretch>
            <a:fillRect/>
          </a:stretch>
        </p:blipFill>
        <p:spPr>
          <a:xfrm>
            <a:off x="2439435" y="3895814"/>
            <a:ext cx="6687549" cy="2561189"/>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325208" y="190702"/>
            <a:ext cx="7393445" cy="890586"/>
          </a:xfrm>
        </p:spPr>
        <p:txBody>
          <a:bodyPr/>
          <a:lstStyle/>
          <a:p>
            <a:r>
              <a:rPr lang="en-US" dirty="0"/>
              <a:t>4.</a:t>
            </a:r>
            <a:r>
              <a:rPr lang="az-Latn-AZ" dirty="0"/>
              <a:t>3 </a:t>
            </a:r>
            <a:r>
              <a:rPr lang="en-GB" dirty="0"/>
              <a:t>Size of Array</a:t>
            </a:r>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4" name="Date Placeholder 13">
            <a:extLst>
              <a:ext uri="{FF2B5EF4-FFF2-40B4-BE49-F238E27FC236}">
                <a16:creationId xmlns:a16="http://schemas.microsoft.com/office/drawing/2014/main" id="{BCFEEB54-8D45-00BA-853E-CB4BE6551E1F}"/>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10/5/2022</a:t>
            </a:fld>
            <a:endParaRPr lang="en-US" dirty="0"/>
          </a:p>
        </p:txBody>
      </p:sp>
      <p:pic>
        <p:nvPicPr>
          <p:cNvPr id="4" name="Picture 3">
            <a:extLst>
              <a:ext uri="{FF2B5EF4-FFF2-40B4-BE49-F238E27FC236}">
                <a16:creationId xmlns:a16="http://schemas.microsoft.com/office/drawing/2014/main" id="{5989B7D8-651D-E46F-617D-318A601574E6}"/>
              </a:ext>
            </a:extLst>
          </p:cNvPr>
          <p:cNvPicPr>
            <a:picLocks noChangeAspect="1"/>
          </p:cNvPicPr>
          <p:nvPr/>
        </p:nvPicPr>
        <p:blipFill>
          <a:blip r:embed="rId3"/>
          <a:stretch>
            <a:fillRect/>
          </a:stretch>
        </p:blipFill>
        <p:spPr>
          <a:xfrm>
            <a:off x="683385" y="4380392"/>
            <a:ext cx="4176322" cy="1508824"/>
          </a:xfrm>
          <a:prstGeom prst="rect">
            <a:avLst/>
          </a:prstGeom>
        </p:spPr>
      </p:pic>
      <p:sp>
        <p:nvSpPr>
          <p:cNvPr id="6" name="TextBox 5">
            <a:extLst>
              <a:ext uri="{FF2B5EF4-FFF2-40B4-BE49-F238E27FC236}">
                <a16:creationId xmlns:a16="http://schemas.microsoft.com/office/drawing/2014/main" id="{FEB4747F-BDA5-AB91-377B-D6E02D267CB7}"/>
              </a:ext>
            </a:extLst>
          </p:cNvPr>
          <p:cNvSpPr txBox="1"/>
          <p:nvPr/>
        </p:nvSpPr>
        <p:spPr>
          <a:xfrm>
            <a:off x="550863" y="1425318"/>
            <a:ext cx="11315929" cy="2246769"/>
          </a:xfrm>
          <a:prstGeom prst="rect">
            <a:avLst/>
          </a:prstGeom>
          <a:noFill/>
        </p:spPr>
        <p:txBody>
          <a:bodyPr wrap="square">
            <a:spAutoFit/>
          </a:bodyPr>
          <a:lstStyle/>
          <a:p>
            <a:pPr algn="just"/>
            <a:r>
              <a:rPr lang="en-US" sz="1200" dirty="0"/>
              <a:t>The array has five elements in it, however, this code will output the number 20 as opposed to five because </a:t>
            </a:r>
            <a:r>
              <a:rPr lang="en-US" sz="1200" dirty="0" err="1"/>
              <a:t>sizeof</a:t>
            </a:r>
            <a:r>
              <a:rPr lang="en-US" sz="1200" dirty="0"/>
              <a:t>() returns the total number of bytes occupied by the array regardless of the type of elements. Recall that a variable occupies several bytes in memory determined by its type. In this case, the array has five integers each of which occupies four bytes of memory; therefore the total size is 5 x 4 = 20 bytes. To get the actual number of elements in the array, we have to divide the total size of the array by the size of the data type it contains. Fortunately, the </a:t>
            </a:r>
            <a:r>
              <a:rPr lang="en-US" sz="1200" dirty="0" err="1"/>
              <a:t>sizeof</a:t>
            </a:r>
            <a:r>
              <a:rPr lang="en-US" sz="1200" dirty="0"/>
              <a:t>() function can also be applied to any data type to determine its size in memory. The syntax is the same as that for an array:</a:t>
            </a:r>
          </a:p>
          <a:p>
            <a:r>
              <a:rPr lang="en-US" sz="1200" dirty="0" err="1"/>
              <a:t>sizeof</a:t>
            </a:r>
            <a:r>
              <a:rPr lang="en-US" sz="1200" dirty="0"/>
              <a:t>(</a:t>
            </a:r>
            <a:r>
              <a:rPr lang="en-US" sz="1200" dirty="0" err="1"/>
              <a:t>dataType</a:t>
            </a:r>
            <a:r>
              <a:rPr lang="en-US" sz="1200" dirty="0"/>
              <a:t>);</a:t>
            </a:r>
          </a:p>
          <a:p>
            <a:endParaRPr lang="en-US" sz="1200" dirty="0"/>
          </a:p>
          <a:p>
            <a:r>
              <a:rPr lang="en-GB" sz="1600" dirty="0">
                <a:solidFill>
                  <a:srgbClr val="939598"/>
                </a:solidFill>
                <a:effectLst/>
                <a:latin typeface="Ubuntu Mono" panose="020B0509030602030204" pitchFamily="49" charset="0"/>
                <a:ea typeface="Times New Roman" panose="02020603050405020304" pitchFamily="18" charset="0"/>
                <a:cs typeface="Courier New" panose="02070309020205020404" pitchFamily="49" charset="0"/>
              </a:rPr>
              <a:t>// Assign size of array to variable </a:t>
            </a:r>
            <a:r>
              <a:rPr lang="en-GB" sz="1600" dirty="0" err="1">
                <a:solidFill>
                  <a:srgbClr val="939598"/>
                </a:solidFill>
                <a:effectLst/>
                <a:latin typeface="Ubuntu Mono" panose="020B0509030602030204" pitchFamily="49" charset="0"/>
                <a:ea typeface="Times New Roman" panose="02020603050405020304" pitchFamily="18" charset="0"/>
                <a:cs typeface="Courier New" panose="02070309020205020404" pitchFamily="49" charset="0"/>
              </a:rPr>
              <a:t>len</a:t>
            </a:r>
            <a:r>
              <a:rPr lang="en-GB" sz="1600" dirty="0">
                <a:solidFill>
                  <a:srgbClr val="939598"/>
                </a:solidFill>
                <a:effectLst/>
                <a:latin typeface="Ubuntu Mono" panose="020B0509030602030204" pitchFamily="49" charset="0"/>
                <a:ea typeface="Times New Roman" panose="02020603050405020304" pitchFamily="18" charset="0"/>
                <a:cs typeface="Courier New" panose="02070309020205020404" pitchFamily="49" charset="0"/>
              </a:rPr>
              <a:t>. Scale by the size of an int.</a:t>
            </a:r>
            <a:br>
              <a:rPr lang="en-GB" sz="1600" dirty="0">
                <a:solidFill>
                  <a:srgbClr val="939598"/>
                </a:solidFill>
                <a:effectLst/>
                <a:latin typeface="Ubuntu Mono" panose="020B0509030602030204" pitchFamily="49" charset="0"/>
                <a:ea typeface="Times New Roman" panose="02020603050405020304" pitchFamily="18" charset="0"/>
                <a:cs typeface="Courier New" panose="02070309020205020404" pitchFamily="49" charset="0"/>
              </a:rPr>
            </a:br>
            <a:r>
              <a:rPr lang="en-GB" sz="16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int</a:t>
            </a:r>
            <a:r>
              <a:rPr lang="en-GB" sz="16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600" dirty="0" err="1">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len</a:t>
            </a:r>
            <a:r>
              <a:rPr lang="en-GB" sz="16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 </a:t>
            </a:r>
            <a:r>
              <a:rPr lang="en-GB" sz="1600" dirty="0" err="1">
                <a:solidFill>
                  <a:srgbClr val="B3CCFF"/>
                </a:solidFill>
                <a:effectLst/>
                <a:latin typeface="Ubuntu Mono" panose="020B0509030602030204" pitchFamily="49" charset="0"/>
                <a:ea typeface="Times New Roman" panose="02020603050405020304" pitchFamily="18" charset="0"/>
                <a:cs typeface="Courier New" panose="02070309020205020404" pitchFamily="49" charset="0"/>
              </a:rPr>
              <a:t>sizeof</a:t>
            </a:r>
            <a:r>
              <a:rPr lang="en-GB" sz="16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a:t>
            </a:r>
            <a:r>
              <a:rPr lang="en-GB" sz="1600" dirty="0" err="1">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arr</a:t>
            </a:r>
            <a:r>
              <a:rPr lang="en-GB" sz="16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a:t>
            </a:r>
            <a:r>
              <a:rPr lang="en-GB" sz="1600" dirty="0" err="1">
                <a:solidFill>
                  <a:srgbClr val="B3CCFF"/>
                </a:solidFill>
                <a:effectLst/>
                <a:latin typeface="Ubuntu Mono" panose="020B0509030602030204" pitchFamily="49" charset="0"/>
                <a:ea typeface="Times New Roman" panose="02020603050405020304" pitchFamily="18" charset="0"/>
                <a:cs typeface="Courier New" panose="02070309020205020404" pitchFamily="49" charset="0"/>
              </a:rPr>
              <a:t>sizeof</a:t>
            </a:r>
            <a:r>
              <a:rPr lang="en-GB" sz="16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a:t>
            </a:r>
            <a:r>
              <a:rPr lang="en-GB" sz="16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int</a:t>
            </a:r>
            <a:r>
              <a:rPr lang="en-GB" sz="16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a:p>
            <a:r>
              <a:rPr lang="en-GB" sz="1200" dirty="0" err="1">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datatypeOfArray</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200" dirty="0" err="1">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len</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 </a:t>
            </a:r>
            <a:r>
              <a:rPr lang="en-GB" sz="1200" dirty="0" err="1">
                <a:solidFill>
                  <a:srgbClr val="B3CCFF"/>
                </a:solidFill>
                <a:effectLst/>
                <a:latin typeface="Ubuntu Mono" panose="020B0509030602030204" pitchFamily="49" charset="0"/>
                <a:ea typeface="Times New Roman" panose="02020603050405020304" pitchFamily="18" charset="0"/>
                <a:cs typeface="Courier New" panose="02070309020205020404" pitchFamily="49" charset="0"/>
              </a:rPr>
              <a:t>sizeof</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a:t>
            </a:r>
            <a:r>
              <a:rPr lang="en-GB" sz="1200" dirty="0" err="1">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arr</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a:t>
            </a:r>
            <a:r>
              <a:rPr lang="en-GB" sz="1200" dirty="0" err="1">
                <a:solidFill>
                  <a:srgbClr val="B3CCFF"/>
                </a:solidFill>
                <a:effectLst/>
                <a:latin typeface="Ubuntu Mono" panose="020B0509030602030204" pitchFamily="49" charset="0"/>
                <a:ea typeface="Times New Roman" panose="02020603050405020304" pitchFamily="18" charset="0"/>
                <a:cs typeface="Courier New" panose="02070309020205020404" pitchFamily="49" charset="0"/>
              </a:rPr>
              <a:t>sizeof</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a:t>
            </a:r>
            <a:r>
              <a:rPr lang="en-GB" sz="1200" dirty="0" err="1">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datatypeOfArray</a:t>
            </a:r>
            <a:r>
              <a:rPr lang="en-GB" sz="12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p:pic>
        <p:nvPicPr>
          <p:cNvPr id="8" name="Picture 7">
            <a:extLst>
              <a:ext uri="{FF2B5EF4-FFF2-40B4-BE49-F238E27FC236}">
                <a16:creationId xmlns:a16="http://schemas.microsoft.com/office/drawing/2014/main" id="{2B62539A-D019-F9BF-1E93-6CC4A6FE5749}"/>
              </a:ext>
            </a:extLst>
          </p:cNvPr>
          <p:cNvPicPr>
            <a:picLocks noChangeAspect="1"/>
          </p:cNvPicPr>
          <p:nvPr/>
        </p:nvPicPr>
        <p:blipFill>
          <a:blip r:embed="rId4"/>
          <a:stretch>
            <a:fillRect/>
          </a:stretch>
        </p:blipFill>
        <p:spPr>
          <a:xfrm>
            <a:off x="5251279" y="4106426"/>
            <a:ext cx="6605031" cy="2056756"/>
          </a:xfrm>
          <a:prstGeom prst="rect">
            <a:avLst/>
          </a:prstGeom>
        </p:spPr>
      </p:pic>
    </p:spTree>
    <p:extLst>
      <p:ext uri="{BB962C8B-B14F-4D97-AF65-F5344CB8AC3E}">
        <p14:creationId xmlns:p14="http://schemas.microsoft.com/office/powerpoint/2010/main" val="2306851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C87E94-86CA-4338-9209-21BD3632BB56}"/>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7" name="Title 1">
            <a:extLst>
              <a:ext uri="{FF2B5EF4-FFF2-40B4-BE49-F238E27FC236}">
                <a16:creationId xmlns:a16="http://schemas.microsoft.com/office/drawing/2014/main" id="{3B61B56E-C158-38FA-3B56-3755D314DEEE}"/>
              </a:ext>
            </a:extLst>
          </p:cNvPr>
          <p:cNvSpPr>
            <a:spLocks noGrp="1"/>
          </p:cNvSpPr>
          <p:nvPr>
            <p:ph type="title"/>
          </p:nvPr>
        </p:nvSpPr>
        <p:spPr>
          <a:xfrm>
            <a:off x="483394" y="196900"/>
            <a:ext cx="11091862" cy="873125"/>
          </a:xfrm>
        </p:spPr>
        <p:txBody>
          <a:bodyPr/>
          <a:lstStyle/>
          <a:p>
            <a:r>
              <a:rPr lang="en-US" dirty="0"/>
              <a:t>4.4 Multidimensional Arrays</a:t>
            </a:r>
          </a:p>
        </p:txBody>
      </p:sp>
      <p:sp>
        <p:nvSpPr>
          <p:cNvPr id="19" name="Date Placeholder 13">
            <a:extLst>
              <a:ext uri="{FF2B5EF4-FFF2-40B4-BE49-F238E27FC236}">
                <a16:creationId xmlns:a16="http://schemas.microsoft.com/office/drawing/2014/main" id="{3C573ADF-5D97-2369-8039-AD0C56F287B6}"/>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10/5/2022</a:t>
            </a:fld>
            <a:endParaRPr lang="en-US" dirty="0"/>
          </a:p>
        </p:txBody>
      </p:sp>
      <p:sp>
        <p:nvSpPr>
          <p:cNvPr id="5" name="TextBox 4">
            <a:extLst>
              <a:ext uri="{FF2B5EF4-FFF2-40B4-BE49-F238E27FC236}">
                <a16:creationId xmlns:a16="http://schemas.microsoft.com/office/drawing/2014/main" id="{2C4CF098-4913-2074-07D3-E8642448D45D}"/>
              </a:ext>
            </a:extLst>
          </p:cNvPr>
          <p:cNvSpPr txBox="1"/>
          <p:nvPr/>
        </p:nvSpPr>
        <p:spPr>
          <a:xfrm>
            <a:off x="483394" y="1070025"/>
            <a:ext cx="6099048" cy="5282856"/>
          </a:xfrm>
          <a:prstGeom prst="rect">
            <a:avLst/>
          </a:prstGeom>
          <a:noFill/>
        </p:spPr>
        <p:txBody>
          <a:bodyPr wrap="square">
            <a:spAutoFit/>
          </a:bodyPr>
          <a:lstStyle/>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int</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mat</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3</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4</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dirty="0"/>
              <a:t>The array mat contains three elements each of which is an array that contains four integers. To visualize this, consider a row of three lockers, in which each locker contains four sub-lockers that someone can store items in. To illustrate how to create an initialized multidimensional array, </a:t>
            </a:r>
          </a:p>
          <a:p>
            <a:pPr algn="just"/>
            <a:endParaRPr lang="en-US" sz="1400" dirty="0"/>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int</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mat2</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3</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 {{</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1</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6</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3</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5</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9</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2</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dirty="0"/>
              <a:t>Just like in the single dimension case, the array is initialized by placing elements between {} brackets. In this case, the elements inside the outermost brackets are arrays of three elements each. It is important to note that while the two-by-three dimension can be inferred from the right-hand side of the expression, the only dimension that can be omitted is the first (notice the first [] is empty); all others must be supplied.  The array mat2, represents this table:</a:t>
            </a:r>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r>
              <a:rPr lang="en-US" sz="1400" dirty="0"/>
              <a:t>While it is possible to have a theoretically infinite number of dimensions, in practice, dimensions greater than two are very rare. For a two-dimensional matrix, the first dimension represents the number of rows and the second dimension represents the number of columns.</a:t>
            </a:r>
          </a:p>
          <a:p>
            <a:pPr algn="just"/>
            <a:endParaRPr lang="en-US" sz="1400" dirty="0"/>
          </a:p>
        </p:txBody>
      </p:sp>
      <p:graphicFrame>
        <p:nvGraphicFramePr>
          <p:cNvPr id="8" name="Table 8">
            <a:extLst>
              <a:ext uri="{FF2B5EF4-FFF2-40B4-BE49-F238E27FC236}">
                <a16:creationId xmlns:a16="http://schemas.microsoft.com/office/drawing/2014/main" id="{F0274A6D-88D1-EF70-E42E-4A7C29459F3C}"/>
              </a:ext>
            </a:extLst>
          </p:cNvPr>
          <p:cNvGraphicFramePr>
            <a:graphicFrameLocks noGrp="1"/>
          </p:cNvGraphicFramePr>
          <p:nvPr>
            <p:extLst>
              <p:ext uri="{D42A27DB-BD31-4B8C-83A1-F6EECF244321}">
                <p14:modId xmlns:p14="http://schemas.microsoft.com/office/powerpoint/2010/main" val="513828772"/>
              </p:ext>
            </p:extLst>
          </p:nvPr>
        </p:nvGraphicFramePr>
        <p:xfrm>
          <a:off x="1975138" y="4247296"/>
          <a:ext cx="2628900" cy="731520"/>
        </p:xfrm>
        <a:graphic>
          <a:graphicData uri="http://schemas.openxmlformats.org/drawingml/2006/table">
            <a:tbl>
              <a:tblPr firstRow="1" bandRow="1">
                <a:tableStyleId>{5940675A-B579-460E-94D1-54222C63F5DA}</a:tableStyleId>
              </a:tblPr>
              <a:tblGrid>
                <a:gridCol w="876300">
                  <a:extLst>
                    <a:ext uri="{9D8B030D-6E8A-4147-A177-3AD203B41FA5}">
                      <a16:colId xmlns:a16="http://schemas.microsoft.com/office/drawing/2014/main" val="2338132946"/>
                    </a:ext>
                  </a:extLst>
                </a:gridCol>
                <a:gridCol w="876300">
                  <a:extLst>
                    <a:ext uri="{9D8B030D-6E8A-4147-A177-3AD203B41FA5}">
                      <a16:colId xmlns:a16="http://schemas.microsoft.com/office/drawing/2014/main" val="5343090"/>
                    </a:ext>
                  </a:extLst>
                </a:gridCol>
                <a:gridCol w="876300">
                  <a:extLst>
                    <a:ext uri="{9D8B030D-6E8A-4147-A177-3AD203B41FA5}">
                      <a16:colId xmlns:a16="http://schemas.microsoft.com/office/drawing/2014/main" val="267469376"/>
                    </a:ext>
                  </a:extLst>
                </a:gridCol>
              </a:tblGrid>
              <a:tr h="252293">
                <a:tc>
                  <a:txBody>
                    <a:bodyPr/>
                    <a:lstStyle/>
                    <a:p>
                      <a:r>
                        <a:rPr lang="en-GB" dirty="0"/>
                        <a:t>1</a:t>
                      </a:r>
                    </a:p>
                  </a:txBody>
                  <a:tcPr/>
                </a:tc>
                <a:tc>
                  <a:txBody>
                    <a:bodyPr/>
                    <a:lstStyle/>
                    <a:p>
                      <a:r>
                        <a:rPr lang="en-GB" dirty="0"/>
                        <a:t>6</a:t>
                      </a:r>
                    </a:p>
                  </a:txBody>
                  <a:tcPr/>
                </a:tc>
                <a:tc>
                  <a:txBody>
                    <a:bodyPr/>
                    <a:lstStyle/>
                    <a:p>
                      <a:r>
                        <a:rPr lang="en-GB" dirty="0"/>
                        <a:t>3</a:t>
                      </a:r>
                    </a:p>
                  </a:txBody>
                  <a:tcPr/>
                </a:tc>
                <a:extLst>
                  <a:ext uri="{0D108BD9-81ED-4DB2-BD59-A6C34878D82A}">
                    <a16:rowId xmlns:a16="http://schemas.microsoft.com/office/drawing/2014/main" val="306394772"/>
                  </a:ext>
                </a:extLst>
              </a:tr>
              <a:tr h="252293">
                <a:tc>
                  <a:txBody>
                    <a:bodyPr/>
                    <a:lstStyle/>
                    <a:p>
                      <a:r>
                        <a:rPr lang="en-GB" dirty="0"/>
                        <a:t>5</a:t>
                      </a:r>
                    </a:p>
                  </a:txBody>
                  <a:tcPr/>
                </a:tc>
                <a:tc>
                  <a:txBody>
                    <a:bodyPr/>
                    <a:lstStyle/>
                    <a:p>
                      <a:r>
                        <a:rPr lang="en-GB" dirty="0"/>
                        <a:t>9</a:t>
                      </a:r>
                    </a:p>
                  </a:txBody>
                  <a:tcPr/>
                </a:tc>
                <a:tc>
                  <a:txBody>
                    <a:bodyPr/>
                    <a:lstStyle/>
                    <a:p>
                      <a:r>
                        <a:rPr lang="en-GB" dirty="0"/>
                        <a:t>2</a:t>
                      </a:r>
                    </a:p>
                  </a:txBody>
                  <a:tcPr/>
                </a:tc>
                <a:extLst>
                  <a:ext uri="{0D108BD9-81ED-4DB2-BD59-A6C34878D82A}">
                    <a16:rowId xmlns:a16="http://schemas.microsoft.com/office/drawing/2014/main" val="1194186577"/>
                  </a:ext>
                </a:extLst>
              </a:tr>
            </a:tbl>
          </a:graphicData>
        </a:graphic>
      </p:graphicFrame>
      <p:sp>
        <p:nvSpPr>
          <p:cNvPr id="11" name="TextBox 10">
            <a:extLst>
              <a:ext uri="{FF2B5EF4-FFF2-40B4-BE49-F238E27FC236}">
                <a16:creationId xmlns:a16="http://schemas.microsoft.com/office/drawing/2014/main" id="{EEFF0F52-AF79-AD2C-48D5-7AE74C61B821}"/>
              </a:ext>
            </a:extLst>
          </p:cNvPr>
          <p:cNvSpPr txBox="1"/>
          <p:nvPr/>
        </p:nvSpPr>
        <p:spPr>
          <a:xfrm>
            <a:off x="6979767" y="1103787"/>
            <a:ext cx="4407107" cy="2594941"/>
          </a:xfrm>
          <a:prstGeom prst="rect">
            <a:avLst/>
          </a:prstGeom>
          <a:noFill/>
        </p:spPr>
        <p:txBody>
          <a:bodyPr wrap="square">
            <a:spAutoFit/>
          </a:bodyPr>
          <a:lstStyle/>
          <a:p>
            <a:r>
              <a:rPr lang="en-US" sz="1400" i="1" dirty="0"/>
              <a:t>array[</a:t>
            </a:r>
            <a:r>
              <a:rPr lang="en-US" sz="1400" i="1" dirty="0" err="1"/>
              <a:t>rowNumber</a:t>
            </a:r>
            <a:r>
              <a:rPr lang="en-US" sz="1400" i="1" dirty="0"/>
              <a:t> - 1][</a:t>
            </a:r>
            <a:r>
              <a:rPr lang="en-US" sz="1400" i="1" dirty="0" err="1"/>
              <a:t>columnNumber</a:t>
            </a:r>
            <a:r>
              <a:rPr lang="en-US" sz="1400" i="1" dirty="0"/>
              <a:t> - 1];</a:t>
            </a:r>
          </a:p>
          <a:p>
            <a:endParaRPr lang="en-US" sz="1400" dirty="0"/>
          </a:p>
          <a:p>
            <a:r>
              <a:rPr lang="en-US" sz="1400" dirty="0"/>
              <a:t>Similar to their single dimension counterparts, the first row is at index 0, the nth row is at index n-1, and the last row is at index </a:t>
            </a:r>
            <a:r>
              <a:rPr lang="en-US" sz="1400" dirty="0" err="1"/>
              <a:t>firstDim</a:t>
            </a:r>
            <a:r>
              <a:rPr lang="en-US" sz="1400" dirty="0"/>
              <a:t> - 1. This is the same for the columns too.</a:t>
            </a:r>
          </a:p>
          <a:p>
            <a:endParaRPr lang="en-US" sz="1400" dirty="0"/>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int</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mat</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3</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 {{</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19</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6</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7</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20</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3</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17</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16</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13</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 </a:t>
            </a:r>
            <a:r>
              <a:rPr lang="en-GB" sz="1400" dirty="0">
                <a:solidFill>
                  <a:srgbClr val="FF8973"/>
                </a:solidFill>
                <a:effectLst/>
                <a:latin typeface="Ubuntu Mono" panose="020B0509030602030204" pitchFamily="49" charset="0"/>
                <a:ea typeface="Times New Roman" panose="02020603050405020304" pitchFamily="18" charset="0"/>
                <a:cs typeface="Courier New" panose="02070309020205020404" pitchFamily="49" charset="0"/>
              </a:rPr>
              <a:t>10</a:t>
            </a:r>
            <a:r>
              <a:rPr lang="en-GB" sz="1400" dirty="0">
                <a:solidFill>
                  <a:srgbClr val="FFFFFF"/>
                </a:solidFill>
                <a:effectLst/>
                <a:latin typeface="Ubuntu Mono" panose="020B0509030602030204" pitchFamily="49" charset="0"/>
                <a:ea typeface="Times New Roman" panose="02020603050405020304" pitchFamily="18" charset="0"/>
                <a:cs typeface="Courier New" panose="02070309020205020404" pitchFamily="49" charset="0"/>
              </a:rPr>
              <a:t>}};</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t>To access the element on the second row and third column, we write mat[1][2] (in this case it’s 17).</a:t>
            </a:r>
          </a:p>
        </p:txBody>
      </p:sp>
      <p:pic>
        <p:nvPicPr>
          <p:cNvPr id="15" name="Picture 14">
            <a:extLst>
              <a:ext uri="{FF2B5EF4-FFF2-40B4-BE49-F238E27FC236}">
                <a16:creationId xmlns:a16="http://schemas.microsoft.com/office/drawing/2014/main" id="{0A2D098A-F155-7BB6-5F92-EC90E50EC3C5}"/>
              </a:ext>
            </a:extLst>
          </p:cNvPr>
          <p:cNvPicPr>
            <a:picLocks noChangeAspect="1"/>
          </p:cNvPicPr>
          <p:nvPr/>
        </p:nvPicPr>
        <p:blipFill>
          <a:blip r:embed="rId3"/>
          <a:stretch>
            <a:fillRect/>
          </a:stretch>
        </p:blipFill>
        <p:spPr>
          <a:xfrm>
            <a:off x="6725687" y="3878509"/>
            <a:ext cx="4982919" cy="2319534"/>
          </a:xfrm>
          <a:prstGeom prst="rect">
            <a:avLst/>
          </a:prstGeom>
        </p:spPr>
      </p:pic>
    </p:spTree>
    <p:extLst>
      <p:ext uri="{BB962C8B-B14F-4D97-AF65-F5344CB8AC3E}">
        <p14:creationId xmlns:p14="http://schemas.microsoft.com/office/powerpoint/2010/main" val="82331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C87E94-86CA-4338-9209-21BD3632BB56}"/>
              </a:ext>
            </a:extLst>
          </p:cNvPr>
          <p:cNvSpPr>
            <a:spLocks noGrp="1"/>
          </p:cNvSpPr>
          <p:nvPr>
            <p:ph type="sldNum" sz="quarter" idx="12"/>
          </p:nvPr>
        </p:nvSpPr>
        <p:spPr/>
        <p:txBody>
          <a:bodyPr/>
          <a:lstStyle/>
          <a:p>
            <a:fld id="{DBA1B0FB-D917-4C8C-928F-313BD683BF39}" type="slidenum">
              <a:rPr lang="en-US" smtClean="0"/>
              <a:t>9</a:t>
            </a:fld>
            <a:endParaRPr lang="en-US"/>
          </a:p>
        </p:txBody>
      </p:sp>
      <p:sp>
        <p:nvSpPr>
          <p:cNvPr id="14" name="Date Placeholder 13">
            <a:extLst>
              <a:ext uri="{FF2B5EF4-FFF2-40B4-BE49-F238E27FC236}">
                <a16:creationId xmlns:a16="http://schemas.microsoft.com/office/drawing/2014/main" id="{87BBC97D-2A8C-404A-C8BE-A31AE6618B48}"/>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10/6/2022</a:t>
            </a:fld>
            <a:endParaRPr lang="en-US" dirty="0"/>
          </a:p>
        </p:txBody>
      </p:sp>
      <p:sp>
        <p:nvSpPr>
          <p:cNvPr id="8" name="Title 1">
            <a:extLst>
              <a:ext uri="{FF2B5EF4-FFF2-40B4-BE49-F238E27FC236}">
                <a16:creationId xmlns:a16="http://schemas.microsoft.com/office/drawing/2014/main" id="{1A7931BB-A1F8-D5D4-5861-A324B6504AB5}"/>
              </a:ext>
            </a:extLst>
          </p:cNvPr>
          <p:cNvSpPr>
            <a:spLocks noGrp="1"/>
          </p:cNvSpPr>
          <p:nvPr>
            <p:ph type="title"/>
          </p:nvPr>
        </p:nvSpPr>
        <p:spPr>
          <a:xfrm>
            <a:off x="483394" y="196900"/>
            <a:ext cx="11091862" cy="873125"/>
          </a:xfrm>
        </p:spPr>
        <p:txBody>
          <a:bodyPr/>
          <a:lstStyle/>
          <a:p>
            <a:r>
              <a:rPr lang="en-US" dirty="0"/>
              <a:t>4.5 Multidimensional Arrays Loop</a:t>
            </a:r>
          </a:p>
        </p:txBody>
      </p:sp>
      <p:sp>
        <p:nvSpPr>
          <p:cNvPr id="15" name="TextBox 14">
            <a:extLst>
              <a:ext uri="{FF2B5EF4-FFF2-40B4-BE49-F238E27FC236}">
                <a16:creationId xmlns:a16="http://schemas.microsoft.com/office/drawing/2014/main" id="{F46DA978-330C-C489-6408-A7DDE6A05907}"/>
              </a:ext>
            </a:extLst>
          </p:cNvPr>
          <p:cNvSpPr txBox="1"/>
          <p:nvPr/>
        </p:nvSpPr>
        <p:spPr>
          <a:xfrm>
            <a:off x="417261" y="4260736"/>
            <a:ext cx="5377760" cy="954107"/>
          </a:xfrm>
          <a:prstGeom prst="rect">
            <a:avLst/>
          </a:prstGeom>
          <a:noFill/>
        </p:spPr>
        <p:txBody>
          <a:bodyPr wrap="square">
            <a:spAutoFit/>
          </a:bodyPr>
          <a:lstStyle/>
          <a:p>
            <a:r>
              <a:rPr lang="en-US" sz="1400" dirty="0"/>
              <a:t>To prevent the hardcoding of dimensions in a loop, the </a:t>
            </a:r>
            <a:r>
              <a:rPr lang="en-US" sz="1400" dirty="0" err="1"/>
              <a:t>sizeof</a:t>
            </a:r>
            <a:r>
              <a:rPr lang="en-US" sz="1400" dirty="0"/>
              <a:t>() function is used as follows:</a:t>
            </a:r>
          </a:p>
          <a:p>
            <a:r>
              <a:rPr lang="en-US" sz="1400" dirty="0"/>
              <a:t>•	</a:t>
            </a:r>
            <a:r>
              <a:rPr lang="en-US" sz="1400" dirty="0" err="1"/>
              <a:t>rowDimension</a:t>
            </a:r>
            <a:r>
              <a:rPr lang="en-US" sz="1400" dirty="0"/>
              <a:t> = </a:t>
            </a:r>
            <a:r>
              <a:rPr lang="en-US" sz="1400" dirty="0" err="1"/>
              <a:t>sizeof</a:t>
            </a:r>
            <a:r>
              <a:rPr lang="en-US" sz="1400" dirty="0"/>
              <a:t>(matrix)/</a:t>
            </a:r>
            <a:r>
              <a:rPr lang="en-US" sz="1400" dirty="0" err="1"/>
              <a:t>sizeof</a:t>
            </a:r>
            <a:r>
              <a:rPr lang="en-US" sz="1400" dirty="0"/>
              <a:t>(matrix[0]);</a:t>
            </a:r>
          </a:p>
          <a:p>
            <a:r>
              <a:rPr lang="en-US" sz="1400" dirty="0"/>
              <a:t>•	</a:t>
            </a:r>
            <a:r>
              <a:rPr lang="en-US" sz="1400" dirty="0" err="1"/>
              <a:t>columnDimension</a:t>
            </a:r>
            <a:r>
              <a:rPr lang="en-US" sz="1400" dirty="0"/>
              <a:t> = </a:t>
            </a:r>
            <a:r>
              <a:rPr lang="en-US" sz="1400" dirty="0" err="1"/>
              <a:t>sizeof</a:t>
            </a:r>
            <a:r>
              <a:rPr lang="en-US" sz="1400" dirty="0"/>
              <a:t>(matrix[0])/</a:t>
            </a:r>
            <a:r>
              <a:rPr lang="en-US" sz="1400" dirty="0" err="1"/>
              <a:t>sizeof</a:t>
            </a:r>
            <a:r>
              <a:rPr lang="en-US" sz="1400" dirty="0"/>
              <a:t>(</a:t>
            </a:r>
            <a:r>
              <a:rPr lang="en-US" sz="1400" dirty="0" err="1"/>
              <a:t>dataType</a:t>
            </a:r>
            <a:r>
              <a:rPr lang="en-US" sz="1400" dirty="0"/>
              <a:t>);</a:t>
            </a:r>
          </a:p>
        </p:txBody>
      </p:sp>
      <p:pic>
        <p:nvPicPr>
          <p:cNvPr id="17" name="Picture 16">
            <a:extLst>
              <a:ext uri="{FF2B5EF4-FFF2-40B4-BE49-F238E27FC236}">
                <a16:creationId xmlns:a16="http://schemas.microsoft.com/office/drawing/2014/main" id="{B7EF9ECC-29E7-6689-C205-7AD751705F08}"/>
              </a:ext>
            </a:extLst>
          </p:cNvPr>
          <p:cNvPicPr>
            <a:picLocks noChangeAspect="1"/>
          </p:cNvPicPr>
          <p:nvPr/>
        </p:nvPicPr>
        <p:blipFill>
          <a:blip r:embed="rId3"/>
          <a:stretch>
            <a:fillRect/>
          </a:stretch>
        </p:blipFill>
        <p:spPr>
          <a:xfrm>
            <a:off x="5795021" y="3429000"/>
            <a:ext cx="5846116" cy="2617580"/>
          </a:xfrm>
          <a:prstGeom prst="rect">
            <a:avLst/>
          </a:prstGeom>
        </p:spPr>
      </p:pic>
      <p:pic>
        <p:nvPicPr>
          <p:cNvPr id="19" name="Picture 18">
            <a:extLst>
              <a:ext uri="{FF2B5EF4-FFF2-40B4-BE49-F238E27FC236}">
                <a16:creationId xmlns:a16="http://schemas.microsoft.com/office/drawing/2014/main" id="{C0B11D08-6668-984B-220B-18F67FFFC660}"/>
              </a:ext>
            </a:extLst>
          </p:cNvPr>
          <p:cNvPicPr>
            <a:picLocks noChangeAspect="1"/>
          </p:cNvPicPr>
          <p:nvPr/>
        </p:nvPicPr>
        <p:blipFill>
          <a:blip r:embed="rId4"/>
          <a:stretch>
            <a:fillRect/>
          </a:stretch>
        </p:blipFill>
        <p:spPr>
          <a:xfrm>
            <a:off x="483394" y="1316947"/>
            <a:ext cx="5463735" cy="1865131"/>
          </a:xfrm>
          <a:prstGeom prst="rect">
            <a:avLst/>
          </a:prstGeom>
        </p:spPr>
      </p:pic>
    </p:spTree>
    <p:extLst>
      <p:ext uri="{BB962C8B-B14F-4D97-AF65-F5344CB8AC3E}">
        <p14:creationId xmlns:p14="http://schemas.microsoft.com/office/powerpoint/2010/main" val="167650804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{86247E16-2895-47AB-B037-2AA2446A9DD7}tf33713516_win32</Template>
  <TotalTime>1362</TotalTime>
  <Words>3019</Words>
  <Application>Microsoft Office PowerPoint</Application>
  <PresentationFormat>Widescreen</PresentationFormat>
  <Paragraphs>347</Paragraphs>
  <Slides>17</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Consolas</vt:lpstr>
      <vt:lpstr>euclid_circular_a</vt:lpstr>
      <vt:lpstr>Gill Sans MT</vt:lpstr>
      <vt:lpstr>Monaco</vt:lpstr>
      <vt:lpstr>Times New Roman</vt:lpstr>
      <vt:lpstr>Ubuntu Mono</vt:lpstr>
      <vt:lpstr>Walbaum Display</vt:lpstr>
      <vt:lpstr>3DFloatVTI</vt:lpstr>
      <vt:lpstr>Arrays</vt:lpstr>
      <vt:lpstr>Agenda</vt:lpstr>
      <vt:lpstr>Topic four</vt:lpstr>
      <vt:lpstr>4.1 Array declaration: uninitialized</vt:lpstr>
      <vt:lpstr>PowerPoint Presentation</vt:lpstr>
      <vt:lpstr>4.2 Looping Through Arrays</vt:lpstr>
      <vt:lpstr>4.3 Size of Array</vt:lpstr>
      <vt:lpstr>4.4 Multidimensional Arrays</vt:lpstr>
      <vt:lpstr>4.5 Multidimensional Arrays Loop</vt:lpstr>
      <vt:lpstr>4. 6 Pass Arrays to a Function</vt:lpstr>
      <vt:lpstr>4. 6 Pass Arrays to a Function</vt:lpstr>
      <vt:lpstr>4.7 Array String</vt:lpstr>
      <vt:lpstr>4.7 Array String: loop</vt:lpstr>
      <vt:lpstr>4.8 Concatenating Strings</vt:lpstr>
      <vt:lpstr>4.9 Copying Strings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Nazrin Sultanli Dolkhanova</dc:creator>
  <cp:lastModifiedBy>Nazrin Sultanli Dolkhanova</cp:lastModifiedBy>
  <cp:revision>65</cp:revision>
  <dcterms:created xsi:type="dcterms:W3CDTF">2022-09-17T18:46:00Z</dcterms:created>
  <dcterms:modified xsi:type="dcterms:W3CDTF">2022-10-05T22:50:23Z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