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57" r:id="rId5"/>
    <p:sldId id="389" r:id="rId6"/>
    <p:sldId id="317" r:id="rId7"/>
    <p:sldId id="407" r:id="rId8"/>
    <p:sldId id="409" r:id="rId9"/>
    <p:sldId id="277" r:id="rId10"/>
    <p:sldId id="417" r:id="rId11"/>
    <p:sldId id="402" r:id="rId12"/>
    <p:sldId id="418" r:id="rId13"/>
    <p:sldId id="321" r:id="rId14"/>
    <p:sldId id="39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828" autoAdjust="0"/>
    <p:restoredTop sz="94329" autoAdjust="0"/>
  </p:normalViewPr>
  <p:slideViewPr>
    <p:cSldViewPr snapToGrid="0">
      <p:cViewPr>
        <p:scale>
          <a:sx n="95" d="100"/>
          <a:sy n="95" d="100"/>
        </p:scale>
        <p:origin x="1488" y="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FA4AC1-1F92-4D4E-B616-B01F7265B16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F048B1-1CEB-4F98-A8CF-28F287EE75F6}">
      <dgm:prSet/>
      <dgm:spPr/>
      <dgm:t>
        <a:bodyPr/>
        <a:lstStyle/>
        <a:p>
          <a:r>
            <a:rPr lang="en-US" dirty="0" smtClean="0"/>
            <a:t>Define Structure</a:t>
          </a:r>
          <a:endParaRPr lang="en-US" b="1" dirty="0"/>
        </a:p>
      </dgm:t>
    </dgm:pt>
    <dgm:pt modelId="{41479C2C-D183-4E30-86E8-915F61E3F699}" type="parTrans" cxnId="{9DC25485-1566-4BB4-BCBB-B96B74B7DE21}">
      <dgm:prSet/>
      <dgm:spPr/>
      <dgm:t>
        <a:bodyPr/>
        <a:lstStyle/>
        <a:p>
          <a:endParaRPr lang="en-US"/>
        </a:p>
      </dgm:t>
    </dgm:pt>
    <dgm:pt modelId="{9DDD5100-88D2-41F8-95D0-F0371387CC2C}" type="sibTrans" cxnId="{9DC25485-1566-4BB4-BCBB-B96B74B7DE21}">
      <dgm:prSet/>
      <dgm:spPr/>
      <dgm:t>
        <a:bodyPr/>
        <a:lstStyle/>
        <a:p>
          <a:endParaRPr lang="en-US"/>
        </a:p>
      </dgm:t>
    </dgm:pt>
    <dgm:pt modelId="{485C7B6C-306F-41F2-B597-42453D9763F3}">
      <dgm:prSet/>
      <dgm:spPr/>
      <dgm:t>
        <a:bodyPr/>
        <a:lstStyle/>
        <a:p>
          <a:r>
            <a:rPr lang="en-US" dirty="0" smtClean="0"/>
            <a:t>Access to Structure Members</a:t>
          </a:r>
          <a:endParaRPr lang="en-US" b="1" dirty="0"/>
        </a:p>
      </dgm:t>
    </dgm:pt>
    <dgm:pt modelId="{6C388E5D-91C1-4345-82F8-7C19B0D6A929}" type="parTrans" cxnId="{517DB235-4A4D-46CD-BBD0-046B90DF25B3}">
      <dgm:prSet/>
      <dgm:spPr/>
      <dgm:t>
        <a:bodyPr/>
        <a:lstStyle/>
        <a:p>
          <a:endParaRPr lang="en-US"/>
        </a:p>
      </dgm:t>
    </dgm:pt>
    <dgm:pt modelId="{D904B9AC-F99F-4437-8D5E-CA1BB2BA74B7}" type="sibTrans" cxnId="{517DB235-4A4D-46CD-BBD0-046B90DF25B3}">
      <dgm:prSet/>
      <dgm:spPr/>
      <dgm:t>
        <a:bodyPr/>
        <a:lstStyle/>
        <a:p>
          <a:endParaRPr lang="en-US"/>
        </a:p>
      </dgm:t>
    </dgm:pt>
    <dgm:pt modelId="{ED9CFA5E-B159-4CAB-A44D-4EA196267707}">
      <dgm:prSet/>
      <dgm:spPr/>
      <dgm:t>
        <a:bodyPr/>
        <a:lstStyle/>
        <a:p>
          <a:r>
            <a:rPr lang="en-US" dirty="0" smtClean="0"/>
            <a:t>Nested Structures</a:t>
          </a:r>
          <a:endParaRPr lang="en-US" dirty="0"/>
        </a:p>
      </dgm:t>
    </dgm:pt>
    <dgm:pt modelId="{1C221C85-E462-4E67-A667-A20FA9DDF311}" type="parTrans" cxnId="{56B6CCE0-4405-4004-A73E-5A31B3D65B77}">
      <dgm:prSet/>
      <dgm:spPr/>
      <dgm:t>
        <a:bodyPr/>
        <a:lstStyle/>
        <a:p>
          <a:endParaRPr lang="en-US"/>
        </a:p>
      </dgm:t>
    </dgm:pt>
    <dgm:pt modelId="{9EC3954D-B7F5-4480-AFF5-63133B314ECB}" type="sibTrans" cxnId="{56B6CCE0-4405-4004-A73E-5A31B3D65B77}">
      <dgm:prSet/>
      <dgm:spPr/>
      <dgm:t>
        <a:bodyPr/>
        <a:lstStyle/>
        <a:p>
          <a:endParaRPr lang="en-US"/>
        </a:p>
      </dgm:t>
    </dgm:pt>
    <dgm:pt modelId="{CFEEBEE3-8FB3-4587-AE6B-4E2B62C517B7}">
      <dgm:prSet/>
      <dgm:spPr/>
      <dgm:t>
        <a:bodyPr/>
        <a:lstStyle/>
        <a:p>
          <a:r>
            <a:rPr lang="en-GB" smtClean="0"/>
            <a:t>Structure Pointer</a:t>
          </a:r>
          <a:endParaRPr lang="en-US" dirty="0"/>
        </a:p>
      </dgm:t>
    </dgm:pt>
    <dgm:pt modelId="{122C8EC4-2D83-4C76-AE02-CEC19EF9CD0F}" type="parTrans" cxnId="{6D578900-9F35-4228-A783-8F0616B802A1}">
      <dgm:prSet/>
      <dgm:spPr/>
      <dgm:t>
        <a:bodyPr/>
        <a:lstStyle/>
        <a:p>
          <a:endParaRPr lang="en-GB"/>
        </a:p>
      </dgm:t>
    </dgm:pt>
    <dgm:pt modelId="{5D55D838-4C31-4126-890D-103E49E30278}" type="sibTrans" cxnId="{6D578900-9F35-4228-A783-8F0616B802A1}">
      <dgm:prSet/>
      <dgm:spPr/>
      <dgm:t>
        <a:bodyPr/>
        <a:lstStyle/>
        <a:p>
          <a:endParaRPr lang="en-GB"/>
        </a:p>
      </dgm:t>
    </dgm:pt>
    <dgm:pt modelId="{3500EAC2-EEBB-42F7-98B0-9D31A64373AC}">
      <dgm:prSet/>
      <dgm:spPr/>
      <dgm:t>
        <a:bodyPr/>
        <a:lstStyle/>
        <a:p>
          <a:r>
            <a:rPr lang="en-US" dirty="0" smtClean="0"/>
            <a:t>Functions &amp; Structures</a:t>
          </a:r>
          <a:endParaRPr lang="en-US" dirty="0"/>
        </a:p>
      </dgm:t>
    </dgm:pt>
    <dgm:pt modelId="{3B7DB3E4-3527-4E07-8FE7-D426DC8E4452}" type="parTrans" cxnId="{00646505-CB7A-4E6E-84F1-FE431CBB4E64}">
      <dgm:prSet/>
      <dgm:spPr/>
      <dgm:t>
        <a:bodyPr/>
        <a:lstStyle/>
        <a:p>
          <a:endParaRPr lang="en-GB"/>
        </a:p>
      </dgm:t>
    </dgm:pt>
    <dgm:pt modelId="{E8AD9A13-B3FA-450C-8501-3D8C7D2D1232}" type="sibTrans" cxnId="{00646505-CB7A-4E6E-84F1-FE431CBB4E64}">
      <dgm:prSet/>
      <dgm:spPr/>
      <dgm:t>
        <a:bodyPr/>
        <a:lstStyle/>
        <a:p>
          <a:endParaRPr lang="en-GB"/>
        </a:p>
      </dgm:t>
    </dgm:pt>
    <dgm:pt modelId="{9ADBE4AB-A04E-4F4C-854D-3E9CAF51BFEA}">
      <dgm:prSet/>
      <dgm:spPr/>
      <dgm:t>
        <a:bodyPr/>
        <a:lstStyle/>
        <a:p>
          <a:r>
            <a:rPr lang="en-GB" dirty="0" smtClean="0"/>
            <a:t>Array Structure </a:t>
          </a:r>
          <a:endParaRPr lang="en-US" dirty="0"/>
        </a:p>
      </dgm:t>
    </dgm:pt>
    <dgm:pt modelId="{77AB7A5D-F2C1-4E36-8FF9-F82A9FFAD1B8}" type="parTrans" cxnId="{20B7B861-CFED-4588-878B-8986C2CF5036}">
      <dgm:prSet/>
      <dgm:spPr/>
      <dgm:t>
        <a:bodyPr/>
        <a:lstStyle/>
        <a:p>
          <a:endParaRPr lang="en-GB"/>
        </a:p>
      </dgm:t>
    </dgm:pt>
    <dgm:pt modelId="{9997E53D-B89C-47A9-AF7F-140CF14B5AF8}" type="sibTrans" cxnId="{20B7B861-CFED-4588-878B-8986C2CF5036}">
      <dgm:prSet/>
      <dgm:spPr/>
      <dgm:t>
        <a:bodyPr/>
        <a:lstStyle/>
        <a:p>
          <a:endParaRPr lang="en-GB"/>
        </a:p>
      </dgm:t>
    </dgm:pt>
    <dgm:pt modelId="{A99A9A24-7ECC-43B0-B3C4-D410E7A6C96E}" type="pres">
      <dgm:prSet presAssocID="{7FFA4AC1-1F92-4D4E-B616-B01F7265B16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172E8A4-C728-405A-8C67-0A00CF38F9FF}" type="pres">
      <dgm:prSet presAssocID="{34F048B1-1CEB-4F98-A8CF-28F287EE75F6}" presName="thickLine" presStyleLbl="alignNode1" presStyleIdx="0" presStyleCnt="6"/>
      <dgm:spPr/>
    </dgm:pt>
    <dgm:pt modelId="{C6CBAF73-35D3-438E-AE9C-4742C656A7EF}" type="pres">
      <dgm:prSet presAssocID="{34F048B1-1CEB-4F98-A8CF-28F287EE75F6}" presName="horz1" presStyleCnt="0"/>
      <dgm:spPr/>
    </dgm:pt>
    <dgm:pt modelId="{C42845B9-3717-476A-A8C1-F21204E884EC}" type="pres">
      <dgm:prSet presAssocID="{34F048B1-1CEB-4F98-A8CF-28F287EE75F6}" presName="tx1" presStyleLbl="revTx" presStyleIdx="0" presStyleCnt="6"/>
      <dgm:spPr/>
      <dgm:t>
        <a:bodyPr/>
        <a:lstStyle/>
        <a:p>
          <a:endParaRPr lang="en-US"/>
        </a:p>
      </dgm:t>
    </dgm:pt>
    <dgm:pt modelId="{A05955F5-1170-41D7-875F-E8BFD594B5EF}" type="pres">
      <dgm:prSet presAssocID="{34F048B1-1CEB-4F98-A8CF-28F287EE75F6}" presName="vert1" presStyleCnt="0"/>
      <dgm:spPr/>
    </dgm:pt>
    <dgm:pt modelId="{AC3DCD4D-6C8B-4448-B0E5-4A73C002F062}" type="pres">
      <dgm:prSet presAssocID="{485C7B6C-306F-41F2-B597-42453D9763F3}" presName="thickLine" presStyleLbl="alignNode1" presStyleIdx="1" presStyleCnt="6"/>
      <dgm:spPr/>
    </dgm:pt>
    <dgm:pt modelId="{9F3C14DE-B13F-4D11-A635-F002A3CF8B5A}" type="pres">
      <dgm:prSet presAssocID="{485C7B6C-306F-41F2-B597-42453D9763F3}" presName="horz1" presStyleCnt="0"/>
      <dgm:spPr/>
    </dgm:pt>
    <dgm:pt modelId="{4A4157DF-6809-4AA9-AEC1-5AA3DA89EAFD}" type="pres">
      <dgm:prSet presAssocID="{485C7B6C-306F-41F2-B597-42453D9763F3}" presName="tx1" presStyleLbl="revTx" presStyleIdx="1" presStyleCnt="6"/>
      <dgm:spPr/>
      <dgm:t>
        <a:bodyPr/>
        <a:lstStyle/>
        <a:p>
          <a:endParaRPr lang="en-US"/>
        </a:p>
      </dgm:t>
    </dgm:pt>
    <dgm:pt modelId="{7CEA4BC4-A386-4CF2-A207-47BF1B12FCC1}" type="pres">
      <dgm:prSet presAssocID="{485C7B6C-306F-41F2-B597-42453D9763F3}" presName="vert1" presStyleCnt="0"/>
      <dgm:spPr/>
    </dgm:pt>
    <dgm:pt modelId="{3BC855E9-A2F3-4F03-A175-91DF24299D2C}" type="pres">
      <dgm:prSet presAssocID="{ED9CFA5E-B159-4CAB-A44D-4EA196267707}" presName="thickLine" presStyleLbl="alignNode1" presStyleIdx="2" presStyleCnt="6"/>
      <dgm:spPr/>
    </dgm:pt>
    <dgm:pt modelId="{19E7B7DD-E315-43BC-9463-F3844FD213DC}" type="pres">
      <dgm:prSet presAssocID="{ED9CFA5E-B159-4CAB-A44D-4EA196267707}" presName="horz1" presStyleCnt="0"/>
      <dgm:spPr/>
    </dgm:pt>
    <dgm:pt modelId="{2DF326C8-72C5-46F2-9465-D5387A6801DE}" type="pres">
      <dgm:prSet presAssocID="{ED9CFA5E-B159-4CAB-A44D-4EA196267707}" presName="tx1" presStyleLbl="revTx" presStyleIdx="2" presStyleCnt="6"/>
      <dgm:spPr/>
      <dgm:t>
        <a:bodyPr/>
        <a:lstStyle/>
        <a:p>
          <a:endParaRPr lang="en-US"/>
        </a:p>
      </dgm:t>
    </dgm:pt>
    <dgm:pt modelId="{483F6AD7-EE42-4A2E-87F7-B57C17D67E5E}" type="pres">
      <dgm:prSet presAssocID="{ED9CFA5E-B159-4CAB-A44D-4EA196267707}" presName="vert1" presStyleCnt="0"/>
      <dgm:spPr/>
    </dgm:pt>
    <dgm:pt modelId="{57CFABDB-C58E-42C6-A0CE-DA24CE29F377}" type="pres">
      <dgm:prSet presAssocID="{3500EAC2-EEBB-42F7-98B0-9D31A64373AC}" presName="thickLine" presStyleLbl="alignNode1" presStyleIdx="3" presStyleCnt="6"/>
      <dgm:spPr/>
    </dgm:pt>
    <dgm:pt modelId="{52233AB0-EF2D-42CD-97C1-A37BAD0E6E27}" type="pres">
      <dgm:prSet presAssocID="{3500EAC2-EEBB-42F7-98B0-9D31A64373AC}" presName="horz1" presStyleCnt="0"/>
      <dgm:spPr/>
    </dgm:pt>
    <dgm:pt modelId="{72BD2F83-A0C6-4517-87F1-CD4FF2E86372}" type="pres">
      <dgm:prSet presAssocID="{3500EAC2-EEBB-42F7-98B0-9D31A64373AC}" presName="tx1" presStyleLbl="revTx" presStyleIdx="3" presStyleCnt="6"/>
      <dgm:spPr/>
      <dgm:t>
        <a:bodyPr/>
        <a:lstStyle/>
        <a:p>
          <a:endParaRPr lang="en-US"/>
        </a:p>
      </dgm:t>
    </dgm:pt>
    <dgm:pt modelId="{4B4FC97E-D853-4DBF-BD96-0EAA1B3CD90B}" type="pres">
      <dgm:prSet presAssocID="{3500EAC2-EEBB-42F7-98B0-9D31A64373AC}" presName="vert1" presStyleCnt="0"/>
      <dgm:spPr/>
    </dgm:pt>
    <dgm:pt modelId="{1E9C2A80-BB2E-4BB4-84D8-E5EA3FD9AE4E}" type="pres">
      <dgm:prSet presAssocID="{9ADBE4AB-A04E-4F4C-854D-3E9CAF51BFEA}" presName="thickLine" presStyleLbl="alignNode1" presStyleIdx="4" presStyleCnt="6"/>
      <dgm:spPr/>
    </dgm:pt>
    <dgm:pt modelId="{42C6F35F-722F-4002-853E-831A642B0A96}" type="pres">
      <dgm:prSet presAssocID="{9ADBE4AB-A04E-4F4C-854D-3E9CAF51BFEA}" presName="horz1" presStyleCnt="0"/>
      <dgm:spPr/>
    </dgm:pt>
    <dgm:pt modelId="{4FE815D1-C88F-4C6D-B5B9-14C91AB6995F}" type="pres">
      <dgm:prSet presAssocID="{9ADBE4AB-A04E-4F4C-854D-3E9CAF51BFEA}" presName="tx1" presStyleLbl="revTx" presStyleIdx="4" presStyleCnt="6"/>
      <dgm:spPr/>
      <dgm:t>
        <a:bodyPr/>
        <a:lstStyle/>
        <a:p>
          <a:endParaRPr lang="en-US"/>
        </a:p>
      </dgm:t>
    </dgm:pt>
    <dgm:pt modelId="{C5821AC7-EDB1-4098-AEA9-316C058DDD0D}" type="pres">
      <dgm:prSet presAssocID="{9ADBE4AB-A04E-4F4C-854D-3E9CAF51BFEA}" presName="vert1" presStyleCnt="0"/>
      <dgm:spPr/>
    </dgm:pt>
    <dgm:pt modelId="{CF5D6AF3-0D03-4FB5-A657-A1534F212751}" type="pres">
      <dgm:prSet presAssocID="{CFEEBEE3-8FB3-4587-AE6B-4E2B62C517B7}" presName="thickLine" presStyleLbl="alignNode1" presStyleIdx="5" presStyleCnt="6"/>
      <dgm:spPr/>
    </dgm:pt>
    <dgm:pt modelId="{C188E5D1-1DAB-4706-B739-D676FEA59F8A}" type="pres">
      <dgm:prSet presAssocID="{CFEEBEE3-8FB3-4587-AE6B-4E2B62C517B7}" presName="horz1" presStyleCnt="0"/>
      <dgm:spPr/>
    </dgm:pt>
    <dgm:pt modelId="{248EF01E-EA34-4E14-A6DE-0A0CCBF20DAB}" type="pres">
      <dgm:prSet presAssocID="{CFEEBEE3-8FB3-4587-AE6B-4E2B62C517B7}" presName="tx1" presStyleLbl="revTx" presStyleIdx="5" presStyleCnt="6"/>
      <dgm:spPr/>
      <dgm:t>
        <a:bodyPr/>
        <a:lstStyle/>
        <a:p>
          <a:endParaRPr lang="en-US"/>
        </a:p>
      </dgm:t>
    </dgm:pt>
    <dgm:pt modelId="{D011B14D-77A5-45FF-9128-DCFB45382AA7}" type="pres">
      <dgm:prSet presAssocID="{CFEEBEE3-8FB3-4587-AE6B-4E2B62C517B7}" presName="vert1" presStyleCnt="0"/>
      <dgm:spPr/>
    </dgm:pt>
  </dgm:ptLst>
  <dgm:cxnLst>
    <dgm:cxn modelId="{20B7B861-CFED-4588-878B-8986C2CF5036}" srcId="{7FFA4AC1-1F92-4D4E-B616-B01F7265B16A}" destId="{9ADBE4AB-A04E-4F4C-854D-3E9CAF51BFEA}" srcOrd="4" destOrd="0" parTransId="{77AB7A5D-F2C1-4E36-8FF9-F82A9FFAD1B8}" sibTransId="{9997E53D-B89C-47A9-AF7F-140CF14B5AF8}"/>
    <dgm:cxn modelId="{E14FA0C9-84B2-4B6A-91D3-76ECB8D6F280}" type="presOf" srcId="{34F048B1-1CEB-4F98-A8CF-28F287EE75F6}" destId="{C42845B9-3717-476A-A8C1-F21204E884EC}" srcOrd="0" destOrd="0" presId="urn:microsoft.com/office/officeart/2008/layout/LinedList"/>
    <dgm:cxn modelId="{6D578900-9F35-4228-A783-8F0616B802A1}" srcId="{7FFA4AC1-1F92-4D4E-B616-B01F7265B16A}" destId="{CFEEBEE3-8FB3-4587-AE6B-4E2B62C517B7}" srcOrd="5" destOrd="0" parTransId="{122C8EC4-2D83-4C76-AE02-CEC19EF9CD0F}" sibTransId="{5D55D838-4C31-4126-890D-103E49E30278}"/>
    <dgm:cxn modelId="{00646505-CB7A-4E6E-84F1-FE431CBB4E64}" srcId="{7FFA4AC1-1F92-4D4E-B616-B01F7265B16A}" destId="{3500EAC2-EEBB-42F7-98B0-9D31A64373AC}" srcOrd="3" destOrd="0" parTransId="{3B7DB3E4-3527-4E07-8FE7-D426DC8E4452}" sibTransId="{E8AD9A13-B3FA-450C-8501-3D8C7D2D1232}"/>
    <dgm:cxn modelId="{56B6CCE0-4405-4004-A73E-5A31B3D65B77}" srcId="{7FFA4AC1-1F92-4D4E-B616-B01F7265B16A}" destId="{ED9CFA5E-B159-4CAB-A44D-4EA196267707}" srcOrd="2" destOrd="0" parTransId="{1C221C85-E462-4E67-A667-A20FA9DDF311}" sibTransId="{9EC3954D-B7F5-4480-AFF5-63133B314ECB}"/>
    <dgm:cxn modelId="{517DB235-4A4D-46CD-BBD0-046B90DF25B3}" srcId="{7FFA4AC1-1F92-4D4E-B616-B01F7265B16A}" destId="{485C7B6C-306F-41F2-B597-42453D9763F3}" srcOrd="1" destOrd="0" parTransId="{6C388E5D-91C1-4345-82F8-7C19B0D6A929}" sibTransId="{D904B9AC-F99F-4437-8D5E-CA1BB2BA74B7}"/>
    <dgm:cxn modelId="{861CC6C9-8441-4983-8E55-23D721C9684E}" type="presOf" srcId="{CFEEBEE3-8FB3-4587-AE6B-4E2B62C517B7}" destId="{248EF01E-EA34-4E14-A6DE-0A0CCBF20DAB}" srcOrd="0" destOrd="0" presId="urn:microsoft.com/office/officeart/2008/layout/LinedList"/>
    <dgm:cxn modelId="{72EFF8DD-DB48-47CB-B196-89E69394EBAE}" type="presOf" srcId="{ED9CFA5E-B159-4CAB-A44D-4EA196267707}" destId="{2DF326C8-72C5-46F2-9465-D5387A6801DE}" srcOrd="0" destOrd="0" presId="urn:microsoft.com/office/officeart/2008/layout/LinedList"/>
    <dgm:cxn modelId="{5F6DED0F-49F7-485D-BDFD-DA472073DBB9}" type="presOf" srcId="{9ADBE4AB-A04E-4F4C-854D-3E9CAF51BFEA}" destId="{4FE815D1-C88F-4C6D-B5B9-14C91AB6995F}" srcOrd="0" destOrd="0" presId="urn:microsoft.com/office/officeart/2008/layout/LinedList"/>
    <dgm:cxn modelId="{9DC25485-1566-4BB4-BCBB-B96B74B7DE21}" srcId="{7FFA4AC1-1F92-4D4E-B616-B01F7265B16A}" destId="{34F048B1-1CEB-4F98-A8CF-28F287EE75F6}" srcOrd="0" destOrd="0" parTransId="{41479C2C-D183-4E30-86E8-915F61E3F699}" sibTransId="{9DDD5100-88D2-41F8-95D0-F0371387CC2C}"/>
    <dgm:cxn modelId="{907087E4-3A5E-446D-9D2A-3F07AFFAE6EE}" type="presOf" srcId="{485C7B6C-306F-41F2-B597-42453D9763F3}" destId="{4A4157DF-6809-4AA9-AEC1-5AA3DA89EAFD}" srcOrd="0" destOrd="0" presId="urn:microsoft.com/office/officeart/2008/layout/LinedList"/>
    <dgm:cxn modelId="{DF60C959-B1B9-4590-896A-E2175333CA9B}" type="presOf" srcId="{3500EAC2-EEBB-42F7-98B0-9D31A64373AC}" destId="{72BD2F83-A0C6-4517-87F1-CD4FF2E86372}" srcOrd="0" destOrd="0" presId="urn:microsoft.com/office/officeart/2008/layout/LinedList"/>
    <dgm:cxn modelId="{BD7CA993-539A-4DB5-B88E-09C878517B25}" type="presOf" srcId="{7FFA4AC1-1F92-4D4E-B616-B01F7265B16A}" destId="{A99A9A24-7ECC-43B0-B3C4-D410E7A6C96E}" srcOrd="0" destOrd="0" presId="urn:microsoft.com/office/officeart/2008/layout/LinedList"/>
    <dgm:cxn modelId="{802833C5-402B-44D1-8209-900D2FFADD32}" type="presParOf" srcId="{A99A9A24-7ECC-43B0-B3C4-D410E7A6C96E}" destId="{9172E8A4-C728-405A-8C67-0A00CF38F9FF}" srcOrd="0" destOrd="0" presId="urn:microsoft.com/office/officeart/2008/layout/LinedList"/>
    <dgm:cxn modelId="{6D701EE4-4333-473E-8B09-802294238CFC}" type="presParOf" srcId="{A99A9A24-7ECC-43B0-B3C4-D410E7A6C96E}" destId="{C6CBAF73-35D3-438E-AE9C-4742C656A7EF}" srcOrd="1" destOrd="0" presId="urn:microsoft.com/office/officeart/2008/layout/LinedList"/>
    <dgm:cxn modelId="{EFDCC18E-AC5E-4E06-A1DD-AE9034074FA8}" type="presParOf" srcId="{C6CBAF73-35D3-438E-AE9C-4742C656A7EF}" destId="{C42845B9-3717-476A-A8C1-F21204E884EC}" srcOrd="0" destOrd="0" presId="urn:microsoft.com/office/officeart/2008/layout/LinedList"/>
    <dgm:cxn modelId="{B6AF0721-53FE-4690-94B6-6C85B37C2C43}" type="presParOf" srcId="{C6CBAF73-35D3-438E-AE9C-4742C656A7EF}" destId="{A05955F5-1170-41D7-875F-E8BFD594B5EF}" srcOrd="1" destOrd="0" presId="urn:microsoft.com/office/officeart/2008/layout/LinedList"/>
    <dgm:cxn modelId="{9CAEE439-17F3-49D7-850D-AFB02B0FEE6C}" type="presParOf" srcId="{A99A9A24-7ECC-43B0-B3C4-D410E7A6C96E}" destId="{AC3DCD4D-6C8B-4448-B0E5-4A73C002F062}" srcOrd="2" destOrd="0" presId="urn:microsoft.com/office/officeart/2008/layout/LinedList"/>
    <dgm:cxn modelId="{F151D9AB-11DD-4739-A6F7-807E264775DA}" type="presParOf" srcId="{A99A9A24-7ECC-43B0-B3C4-D410E7A6C96E}" destId="{9F3C14DE-B13F-4D11-A635-F002A3CF8B5A}" srcOrd="3" destOrd="0" presId="urn:microsoft.com/office/officeart/2008/layout/LinedList"/>
    <dgm:cxn modelId="{4F32E8A7-06FE-4347-9BB6-B7FC2759122C}" type="presParOf" srcId="{9F3C14DE-B13F-4D11-A635-F002A3CF8B5A}" destId="{4A4157DF-6809-4AA9-AEC1-5AA3DA89EAFD}" srcOrd="0" destOrd="0" presId="urn:microsoft.com/office/officeart/2008/layout/LinedList"/>
    <dgm:cxn modelId="{2A9A1890-2B75-449A-B2B7-204DFF45BF0A}" type="presParOf" srcId="{9F3C14DE-B13F-4D11-A635-F002A3CF8B5A}" destId="{7CEA4BC4-A386-4CF2-A207-47BF1B12FCC1}" srcOrd="1" destOrd="0" presId="urn:microsoft.com/office/officeart/2008/layout/LinedList"/>
    <dgm:cxn modelId="{4BCD1BBC-4334-4A98-B9F4-740B95614E04}" type="presParOf" srcId="{A99A9A24-7ECC-43B0-B3C4-D410E7A6C96E}" destId="{3BC855E9-A2F3-4F03-A175-91DF24299D2C}" srcOrd="4" destOrd="0" presId="urn:microsoft.com/office/officeart/2008/layout/LinedList"/>
    <dgm:cxn modelId="{2D75FF26-4C75-49A4-B460-37889B09786B}" type="presParOf" srcId="{A99A9A24-7ECC-43B0-B3C4-D410E7A6C96E}" destId="{19E7B7DD-E315-43BC-9463-F3844FD213DC}" srcOrd="5" destOrd="0" presId="urn:microsoft.com/office/officeart/2008/layout/LinedList"/>
    <dgm:cxn modelId="{23AD68ED-B94A-4E0D-8A4C-151AEA46C7D2}" type="presParOf" srcId="{19E7B7DD-E315-43BC-9463-F3844FD213DC}" destId="{2DF326C8-72C5-46F2-9465-D5387A6801DE}" srcOrd="0" destOrd="0" presId="urn:microsoft.com/office/officeart/2008/layout/LinedList"/>
    <dgm:cxn modelId="{5DC763ED-0CF0-42C8-B228-AB7B29DEFA4D}" type="presParOf" srcId="{19E7B7DD-E315-43BC-9463-F3844FD213DC}" destId="{483F6AD7-EE42-4A2E-87F7-B57C17D67E5E}" srcOrd="1" destOrd="0" presId="urn:microsoft.com/office/officeart/2008/layout/LinedList"/>
    <dgm:cxn modelId="{EE7A5A97-0E11-48CE-B541-EDAD63FC1374}" type="presParOf" srcId="{A99A9A24-7ECC-43B0-B3C4-D410E7A6C96E}" destId="{57CFABDB-C58E-42C6-A0CE-DA24CE29F377}" srcOrd="6" destOrd="0" presId="urn:microsoft.com/office/officeart/2008/layout/LinedList"/>
    <dgm:cxn modelId="{C19739E5-348E-4B17-8674-E43BB319AC72}" type="presParOf" srcId="{A99A9A24-7ECC-43B0-B3C4-D410E7A6C96E}" destId="{52233AB0-EF2D-42CD-97C1-A37BAD0E6E27}" srcOrd="7" destOrd="0" presId="urn:microsoft.com/office/officeart/2008/layout/LinedList"/>
    <dgm:cxn modelId="{2D3FBDC3-452D-457A-9805-EE32F7BE104D}" type="presParOf" srcId="{52233AB0-EF2D-42CD-97C1-A37BAD0E6E27}" destId="{72BD2F83-A0C6-4517-87F1-CD4FF2E86372}" srcOrd="0" destOrd="0" presId="urn:microsoft.com/office/officeart/2008/layout/LinedList"/>
    <dgm:cxn modelId="{03ADC5FB-ECFD-48C6-BD4E-4E600FAEB36A}" type="presParOf" srcId="{52233AB0-EF2D-42CD-97C1-A37BAD0E6E27}" destId="{4B4FC97E-D853-4DBF-BD96-0EAA1B3CD90B}" srcOrd="1" destOrd="0" presId="urn:microsoft.com/office/officeart/2008/layout/LinedList"/>
    <dgm:cxn modelId="{913320D6-6667-4B0C-960B-F5EFFEB54D14}" type="presParOf" srcId="{A99A9A24-7ECC-43B0-B3C4-D410E7A6C96E}" destId="{1E9C2A80-BB2E-4BB4-84D8-E5EA3FD9AE4E}" srcOrd="8" destOrd="0" presId="urn:microsoft.com/office/officeart/2008/layout/LinedList"/>
    <dgm:cxn modelId="{DCA00ED0-6E11-40EC-A517-35C100339C89}" type="presParOf" srcId="{A99A9A24-7ECC-43B0-B3C4-D410E7A6C96E}" destId="{42C6F35F-722F-4002-853E-831A642B0A96}" srcOrd="9" destOrd="0" presId="urn:microsoft.com/office/officeart/2008/layout/LinedList"/>
    <dgm:cxn modelId="{A8864C76-085E-4D4E-B210-1DDAB4DB560A}" type="presParOf" srcId="{42C6F35F-722F-4002-853E-831A642B0A96}" destId="{4FE815D1-C88F-4C6D-B5B9-14C91AB6995F}" srcOrd="0" destOrd="0" presId="urn:microsoft.com/office/officeart/2008/layout/LinedList"/>
    <dgm:cxn modelId="{F66BEA7A-AE3B-4F5A-A970-8792E6299E47}" type="presParOf" srcId="{42C6F35F-722F-4002-853E-831A642B0A96}" destId="{C5821AC7-EDB1-4098-AEA9-316C058DDD0D}" srcOrd="1" destOrd="0" presId="urn:microsoft.com/office/officeart/2008/layout/LinedList"/>
    <dgm:cxn modelId="{1F99F432-ED8B-4C38-B31B-7AE9B7CCF73F}" type="presParOf" srcId="{A99A9A24-7ECC-43B0-B3C4-D410E7A6C96E}" destId="{CF5D6AF3-0D03-4FB5-A657-A1534F212751}" srcOrd="10" destOrd="0" presId="urn:microsoft.com/office/officeart/2008/layout/LinedList"/>
    <dgm:cxn modelId="{DA8CAED8-582F-45AF-96F2-36F14B470837}" type="presParOf" srcId="{A99A9A24-7ECC-43B0-B3C4-D410E7A6C96E}" destId="{C188E5D1-1DAB-4706-B739-D676FEA59F8A}" srcOrd="11" destOrd="0" presId="urn:microsoft.com/office/officeart/2008/layout/LinedList"/>
    <dgm:cxn modelId="{E0EBB80C-1420-4466-B48C-3DB156710184}" type="presParOf" srcId="{C188E5D1-1DAB-4706-B739-D676FEA59F8A}" destId="{248EF01E-EA34-4E14-A6DE-0A0CCBF20DAB}" srcOrd="0" destOrd="0" presId="urn:microsoft.com/office/officeart/2008/layout/LinedList"/>
    <dgm:cxn modelId="{8030D07D-2466-4A25-8041-5BE19CA22E2C}" type="presParOf" srcId="{C188E5D1-1DAB-4706-B739-D676FEA59F8A}" destId="{D011B14D-77A5-45FF-9128-DCFB45382AA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2E8A4-C728-405A-8C67-0A00CF38F9FF}">
      <dsp:nvSpPr>
        <dsp:cNvPr id="0" name=""/>
        <dsp:cNvSpPr/>
      </dsp:nvSpPr>
      <dsp:spPr>
        <a:xfrm>
          <a:off x="0" y="2291"/>
          <a:ext cx="33015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845B9-3717-476A-A8C1-F21204E884EC}">
      <dsp:nvSpPr>
        <dsp:cNvPr id="0" name=""/>
        <dsp:cNvSpPr/>
      </dsp:nvSpPr>
      <dsp:spPr>
        <a:xfrm>
          <a:off x="0" y="2291"/>
          <a:ext cx="3301592" cy="781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Define Structure</a:t>
          </a:r>
          <a:endParaRPr lang="en-US" sz="2200" b="1" kern="1200" dirty="0"/>
        </a:p>
      </dsp:txBody>
      <dsp:txXfrm>
        <a:off x="0" y="2291"/>
        <a:ext cx="3301592" cy="781269"/>
      </dsp:txXfrm>
    </dsp:sp>
    <dsp:sp modelId="{AC3DCD4D-6C8B-4448-B0E5-4A73C002F062}">
      <dsp:nvSpPr>
        <dsp:cNvPr id="0" name=""/>
        <dsp:cNvSpPr/>
      </dsp:nvSpPr>
      <dsp:spPr>
        <a:xfrm>
          <a:off x="0" y="783560"/>
          <a:ext cx="33015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4157DF-6809-4AA9-AEC1-5AA3DA89EAFD}">
      <dsp:nvSpPr>
        <dsp:cNvPr id="0" name=""/>
        <dsp:cNvSpPr/>
      </dsp:nvSpPr>
      <dsp:spPr>
        <a:xfrm>
          <a:off x="0" y="783560"/>
          <a:ext cx="3301592" cy="781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Access to Structure Members</a:t>
          </a:r>
          <a:endParaRPr lang="en-US" sz="2200" b="1" kern="1200" dirty="0"/>
        </a:p>
      </dsp:txBody>
      <dsp:txXfrm>
        <a:off x="0" y="783560"/>
        <a:ext cx="3301592" cy="781269"/>
      </dsp:txXfrm>
    </dsp:sp>
    <dsp:sp modelId="{3BC855E9-A2F3-4F03-A175-91DF24299D2C}">
      <dsp:nvSpPr>
        <dsp:cNvPr id="0" name=""/>
        <dsp:cNvSpPr/>
      </dsp:nvSpPr>
      <dsp:spPr>
        <a:xfrm>
          <a:off x="0" y="1564829"/>
          <a:ext cx="33015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326C8-72C5-46F2-9465-D5387A6801DE}">
      <dsp:nvSpPr>
        <dsp:cNvPr id="0" name=""/>
        <dsp:cNvSpPr/>
      </dsp:nvSpPr>
      <dsp:spPr>
        <a:xfrm>
          <a:off x="0" y="1564829"/>
          <a:ext cx="3301592" cy="781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Nested Structures</a:t>
          </a:r>
          <a:endParaRPr lang="en-US" sz="2200" kern="1200" dirty="0"/>
        </a:p>
      </dsp:txBody>
      <dsp:txXfrm>
        <a:off x="0" y="1564829"/>
        <a:ext cx="3301592" cy="781269"/>
      </dsp:txXfrm>
    </dsp:sp>
    <dsp:sp modelId="{57CFABDB-C58E-42C6-A0CE-DA24CE29F377}">
      <dsp:nvSpPr>
        <dsp:cNvPr id="0" name=""/>
        <dsp:cNvSpPr/>
      </dsp:nvSpPr>
      <dsp:spPr>
        <a:xfrm>
          <a:off x="0" y="2346098"/>
          <a:ext cx="33015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D2F83-A0C6-4517-87F1-CD4FF2E86372}">
      <dsp:nvSpPr>
        <dsp:cNvPr id="0" name=""/>
        <dsp:cNvSpPr/>
      </dsp:nvSpPr>
      <dsp:spPr>
        <a:xfrm>
          <a:off x="0" y="2346098"/>
          <a:ext cx="3301592" cy="781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Functions &amp; Structures</a:t>
          </a:r>
          <a:endParaRPr lang="en-US" sz="2200" kern="1200" dirty="0"/>
        </a:p>
      </dsp:txBody>
      <dsp:txXfrm>
        <a:off x="0" y="2346098"/>
        <a:ext cx="3301592" cy="781269"/>
      </dsp:txXfrm>
    </dsp:sp>
    <dsp:sp modelId="{1E9C2A80-BB2E-4BB4-84D8-E5EA3FD9AE4E}">
      <dsp:nvSpPr>
        <dsp:cNvPr id="0" name=""/>
        <dsp:cNvSpPr/>
      </dsp:nvSpPr>
      <dsp:spPr>
        <a:xfrm>
          <a:off x="0" y="3127367"/>
          <a:ext cx="33015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815D1-C88F-4C6D-B5B9-14C91AB6995F}">
      <dsp:nvSpPr>
        <dsp:cNvPr id="0" name=""/>
        <dsp:cNvSpPr/>
      </dsp:nvSpPr>
      <dsp:spPr>
        <a:xfrm>
          <a:off x="0" y="3127367"/>
          <a:ext cx="3301592" cy="781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Array Structure </a:t>
          </a:r>
          <a:endParaRPr lang="en-US" sz="2200" kern="1200" dirty="0"/>
        </a:p>
      </dsp:txBody>
      <dsp:txXfrm>
        <a:off x="0" y="3127367"/>
        <a:ext cx="3301592" cy="781269"/>
      </dsp:txXfrm>
    </dsp:sp>
    <dsp:sp modelId="{CF5D6AF3-0D03-4FB5-A657-A1534F212751}">
      <dsp:nvSpPr>
        <dsp:cNvPr id="0" name=""/>
        <dsp:cNvSpPr/>
      </dsp:nvSpPr>
      <dsp:spPr>
        <a:xfrm>
          <a:off x="0" y="3908636"/>
          <a:ext cx="33015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EF01E-EA34-4E14-A6DE-0A0CCBF20DAB}">
      <dsp:nvSpPr>
        <dsp:cNvPr id="0" name=""/>
        <dsp:cNvSpPr/>
      </dsp:nvSpPr>
      <dsp:spPr>
        <a:xfrm>
          <a:off x="0" y="3908636"/>
          <a:ext cx="3301592" cy="781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smtClean="0"/>
            <a:t>Structure Pointer</a:t>
          </a:r>
          <a:endParaRPr lang="en-US" sz="2200" kern="1200" dirty="0"/>
        </a:p>
      </dsp:txBody>
      <dsp:txXfrm>
        <a:off x="0" y="3908636"/>
        <a:ext cx="3301592" cy="781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84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43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43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79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10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74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25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938AD48E-7D67-4BE9-97B6-DB64DE5253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6FF8E2-165B-49EB-8120-14190F9491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79DE9FAB-6BBA-4CFE-B67D-77B47F01EC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=""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82184FF4-7029-4ED7-813A-192E606087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AAA7AB09-557C-41AD-9113-FF9F68FA10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EF99ECAA-1F11-4937-BBA6-51935AB44C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=""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=""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=""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=""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446AF837-10C6-44A5-B8D6-960A57487B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=""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=""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=""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=""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06966E3E-9B30-4375-AC9A-23256CC87D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=""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394664AE-6DC5-428F-9AC4-5A8F67571F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83C43C1C-00B3-40E0-B073-B8C56206D0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=""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=""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=""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=""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92FF63B4-C261-4597-9EE0-811D250B9D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F92CF088-7F97-4A11-8A81-0EF641F698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=""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=""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=""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=""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0517979-166D-4AAA-ABBC-0C3E5C2ECF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=""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=""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B17C5C60-EC4D-410B-9997-0B73289605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=""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=""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=""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80A2FA6F-99B7-4984-A80C-570644889F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E38C6F9E-A74F-4F54-9409-B6B93DF8CE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6F0F71C5-78A4-4793-9BD4-3DF0EE3E3E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=""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E6093F87-C1F6-4FAB-B891-6F7D7FC207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=""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=""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=""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=""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=""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=""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=""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=""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=""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=""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=""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=""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=""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=""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mailto:Nazrin.Sultanli.Dolkhanova@bhos.edu.az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5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82184FF4-7029-4ED7-813A-192E606087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AAA7AB09-557C-41AD-9113-FF9F68FA10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EF99ECAA-1F11-4937-BBA6-51935AB44C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79DE9FAB-6BBA-4CFE-B67D-77B47F01EC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79FAC916-D9BB-4794-81B4-7C47C67E850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B5CA2231-7A65-4D16-8400-A210CC41DB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4B089C8C-B82B-4704-88E2-E857A5E215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434B90C8-5B4D-456E-AD99-80EF748FDD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="" xmlns:a16="http://schemas.microsoft.com/office/drawing/2014/main" id="{1DB043B4-68C6-45B9-82AC-A5800EADB8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=""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59"/>
          <a:stretch/>
        </p:blipFill>
        <p:spPr>
          <a:xfrm>
            <a:off x="20" y="-142089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3C64A91D-E535-4C24-A0E3-96A3810E3F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26FC4867-BA3E-4F8E-AB23-684F34DF3D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319200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2576" y="549275"/>
            <a:ext cx="5818562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600" b="1" dirty="0" smtClean="0">
                <a:solidFill>
                  <a:srgbClr val="FFFFFF"/>
                </a:solidFill>
              </a:rPr>
              <a:t>Structures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22576" y="3762198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sz="2400" kern="1200" dirty="0">
                <a:latin typeface="+mn-lt"/>
                <a:ea typeface="+mn-ea"/>
                <a:cs typeface="+mn-cs"/>
              </a:rPr>
              <a:t>Nazrin Dolkhanova Sultanli</a:t>
            </a:r>
          </a:p>
          <a:p>
            <a:pPr marL="0" indent="0">
              <a:lnSpc>
                <a:spcPct val="1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Programming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Applications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4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8BE51323-B855-A736-DC17-9EAA8859D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2433" y="126654"/>
            <a:ext cx="13049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=""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=""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90114" y="4068661"/>
            <a:ext cx="6693709" cy="2003527"/>
          </a:xfrm>
        </p:spPr>
        <p:txBody>
          <a:bodyPr>
            <a:normAutofit fontScale="77500" lnSpcReduction="20000"/>
          </a:bodyPr>
          <a:lstStyle/>
          <a:p>
            <a:r>
              <a:rPr lang="en-US" sz="2600" b="1" dirty="0">
                <a:solidFill>
                  <a:srgbClr val="FF0000">
                    <a:alpha val="60000"/>
                  </a:srgbClr>
                </a:solidFill>
              </a:rPr>
              <a:t>Each Reference is indicated on the footer on each slide.</a:t>
            </a:r>
          </a:p>
          <a:p>
            <a:r>
              <a:rPr lang="en-US" sz="2300" dirty="0"/>
              <a:t>Books:</a:t>
            </a:r>
          </a:p>
          <a:p>
            <a:pPr marL="742950" marR="783590" lvl="1" indent="-285750">
              <a:lnSpc>
                <a:spcPct val="98000"/>
              </a:lnSpc>
              <a:spcAft>
                <a:spcPts val="0"/>
              </a:spcAft>
              <a:buFont typeface="+mj-lt"/>
              <a:buAutoNum type="arabicPeriod"/>
              <a:tabLst>
                <a:tab pos="787400" algn="l"/>
                <a:tab pos="788035" algn="l"/>
              </a:tabLst>
            </a:pP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The_C_Programming_Language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_(2nd_Edition_Ritchie_Kernighan)</a:t>
            </a:r>
            <a:endParaRPr lang="en-GB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783590" lvl="1" indent="-285750">
              <a:lnSpc>
                <a:spcPct val="98000"/>
              </a:lnSpc>
              <a:spcAft>
                <a:spcPts val="0"/>
              </a:spcAft>
              <a:buFont typeface="+mj-lt"/>
              <a:buAutoNum type="arabicPeriod"/>
              <a:tabLst>
                <a:tab pos="787400" algn="l"/>
                <a:tab pos="788035" algn="l"/>
              </a:tabLst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 to Program with C_ Learn to Program using the Popular C Programming Language (Noel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Kalicharan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GB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783590" lvl="1" indent="-285750">
              <a:lnSpc>
                <a:spcPct val="98000"/>
              </a:lnSpc>
              <a:spcAft>
                <a:spcPts val="0"/>
              </a:spcAft>
              <a:buFont typeface="+mj-lt"/>
              <a:buAutoNum type="arabicPeriod"/>
              <a:tabLst>
                <a:tab pos="787400" algn="l"/>
                <a:tab pos="788035" algn="l"/>
              </a:tabLst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17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</a:t>
            </a:r>
            <a:r>
              <a:rPr lang="en-US" sz="17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Program,</a:t>
            </a:r>
            <a:r>
              <a:rPr lang="en-US" sz="17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8th</a:t>
            </a:r>
            <a:r>
              <a:rPr lang="en-US" sz="17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edition,</a:t>
            </a:r>
            <a:r>
              <a:rPr lang="en-US" sz="17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Paul</a:t>
            </a:r>
            <a:r>
              <a:rPr lang="en-US" sz="17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Deitel</a:t>
            </a:r>
            <a:r>
              <a:rPr lang="en-US" sz="17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Harvey</a:t>
            </a:r>
            <a:r>
              <a:rPr lang="en-US" sz="17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Deitel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7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Pearson,</a:t>
            </a:r>
            <a:r>
              <a:rPr lang="en-US" sz="17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2016.</a:t>
            </a:r>
            <a:endParaRPr lang="en-GB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Date Placeholder 13">
            <a:extLst>
              <a:ext uri="{FF2B5EF4-FFF2-40B4-BE49-F238E27FC236}">
                <a16:creationId xmlns="" xmlns:a16="http://schemas.microsoft.com/office/drawing/2014/main" id="{4D21997B-B852-217D-25BF-72D7E423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916242EC-A1D4-4590-B2F5-EA78153FD17A}" type="datetime1">
              <a:rPr lang="en-US" smtClean="0"/>
              <a:t>10/27/2022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=""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=""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Nazrin Dolkhanova Sultanli</a:t>
            </a:r>
          </a:p>
          <a:p>
            <a:r>
              <a:rPr lang="en-US" dirty="0">
                <a:hlinkClick r:id="rId2"/>
              </a:rPr>
              <a:t>Nazrin.Sultanli.Dolkhanova@bhos.edu.az</a:t>
            </a:r>
            <a:endParaRPr lang="en-US" dirty="0"/>
          </a:p>
          <a:p>
            <a:r>
              <a:rPr lang="en-US" dirty="0"/>
              <a:t>Baku Higher Oil School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=""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=""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Date Placeholder 13">
            <a:extLst>
              <a:ext uri="{FF2B5EF4-FFF2-40B4-BE49-F238E27FC236}">
                <a16:creationId xmlns="" xmlns:a16="http://schemas.microsoft.com/office/drawing/2014/main" id="{9CD68D27-B15C-547D-5B7E-EB63C3B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916242EC-A1D4-4590-B2F5-EA78153FD17A}" type="datetime1">
              <a:rPr lang="en-US" smtClean="0"/>
              <a:t>10/27/2022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187" y="196900"/>
            <a:ext cx="3565524" cy="866376"/>
          </a:xfrm>
        </p:spPr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="" xmlns:a16="http://schemas.microsoft.com/office/drawing/2014/main" id="{7D76EDB4-01E4-0755-D31B-3AD63BC593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489202"/>
              </p:ext>
            </p:extLst>
          </p:nvPr>
        </p:nvGraphicFramePr>
        <p:xfrm>
          <a:off x="714103" y="1378526"/>
          <a:ext cx="3301592" cy="4692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Placeholder 7" descr="Digital Data">
            <a:extLst>
              <a:ext uri="{FF2B5EF4-FFF2-40B4-BE49-F238E27FC236}">
                <a16:creationId xmlns=""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=""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=""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Date Placeholder 13">
            <a:extLst>
              <a:ext uri="{FF2B5EF4-FFF2-40B4-BE49-F238E27FC236}">
                <a16:creationId xmlns="" xmlns:a16="http://schemas.microsoft.com/office/drawing/2014/main" id="{4E95F5B4-8C9F-9EB6-62FF-F268A8D6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916242EC-A1D4-4590-B2F5-EA78153FD17A}" type="datetime1">
              <a:rPr lang="en-US" smtClean="0"/>
              <a:t>10/27/2022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82184FF4-7029-4ED7-813A-192E606087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AAA7AB09-557C-41AD-9113-FF9F68FA10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EF99ECAA-1F11-4937-BBA6-51935AB44C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79DE9FAB-6BBA-4CFE-B67D-77B47F01EC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="" xmlns:a16="http://schemas.microsoft.com/office/drawing/2014/main" id="{79FAC916-D9BB-4794-81B4-7C47C67E850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B5CA2231-7A65-4D16-8400-A210CC41DB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4B089C8C-B82B-4704-88E2-E857A5E215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="" xmlns:a16="http://schemas.microsoft.com/office/drawing/2014/main" id="{434B90C8-5B4D-456E-AD99-80EF748FDD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="" xmlns:a16="http://schemas.microsoft.com/office/drawing/2014/main" id="{1DB043B4-68C6-45B9-82AC-A5800EADB8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=""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61845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3C64A91D-E535-4C24-A0E3-96A3810E3F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26FC4867-BA3E-4F8E-AB23-684F34DF3D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=""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</a:t>
            </a:r>
            <a:r>
              <a:rPr lang="en-US" dirty="0" smtClean="0"/>
              <a:t>seven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=""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 smtClean="0">
                <a:solidFill>
                  <a:srgbClr val="FFFFFF"/>
                </a:solidFill>
              </a:rPr>
              <a:t>Structure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13">
            <a:extLst>
              <a:ext uri="{FF2B5EF4-FFF2-40B4-BE49-F238E27FC236}">
                <a16:creationId xmlns="" xmlns:a16="http://schemas.microsoft.com/office/drawing/2014/main" id="{A4B889AC-2D2F-C7A4-E8C7-C667ADF30E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916242EC-A1D4-4590-B2F5-EA78153FD17A}" type="datetime1">
              <a:rPr lang="en-US" smtClean="0"/>
              <a:t>10/27/2022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A2FDF8-CCD5-80F1-BFB4-BD3A389D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26967A87-F9F8-9A9C-0EBA-81C12D8D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54" y="208767"/>
            <a:ext cx="11091600" cy="879804"/>
          </a:xfrm>
        </p:spPr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.1 Define Structure</a:t>
            </a:r>
            <a:endParaRPr lang="en-US" dirty="0"/>
          </a:p>
        </p:txBody>
      </p:sp>
      <p:sp>
        <p:nvSpPr>
          <p:cNvPr id="22" name="Date Placeholder 13">
            <a:extLst>
              <a:ext uri="{FF2B5EF4-FFF2-40B4-BE49-F238E27FC236}">
                <a16:creationId xmlns="" xmlns:a16="http://schemas.microsoft.com/office/drawing/2014/main" id="{41C00F74-2EF7-F435-A4D8-637A5172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916242EC-A1D4-4590-B2F5-EA78153FD17A}" type="datetime1">
              <a:rPr lang="en-US" smtClean="0"/>
              <a:t>10/27/2022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F8B886A-8739-7BD0-40F7-B67C349B1431}"/>
              </a:ext>
            </a:extLst>
          </p:cNvPr>
          <p:cNvSpPr txBox="1"/>
          <p:nvPr/>
        </p:nvSpPr>
        <p:spPr>
          <a:xfrm>
            <a:off x="372747" y="936456"/>
            <a:ext cx="4982812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In C, a structure is a collection of one or more variables, possibly of different types, </a:t>
            </a:r>
            <a:r>
              <a:rPr lang="en-US" sz="1400" dirty="0" smtClean="0"/>
              <a:t>grouped together </a:t>
            </a:r>
            <a:r>
              <a:rPr lang="en-US" sz="1400" dirty="0"/>
              <a:t>under a single name for convenient handling</a:t>
            </a:r>
            <a:r>
              <a:rPr lang="en-US" sz="1400" dirty="0" smtClean="0"/>
              <a:t>. </a:t>
            </a:r>
          </a:p>
          <a:p>
            <a:pPr algn="just"/>
            <a:r>
              <a:rPr lang="en-US" sz="1400" dirty="0" smtClean="0"/>
              <a:t>A </a:t>
            </a:r>
            <a:r>
              <a:rPr lang="en-US" sz="1400" dirty="0"/>
              <a:t>structure is a key word that create </a:t>
            </a:r>
            <a:r>
              <a:rPr lang="en-US" sz="1400" b="1" dirty="0"/>
              <a:t>user defined data type </a:t>
            </a:r>
            <a:r>
              <a:rPr lang="en-US" sz="1400" dirty="0"/>
              <a:t>in C/C++. A structure creates a data type that can be used to group items of possibly different types into a single type. </a:t>
            </a:r>
            <a:endParaRPr lang="en-US" sz="1400" dirty="0" smtClean="0"/>
          </a:p>
          <a:p>
            <a:pPr algn="just"/>
            <a:endParaRPr lang="en-US" sz="1400" dirty="0"/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1F20E36-C091-CCF6-975E-6082C1EC1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828" y="3061900"/>
            <a:ext cx="65" cy="276999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9CAC59D-CAFE-B3A1-4711-4F55435D2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313" y="2081247"/>
            <a:ext cx="65" cy="276999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206" y="874088"/>
            <a:ext cx="3961031" cy="2968316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438648"/>
              </p:ext>
            </p:extLst>
          </p:nvPr>
        </p:nvGraphicFramePr>
        <p:xfrm>
          <a:off x="372747" y="2508508"/>
          <a:ext cx="5967093" cy="4210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1013"/>
                <a:gridCol w="2926080"/>
              </a:tblGrid>
              <a:tr h="353557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way1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way2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1524693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err="1" smtClean="0">
                          <a:solidFill>
                            <a:srgbClr val="00B0F0"/>
                          </a:solidFill>
                        </a:rPr>
                        <a:t>struct</a:t>
                      </a:r>
                      <a:r>
                        <a:rPr lang="en-US" sz="140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[structure tag] </a:t>
                      </a:r>
                      <a:r>
                        <a:rPr lang="en-US" sz="1400" dirty="0" smtClean="0"/>
                        <a:t>{</a:t>
                      </a:r>
                    </a:p>
                    <a:p>
                      <a:pPr algn="just"/>
                      <a:r>
                        <a:rPr lang="en-US" sz="1400" dirty="0" smtClean="0"/>
                        <a:t>   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member</a:t>
                      </a:r>
                      <a:r>
                        <a:rPr lang="en-US" sz="1400" dirty="0" smtClean="0"/>
                        <a:t> definition;</a:t>
                      </a:r>
                    </a:p>
                    <a:p>
                      <a:pPr algn="just"/>
                      <a:r>
                        <a:rPr lang="en-US" sz="1400" dirty="0" smtClean="0"/>
                        <a:t>   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member</a:t>
                      </a:r>
                      <a:r>
                        <a:rPr lang="en-US" sz="1400" dirty="0" smtClean="0"/>
                        <a:t> definition;</a:t>
                      </a:r>
                    </a:p>
                    <a:p>
                      <a:pPr algn="just"/>
                      <a:r>
                        <a:rPr lang="en-US" sz="1400" dirty="0" smtClean="0"/>
                        <a:t>   ...</a:t>
                      </a:r>
                    </a:p>
                    <a:p>
                      <a:pPr algn="just"/>
                      <a:r>
                        <a:rPr lang="en-US" sz="1400" dirty="0" smtClean="0"/>
                        <a:t>   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member</a:t>
                      </a:r>
                      <a:r>
                        <a:rPr lang="en-US" sz="1400" dirty="0" smtClean="0"/>
                        <a:t> definition;</a:t>
                      </a:r>
                    </a:p>
                    <a:p>
                      <a:pPr algn="just"/>
                      <a:r>
                        <a:rPr lang="en-US" sz="1400" dirty="0" smtClean="0"/>
                        <a:t>} </a:t>
                      </a:r>
                      <a:r>
                        <a:rPr lang="en-US" sz="1400" dirty="0" smtClean="0">
                          <a:solidFill>
                            <a:srgbClr val="FFFF00"/>
                          </a:solidFill>
                        </a:rPr>
                        <a:t>[one or more structure variables];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400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altLang="en-US" sz="1400" dirty="0" smtClean="0"/>
                        <a:t> </a:t>
                      </a:r>
                      <a:r>
                        <a:rPr lang="en-US" altLang="en-US" sz="1400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structureName</a:t>
                      </a:r>
                      <a:r>
                        <a:rPr lang="en-US" altLang="en-US" sz="14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US" sz="1400" dirty="0" smtClean="0"/>
                        <a:t>{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400" dirty="0" smtClean="0"/>
                        <a:t>  </a:t>
                      </a:r>
                      <a:r>
                        <a:rPr lang="en-US" altLang="en-US" sz="1400" kern="12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dataType</a:t>
                      </a:r>
                      <a:r>
                        <a:rPr lang="en-US" altLang="en-US" sz="1400" dirty="0" smtClean="0"/>
                        <a:t> member1;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400" dirty="0" smtClean="0"/>
                        <a:t>  </a:t>
                      </a:r>
                      <a:r>
                        <a:rPr lang="en-US" altLang="en-US" sz="1400" kern="12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dataType</a:t>
                      </a:r>
                      <a:r>
                        <a:rPr lang="en-US" altLang="en-US" sz="1400" dirty="0" smtClean="0"/>
                        <a:t> member2;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400" dirty="0" smtClean="0"/>
                        <a:t>  ...</a:t>
                      </a:r>
                    </a:p>
                    <a:p>
                      <a:pPr marL="0" marR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kern="12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dataType</a:t>
                      </a:r>
                      <a:r>
                        <a:rPr lang="en-US" altLang="en-US" sz="1400" dirty="0" smtClean="0"/>
                        <a:t> member2;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en-US" sz="1400" kern="12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400" dirty="0" smtClean="0"/>
                        <a:t>};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198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err="1" smtClean="0">
                          <a:solidFill>
                            <a:srgbClr val="00B0F0"/>
                          </a:solidFill>
                        </a:rPr>
                        <a:t>struct</a:t>
                      </a:r>
                      <a:r>
                        <a:rPr lang="en-US" sz="140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Books </a:t>
                      </a:r>
                      <a:r>
                        <a:rPr lang="en-US" sz="1400" dirty="0" smtClean="0"/>
                        <a:t>{</a:t>
                      </a:r>
                    </a:p>
                    <a:p>
                      <a:pPr algn="just"/>
                      <a:r>
                        <a:rPr lang="en-US" sz="1400" dirty="0" smtClean="0"/>
                        <a:t>   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char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title[50];</a:t>
                      </a:r>
                    </a:p>
                    <a:p>
                      <a:pPr algn="just"/>
                      <a:r>
                        <a:rPr lang="en-US" sz="1400" dirty="0" smtClean="0"/>
                        <a:t>   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char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author];</a:t>
                      </a:r>
                    </a:p>
                    <a:p>
                      <a:pPr algn="just"/>
                      <a:r>
                        <a:rPr lang="en-US" sz="1400" dirty="0" smtClean="0"/>
                        <a:t>   </a:t>
                      </a:r>
                      <a:r>
                        <a:rPr lang="en-US" sz="14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book_id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en-US" sz="1400" dirty="0" smtClean="0"/>
                    </a:p>
                    <a:p>
                      <a:pPr algn="just"/>
                      <a:r>
                        <a:rPr lang="en-US" sz="1400" dirty="0" smtClean="0"/>
                        <a:t>} </a:t>
                      </a:r>
                      <a:r>
                        <a:rPr lang="en-US" sz="1400" dirty="0" smtClean="0">
                          <a:solidFill>
                            <a:srgbClr val="FFFF00"/>
                          </a:solidFill>
                        </a:rPr>
                        <a:t>book1, book2, boo[5];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400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altLang="en-US" sz="1400" dirty="0" smtClean="0"/>
                        <a:t> </a:t>
                      </a:r>
                      <a:r>
                        <a:rPr lang="en-US" altLang="en-US" sz="14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lang="en-US" altLang="en-US" sz="1400" dirty="0" smtClean="0"/>
                        <a:t>{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400" dirty="0" smtClean="0"/>
                        <a:t>   </a:t>
                      </a:r>
                      <a:r>
                        <a:rPr lang="en-US" altLang="en-US" sz="1400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en-US" altLang="en-US" sz="1400" dirty="0" smtClean="0"/>
                        <a:t> name[50];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400" dirty="0" smtClean="0"/>
                        <a:t>   </a:t>
                      </a:r>
                      <a:r>
                        <a:rPr lang="en-US" altLang="en-US" sz="1400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en-US" altLang="en-US" sz="1400" dirty="0" smtClean="0"/>
                        <a:t> street[100];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400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char</a:t>
                      </a:r>
                      <a:r>
                        <a:rPr lang="en-US" altLang="en-US" sz="1400" dirty="0" smtClean="0"/>
                        <a:t> state[20];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400" dirty="0" smtClean="0"/>
                        <a:t>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198">
                <a:tc>
                  <a:txBody>
                    <a:bodyPr/>
                    <a:lstStyle/>
                    <a:p>
                      <a:pPr algn="just"/>
                      <a:endParaRPr lang="en-US" sz="1400" dirty="0" smtClean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main() { 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400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en-US" sz="1400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altLang="en-US" sz="1400" dirty="0" smtClean="0"/>
                        <a:t> </a:t>
                      </a:r>
                      <a:r>
                        <a:rPr lang="en-US" altLang="en-US" sz="14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address </a:t>
                      </a:r>
                      <a:r>
                        <a:rPr lang="en-US" sz="1400" dirty="0" smtClean="0"/>
                        <a:t>addr1, add2, ad[20]; 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400" dirty="0" smtClean="0"/>
                        <a:t>  </a:t>
                      </a:r>
                      <a:r>
                        <a:rPr lang="en-US" sz="1400" kern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US" sz="1400" dirty="0" smtClean="0"/>
                        <a:t> 0</a:t>
                      </a:r>
                      <a:r>
                        <a:rPr lang="en-US" sz="1400" dirty="0" smtClean="0"/>
                        <a:t>; 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400" dirty="0" smtClean="0"/>
                        <a:t>}</a:t>
                      </a:r>
                      <a:endParaRPr lang="en-US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162" y="4173722"/>
            <a:ext cx="5084343" cy="207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9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A2FDF8-CCD5-80F1-BFB4-BD3A389D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26967A87-F9F8-9A9C-0EBA-81C12D8D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54" y="208767"/>
            <a:ext cx="11091600" cy="1332000"/>
          </a:xfrm>
        </p:spPr>
        <p:txBody>
          <a:bodyPr/>
          <a:lstStyle/>
          <a:p>
            <a:r>
              <a:rPr lang="en-US" dirty="0"/>
              <a:t>7</a:t>
            </a:r>
            <a:r>
              <a:rPr lang="en-US" sz="4800" dirty="0" smtClean="0"/>
              <a:t>.2 Access</a:t>
            </a:r>
            <a:r>
              <a:rPr lang="en-US" dirty="0" smtClean="0"/>
              <a:t> to </a:t>
            </a:r>
            <a:r>
              <a:rPr lang="en-US" dirty="0" smtClean="0"/>
              <a:t>Structure Members</a:t>
            </a:r>
            <a:endParaRPr lang="en-US" dirty="0"/>
          </a:p>
        </p:txBody>
      </p:sp>
      <p:sp>
        <p:nvSpPr>
          <p:cNvPr id="22" name="Date Placeholder 13">
            <a:extLst>
              <a:ext uri="{FF2B5EF4-FFF2-40B4-BE49-F238E27FC236}">
                <a16:creationId xmlns="" xmlns:a16="http://schemas.microsoft.com/office/drawing/2014/main" id="{41C00F74-2EF7-F435-A4D8-637A5172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916242EC-A1D4-4590-B2F5-EA78153FD17A}" type="datetime1">
              <a:rPr lang="en-US" smtClean="0"/>
              <a:t>10/27/2022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02D581D-5ADB-0919-73DE-95061902FBDB}"/>
              </a:ext>
            </a:extLst>
          </p:cNvPr>
          <p:cNvSpPr txBox="1"/>
          <p:nvPr/>
        </p:nvSpPr>
        <p:spPr>
          <a:xfrm>
            <a:off x="403228" y="2799882"/>
            <a:ext cx="277653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There are two types of operators used for accessing members of a structure.</a:t>
            </a:r>
          </a:p>
          <a:p>
            <a:pPr algn="just"/>
            <a:endParaRPr lang="en-US" sz="14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400" b="1" dirty="0"/>
              <a:t>.</a:t>
            </a:r>
            <a:r>
              <a:rPr lang="en-US" sz="1400" dirty="0"/>
              <a:t> </a:t>
            </a:r>
            <a:r>
              <a:rPr lang="en-US" sz="1400" dirty="0" smtClean="0"/>
              <a:t>Member </a:t>
            </a:r>
            <a:r>
              <a:rPr lang="en-US" sz="1400" dirty="0"/>
              <a:t>operator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b="1" dirty="0"/>
              <a:t>-&gt;</a:t>
            </a:r>
            <a:r>
              <a:rPr lang="en-US" sz="1400" dirty="0"/>
              <a:t> </a:t>
            </a:r>
            <a:r>
              <a:rPr lang="en-US" sz="1400" dirty="0" smtClean="0"/>
              <a:t>Structure </a:t>
            </a:r>
            <a:r>
              <a:rPr lang="en-US" sz="1400" dirty="0"/>
              <a:t>pointer </a:t>
            </a:r>
            <a:r>
              <a:rPr lang="en-US" sz="1400" dirty="0" smtClean="0"/>
              <a:t>operator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376515"/>
              </p:ext>
            </p:extLst>
          </p:nvPr>
        </p:nvGraphicFramePr>
        <p:xfrm>
          <a:off x="4010660" y="1005840"/>
          <a:ext cx="7900062" cy="576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0031"/>
                <a:gridCol w="3950031"/>
              </a:tblGrid>
              <a:tr h="457200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smtClean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way1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way2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2846747">
                <a:tc>
                  <a:txBody>
                    <a:bodyPr/>
                    <a:lstStyle/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lang="en-US" altLang="en-US" sz="1800" dirty="0" smtClean="0"/>
                        <a:t>{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dirty="0" smtClean="0"/>
                        <a:t>   </a:t>
                      </a:r>
                      <a:r>
                        <a:rPr lang="en-US" altLang="en-US" sz="1800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en-US" altLang="en-US" sz="1800" dirty="0" smtClean="0"/>
                        <a:t> name[50];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dirty="0" smtClean="0"/>
                        <a:t>   </a:t>
                      </a:r>
                      <a:r>
                        <a:rPr lang="en-US" altLang="en-US" sz="1800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en-US" altLang="en-US" sz="1800" dirty="0" smtClean="0"/>
                        <a:t> street[100];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en-US" sz="1800" kern="12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en-US" sz="1800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US" sz="1800" dirty="0" err="1" smtClean="0"/>
                        <a:t>zip_code</a:t>
                      </a:r>
                      <a:r>
                        <a:rPr lang="en-US" altLang="en-US" sz="1800" dirty="0" smtClean="0"/>
                        <a:t>;</a:t>
                      </a:r>
                      <a:endParaRPr lang="en-US" altLang="en-US" sz="1800" dirty="0" smtClean="0"/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dirty="0" smtClean="0"/>
                        <a:t>};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en-US" sz="1800" dirty="0" smtClean="0"/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main() { 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en-US" sz="1800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address </a:t>
                      </a:r>
                      <a:r>
                        <a:rPr lang="en-US" sz="1800" dirty="0" smtClean="0"/>
                        <a:t>addr1; </a:t>
                      </a:r>
                    </a:p>
                    <a:p>
                      <a:pPr marL="0" marR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en-US" sz="1800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address </a:t>
                      </a:r>
                      <a:r>
                        <a:rPr lang="en-US" sz="1800" dirty="0" smtClean="0"/>
                        <a:t>addr2 = {“</a:t>
                      </a:r>
                      <a:r>
                        <a:rPr lang="en-US" sz="1800" dirty="0" err="1" smtClean="0"/>
                        <a:t>banm</a:t>
                      </a:r>
                      <a:r>
                        <a:rPr lang="en-US" sz="1800" dirty="0" smtClean="0"/>
                        <a:t>”, ”</a:t>
                      </a:r>
                      <a:r>
                        <a:rPr lang="en-US" sz="1800" dirty="0" err="1" smtClean="0"/>
                        <a:t>bibiheybet</a:t>
                      </a:r>
                      <a:r>
                        <a:rPr lang="en-US" sz="1800" dirty="0" smtClean="0"/>
                        <a:t>”, 2000}; 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800" dirty="0" smtClean="0"/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dirty="0" smtClean="0"/>
                        <a:t>  </a:t>
                      </a:r>
                      <a:r>
                        <a:rPr lang="en-US" sz="1800" dirty="0" err="1" smtClean="0"/>
                        <a:t>printf</a:t>
                      </a:r>
                      <a:r>
                        <a:rPr lang="en-US" sz="1800" dirty="0" smtClean="0"/>
                        <a:t>(“enter</a:t>
                      </a:r>
                      <a:r>
                        <a:rPr lang="en-US" sz="1800" baseline="0" dirty="0" smtClean="0"/>
                        <a:t> street name: </a:t>
                      </a:r>
                      <a:r>
                        <a:rPr lang="en-US" sz="1800" dirty="0" smtClean="0"/>
                        <a:t>”);</a:t>
                      </a:r>
                    </a:p>
                    <a:p>
                      <a:pPr marL="0" marR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  </a:t>
                      </a:r>
                      <a:r>
                        <a:rPr lang="en-US" sz="1800" dirty="0" err="1" smtClean="0"/>
                        <a:t>scanf</a:t>
                      </a:r>
                      <a:r>
                        <a:rPr lang="en-US" sz="1800" dirty="0" smtClean="0"/>
                        <a:t>(“%99s”, addr1.</a:t>
                      </a:r>
                      <a:r>
                        <a:rPr lang="en-US" altLang="en-US" sz="1800" dirty="0" smtClean="0"/>
                        <a:t> street</a:t>
                      </a:r>
                      <a:r>
                        <a:rPr lang="en-US" sz="1800" dirty="0" smtClean="0"/>
                        <a:t>);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dirty="0" smtClean="0"/>
                        <a:t>  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dirty="0" smtClean="0"/>
                        <a:t>  addr1.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zip_code</a:t>
                      </a:r>
                      <a:r>
                        <a:rPr lang="en-US" altLang="en-US" sz="1800" dirty="0" smtClean="0"/>
                        <a:t> = 1001</a:t>
                      </a:r>
                      <a:endParaRPr lang="en-US" sz="1800" dirty="0" smtClean="0"/>
                    </a:p>
                    <a:p>
                      <a:pPr marL="0" marR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  </a:t>
                      </a:r>
                      <a:r>
                        <a:rPr lang="en-US" sz="1800" dirty="0" err="1" smtClean="0"/>
                        <a:t>strcpy</a:t>
                      </a:r>
                      <a:r>
                        <a:rPr lang="en-US" sz="1800" dirty="0" smtClean="0"/>
                        <a:t>(addr1.</a:t>
                      </a:r>
                      <a:r>
                        <a:rPr lang="en-US" altLang="en-US" sz="1800" dirty="0" smtClean="0"/>
                        <a:t> name,  “BHOS”);</a:t>
                      </a:r>
                      <a:endParaRPr lang="en-US" sz="1800" dirty="0" smtClean="0"/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800" dirty="0" smtClean="0"/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dirty="0" smtClean="0"/>
                        <a:t>  </a:t>
                      </a:r>
                      <a:r>
                        <a:rPr lang="en-US" sz="1800" kern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US" sz="1800" dirty="0" smtClean="0"/>
                        <a:t> 0</a:t>
                      </a:r>
                      <a:r>
                        <a:rPr lang="en-US" sz="1800" dirty="0" smtClean="0"/>
                        <a:t>; 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dirty="0" smtClean="0"/>
                        <a:t>}</a:t>
                      </a:r>
                      <a:endParaRPr lang="en-US" altLang="en-US" sz="18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err="1" smtClean="0">
                          <a:solidFill>
                            <a:srgbClr val="00B0F0"/>
                          </a:solidFill>
                        </a:rPr>
                        <a:t>struct</a:t>
                      </a:r>
                      <a:r>
                        <a:rPr lang="en-US" sz="180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</a:rPr>
                        <a:t>Books </a:t>
                      </a:r>
                      <a:r>
                        <a:rPr lang="en-US" sz="1800" dirty="0" smtClean="0"/>
                        <a:t>{</a:t>
                      </a:r>
                    </a:p>
                    <a:p>
                      <a:pPr algn="just"/>
                      <a:r>
                        <a:rPr lang="en-US" sz="1800" dirty="0" smtClean="0"/>
                        <a:t>   </a:t>
                      </a:r>
                      <a:r>
                        <a:rPr lang="en-US" sz="18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char</a:t>
                      </a:r>
                      <a:r>
                        <a:rPr lang="en-US" sz="18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title[50]</a:t>
                      </a:r>
                      <a:r>
                        <a:rPr lang="en-US" sz="1800" dirty="0" smtClean="0"/>
                        <a:t>;</a:t>
                      </a:r>
                    </a:p>
                    <a:p>
                      <a:pPr algn="just"/>
                      <a:r>
                        <a:rPr lang="en-US" sz="1800" dirty="0" smtClean="0"/>
                        <a:t>   </a:t>
                      </a:r>
                      <a:r>
                        <a:rPr lang="en-US" sz="18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char</a:t>
                      </a:r>
                      <a:r>
                        <a:rPr lang="en-US" sz="18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author[50];</a:t>
                      </a:r>
                    </a:p>
                    <a:p>
                      <a:pPr algn="just"/>
                      <a:r>
                        <a:rPr lang="en-US" sz="1800" dirty="0" smtClean="0"/>
                        <a:t>   </a:t>
                      </a:r>
                      <a:r>
                        <a:rPr lang="en-US" sz="18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int</a:t>
                      </a:r>
                      <a:r>
                        <a:rPr lang="en-US" sz="18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book_id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en-US" sz="1800" dirty="0" smtClean="0"/>
                    </a:p>
                    <a:p>
                      <a:pPr algn="just"/>
                      <a:r>
                        <a:rPr lang="en-US" sz="1800" dirty="0" smtClean="0"/>
                        <a:t>};</a:t>
                      </a:r>
                    </a:p>
                    <a:p>
                      <a:pPr algn="just"/>
                      <a:endParaRPr lang="en-US" sz="1800" dirty="0" smtClean="0">
                        <a:solidFill>
                          <a:srgbClr val="FFFF00"/>
                        </a:solidFill>
                      </a:endParaRP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main() { 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dirty="0" err="1" smtClean="0">
                          <a:solidFill>
                            <a:srgbClr val="00B0F0"/>
                          </a:solidFill>
                        </a:rPr>
                        <a:t>struct</a:t>
                      </a:r>
                      <a:r>
                        <a:rPr lang="en-US" sz="180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</a:rPr>
                        <a:t>Books </a:t>
                      </a:r>
                      <a:r>
                        <a:rPr lang="en-US" sz="1800" dirty="0" smtClean="0"/>
                        <a:t>book1; 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dirty="0" smtClean="0"/>
                        <a:t>  </a:t>
                      </a:r>
                      <a:r>
                        <a:rPr lang="en-US" sz="1800" dirty="0" err="1" smtClean="0">
                          <a:solidFill>
                            <a:srgbClr val="00B0F0"/>
                          </a:solidFill>
                        </a:rPr>
                        <a:t>struct</a:t>
                      </a:r>
                      <a:r>
                        <a:rPr lang="en-US" sz="180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C000"/>
                          </a:solidFill>
                        </a:rPr>
                        <a:t>Books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bookptr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bookptr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&amp;</a:t>
                      </a:r>
                      <a:r>
                        <a:rPr lang="en-US" sz="1800" dirty="0" smtClean="0"/>
                        <a:t>book1;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800" dirty="0" smtClean="0"/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dirty="0" smtClean="0"/>
                        <a:t>  </a:t>
                      </a:r>
                      <a:r>
                        <a:rPr lang="en-US" sz="1800" dirty="0" err="1" smtClean="0"/>
                        <a:t>printf</a:t>
                      </a:r>
                      <a:r>
                        <a:rPr lang="en-US" sz="1800" dirty="0" smtClean="0"/>
                        <a:t>(“enter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author</a:t>
                      </a:r>
                      <a:r>
                        <a:rPr lang="en-US" sz="1800" baseline="0" dirty="0" smtClean="0"/>
                        <a:t>: </a:t>
                      </a:r>
                      <a:r>
                        <a:rPr lang="en-US" sz="1800" dirty="0" smtClean="0"/>
                        <a:t>”);</a:t>
                      </a:r>
                    </a:p>
                    <a:p>
                      <a:pPr marL="0" marR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  </a:t>
                      </a:r>
                      <a:r>
                        <a:rPr lang="en-US" sz="1800" dirty="0" err="1" smtClean="0"/>
                        <a:t>scanf</a:t>
                      </a:r>
                      <a:r>
                        <a:rPr lang="en-US" sz="1800" dirty="0" smtClean="0"/>
                        <a:t>(“%49s”, book1.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author</a:t>
                      </a:r>
                      <a:r>
                        <a:rPr lang="en-US" sz="1800" dirty="0" smtClean="0"/>
                        <a:t>);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bookptr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-&gt;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book_id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= 472837;</a:t>
                      </a:r>
                    </a:p>
                    <a:p>
                      <a:pPr marL="0" marR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  </a:t>
                      </a:r>
                      <a:r>
                        <a:rPr lang="en-US" sz="1800" dirty="0" err="1" smtClean="0"/>
                        <a:t>strcpy</a:t>
                      </a:r>
                      <a:r>
                        <a:rPr lang="en-US" sz="1800" dirty="0" smtClean="0"/>
                        <a:t>(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bookptr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r>
                        <a:rPr lang="en-US" altLang="en-US" sz="1800" dirty="0" smtClean="0"/>
                        <a:t>,  “BHOS”);</a:t>
                      </a:r>
                      <a:endParaRPr lang="en-US" sz="1800" dirty="0" smtClean="0"/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dirty="0" smtClean="0"/>
                        <a:t>  </a:t>
                      </a:r>
                      <a:r>
                        <a:rPr lang="en-US" sz="1800" kern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US" sz="1800" dirty="0" smtClean="0"/>
                        <a:t> 0; 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dirty="0" smtClean="0"/>
                        <a:t>}</a:t>
                      </a:r>
                      <a:endParaRPr lang="en-US" altLang="en-US" sz="1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55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400" y="66424"/>
            <a:ext cx="11091600" cy="1350675"/>
          </a:xfrm>
        </p:spPr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.3 </a:t>
            </a:r>
            <a:r>
              <a:rPr lang="en-US" dirty="0"/>
              <a:t>Nested </a:t>
            </a:r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3" name="Date Placeholder 13">
            <a:extLst>
              <a:ext uri="{FF2B5EF4-FFF2-40B4-BE49-F238E27FC236}">
                <a16:creationId xmlns="" xmlns:a16="http://schemas.microsoft.com/office/drawing/2014/main" id="{D894FB21-00CD-420A-8C4C-E969ADDF94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916242EC-A1D4-4590-B2F5-EA78153FD17A}" type="datetime1">
              <a:rPr lang="en-US" smtClean="0"/>
              <a:t>10/27/2022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0BFE8AC-897D-8F28-E968-AFA7C8F40D73}"/>
              </a:ext>
            </a:extLst>
          </p:cNvPr>
          <p:cNvSpPr txBox="1"/>
          <p:nvPr/>
        </p:nvSpPr>
        <p:spPr>
          <a:xfrm>
            <a:off x="550863" y="3008048"/>
            <a:ext cx="15279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You can create structures within a structure in C programming</a:t>
            </a:r>
            <a:endParaRPr lang="en-US" sz="1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633511"/>
              </p:ext>
            </p:extLst>
          </p:nvPr>
        </p:nvGraphicFramePr>
        <p:xfrm>
          <a:off x="2628900" y="887023"/>
          <a:ext cx="8763000" cy="56869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2480"/>
                <a:gridCol w="4160520"/>
              </a:tblGrid>
              <a:tr h="345809">
                <a:tc>
                  <a:txBody>
                    <a:bodyPr/>
                    <a:lstStyle/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b="0" i="1" dirty="0" smtClean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urw-din"/>
                        </a:rPr>
                        <a:t>way1</a:t>
                      </a:r>
                      <a:endParaRPr lang="en-US" altLang="en-US" dirty="0" smtClean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urw-din"/>
                        </a:rPr>
                        <a:t>way2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3976807">
                <a:tc>
                  <a:txBody>
                    <a:bodyPr/>
                    <a:lstStyle/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dirty="0" err="1" smtClean="0">
                          <a:solidFill>
                            <a:srgbClr val="00B0F0"/>
                          </a:solidFill>
                        </a:rPr>
                        <a:t>struct</a:t>
                      </a:r>
                      <a:r>
                        <a:rPr lang="en-US" altLang="en-US" dirty="0" smtClean="0"/>
                        <a:t> </a:t>
                      </a:r>
                      <a:r>
                        <a:rPr lang="en-US" altLang="en-US" dirty="0" smtClean="0">
                          <a:solidFill>
                            <a:srgbClr val="FFC000"/>
                          </a:solidFill>
                        </a:rPr>
                        <a:t>structureName1 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dirty="0" smtClean="0"/>
                        <a:t>{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dirty="0" smtClean="0"/>
                        <a:t>  </a:t>
                      </a:r>
                      <a:r>
                        <a:rPr lang="en-US" altLang="en-US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dataType</a:t>
                      </a:r>
                      <a:r>
                        <a:rPr lang="en-US" altLang="en-US" dirty="0" smtClean="0"/>
                        <a:t> member1;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dirty="0" smtClean="0"/>
                        <a:t>  </a:t>
                      </a:r>
                      <a:r>
                        <a:rPr lang="en-US" altLang="en-US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dataType</a:t>
                      </a:r>
                      <a:r>
                        <a:rPr lang="en-US" altLang="en-US" dirty="0" smtClean="0"/>
                        <a:t> member2;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dirty="0" smtClean="0"/>
                        <a:t>  ...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altLang="en-US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 </a:t>
                      </a:r>
                      <a:r>
                        <a:rPr lang="en-US" altLang="en-US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dataType</a:t>
                      </a:r>
                      <a:r>
                        <a:rPr lang="en-US" altLang="en-US" dirty="0" smtClean="0"/>
                        <a:t> </a:t>
                      </a:r>
                      <a:r>
                        <a:rPr lang="en-US" altLang="en-US" dirty="0" err="1" smtClean="0"/>
                        <a:t>memberN</a:t>
                      </a:r>
                      <a:r>
                        <a:rPr lang="en-US" altLang="en-US" dirty="0" smtClean="0"/>
                        <a:t>;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en-US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dirty="0" smtClean="0"/>
                        <a:t>};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en-US" dirty="0" smtClean="0"/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dirty="0" err="1" smtClean="0">
                          <a:solidFill>
                            <a:srgbClr val="00B0F0"/>
                          </a:solidFill>
                        </a:rPr>
                        <a:t>struct</a:t>
                      </a:r>
                      <a:r>
                        <a:rPr lang="en-US" altLang="en-US" dirty="0" smtClean="0"/>
                        <a:t> </a:t>
                      </a:r>
                      <a:r>
                        <a:rPr lang="en-US" altLang="en-US" dirty="0" smtClean="0">
                          <a:solidFill>
                            <a:srgbClr val="FFC000"/>
                          </a:solidFill>
                        </a:rPr>
                        <a:t>structureName2 </a:t>
                      </a:r>
                      <a:r>
                        <a:rPr lang="en-US" altLang="en-US" dirty="0" smtClean="0"/>
                        <a:t>{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dirty="0" smtClean="0"/>
                        <a:t>  </a:t>
                      </a:r>
                      <a:r>
                        <a:rPr lang="en-US" altLang="en-US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dataType</a:t>
                      </a:r>
                      <a:r>
                        <a:rPr lang="en-US" altLang="en-US" dirty="0" smtClean="0"/>
                        <a:t> member11;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dirty="0" smtClean="0"/>
                        <a:t>  </a:t>
                      </a:r>
                      <a:r>
                        <a:rPr lang="en-US" altLang="en-US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dataType</a:t>
                      </a:r>
                      <a:r>
                        <a:rPr lang="en-US" altLang="en-US" dirty="0" smtClean="0"/>
                        <a:t> member22;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dirty="0" smtClean="0">
                          <a:solidFill>
                            <a:srgbClr val="00B0F0"/>
                          </a:solidFill>
                        </a:rPr>
                        <a:t>  </a:t>
                      </a:r>
                      <a:r>
                        <a:rPr lang="en-US" altLang="en-US" dirty="0" err="1" smtClean="0">
                          <a:solidFill>
                            <a:srgbClr val="00B0F0"/>
                          </a:solidFill>
                        </a:rPr>
                        <a:t>struct</a:t>
                      </a:r>
                      <a:r>
                        <a:rPr lang="en-US" altLang="en-US" dirty="0" smtClean="0"/>
                        <a:t> </a:t>
                      </a:r>
                      <a:r>
                        <a:rPr lang="en-US" altLang="en-US" dirty="0" smtClean="0">
                          <a:solidFill>
                            <a:srgbClr val="FFC000"/>
                          </a:solidFill>
                        </a:rPr>
                        <a:t>structureName1 </a:t>
                      </a:r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structure2_variable</a:t>
                      </a:r>
                      <a:r>
                        <a:rPr lang="en-US" altLang="en-US" dirty="0" smtClean="0"/>
                        <a:t>;</a:t>
                      </a:r>
                      <a:endParaRPr lang="en-US" altLang="en-US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en-US" dirty="0" smtClean="0"/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dirty="0" smtClean="0"/>
                        <a:t>} </a:t>
                      </a:r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structure1_variable</a:t>
                      </a:r>
                      <a:r>
                        <a:rPr lang="en-US" altLang="en-US" dirty="0" smtClean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i="1" dirty="0" smtClean="0">
                          <a:solidFill>
                            <a:schemeClr val="tx1"/>
                          </a:solidFill>
                          <a:latin typeface="urw-din"/>
                        </a:rPr>
                        <a:t> </a:t>
                      </a:r>
                      <a:r>
                        <a:rPr lang="en-US" altLang="en-US" dirty="0" smtClean="0">
                          <a:solidFill>
                            <a:srgbClr val="FFC000"/>
                          </a:solidFill>
                        </a:rPr>
                        <a:t>structureName1 </a:t>
                      </a:r>
                      <a:endParaRPr lang="en-US" sz="1800" i="1" kern="1200" dirty="0" smtClean="0">
                        <a:solidFill>
                          <a:schemeClr val="tx1"/>
                        </a:solidFill>
                        <a:latin typeface="urw-din"/>
                        <a:ea typeface="+mn-ea"/>
                        <a:cs typeface="+mn-cs"/>
                      </a:endParaRP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i="0" dirty="0" smtClean="0">
                          <a:solidFill>
                            <a:schemeClr val="tx1"/>
                          </a:solidFill>
                          <a:latin typeface="urw-din"/>
                        </a:rPr>
                        <a:t>{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i="1" dirty="0" smtClean="0">
                          <a:solidFill>
                            <a:schemeClr val="tx1"/>
                          </a:solidFill>
                          <a:latin typeface="urw-din"/>
                        </a:rPr>
                        <a:t>  </a:t>
                      </a:r>
                      <a:r>
                        <a:rPr lang="en-US" altLang="en-US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dataType</a:t>
                      </a:r>
                      <a:r>
                        <a:rPr lang="en-US" altLang="en-US" dirty="0" smtClean="0"/>
                        <a:t> member1;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dirty="0" smtClean="0"/>
                        <a:t>  </a:t>
                      </a:r>
                      <a:r>
                        <a:rPr lang="en-US" altLang="en-US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dataType</a:t>
                      </a:r>
                      <a:r>
                        <a:rPr lang="en-US" altLang="en-US" dirty="0" smtClean="0"/>
                        <a:t> member2;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dirty="0" smtClean="0"/>
                        <a:t>  ...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altLang="en-US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 </a:t>
                      </a:r>
                      <a:r>
                        <a:rPr lang="en-US" altLang="en-US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dataType</a:t>
                      </a:r>
                      <a:r>
                        <a:rPr lang="en-US" altLang="en-US" dirty="0" smtClean="0"/>
                        <a:t> </a:t>
                      </a:r>
                      <a:r>
                        <a:rPr lang="en-US" altLang="en-US" dirty="0" err="1" smtClean="0"/>
                        <a:t>memberN</a:t>
                      </a:r>
                      <a:r>
                        <a:rPr lang="en-US" altLang="en-US" dirty="0" smtClean="0"/>
                        <a:t>;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altLang="en-US" dirty="0" smtClean="0"/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i="1" kern="1200" baseline="0" dirty="0" smtClean="0">
                          <a:solidFill>
                            <a:schemeClr val="tx1"/>
                          </a:solidFill>
                          <a:latin typeface="urw-din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i="1" dirty="0" smtClean="0">
                          <a:solidFill>
                            <a:schemeClr val="tx1"/>
                          </a:solidFill>
                          <a:latin typeface="urw-din"/>
                        </a:rPr>
                        <a:t> </a:t>
                      </a:r>
                      <a:r>
                        <a:rPr lang="en-US" altLang="en-US" dirty="0" smtClean="0">
                          <a:solidFill>
                            <a:srgbClr val="FFC000"/>
                          </a:solidFill>
                        </a:rPr>
                        <a:t>structureName2 </a:t>
                      </a:r>
                      <a:r>
                        <a:rPr lang="en-US" i="0" dirty="0" smtClean="0">
                          <a:solidFill>
                            <a:schemeClr val="tx1"/>
                          </a:solidFill>
                          <a:latin typeface="urw-din"/>
                        </a:rPr>
                        <a:t>{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i="1" dirty="0" smtClean="0">
                          <a:solidFill>
                            <a:schemeClr val="tx1"/>
                          </a:solidFill>
                          <a:latin typeface="urw-din"/>
                        </a:rPr>
                        <a:t>      </a:t>
                      </a:r>
                      <a:r>
                        <a:rPr lang="en-US" altLang="en-US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dataType</a:t>
                      </a:r>
                      <a:r>
                        <a:rPr lang="en-US" altLang="en-US" dirty="0" smtClean="0"/>
                        <a:t> member11;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dirty="0" smtClean="0"/>
                        <a:t>      </a:t>
                      </a:r>
                      <a:r>
                        <a:rPr lang="en-US" altLang="en-US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dataType</a:t>
                      </a:r>
                      <a:r>
                        <a:rPr lang="en-US" altLang="en-US" dirty="0" smtClean="0"/>
                        <a:t> member22;</a:t>
                      </a:r>
                      <a:endParaRPr lang="en-US" i="1" dirty="0" smtClean="0">
                        <a:solidFill>
                          <a:schemeClr val="tx1"/>
                        </a:solidFill>
                        <a:latin typeface="urw-din"/>
                      </a:endParaRPr>
                    </a:p>
                    <a:p>
                      <a:pPr marL="0" marR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     </a:t>
                      </a:r>
                      <a:r>
                        <a:rPr lang="en-US" altLang="en-US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dataType</a:t>
                      </a:r>
                      <a:r>
                        <a:rPr lang="en-US" altLang="en-US" dirty="0" smtClean="0"/>
                        <a:t> </a:t>
                      </a:r>
                      <a:r>
                        <a:rPr lang="en-US" altLang="en-US" dirty="0" err="1" smtClean="0"/>
                        <a:t>memberN</a:t>
                      </a:r>
                      <a:r>
                        <a:rPr lang="en-US" altLang="en-US" dirty="0" smtClean="0"/>
                        <a:t>;</a:t>
                      </a:r>
                    </a:p>
                    <a:p>
                      <a:pPr marL="0" marR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 smtClean="0">
                          <a:solidFill>
                            <a:schemeClr val="tx1"/>
                          </a:solidFill>
                          <a:latin typeface="urw-din"/>
                        </a:rPr>
                        <a:t>      }</a:t>
                      </a:r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 structure2_variable</a:t>
                      </a:r>
                      <a:r>
                        <a:rPr lang="en-US" i="1" dirty="0" smtClean="0">
                          <a:solidFill>
                            <a:schemeClr val="tx1"/>
                          </a:solidFill>
                          <a:latin typeface="urw-din"/>
                        </a:rPr>
                        <a:t>;</a:t>
                      </a:r>
                    </a:p>
                    <a:p>
                      <a:pPr marL="0" marR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 smtClean="0">
                        <a:solidFill>
                          <a:schemeClr val="tx1"/>
                        </a:solidFill>
                        <a:latin typeface="urw-din"/>
                      </a:endParaRPr>
                    </a:p>
                    <a:p>
                      <a:pPr marL="0" marR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 smtClean="0">
                          <a:solidFill>
                            <a:schemeClr val="tx1"/>
                          </a:solidFill>
                          <a:latin typeface="urw-din"/>
                        </a:rPr>
                        <a:t>}</a:t>
                      </a:r>
                      <a:r>
                        <a:rPr lang="en-US" i="1" dirty="0" smtClean="0">
                          <a:solidFill>
                            <a:schemeClr val="tx1"/>
                          </a:solidFill>
                          <a:latin typeface="urw-din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structure1_variable</a:t>
                      </a:r>
                      <a:r>
                        <a:rPr lang="en-US" i="1" dirty="0" smtClean="0">
                          <a:solidFill>
                            <a:schemeClr val="tx1"/>
                          </a:solidFill>
                          <a:latin typeface="urw-din"/>
                        </a:rPr>
                        <a:t>;</a:t>
                      </a:r>
                      <a:endParaRPr lang="en-US" b="0" i="1" dirty="0" smtClean="0">
                        <a:solidFill>
                          <a:schemeClr val="tx1"/>
                        </a:solidFill>
                        <a:effectLst/>
                        <a:latin typeface="urw-din"/>
                      </a:endParaRPr>
                    </a:p>
                  </a:txBody>
                  <a:tcPr/>
                </a:tc>
              </a:tr>
              <a:tr h="1114961">
                <a:tc gridSpan="2">
                  <a:txBody>
                    <a:bodyPr/>
                    <a:lstStyle/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dirty="0" smtClean="0"/>
                        <a:t>Access</a:t>
                      </a:r>
                      <a:r>
                        <a:rPr lang="en-US" altLang="en-US" baseline="0" dirty="0" smtClean="0"/>
                        <a:t> to </a:t>
                      </a:r>
                      <a:r>
                        <a:rPr lang="en-US" altLang="en-US" dirty="0" smtClean="0"/>
                        <a:t>member22:</a:t>
                      </a:r>
                    </a:p>
                    <a:p>
                      <a:pPr marL="285750" indent="-285750"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structure1_variable. structure2_variable.</a:t>
                      </a:r>
                      <a:r>
                        <a:rPr lang="en-US" altLang="en-US" dirty="0" smtClean="0"/>
                        <a:t> member22;</a:t>
                      </a:r>
                    </a:p>
                    <a:p>
                      <a:pPr marL="285750" marR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Pointer_structure1_variable-&gt; structure2_variable.</a:t>
                      </a:r>
                      <a:r>
                        <a:rPr lang="en-US" altLang="en-US" dirty="0" smtClean="0"/>
                        <a:t> member22;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1" dirty="0" smtClean="0">
                        <a:solidFill>
                          <a:schemeClr val="tx1"/>
                        </a:solidFill>
                        <a:effectLst/>
                        <a:latin typeface="urw-din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400" y="66424"/>
            <a:ext cx="11091600" cy="1350675"/>
          </a:xfrm>
        </p:spPr>
        <p:txBody>
          <a:bodyPr/>
          <a:lstStyle/>
          <a:p>
            <a:r>
              <a:rPr lang="en-US" sz="4800" dirty="0" smtClean="0"/>
              <a:t>7.4 Functions &amp; Structures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3" name="Date Placeholder 13">
            <a:extLst>
              <a:ext uri="{FF2B5EF4-FFF2-40B4-BE49-F238E27FC236}">
                <a16:creationId xmlns="" xmlns:a16="http://schemas.microsoft.com/office/drawing/2014/main" id="{D894FB21-00CD-420A-8C4C-E969ADDF94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916242EC-A1D4-4590-B2F5-EA78153FD17A}" type="datetime1">
              <a:rPr lang="en-US" smtClean="0"/>
              <a:t>10/27/2022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852726"/>
              </p:ext>
            </p:extLst>
          </p:nvPr>
        </p:nvGraphicFramePr>
        <p:xfrm>
          <a:off x="647700" y="799879"/>
          <a:ext cx="11277600" cy="5217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0"/>
                <a:gridCol w="563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Passing </a:t>
                      </a:r>
                      <a:r>
                        <a:rPr lang="en-US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structs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functions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a function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lang="en-US" altLang="en-US" sz="1800" dirty="0" smtClean="0"/>
                        <a:t>{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dirty="0" smtClean="0"/>
                        <a:t>   </a:t>
                      </a:r>
                      <a:r>
                        <a:rPr lang="en-US" altLang="en-US" sz="1800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en-US" altLang="en-US" sz="1800" dirty="0" smtClean="0"/>
                        <a:t> name[50];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kern="12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en-US" sz="1800" kern="12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en-US" sz="1800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US" sz="1800" dirty="0" err="1" smtClean="0"/>
                        <a:t>zip_code</a:t>
                      </a:r>
                      <a:r>
                        <a:rPr lang="en-US" altLang="en-US" sz="1800" dirty="0" smtClean="0"/>
                        <a:t>;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dirty="0" smtClean="0"/>
                        <a:t>};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PrintValue</a:t>
                      </a:r>
                      <a:r>
                        <a:rPr lang="en-US" dirty="0" smtClean="0"/>
                        <a:t> (</a:t>
                      </a:r>
                      <a:r>
                        <a:rPr lang="en-US" sz="1800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dirty="0" smtClean="0"/>
                        <a:t> </a:t>
                      </a:r>
                      <a:r>
                        <a:rPr lang="en-US" altLang="en-US" sz="18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address a</a:t>
                      </a:r>
                      <a:r>
                        <a:rPr lang="en-US" dirty="0" smtClean="0"/>
                        <a:t>){ 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printf</a:t>
                      </a:r>
                      <a:r>
                        <a:rPr lang="en-US" dirty="0" smtClean="0"/>
                        <a:t>("Name: %s; </a:t>
                      </a:r>
                      <a:r>
                        <a:rPr lang="en-US" altLang="en-US" sz="1800" dirty="0" err="1" smtClean="0"/>
                        <a:t>zip_code</a:t>
                      </a:r>
                      <a:r>
                        <a:rPr lang="en-US" altLang="en-US" sz="1800" dirty="0" smtClean="0"/>
                        <a:t>: %d\n</a:t>
                      </a:r>
                      <a:r>
                        <a:rPr lang="en-US" dirty="0" smtClean="0"/>
                        <a:t>",  a.name, </a:t>
                      </a:r>
                      <a:r>
                        <a:rPr lang="en-US" altLang="en-US" sz="1800" dirty="0" smtClean="0"/>
                        <a:t>a. </a:t>
                      </a:r>
                      <a:r>
                        <a:rPr lang="en-US" altLang="en-US" sz="1800" dirty="0" err="1" smtClean="0"/>
                        <a:t>zip_code</a:t>
                      </a:r>
                      <a:r>
                        <a:rPr lang="en-US" dirty="0" smtClean="0"/>
                        <a:t>); 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dirty="0" smtClean="0"/>
                        <a:t>}</a:t>
                      </a:r>
                      <a:endParaRPr lang="en-US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lang="en-US" altLang="en-US" sz="1800" dirty="0" smtClean="0"/>
                        <a:t>{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dirty="0" smtClean="0"/>
                        <a:t>   </a:t>
                      </a:r>
                      <a:r>
                        <a:rPr lang="en-US" altLang="en-US" sz="1800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en-US" altLang="en-US" sz="1800" dirty="0" smtClean="0"/>
                        <a:t> name[50];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kern="12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en-US" sz="1800" kern="12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en-US" sz="1800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US" sz="1800" dirty="0" err="1" smtClean="0"/>
                        <a:t>zip_code</a:t>
                      </a:r>
                      <a:r>
                        <a:rPr lang="en-US" altLang="en-US" sz="1800" dirty="0" smtClean="0"/>
                        <a:t>;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dirty="0" smtClean="0"/>
                        <a:t>};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ScanValues</a:t>
                      </a:r>
                      <a:r>
                        <a:rPr lang="en-US" dirty="0" smtClean="0"/>
                        <a:t>(){ 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dirty="0" smtClean="0"/>
                        <a:t>   </a:t>
                      </a:r>
                      <a:r>
                        <a:rPr lang="en-US" sz="1800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;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baseline="0" dirty="0" smtClean="0"/>
                        <a:t>   </a:t>
                      </a:r>
                      <a:r>
                        <a:rPr lang="en-US" dirty="0" err="1" smtClean="0"/>
                        <a:t>printf</a:t>
                      </a:r>
                      <a:r>
                        <a:rPr lang="en-US" dirty="0" smtClean="0"/>
                        <a:t>("Name: "); 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dirty="0" smtClean="0"/>
                        <a:t>   </a:t>
                      </a:r>
                      <a:r>
                        <a:rPr lang="en-US" dirty="0" err="1" smtClean="0"/>
                        <a:t>scanf</a:t>
                      </a:r>
                      <a:r>
                        <a:rPr lang="en-US" dirty="0" smtClean="0"/>
                        <a:t>("%49s", var.name); 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dirty="0" smtClean="0"/>
                        <a:t>   </a:t>
                      </a:r>
                      <a:r>
                        <a:rPr lang="en-US" dirty="0" err="1" smtClean="0"/>
                        <a:t>printf</a:t>
                      </a:r>
                      <a:r>
                        <a:rPr lang="en-US" dirty="0" smtClean="0"/>
                        <a:t>("</a:t>
                      </a:r>
                      <a:r>
                        <a:rPr lang="en-US" altLang="en-US" sz="1800" dirty="0" err="1" smtClean="0"/>
                        <a:t>zip_code</a:t>
                      </a:r>
                      <a:r>
                        <a:rPr lang="en-US" dirty="0" smtClean="0"/>
                        <a:t>: "); 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dirty="0" smtClean="0"/>
                        <a:t>   </a:t>
                      </a:r>
                      <a:r>
                        <a:rPr lang="en-US" dirty="0" err="1" smtClean="0"/>
                        <a:t>scanf</a:t>
                      </a:r>
                      <a:r>
                        <a:rPr lang="en-US" dirty="0" smtClean="0"/>
                        <a:t>("%d", &amp;var.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zip_code</a:t>
                      </a:r>
                      <a:r>
                        <a:rPr lang="en-US" dirty="0" smtClean="0"/>
                        <a:t>); 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return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; 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dirty="0" smtClean="0"/>
                        <a:t>}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main() { 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en-US" sz="1800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address </a:t>
                      </a:r>
                      <a:r>
                        <a:rPr lang="en-US" sz="1800" dirty="0" smtClean="0"/>
                        <a:t>addr2 = </a:t>
                      </a:r>
                      <a:r>
                        <a:rPr lang="en-US" sz="1800" dirty="0" smtClean="0"/>
                        <a:t>{ “</a:t>
                      </a:r>
                      <a:r>
                        <a:rPr lang="en-US" sz="1800" dirty="0" err="1" smtClean="0"/>
                        <a:t>banm</a:t>
                      </a:r>
                      <a:r>
                        <a:rPr lang="en-US" sz="1800" dirty="0" smtClean="0"/>
                        <a:t>”, 2000 }; </a:t>
                      </a:r>
                      <a:endParaRPr lang="en-US" sz="1800" dirty="0" smtClean="0"/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dirty="0" smtClean="0"/>
                        <a:t>  </a:t>
                      </a:r>
                      <a:r>
                        <a:rPr lang="en-US" dirty="0" err="1" smtClean="0"/>
                        <a:t>PrintValue</a:t>
                      </a:r>
                      <a:r>
                        <a:rPr lang="en-US" dirty="0" smtClean="0"/>
                        <a:t> (</a:t>
                      </a:r>
                      <a:r>
                        <a:rPr lang="en-US" sz="1800" dirty="0" smtClean="0"/>
                        <a:t>addr2 );</a:t>
                      </a:r>
                      <a:endParaRPr lang="en-US" sz="1800" dirty="0" smtClean="0"/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dirty="0" smtClean="0"/>
                        <a:t>  </a:t>
                      </a:r>
                      <a:r>
                        <a:rPr lang="en-US" sz="1800" kern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US" sz="1800" dirty="0" smtClean="0"/>
                        <a:t> 0; 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dirty="0" smtClean="0"/>
                        <a:t>}</a:t>
                      </a:r>
                      <a:endParaRPr lang="en-US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main() { 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en-US" sz="1800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address </a:t>
                      </a:r>
                      <a:r>
                        <a:rPr lang="en-US" sz="1800" dirty="0" smtClean="0"/>
                        <a:t>addr2; </a:t>
                      </a:r>
                      <a:endParaRPr lang="en-US" sz="1800" dirty="0" smtClean="0"/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dirty="0" smtClean="0"/>
                        <a:t>  </a:t>
                      </a:r>
                      <a:r>
                        <a:rPr lang="en-US" sz="1800" dirty="0" smtClean="0"/>
                        <a:t>addr2 </a:t>
                      </a:r>
                      <a:r>
                        <a:rPr lang="en-US" dirty="0" smtClean="0"/>
                        <a:t>= </a:t>
                      </a:r>
                      <a:r>
                        <a:rPr lang="en-US" dirty="0" err="1" smtClean="0"/>
                        <a:t>ScanValues</a:t>
                      </a:r>
                      <a:r>
                        <a:rPr lang="en-US" dirty="0" smtClean="0"/>
                        <a:t>();</a:t>
                      </a:r>
                      <a:r>
                        <a:rPr lang="en-US" sz="1800" dirty="0" smtClean="0"/>
                        <a:t>  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dirty="0" smtClean="0"/>
                        <a:t>  </a:t>
                      </a:r>
                      <a:r>
                        <a:rPr lang="en-US" sz="1800" kern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smtClean="0"/>
                        <a:t>0; 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dirty="0" smtClean="0"/>
                        <a:t>}</a:t>
                      </a:r>
                      <a:endParaRPr lang="en-US" altLang="en-US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33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3" name="Date Placeholder 13">
            <a:extLst>
              <a:ext uri="{FF2B5EF4-FFF2-40B4-BE49-F238E27FC236}">
                <a16:creationId xmlns="" xmlns:a16="http://schemas.microsoft.com/office/drawing/2014/main" id="{D894FB21-00CD-420A-8C4C-E969ADDF94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916242EC-A1D4-4590-B2F5-EA78153FD17A}" type="datetime1">
              <a:rPr lang="en-US" smtClean="0"/>
              <a:t>10/27/2022</a:t>
            </a:fld>
            <a:endParaRPr lang="en-US" dirty="0"/>
          </a:p>
        </p:txBody>
      </p:sp>
      <p:sp>
        <p:nvSpPr>
          <p:cNvPr id="2" name="Title 6">
            <a:extLst>
              <a:ext uri="{FF2B5EF4-FFF2-40B4-BE49-F238E27FC236}">
                <a16:creationId xmlns="" xmlns:a16="http://schemas.microsoft.com/office/drawing/2014/main" id="{D6241984-2C8C-28F1-566B-18EAD287CA62}"/>
              </a:ext>
            </a:extLst>
          </p:cNvPr>
          <p:cNvSpPr txBox="1">
            <a:spLocks/>
          </p:cNvSpPr>
          <p:nvPr/>
        </p:nvSpPr>
        <p:spPr>
          <a:xfrm>
            <a:off x="563563" y="208767"/>
            <a:ext cx="11091600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7</a:t>
            </a:r>
            <a:r>
              <a:rPr lang="en-GB" dirty="0" smtClean="0"/>
              <a:t>.5 Array Structure 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425784"/>
              </p:ext>
            </p:extLst>
          </p:nvPr>
        </p:nvGraphicFramePr>
        <p:xfrm>
          <a:off x="812800" y="1015779"/>
          <a:ext cx="110871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3550"/>
                <a:gridCol w="5543550"/>
              </a:tblGrid>
              <a:tr h="370840">
                <a:tc>
                  <a:txBody>
                    <a:bodyPr/>
                    <a:lstStyle/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lang="en-US" altLang="en-US" sz="1800" dirty="0" smtClean="0"/>
                        <a:t>{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en-US" sz="1800" dirty="0" smtClean="0"/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dirty="0" smtClean="0"/>
                        <a:t>   </a:t>
                      </a:r>
                      <a:r>
                        <a:rPr lang="en-US" altLang="en-US" sz="1800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en-US" altLang="en-US" sz="1800" dirty="0" smtClean="0"/>
                        <a:t> name[50];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kern="12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en-US" sz="1800" kern="12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en-US" sz="1800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US" sz="1800" dirty="0" err="1" smtClean="0"/>
                        <a:t>zip_code</a:t>
                      </a:r>
                      <a:r>
                        <a:rPr lang="en-US" altLang="en-US" sz="1800" dirty="0" smtClean="0"/>
                        <a:t>;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dirty="0" smtClean="0"/>
                        <a:t>};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PrintValue</a:t>
                      </a:r>
                      <a:r>
                        <a:rPr lang="en-US" dirty="0" smtClean="0"/>
                        <a:t> (</a:t>
                      </a:r>
                      <a:r>
                        <a:rPr lang="en-US" sz="1800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dirty="0" smtClean="0"/>
                        <a:t> </a:t>
                      </a:r>
                      <a:r>
                        <a:rPr lang="en-US" altLang="en-US" sz="18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address a</a:t>
                      </a:r>
                      <a:r>
                        <a:rPr lang="en-US" dirty="0" smtClean="0"/>
                        <a:t>){ 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printf</a:t>
                      </a:r>
                      <a:r>
                        <a:rPr lang="en-US" dirty="0" smtClean="0"/>
                        <a:t>("Name: %s; </a:t>
                      </a:r>
                      <a:r>
                        <a:rPr lang="en-US" altLang="en-US" sz="1800" dirty="0" err="1" smtClean="0"/>
                        <a:t>zip_code</a:t>
                      </a:r>
                      <a:r>
                        <a:rPr lang="en-US" altLang="en-US" sz="1800" dirty="0" smtClean="0"/>
                        <a:t>: %d\n</a:t>
                      </a:r>
                      <a:r>
                        <a:rPr lang="en-US" dirty="0" smtClean="0"/>
                        <a:t>",  a.name, </a:t>
                      </a:r>
                      <a:r>
                        <a:rPr lang="en-US" altLang="en-US" sz="1800" dirty="0" smtClean="0"/>
                        <a:t>a. </a:t>
                      </a:r>
                      <a:r>
                        <a:rPr lang="en-US" altLang="en-US" sz="1800" dirty="0" err="1" smtClean="0"/>
                        <a:t>zip_code</a:t>
                      </a:r>
                      <a:r>
                        <a:rPr lang="en-US" dirty="0" smtClean="0"/>
                        <a:t>); 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dirty="0" smtClean="0"/>
                        <a:t>}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ScanValues</a:t>
                      </a:r>
                      <a:r>
                        <a:rPr lang="en-US" dirty="0" smtClean="0"/>
                        <a:t>(){ 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dirty="0" smtClean="0"/>
                        <a:t>   </a:t>
                      </a:r>
                      <a:r>
                        <a:rPr lang="en-US" sz="1800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;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baseline="0" dirty="0" smtClean="0"/>
                        <a:t>   </a:t>
                      </a:r>
                      <a:r>
                        <a:rPr lang="en-US" dirty="0" err="1" smtClean="0"/>
                        <a:t>printf</a:t>
                      </a:r>
                      <a:r>
                        <a:rPr lang="en-US" dirty="0" smtClean="0"/>
                        <a:t>("Name: "); 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dirty="0" smtClean="0"/>
                        <a:t>   </a:t>
                      </a:r>
                      <a:r>
                        <a:rPr lang="en-US" dirty="0" err="1" smtClean="0"/>
                        <a:t>scanf</a:t>
                      </a:r>
                      <a:r>
                        <a:rPr lang="en-US" dirty="0" smtClean="0"/>
                        <a:t>("%49s", var.name); 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dirty="0" smtClean="0"/>
                        <a:t>   </a:t>
                      </a:r>
                      <a:r>
                        <a:rPr lang="en-US" dirty="0" err="1" smtClean="0"/>
                        <a:t>printf</a:t>
                      </a:r>
                      <a:r>
                        <a:rPr lang="en-US" dirty="0" smtClean="0"/>
                        <a:t>("</a:t>
                      </a:r>
                      <a:r>
                        <a:rPr lang="en-US" altLang="en-US" sz="1800" dirty="0" err="1" smtClean="0"/>
                        <a:t>zip_code</a:t>
                      </a:r>
                      <a:r>
                        <a:rPr lang="en-US" dirty="0" smtClean="0"/>
                        <a:t>: "); 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dirty="0" smtClean="0"/>
                        <a:t>   </a:t>
                      </a:r>
                      <a:r>
                        <a:rPr lang="en-US" dirty="0" err="1" smtClean="0"/>
                        <a:t>scanf</a:t>
                      </a:r>
                      <a:r>
                        <a:rPr lang="en-US" dirty="0" smtClean="0"/>
                        <a:t>("%d", &amp;var.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zip_code</a:t>
                      </a:r>
                      <a:r>
                        <a:rPr lang="en-US" dirty="0" smtClean="0"/>
                        <a:t>); 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dirty="0" smtClean="0"/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return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; 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main() { 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800" dirty="0" smtClean="0"/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800" dirty="0" smtClean="0"/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800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en-US" sz="1800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address </a:t>
                      </a:r>
                      <a:r>
                        <a:rPr lang="en-US" sz="1800" dirty="0" err="1" smtClean="0"/>
                        <a:t>addr</a:t>
                      </a:r>
                      <a:r>
                        <a:rPr lang="en-US" sz="1800" dirty="0" smtClean="0"/>
                        <a:t>[3]; 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800" dirty="0" smtClean="0"/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dirty="0" smtClean="0"/>
                        <a:t>  for(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=0;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len</a:t>
                      </a:r>
                      <a:r>
                        <a:rPr lang="en-US" dirty="0" smtClean="0"/>
                        <a:t>;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++){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dirty="0" smtClean="0"/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dirty="0" smtClean="0"/>
                        <a:t>      </a:t>
                      </a:r>
                      <a:r>
                        <a:rPr lang="en-US" dirty="0" err="1" smtClean="0"/>
                        <a:t>printf</a:t>
                      </a:r>
                      <a:r>
                        <a:rPr lang="en-US" dirty="0" smtClean="0"/>
                        <a:t>("\</a:t>
                      </a:r>
                      <a:r>
                        <a:rPr lang="en-US" dirty="0" err="1" smtClean="0"/>
                        <a:t>nScan</a:t>
                      </a:r>
                      <a:r>
                        <a:rPr lang="en-US" dirty="0" smtClean="0"/>
                        <a:t> values for student[%d]\n“ ,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); 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dirty="0" smtClean="0"/>
                        <a:t>      students[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]=</a:t>
                      </a:r>
                      <a:r>
                        <a:rPr lang="en-US" dirty="0" err="1" smtClean="0"/>
                        <a:t>ScanValues</a:t>
                      </a:r>
                      <a:r>
                        <a:rPr lang="en-US" dirty="0" smtClean="0"/>
                        <a:t>(); 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dirty="0" smtClean="0"/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dirty="0" smtClean="0"/>
                        <a:t>      </a:t>
                      </a:r>
                      <a:r>
                        <a:rPr lang="en-US" dirty="0" err="1" smtClean="0"/>
                        <a:t>printf</a:t>
                      </a:r>
                      <a:r>
                        <a:rPr lang="en-US" dirty="0" smtClean="0"/>
                        <a:t>("Print values for student[%d]\n",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);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dirty="0" smtClean="0"/>
                        <a:t>      </a:t>
                      </a:r>
                      <a:r>
                        <a:rPr lang="en-US" dirty="0" err="1" smtClean="0"/>
                        <a:t>PrintValue</a:t>
                      </a:r>
                      <a:r>
                        <a:rPr lang="en-US" dirty="0" smtClean="0"/>
                        <a:t>(students[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]);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dirty="0" smtClean="0"/>
                        <a:t>     }</a:t>
                      </a:r>
                      <a:endParaRPr lang="en-US" sz="1800" dirty="0" smtClean="0"/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800" dirty="0" smtClean="0"/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800" dirty="0" smtClean="0"/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US" sz="1800" dirty="0" smtClean="0"/>
                        <a:t> 0; 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dirty="0" smtClean="0"/>
                        <a:t>}</a:t>
                      </a:r>
                      <a:endParaRPr lang="en-US" altLang="en-US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56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3" name="Date Placeholder 13">
            <a:extLst>
              <a:ext uri="{FF2B5EF4-FFF2-40B4-BE49-F238E27FC236}">
                <a16:creationId xmlns="" xmlns:a16="http://schemas.microsoft.com/office/drawing/2014/main" id="{D894FB21-00CD-420A-8C4C-E969ADDF94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916242EC-A1D4-4590-B2F5-EA78153FD17A}" type="datetime1">
              <a:rPr lang="en-US" smtClean="0"/>
              <a:t>10/27/2022</a:t>
            </a:fld>
            <a:endParaRPr lang="en-US" dirty="0"/>
          </a:p>
        </p:txBody>
      </p:sp>
      <p:sp>
        <p:nvSpPr>
          <p:cNvPr id="2" name="Title 6">
            <a:extLst>
              <a:ext uri="{FF2B5EF4-FFF2-40B4-BE49-F238E27FC236}">
                <a16:creationId xmlns="" xmlns:a16="http://schemas.microsoft.com/office/drawing/2014/main" id="{D6241984-2C8C-28F1-566B-18EAD287CA62}"/>
              </a:ext>
            </a:extLst>
          </p:cNvPr>
          <p:cNvSpPr txBox="1">
            <a:spLocks/>
          </p:cNvSpPr>
          <p:nvPr/>
        </p:nvSpPr>
        <p:spPr>
          <a:xfrm>
            <a:off x="550863" y="208767"/>
            <a:ext cx="11091600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7</a:t>
            </a:r>
            <a:r>
              <a:rPr lang="en-GB" dirty="0" smtClean="0"/>
              <a:t>.6 Structure Pointer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027955"/>
              </p:ext>
            </p:extLst>
          </p:nvPr>
        </p:nvGraphicFramePr>
        <p:xfrm>
          <a:off x="950803" y="1118736"/>
          <a:ext cx="10313398" cy="5230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4968"/>
                <a:gridCol w="5908430"/>
              </a:tblGrid>
              <a:tr h="353557">
                <a:tc>
                  <a:txBody>
                    <a:bodyPr/>
                    <a:lstStyle/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Template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Example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1524693">
                <a:tc>
                  <a:txBody>
                    <a:bodyPr/>
                    <a:lstStyle/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400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altLang="en-US" sz="1400" dirty="0" smtClean="0"/>
                        <a:t> </a:t>
                      </a:r>
                      <a:r>
                        <a:rPr lang="en-US" altLang="en-US" sz="1400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structureName</a:t>
                      </a:r>
                      <a:r>
                        <a:rPr lang="en-US" altLang="en-US" sz="14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US" sz="1400" dirty="0" smtClean="0"/>
                        <a:t>{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400" dirty="0" smtClean="0"/>
                        <a:t>  </a:t>
                      </a:r>
                      <a:r>
                        <a:rPr lang="en-US" altLang="en-US" sz="1400" kern="12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dataType</a:t>
                      </a:r>
                      <a:r>
                        <a:rPr lang="en-US" altLang="en-US" sz="1400" dirty="0" smtClean="0"/>
                        <a:t> member1;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400" dirty="0" smtClean="0"/>
                        <a:t>  </a:t>
                      </a:r>
                      <a:r>
                        <a:rPr lang="en-US" altLang="en-US" sz="1400" kern="12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dataType</a:t>
                      </a:r>
                      <a:r>
                        <a:rPr lang="en-US" altLang="en-US" sz="1400" dirty="0" smtClean="0"/>
                        <a:t> member2;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400" dirty="0" smtClean="0"/>
                        <a:t>  ...</a:t>
                      </a:r>
                    </a:p>
                    <a:p>
                      <a:pPr marL="0" marR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en-US" sz="1400" kern="12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dataType</a:t>
                      </a:r>
                      <a:r>
                        <a:rPr lang="en-US" altLang="en-US" sz="1400" dirty="0" smtClean="0"/>
                        <a:t> member2;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en-US" sz="1400" kern="12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400" dirty="0" smtClean="0"/>
                        <a:t>};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400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altLang="en-US" sz="1400" dirty="0" smtClean="0"/>
                        <a:t> </a:t>
                      </a:r>
                      <a:r>
                        <a:rPr lang="en-US" altLang="en-US" sz="14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r>
                        <a:rPr lang="en-US" altLang="en-US" sz="1400" dirty="0" smtClean="0"/>
                        <a:t>{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en-US" sz="1400" dirty="0" smtClean="0"/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400" dirty="0" smtClean="0"/>
                        <a:t>   </a:t>
                      </a:r>
                      <a:r>
                        <a:rPr lang="en-US" altLang="en-US" sz="1400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en-US" altLang="en-US" sz="1400" dirty="0" smtClean="0"/>
                        <a:t> name[50];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400" kern="12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en-US" sz="1400" kern="1200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en-US" sz="1400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US" sz="1400" dirty="0" err="1" smtClean="0"/>
                        <a:t>zip_code</a:t>
                      </a:r>
                      <a:r>
                        <a:rPr lang="en-US" altLang="en-US" sz="1400" dirty="0" smtClean="0"/>
                        <a:t>;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400" dirty="0" smtClean="0"/>
                        <a:t>};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en-US" sz="1400" dirty="0" smtClean="0"/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400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PrintValue</a:t>
                      </a:r>
                      <a:r>
                        <a:rPr lang="en-US" sz="1400" dirty="0" smtClean="0"/>
                        <a:t> (</a:t>
                      </a:r>
                      <a:r>
                        <a:rPr lang="en-US" sz="1400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altLang="en-US" sz="14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address *</a:t>
                      </a:r>
                      <a:r>
                        <a:rPr lang="en-US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p_a</a:t>
                      </a:r>
                      <a:r>
                        <a:rPr lang="en-US" sz="1400" dirty="0" smtClean="0"/>
                        <a:t>){ 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400" dirty="0" smtClean="0"/>
                        <a:t>  </a:t>
                      </a:r>
                      <a:r>
                        <a:rPr lang="en-US" sz="1400" dirty="0" err="1" smtClean="0"/>
                        <a:t>printf</a:t>
                      </a:r>
                      <a:r>
                        <a:rPr lang="en-US" sz="1400" dirty="0" smtClean="0"/>
                        <a:t>("Name: %s; </a:t>
                      </a:r>
                      <a:r>
                        <a:rPr lang="en-US" altLang="en-US" sz="1400" dirty="0" err="1" smtClean="0"/>
                        <a:t>zip_code</a:t>
                      </a:r>
                      <a:r>
                        <a:rPr lang="en-US" altLang="en-US" sz="1400" dirty="0" smtClean="0"/>
                        <a:t>: %d\n</a:t>
                      </a:r>
                      <a:r>
                        <a:rPr lang="en-US" sz="1400" dirty="0" smtClean="0"/>
                        <a:t>", </a:t>
                      </a:r>
                      <a:r>
                        <a:rPr lang="en-US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p_a</a:t>
                      </a:r>
                      <a:r>
                        <a:rPr lang="en-US" sz="1400" dirty="0" smtClean="0"/>
                        <a:t>-&gt;name, </a:t>
                      </a:r>
                      <a:r>
                        <a:rPr lang="en-US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p_a</a:t>
                      </a:r>
                      <a:r>
                        <a:rPr lang="en-US" altLang="en-US" sz="1400" dirty="0" smtClean="0"/>
                        <a:t>-&gt;</a:t>
                      </a:r>
                      <a:r>
                        <a:rPr lang="en-US" altLang="en-US" sz="1400" dirty="0" err="1" smtClean="0"/>
                        <a:t>zip_code</a:t>
                      </a:r>
                      <a:r>
                        <a:rPr lang="en-US" sz="1400" dirty="0" smtClean="0"/>
                        <a:t>); 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400" dirty="0" smtClean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198">
                <a:tc>
                  <a:txBody>
                    <a:bodyPr/>
                    <a:lstStyle/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main() { 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400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en-US" sz="1400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altLang="en-US" sz="1400" dirty="0" smtClean="0"/>
                        <a:t> </a:t>
                      </a:r>
                      <a:r>
                        <a:rPr lang="en-US" altLang="en-US" sz="14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address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structure_variable</a:t>
                      </a:r>
                      <a:r>
                        <a:rPr lang="en-US" sz="1400" dirty="0" smtClean="0"/>
                        <a:t>;</a:t>
                      </a:r>
                    </a:p>
                    <a:p>
                      <a:pPr marL="0" marR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en-US" sz="1400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altLang="en-US" sz="1400" dirty="0" smtClean="0"/>
                        <a:t> </a:t>
                      </a:r>
                      <a:r>
                        <a:rPr lang="en-US" altLang="en-US" sz="14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address *</a:t>
                      </a:r>
                      <a:r>
                        <a:rPr lang="en-US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ptr_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structure_variable</a:t>
                      </a:r>
                      <a:r>
                        <a:rPr lang="en-US" sz="1400" dirty="0" smtClean="0"/>
                        <a:t>;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400" dirty="0" smtClean="0"/>
                        <a:t>  </a:t>
                      </a:r>
                      <a:r>
                        <a:rPr lang="en-US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ptr_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structure_variable</a:t>
                      </a:r>
                      <a:r>
                        <a:rPr lang="en-US" sz="1400" dirty="0" smtClean="0"/>
                        <a:t>=&amp;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structure_variable</a:t>
                      </a:r>
                      <a:r>
                        <a:rPr lang="en-US" sz="1400" dirty="0" smtClean="0"/>
                        <a:t>;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400" dirty="0" smtClean="0"/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400" dirty="0" smtClean="0">
                          <a:solidFill>
                            <a:srgbClr val="92D050"/>
                          </a:solidFill>
                        </a:rPr>
                        <a:t>  //access to the members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400" dirty="0" smtClean="0"/>
                        <a:t>  </a:t>
                      </a:r>
                      <a:r>
                        <a:rPr lang="en-US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ptr_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structure_variable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 smtClean="0"/>
                        <a:t>&gt;</a:t>
                      </a:r>
                      <a:r>
                        <a:rPr lang="en-US" altLang="en-US" sz="1400" dirty="0" smtClean="0"/>
                        <a:t>member1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400" dirty="0" smtClean="0"/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400" dirty="0" smtClean="0"/>
                        <a:t>  </a:t>
                      </a:r>
                      <a:r>
                        <a:rPr lang="en-US" sz="1400" kern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US" sz="1400" dirty="0" smtClean="0"/>
                        <a:t> 0; 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400" dirty="0" smtClean="0"/>
                        <a:t>}</a:t>
                      </a:r>
                      <a:endParaRPr lang="en-US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main() { 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400" dirty="0" smtClean="0"/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400" kern="1200" baseline="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en-US" sz="1400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altLang="en-US" sz="1400" dirty="0" smtClean="0"/>
                        <a:t> </a:t>
                      </a:r>
                      <a:r>
                        <a:rPr lang="en-US" altLang="en-US" sz="14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address </a:t>
                      </a:r>
                      <a:r>
                        <a:rPr lang="en-US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add;</a:t>
                      </a:r>
                      <a:r>
                        <a:rPr lang="en-US" sz="1400" dirty="0" smtClean="0"/>
                        <a:t> </a:t>
                      </a:r>
                    </a:p>
                    <a:p>
                      <a:pPr marL="0" marR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en-US" sz="1400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altLang="en-US" sz="1400" dirty="0" smtClean="0"/>
                        <a:t> </a:t>
                      </a:r>
                      <a:r>
                        <a:rPr lang="en-US" altLang="en-US" sz="1400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address *</a:t>
                      </a:r>
                      <a:r>
                        <a:rPr lang="en-US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ptr_add</a:t>
                      </a:r>
                      <a:r>
                        <a:rPr lang="en-US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sz="1400" dirty="0" smtClean="0"/>
                        <a:t> </a:t>
                      </a:r>
                    </a:p>
                    <a:p>
                      <a:pPr marL="0" marR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  </a:t>
                      </a:r>
                    </a:p>
                    <a:p>
                      <a:pPr marL="0" marR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  </a:t>
                      </a:r>
                      <a:r>
                        <a:rPr lang="en-US" sz="1400" dirty="0" err="1" smtClean="0"/>
                        <a:t>strcpy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ptr_add</a:t>
                      </a:r>
                      <a:r>
                        <a:rPr lang="en-US" sz="1400" dirty="0" smtClean="0"/>
                        <a:t>-&gt;name, “BANM");</a:t>
                      </a:r>
                    </a:p>
                    <a:p>
                      <a:pPr marL="0" marR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  </a:t>
                      </a:r>
                      <a:r>
                        <a:rPr lang="en-US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ptr_add</a:t>
                      </a:r>
                      <a:r>
                        <a:rPr lang="en-US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dirty="0" smtClean="0"/>
                        <a:t>&gt;</a:t>
                      </a:r>
                      <a:r>
                        <a:rPr lang="en-US" altLang="en-US" sz="1400" dirty="0" err="1" smtClean="0"/>
                        <a:t>zip_code</a:t>
                      </a:r>
                      <a:r>
                        <a:rPr lang="en-US" altLang="en-US" sz="1400" dirty="0" smtClean="0"/>
                        <a:t> </a:t>
                      </a:r>
                      <a:r>
                        <a:rPr lang="en-US" sz="1400" dirty="0" smtClean="0"/>
                        <a:t>= 18;</a:t>
                      </a:r>
                    </a:p>
                    <a:p>
                      <a:pPr marL="0" marR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  </a:t>
                      </a:r>
                      <a:r>
                        <a:rPr lang="en-US" sz="1400" dirty="0" err="1" smtClean="0"/>
                        <a:t>PrintValue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ptr_add</a:t>
                      </a:r>
                      <a:r>
                        <a:rPr lang="en-US" sz="1400" dirty="0" smtClean="0"/>
                        <a:t>);</a:t>
                      </a:r>
                      <a:endParaRPr lang="en-US" sz="1400" dirty="0" smtClean="0"/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400" dirty="0" smtClean="0"/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return</a:t>
                      </a:r>
                      <a:r>
                        <a:rPr lang="en-US" sz="1400" dirty="0" smtClean="0"/>
                        <a:t> 0; </a:t>
                      </a:r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400" dirty="0" smtClean="0"/>
                        <a:t>}</a:t>
                      </a:r>
                      <a:endParaRPr lang="en-US" altLang="en-US" sz="1400" dirty="0" smtClean="0"/>
                    </a:p>
                    <a:p>
                      <a:pPr algn="just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51381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http://schemas.microsoft.com/office/2006/metadata/properties"/>
    <ds:schemaRef ds:uri="16c05727-aa75-4e4a-9b5f-8a80a1165891"/>
    <ds:schemaRef ds:uri="71af3243-3dd4-4a8d-8c0d-dd76da1f02a5"/>
    <ds:schemaRef ds:uri="http://purl.org/dc/elements/1.1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{86247E16-2895-47AB-B037-2AA2446A9DD7}tf33713516_win32</Template>
  <TotalTime>2212</TotalTime>
  <Words>978</Words>
  <Application>Microsoft Office PowerPoint</Application>
  <PresentationFormat>Widescreen</PresentationFormat>
  <Paragraphs>272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Consolas</vt:lpstr>
      <vt:lpstr>Gill Sans MT</vt:lpstr>
      <vt:lpstr>Times New Roman</vt:lpstr>
      <vt:lpstr>urw-din</vt:lpstr>
      <vt:lpstr>Walbaum Display</vt:lpstr>
      <vt:lpstr>3DFloatVTI</vt:lpstr>
      <vt:lpstr>Structures</vt:lpstr>
      <vt:lpstr>Agenda</vt:lpstr>
      <vt:lpstr>Topic seven</vt:lpstr>
      <vt:lpstr>7.1 Define Structure</vt:lpstr>
      <vt:lpstr>7.2 Access to Structure Members</vt:lpstr>
      <vt:lpstr>7.3 Nested Structures</vt:lpstr>
      <vt:lpstr>7.4 Functions &amp; Structures</vt:lpstr>
      <vt:lpstr>PowerPoint Presentation</vt:lpstr>
      <vt:lpstr>PowerPoint Presentation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Nazrin Sultanli Dolkhanova</dc:creator>
  <cp:lastModifiedBy>HP Inc.</cp:lastModifiedBy>
  <cp:revision>143</cp:revision>
  <dcterms:created xsi:type="dcterms:W3CDTF">2022-09-17T18:46:00Z</dcterms:created>
  <dcterms:modified xsi:type="dcterms:W3CDTF">2022-10-27T12:46:27Z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