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389" r:id="rId6"/>
    <p:sldId id="384" r:id="rId7"/>
    <p:sldId id="396" r:id="rId8"/>
    <p:sldId id="393" r:id="rId9"/>
    <p:sldId id="317" r:id="rId10"/>
    <p:sldId id="277" r:id="rId11"/>
    <p:sldId id="278" r:id="rId12"/>
    <p:sldId id="395" r:id="rId13"/>
    <p:sldId id="397" r:id="rId14"/>
    <p:sldId id="398" r:id="rId15"/>
    <p:sldId id="279" r:id="rId16"/>
    <p:sldId id="268" r:id="rId17"/>
    <p:sldId id="272" r:id="rId18"/>
    <p:sldId id="270" r:id="rId19"/>
    <p:sldId id="281" r:id="rId20"/>
    <p:sldId id="392" r:id="rId21"/>
    <p:sldId id="321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7" autoAdjust="0"/>
    <p:restoredTop sz="93725" autoAdjust="0"/>
  </p:normalViewPr>
  <p:slideViewPr>
    <p:cSldViewPr snapToGrid="0">
      <p:cViewPr varScale="1">
        <p:scale>
          <a:sx n="95" d="100"/>
          <a:sy n="95" d="100"/>
        </p:scale>
        <p:origin x="9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A4AC1-1F92-4D4E-B616-B01F7265B1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1FEB99-026A-4974-B029-9E9C496544B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38895DA-9D68-4C4D-B326-03FF3698F4D8}" type="parTrans" cxnId="{3098548C-7B15-4421-96AA-566CF816689A}">
      <dgm:prSet/>
      <dgm:spPr/>
      <dgm:t>
        <a:bodyPr/>
        <a:lstStyle/>
        <a:p>
          <a:endParaRPr lang="en-US"/>
        </a:p>
      </dgm:t>
    </dgm:pt>
    <dgm:pt modelId="{CE94F8AE-691B-4A02-93FE-264170D3D846}" type="sibTrans" cxnId="{3098548C-7B15-4421-96AA-566CF816689A}">
      <dgm:prSet/>
      <dgm:spPr/>
      <dgm:t>
        <a:bodyPr/>
        <a:lstStyle/>
        <a:p>
          <a:endParaRPr lang="en-US"/>
        </a:p>
      </dgm:t>
    </dgm:pt>
    <dgm:pt modelId="{34F048B1-1CEB-4F98-A8CF-28F287EE75F6}">
      <dgm:prSet/>
      <dgm:spPr/>
      <dgm:t>
        <a:bodyPr/>
        <a:lstStyle/>
        <a:p>
          <a:r>
            <a:rPr lang="en-US"/>
            <a:t>Compiling</a:t>
          </a:r>
        </a:p>
      </dgm:t>
    </dgm:pt>
    <dgm:pt modelId="{41479C2C-D183-4E30-86E8-915F61E3F699}" type="parTrans" cxnId="{9DC25485-1566-4BB4-BCBB-B96B74B7DE21}">
      <dgm:prSet/>
      <dgm:spPr/>
      <dgm:t>
        <a:bodyPr/>
        <a:lstStyle/>
        <a:p>
          <a:endParaRPr lang="en-US"/>
        </a:p>
      </dgm:t>
    </dgm:pt>
    <dgm:pt modelId="{9DDD5100-88D2-41F8-95D0-F0371387CC2C}" type="sibTrans" cxnId="{9DC25485-1566-4BB4-BCBB-B96B74B7DE21}">
      <dgm:prSet/>
      <dgm:spPr/>
      <dgm:t>
        <a:bodyPr/>
        <a:lstStyle/>
        <a:p>
          <a:endParaRPr lang="en-US"/>
        </a:p>
      </dgm:t>
    </dgm:pt>
    <dgm:pt modelId="{485C7B6C-306F-41F2-B597-42453D9763F3}">
      <dgm:prSet/>
      <dgm:spPr/>
      <dgm:t>
        <a:bodyPr/>
        <a:lstStyle/>
        <a:p>
          <a:r>
            <a:rPr lang="en-US"/>
            <a:t>Variable names </a:t>
          </a:r>
        </a:p>
      </dgm:t>
    </dgm:pt>
    <dgm:pt modelId="{6C388E5D-91C1-4345-82F8-7C19B0D6A929}" type="parTrans" cxnId="{517DB235-4A4D-46CD-BBD0-046B90DF25B3}">
      <dgm:prSet/>
      <dgm:spPr/>
      <dgm:t>
        <a:bodyPr/>
        <a:lstStyle/>
        <a:p>
          <a:endParaRPr lang="en-US"/>
        </a:p>
      </dgm:t>
    </dgm:pt>
    <dgm:pt modelId="{D904B9AC-F99F-4437-8D5E-CA1BB2BA74B7}" type="sibTrans" cxnId="{517DB235-4A4D-46CD-BBD0-046B90DF25B3}">
      <dgm:prSet/>
      <dgm:spPr/>
      <dgm:t>
        <a:bodyPr/>
        <a:lstStyle/>
        <a:p>
          <a:endParaRPr lang="en-US"/>
        </a:p>
      </dgm:t>
    </dgm:pt>
    <dgm:pt modelId="{ED9CFA5E-B159-4CAB-A44D-4EA196267707}">
      <dgm:prSet/>
      <dgm:spPr/>
      <dgm:t>
        <a:bodyPr/>
        <a:lstStyle/>
        <a:p>
          <a:r>
            <a:rPr lang="en-US"/>
            <a:t>Data Types and Sizes</a:t>
          </a:r>
        </a:p>
      </dgm:t>
    </dgm:pt>
    <dgm:pt modelId="{1C221C85-E462-4E67-A667-A20FA9DDF311}" type="parTrans" cxnId="{56B6CCE0-4405-4004-A73E-5A31B3D65B77}">
      <dgm:prSet/>
      <dgm:spPr/>
      <dgm:t>
        <a:bodyPr/>
        <a:lstStyle/>
        <a:p>
          <a:endParaRPr lang="en-US"/>
        </a:p>
      </dgm:t>
    </dgm:pt>
    <dgm:pt modelId="{9EC3954D-B7F5-4480-AFF5-63133B314ECB}" type="sibTrans" cxnId="{56B6CCE0-4405-4004-A73E-5A31B3D65B77}">
      <dgm:prSet/>
      <dgm:spPr/>
      <dgm:t>
        <a:bodyPr/>
        <a:lstStyle/>
        <a:p>
          <a:endParaRPr lang="en-US"/>
        </a:p>
      </dgm:t>
    </dgm:pt>
    <dgm:pt modelId="{B9238612-FEFC-4062-B4FB-1ABFFF35C99C}">
      <dgm:prSet/>
      <dgm:spPr/>
      <dgm:t>
        <a:bodyPr/>
        <a:lstStyle/>
        <a:p>
          <a:r>
            <a:rPr lang="en-US"/>
            <a:t>Constants</a:t>
          </a:r>
        </a:p>
      </dgm:t>
    </dgm:pt>
    <dgm:pt modelId="{B6F664ED-69C0-49C8-B953-2BEFD6270DC0}" type="parTrans" cxnId="{606F3762-6EC0-4EDF-8087-6A6BB15306A2}">
      <dgm:prSet/>
      <dgm:spPr/>
      <dgm:t>
        <a:bodyPr/>
        <a:lstStyle/>
        <a:p>
          <a:endParaRPr lang="en-US"/>
        </a:p>
      </dgm:t>
    </dgm:pt>
    <dgm:pt modelId="{C56D8D25-E693-4875-BF4F-15EBEC13DB79}" type="sibTrans" cxnId="{606F3762-6EC0-4EDF-8087-6A6BB15306A2}">
      <dgm:prSet/>
      <dgm:spPr/>
      <dgm:t>
        <a:bodyPr/>
        <a:lstStyle/>
        <a:p>
          <a:endParaRPr lang="en-US"/>
        </a:p>
      </dgm:t>
    </dgm:pt>
    <dgm:pt modelId="{95112101-9D98-4C3F-A755-6EB19C020B0C}">
      <dgm:prSet/>
      <dgm:spPr/>
      <dgm:t>
        <a:bodyPr/>
        <a:lstStyle/>
        <a:p>
          <a:r>
            <a:rPr lang="en-US"/>
            <a:t>Declarations</a:t>
          </a:r>
        </a:p>
      </dgm:t>
    </dgm:pt>
    <dgm:pt modelId="{254CDBFF-D120-4976-9053-C132390D7427}" type="parTrans" cxnId="{8DE119E5-94C5-49AB-9D94-1F3D7B655D56}">
      <dgm:prSet/>
      <dgm:spPr/>
      <dgm:t>
        <a:bodyPr/>
        <a:lstStyle/>
        <a:p>
          <a:endParaRPr lang="en-US"/>
        </a:p>
      </dgm:t>
    </dgm:pt>
    <dgm:pt modelId="{6DE004B7-9A55-46B2-874D-C3ECE8C49D76}" type="sibTrans" cxnId="{8DE119E5-94C5-49AB-9D94-1F3D7B655D56}">
      <dgm:prSet/>
      <dgm:spPr/>
      <dgm:t>
        <a:bodyPr/>
        <a:lstStyle/>
        <a:p>
          <a:endParaRPr lang="en-US"/>
        </a:p>
      </dgm:t>
    </dgm:pt>
    <dgm:pt modelId="{E7301B92-A1B3-44EA-8B55-E403D81DBD7C}">
      <dgm:prSet/>
      <dgm:spPr/>
      <dgm:t>
        <a:bodyPr/>
        <a:lstStyle/>
        <a:p>
          <a:r>
            <a:rPr lang="en-US"/>
            <a:t>Arithmetic operators</a:t>
          </a:r>
        </a:p>
      </dgm:t>
    </dgm:pt>
    <dgm:pt modelId="{17E7E334-5EC9-460E-920D-0ECFAF7B9C3D}" type="parTrans" cxnId="{C3B81F9D-077E-4B0D-8344-B1B2A5DC913C}">
      <dgm:prSet/>
      <dgm:spPr/>
      <dgm:t>
        <a:bodyPr/>
        <a:lstStyle/>
        <a:p>
          <a:endParaRPr lang="en-US"/>
        </a:p>
      </dgm:t>
    </dgm:pt>
    <dgm:pt modelId="{8C13A1ED-900A-4330-AE2E-8623D02BC42C}" type="sibTrans" cxnId="{C3B81F9D-077E-4B0D-8344-B1B2A5DC913C}">
      <dgm:prSet/>
      <dgm:spPr/>
      <dgm:t>
        <a:bodyPr/>
        <a:lstStyle/>
        <a:p>
          <a:endParaRPr lang="en-US"/>
        </a:p>
      </dgm:t>
    </dgm:pt>
    <dgm:pt modelId="{9D3996E3-86A5-466B-8E19-E6F31FFA2944}">
      <dgm:prSet/>
      <dgm:spPr/>
      <dgm:t>
        <a:bodyPr/>
        <a:lstStyle/>
        <a:p>
          <a:r>
            <a:rPr lang="en-US"/>
            <a:t>Relational and logical operators</a:t>
          </a:r>
        </a:p>
      </dgm:t>
    </dgm:pt>
    <dgm:pt modelId="{210F9B71-F14F-48D7-8886-9CA28A146BC1}" type="parTrans" cxnId="{26122C29-13F2-42FB-94F0-778F839790FB}">
      <dgm:prSet/>
      <dgm:spPr/>
      <dgm:t>
        <a:bodyPr/>
        <a:lstStyle/>
        <a:p>
          <a:endParaRPr lang="en-US"/>
        </a:p>
      </dgm:t>
    </dgm:pt>
    <dgm:pt modelId="{D3EAFAFD-9CC7-45FA-A062-C64583B855A9}" type="sibTrans" cxnId="{26122C29-13F2-42FB-94F0-778F839790FB}">
      <dgm:prSet/>
      <dgm:spPr/>
      <dgm:t>
        <a:bodyPr/>
        <a:lstStyle/>
        <a:p>
          <a:endParaRPr lang="en-US"/>
        </a:p>
      </dgm:t>
    </dgm:pt>
    <dgm:pt modelId="{11210355-A872-4EDB-BCC0-7D2612741946}">
      <dgm:prSet/>
      <dgm:spPr/>
      <dgm:t>
        <a:bodyPr/>
        <a:lstStyle/>
        <a:p>
          <a:r>
            <a:rPr lang="en-US"/>
            <a:t>Type conversions</a:t>
          </a:r>
        </a:p>
      </dgm:t>
    </dgm:pt>
    <dgm:pt modelId="{4D09796D-D889-4FE6-95D2-F124E0867379}" type="parTrans" cxnId="{2FCC84C2-9B66-4CFC-9446-A232EC54E573}">
      <dgm:prSet/>
      <dgm:spPr/>
      <dgm:t>
        <a:bodyPr/>
        <a:lstStyle/>
        <a:p>
          <a:endParaRPr lang="en-US"/>
        </a:p>
      </dgm:t>
    </dgm:pt>
    <dgm:pt modelId="{691DC95D-9D2C-4474-9255-91BC86700A5B}" type="sibTrans" cxnId="{2FCC84C2-9B66-4CFC-9446-A232EC54E573}">
      <dgm:prSet/>
      <dgm:spPr/>
      <dgm:t>
        <a:bodyPr/>
        <a:lstStyle/>
        <a:p>
          <a:endParaRPr lang="en-US"/>
        </a:p>
      </dgm:t>
    </dgm:pt>
    <dgm:pt modelId="{D5D693E5-01B6-40C8-8EEF-08A71D10029B}">
      <dgm:prSet/>
      <dgm:spPr/>
      <dgm:t>
        <a:bodyPr/>
        <a:lstStyle/>
        <a:p>
          <a:r>
            <a:rPr lang="en-US"/>
            <a:t>Increment &amp; Decrement operators</a:t>
          </a:r>
        </a:p>
      </dgm:t>
    </dgm:pt>
    <dgm:pt modelId="{2BAA535B-DB98-45F7-9581-FE864BEA1C2A}" type="parTrans" cxnId="{BAFEE48F-1A61-413C-AB02-E2D0CFAE1C83}">
      <dgm:prSet/>
      <dgm:spPr/>
      <dgm:t>
        <a:bodyPr/>
        <a:lstStyle/>
        <a:p>
          <a:endParaRPr lang="en-US"/>
        </a:p>
      </dgm:t>
    </dgm:pt>
    <dgm:pt modelId="{8B4D1334-D6BF-4219-868C-DF2D38BFB0C6}" type="sibTrans" cxnId="{BAFEE48F-1A61-413C-AB02-E2D0CFAE1C83}">
      <dgm:prSet/>
      <dgm:spPr/>
      <dgm:t>
        <a:bodyPr/>
        <a:lstStyle/>
        <a:p>
          <a:endParaRPr lang="en-US"/>
        </a:p>
      </dgm:t>
    </dgm:pt>
    <dgm:pt modelId="{A99A9A24-7ECC-43B0-B3C4-D410E7A6C96E}" type="pres">
      <dgm:prSet presAssocID="{7FFA4AC1-1F92-4D4E-B616-B01F7265B16A}" presName="vert0" presStyleCnt="0">
        <dgm:presLayoutVars>
          <dgm:dir/>
          <dgm:animOne val="branch"/>
          <dgm:animLvl val="lvl"/>
        </dgm:presLayoutVars>
      </dgm:prSet>
      <dgm:spPr/>
    </dgm:pt>
    <dgm:pt modelId="{E8412D15-F625-4EED-86AD-12A44A172912}" type="pres">
      <dgm:prSet presAssocID="{4B1FEB99-026A-4974-B029-9E9C496544B0}" presName="thickLine" presStyleLbl="alignNode1" presStyleIdx="0" presStyleCnt="10"/>
      <dgm:spPr/>
    </dgm:pt>
    <dgm:pt modelId="{D74B6EAC-984C-42D9-A9FD-D61BDEAB9371}" type="pres">
      <dgm:prSet presAssocID="{4B1FEB99-026A-4974-B029-9E9C496544B0}" presName="horz1" presStyleCnt="0"/>
      <dgm:spPr/>
    </dgm:pt>
    <dgm:pt modelId="{A19A798C-24EA-4E28-825A-A21E30D709C3}" type="pres">
      <dgm:prSet presAssocID="{4B1FEB99-026A-4974-B029-9E9C496544B0}" presName="tx1" presStyleLbl="revTx" presStyleIdx="0" presStyleCnt="10"/>
      <dgm:spPr/>
    </dgm:pt>
    <dgm:pt modelId="{2095A5AF-8019-4E87-9098-D73078B71935}" type="pres">
      <dgm:prSet presAssocID="{4B1FEB99-026A-4974-B029-9E9C496544B0}" presName="vert1" presStyleCnt="0"/>
      <dgm:spPr/>
    </dgm:pt>
    <dgm:pt modelId="{9172E8A4-C728-405A-8C67-0A00CF38F9FF}" type="pres">
      <dgm:prSet presAssocID="{34F048B1-1CEB-4F98-A8CF-28F287EE75F6}" presName="thickLine" presStyleLbl="alignNode1" presStyleIdx="1" presStyleCnt="10"/>
      <dgm:spPr/>
    </dgm:pt>
    <dgm:pt modelId="{C6CBAF73-35D3-438E-AE9C-4742C656A7EF}" type="pres">
      <dgm:prSet presAssocID="{34F048B1-1CEB-4F98-A8CF-28F287EE75F6}" presName="horz1" presStyleCnt="0"/>
      <dgm:spPr/>
    </dgm:pt>
    <dgm:pt modelId="{C42845B9-3717-476A-A8C1-F21204E884EC}" type="pres">
      <dgm:prSet presAssocID="{34F048B1-1CEB-4F98-A8CF-28F287EE75F6}" presName="tx1" presStyleLbl="revTx" presStyleIdx="1" presStyleCnt="10"/>
      <dgm:spPr/>
    </dgm:pt>
    <dgm:pt modelId="{A05955F5-1170-41D7-875F-E8BFD594B5EF}" type="pres">
      <dgm:prSet presAssocID="{34F048B1-1CEB-4F98-A8CF-28F287EE75F6}" presName="vert1" presStyleCnt="0"/>
      <dgm:spPr/>
    </dgm:pt>
    <dgm:pt modelId="{AC3DCD4D-6C8B-4448-B0E5-4A73C002F062}" type="pres">
      <dgm:prSet presAssocID="{485C7B6C-306F-41F2-B597-42453D9763F3}" presName="thickLine" presStyleLbl="alignNode1" presStyleIdx="2" presStyleCnt="10"/>
      <dgm:spPr/>
    </dgm:pt>
    <dgm:pt modelId="{9F3C14DE-B13F-4D11-A635-F002A3CF8B5A}" type="pres">
      <dgm:prSet presAssocID="{485C7B6C-306F-41F2-B597-42453D9763F3}" presName="horz1" presStyleCnt="0"/>
      <dgm:spPr/>
    </dgm:pt>
    <dgm:pt modelId="{4A4157DF-6809-4AA9-AEC1-5AA3DA89EAFD}" type="pres">
      <dgm:prSet presAssocID="{485C7B6C-306F-41F2-B597-42453D9763F3}" presName="tx1" presStyleLbl="revTx" presStyleIdx="2" presStyleCnt="10"/>
      <dgm:spPr/>
    </dgm:pt>
    <dgm:pt modelId="{7CEA4BC4-A386-4CF2-A207-47BF1B12FCC1}" type="pres">
      <dgm:prSet presAssocID="{485C7B6C-306F-41F2-B597-42453D9763F3}" presName="vert1" presStyleCnt="0"/>
      <dgm:spPr/>
    </dgm:pt>
    <dgm:pt modelId="{3BC855E9-A2F3-4F03-A175-91DF24299D2C}" type="pres">
      <dgm:prSet presAssocID="{ED9CFA5E-B159-4CAB-A44D-4EA196267707}" presName="thickLine" presStyleLbl="alignNode1" presStyleIdx="3" presStyleCnt="10"/>
      <dgm:spPr/>
    </dgm:pt>
    <dgm:pt modelId="{19E7B7DD-E315-43BC-9463-F3844FD213DC}" type="pres">
      <dgm:prSet presAssocID="{ED9CFA5E-B159-4CAB-A44D-4EA196267707}" presName="horz1" presStyleCnt="0"/>
      <dgm:spPr/>
    </dgm:pt>
    <dgm:pt modelId="{2DF326C8-72C5-46F2-9465-D5387A6801DE}" type="pres">
      <dgm:prSet presAssocID="{ED9CFA5E-B159-4CAB-A44D-4EA196267707}" presName="tx1" presStyleLbl="revTx" presStyleIdx="3" presStyleCnt="10"/>
      <dgm:spPr/>
    </dgm:pt>
    <dgm:pt modelId="{483F6AD7-EE42-4A2E-87F7-B57C17D67E5E}" type="pres">
      <dgm:prSet presAssocID="{ED9CFA5E-B159-4CAB-A44D-4EA196267707}" presName="vert1" presStyleCnt="0"/>
      <dgm:spPr/>
    </dgm:pt>
    <dgm:pt modelId="{F1556455-23C2-4344-8080-D8D8F907684F}" type="pres">
      <dgm:prSet presAssocID="{B9238612-FEFC-4062-B4FB-1ABFFF35C99C}" presName="thickLine" presStyleLbl="alignNode1" presStyleIdx="4" presStyleCnt="10"/>
      <dgm:spPr/>
    </dgm:pt>
    <dgm:pt modelId="{53E81EF9-FCCC-44A0-9B9D-2861FDB2B74A}" type="pres">
      <dgm:prSet presAssocID="{B9238612-FEFC-4062-B4FB-1ABFFF35C99C}" presName="horz1" presStyleCnt="0"/>
      <dgm:spPr/>
    </dgm:pt>
    <dgm:pt modelId="{8F5BB65B-E3A1-4D8D-BC88-E6E2E55ACEFC}" type="pres">
      <dgm:prSet presAssocID="{B9238612-FEFC-4062-B4FB-1ABFFF35C99C}" presName="tx1" presStyleLbl="revTx" presStyleIdx="4" presStyleCnt="10"/>
      <dgm:spPr/>
    </dgm:pt>
    <dgm:pt modelId="{8E427373-6B02-4260-ACF3-5A67295E00B4}" type="pres">
      <dgm:prSet presAssocID="{B9238612-FEFC-4062-B4FB-1ABFFF35C99C}" presName="vert1" presStyleCnt="0"/>
      <dgm:spPr/>
    </dgm:pt>
    <dgm:pt modelId="{20D51286-653B-434B-BAA9-80DAFA21B96F}" type="pres">
      <dgm:prSet presAssocID="{95112101-9D98-4C3F-A755-6EB19C020B0C}" presName="thickLine" presStyleLbl="alignNode1" presStyleIdx="5" presStyleCnt="10"/>
      <dgm:spPr/>
    </dgm:pt>
    <dgm:pt modelId="{8115771A-A9FB-4515-947C-3247C2C67184}" type="pres">
      <dgm:prSet presAssocID="{95112101-9D98-4C3F-A755-6EB19C020B0C}" presName="horz1" presStyleCnt="0"/>
      <dgm:spPr/>
    </dgm:pt>
    <dgm:pt modelId="{6EC9024E-A4E0-414C-BF67-524BC08CF29C}" type="pres">
      <dgm:prSet presAssocID="{95112101-9D98-4C3F-A755-6EB19C020B0C}" presName="tx1" presStyleLbl="revTx" presStyleIdx="5" presStyleCnt="10"/>
      <dgm:spPr/>
    </dgm:pt>
    <dgm:pt modelId="{6536ADB7-3AD4-4574-A6D6-5D2992898A3C}" type="pres">
      <dgm:prSet presAssocID="{95112101-9D98-4C3F-A755-6EB19C020B0C}" presName="vert1" presStyleCnt="0"/>
      <dgm:spPr/>
    </dgm:pt>
    <dgm:pt modelId="{8CDD5E45-8C14-4B75-864D-6FD0795E890F}" type="pres">
      <dgm:prSet presAssocID="{E7301B92-A1B3-44EA-8B55-E403D81DBD7C}" presName="thickLine" presStyleLbl="alignNode1" presStyleIdx="6" presStyleCnt="10"/>
      <dgm:spPr/>
    </dgm:pt>
    <dgm:pt modelId="{54929ACE-6035-4E28-A27C-A2BCBFB16D03}" type="pres">
      <dgm:prSet presAssocID="{E7301B92-A1B3-44EA-8B55-E403D81DBD7C}" presName="horz1" presStyleCnt="0"/>
      <dgm:spPr/>
    </dgm:pt>
    <dgm:pt modelId="{39AAD476-2678-4B85-8086-81E80EE80199}" type="pres">
      <dgm:prSet presAssocID="{E7301B92-A1B3-44EA-8B55-E403D81DBD7C}" presName="tx1" presStyleLbl="revTx" presStyleIdx="6" presStyleCnt="10"/>
      <dgm:spPr/>
    </dgm:pt>
    <dgm:pt modelId="{071D3422-DCBA-4A73-943E-72876875A1B8}" type="pres">
      <dgm:prSet presAssocID="{E7301B92-A1B3-44EA-8B55-E403D81DBD7C}" presName="vert1" presStyleCnt="0"/>
      <dgm:spPr/>
    </dgm:pt>
    <dgm:pt modelId="{3B3626C3-45BE-458A-8C04-9F7E65482F44}" type="pres">
      <dgm:prSet presAssocID="{9D3996E3-86A5-466B-8E19-E6F31FFA2944}" presName="thickLine" presStyleLbl="alignNode1" presStyleIdx="7" presStyleCnt="10"/>
      <dgm:spPr/>
    </dgm:pt>
    <dgm:pt modelId="{C4C9787F-340B-4A9C-9DC9-FFF4FA57BEC0}" type="pres">
      <dgm:prSet presAssocID="{9D3996E3-86A5-466B-8E19-E6F31FFA2944}" presName="horz1" presStyleCnt="0"/>
      <dgm:spPr/>
    </dgm:pt>
    <dgm:pt modelId="{51D25CF7-ECB4-42A5-B4F9-B61E29B038ED}" type="pres">
      <dgm:prSet presAssocID="{9D3996E3-86A5-466B-8E19-E6F31FFA2944}" presName="tx1" presStyleLbl="revTx" presStyleIdx="7" presStyleCnt="10"/>
      <dgm:spPr/>
    </dgm:pt>
    <dgm:pt modelId="{BE73DC89-5C27-461A-881B-E3DB0B2E6D06}" type="pres">
      <dgm:prSet presAssocID="{9D3996E3-86A5-466B-8E19-E6F31FFA2944}" presName="vert1" presStyleCnt="0"/>
      <dgm:spPr/>
    </dgm:pt>
    <dgm:pt modelId="{4BFC86FD-BD21-45C1-B10F-B4636DF7FB27}" type="pres">
      <dgm:prSet presAssocID="{11210355-A872-4EDB-BCC0-7D2612741946}" presName="thickLine" presStyleLbl="alignNode1" presStyleIdx="8" presStyleCnt="10"/>
      <dgm:spPr/>
    </dgm:pt>
    <dgm:pt modelId="{F7FCAAC7-A3CF-4AD6-8A78-76AE50C08275}" type="pres">
      <dgm:prSet presAssocID="{11210355-A872-4EDB-BCC0-7D2612741946}" presName="horz1" presStyleCnt="0"/>
      <dgm:spPr/>
    </dgm:pt>
    <dgm:pt modelId="{2DCF4A73-A56A-4F2B-9998-6B88F67D587E}" type="pres">
      <dgm:prSet presAssocID="{11210355-A872-4EDB-BCC0-7D2612741946}" presName="tx1" presStyleLbl="revTx" presStyleIdx="8" presStyleCnt="10"/>
      <dgm:spPr/>
    </dgm:pt>
    <dgm:pt modelId="{3589C988-60A6-47AD-910A-AF0127793209}" type="pres">
      <dgm:prSet presAssocID="{11210355-A872-4EDB-BCC0-7D2612741946}" presName="vert1" presStyleCnt="0"/>
      <dgm:spPr/>
    </dgm:pt>
    <dgm:pt modelId="{DD396B1B-574F-49E5-B238-2079813D8714}" type="pres">
      <dgm:prSet presAssocID="{D5D693E5-01B6-40C8-8EEF-08A71D10029B}" presName="thickLine" presStyleLbl="alignNode1" presStyleIdx="9" presStyleCnt="10"/>
      <dgm:spPr/>
    </dgm:pt>
    <dgm:pt modelId="{575D2D0E-CA5F-4F1C-BF6C-E9D0FE93F038}" type="pres">
      <dgm:prSet presAssocID="{D5D693E5-01B6-40C8-8EEF-08A71D10029B}" presName="horz1" presStyleCnt="0"/>
      <dgm:spPr/>
    </dgm:pt>
    <dgm:pt modelId="{8421C6E2-1CDE-42D7-85CA-35F091FE63AB}" type="pres">
      <dgm:prSet presAssocID="{D5D693E5-01B6-40C8-8EEF-08A71D10029B}" presName="tx1" presStyleLbl="revTx" presStyleIdx="9" presStyleCnt="10"/>
      <dgm:spPr/>
    </dgm:pt>
    <dgm:pt modelId="{846604AF-DFC9-413E-A190-6B573BA78D53}" type="pres">
      <dgm:prSet presAssocID="{D5D693E5-01B6-40C8-8EEF-08A71D10029B}" presName="vert1" presStyleCnt="0"/>
      <dgm:spPr/>
    </dgm:pt>
  </dgm:ptLst>
  <dgm:cxnLst>
    <dgm:cxn modelId="{26122C29-13F2-42FB-94F0-778F839790FB}" srcId="{7FFA4AC1-1F92-4D4E-B616-B01F7265B16A}" destId="{9D3996E3-86A5-466B-8E19-E6F31FFA2944}" srcOrd="7" destOrd="0" parTransId="{210F9B71-F14F-48D7-8886-9CA28A146BC1}" sibTransId="{D3EAFAFD-9CC7-45FA-A062-C64583B855A9}"/>
    <dgm:cxn modelId="{517DB235-4A4D-46CD-BBD0-046B90DF25B3}" srcId="{7FFA4AC1-1F92-4D4E-B616-B01F7265B16A}" destId="{485C7B6C-306F-41F2-B597-42453D9763F3}" srcOrd="2" destOrd="0" parTransId="{6C388E5D-91C1-4345-82F8-7C19B0D6A929}" sibTransId="{D904B9AC-F99F-4437-8D5E-CA1BB2BA74B7}"/>
    <dgm:cxn modelId="{606F3762-6EC0-4EDF-8087-6A6BB15306A2}" srcId="{7FFA4AC1-1F92-4D4E-B616-B01F7265B16A}" destId="{B9238612-FEFC-4062-B4FB-1ABFFF35C99C}" srcOrd="4" destOrd="0" parTransId="{B6F664ED-69C0-49C8-B953-2BEFD6270DC0}" sibTransId="{C56D8D25-E693-4875-BF4F-15EBEC13DB79}"/>
    <dgm:cxn modelId="{5166144F-BECE-47AF-8740-1E523F9A3C62}" type="presOf" srcId="{D5D693E5-01B6-40C8-8EEF-08A71D10029B}" destId="{8421C6E2-1CDE-42D7-85CA-35F091FE63AB}" srcOrd="0" destOrd="0" presId="urn:microsoft.com/office/officeart/2008/layout/LinedList"/>
    <dgm:cxn modelId="{A21B7884-0041-46A0-8FE9-8F6BB8864EDF}" type="presOf" srcId="{4B1FEB99-026A-4974-B029-9E9C496544B0}" destId="{A19A798C-24EA-4E28-825A-A21E30D709C3}" srcOrd="0" destOrd="0" presId="urn:microsoft.com/office/officeart/2008/layout/LinedList"/>
    <dgm:cxn modelId="{9DC25485-1566-4BB4-BCBB-B96B74B7DE21}" srcId="{7FFA4AC1-1F92-4D4E-B616-B01F7265B16A}" destId="{34F048B1-1CEB-4F98-A8CF-28F287EE75F6}" srcOrd="1" destOrd="0" parTransId="{41479C2C-D183-4E30-86E8-915F61E3F699}" sibTransId="{9DDD5100-88D2-41F8-95D0-F0371387CC2C}"/>
    <dgm:cxn modelId="{3098548C-7B15-4421-96AA-566CF816689A}" srcId="{7FFA4AC1-1F92-4D4E-B616-B01F7265B16A}" destId="{4B1FEB99-026A-4974-B029-9E9C496544B0}" srcOrd="0" destOrd="0" parTransId="{D38895DA-9D68-4C4D-B326-03FF3698F4D8}" sibTransId="{CE94F8AE-691B-4A02-93FE-264170D3D846}"/>
    <dgm:cxn modelId="{BAFEE48F-1A61-413C-AB02-E2D0CFAE1C83}" srcId="{7FFA4AC1-1F92-4D4E-B616-B01F7265B16A}" destId="{D5D693E5-01B6-40C8-8EEF-08A71D10029B}" srcOrd="9" destOrd="0" parTransId="{2BAA535B-DB98-45F7-9581-FE864BEA1C2A}" sibTransId="{8B4D1334-D6BF-4219-868C-DF2D38BFB0C6}"/>
    <dgm:cxn modelId="{BD7CA993-539A-4DB5-B88E-09C878517B25}" type="presOf" srcId="{7FFA4AC1-1F92-4D4E-B616-B01F7265B16A}" destId="{A99A9A24-7ECC-43B0-B3C4-D410E7A6C96E}" srcOrd="0" destOrd="0" presId="urn:microsoft.com/office/officeart/2008/layout/LinedList"/>
    <dgm:cxn modelId="{C3B81F9D-077E-4B0D-8344-B1B2A5DC913C}" srcId="{7FFA4AC1-1F92-4D4E-B616-B01F7265B16A}" destId="{E7301B92-A1B3-44EA-8B55-E403D81DBD7C}" srcOrd="6" destOrd="0" parTransId="{17E7E334-5EC9-460E-920D-0ECFAF7B9C3D}" sibTransId="{8C13A1ED-900A-4330-AE2E-8623D02BC42C}"/>
    <dgm:cxn modelId="{7B863FAF-18F3-4890-B727-A1A7706CB970}" type="presOf" srcId="{E7301B92-A1B3-44EA-8B55-E403D81DBD7C}" destId="{39AAD476-2678-4B85-8086-81E80EE80199}" srcOrd="0" destOrd="0" presId="urn:microsoft.com/office/officeart/2008/layout/LinedList"/>
    <dgm:cxn modelId="{EED199AF-CB4A-4E7C-96EC-0BA531188873}" type="presOf" srcId="{B9238612-FEFC-4062-B4FB-1ABFFF35C99C}" destId="{8F5BB65B-E3A1-4D8D-BC88-E6E2E55ACEFC}" srcOrd="0" destOrd="0" presId="urn:microsoft.com/office/officeart/2008/layout/LinedList"/>
    <dgm:cxn modelId="{2FCC84C2-9B66-4CFC-9446-A232EC54E573}" srcId="{7FFA4AC1-1F92-4D4E-B616-B01F7265B16A}" destId="{11210355-A872-4EDB-BCC0-7D2612741946}" srcOrd="8" destOrd="0" parTransId="{4D09796D-D889-4FE6-95D2-F124E0867379}" sibTransId="{691DC95D-9D2C-4474-9255-91BC86700A5B}"/>
    <dgm:cxn modelId="{F95954C5-3C52-4125-A7A7-17748486B70D}" type="presOf" srcId="{11210355-A872-4EDB-BCC0-7D2612741946}" destId="{2DCF4A73-A56A-4F2B-9998-6B88F67D587E}" srcOrd="0" destOrd="0" presId="urn:microsoft.com/office/officeart/2008/layout/LinedList"/>
    <dgm:cxn modelId="{E14FA0C9-84B2-4B6A-91D3-76ECB8D6F280}" type="presOf" srcId="{34F048B1-1CEB-4F98-A8CF-28F287EE75F6}" destId="{C42845B9-3717-476A-A8C1-F21204E884EC}" srcOrd="0" destOrd="0" presId="urn:microsoft.com/office/officeart/2008/layout/LinedList"/>
    <dgm:cxn modelId="{81871ED3-6977-4F36-A2C4-6E2078D828FF}" type="presOf" srcId="{95112101-9D98-4C3F-A755-6EB19C020B0C}" destId="{6EC9024E-A4E0-414C-BF67-524BC08CF29C}" srcOrd="0" destOrd="0" presId="urn:microsoft.com/office/officeart/2008/layout/LinedList"/>
    <dgm:cxn modelId="{72EFF8DD-DB48-47CB-B196-89E69394EBAE}" type="presOf" srcId="{ED9CFA5E-B159-4CAB-A44D-4EA196267707}" destId="{2DF326C8-72C5-46F2-9465-D5387A6801DE}" srcOrd="0" destOrd="0" presId="urn:microsoft.com/office/officeart/2008/layout/LinedList"/>
    <dgm:cxn modelId="{56B6CCE0-4405-4004-A73E-5A31B3D65B77}" srcId="{7FFA4AC1-1F92-4D4E-B616-B01F7265B16A}" destId="{ED9CFA5E-B159-4CAB-A44D-4EA196267707}" srcOrd="3" destOrd="0" parTransId="{1C221C85-E462-4E67-A667-A20FA9DDF311}" sibTransId="{9EC3954D-B7F5-4480-AFF5-63133B314ECB}"/>
    <dgm:cxn modelId="{907087E4-3A5E-446D-9D2A-3F07AFFAE6EE}" type="presOf" srcId="{485C7B6C-306F-41F2-B597-42453D9763F3}" destId="{4A4157DF-6809-4AA9-AEC1-5AA3DA89EAFD}" srcOrd="0" destOrd="0" presId="urn:microsoft.com/office/officeart/2008/layout/LinedList"/>
    <dgm:cxn modelId="{8DE119E5-94C5-49AB-9D94-1F3D7B655D56}" srcId="{7FFA4AC1-1F92-4D4E-B616-B01F7265B16A}" destId="{95112101-9D98-4C3F-A755-6EB19C020B0C}" srcOrd="5" destOrd="0" parTransId="{254CDBFF-D120-4976-9053-C132390D7427}" sibTransId="{6DE004B7-9A55-46B2-874D-C3ECE8C49D76}"/>
    <dgm:cxn modelId="{6B9B7CF3-0649-44D1-B849-FD5FB3BCE405}" type="presOf" srcId="{9D3996E3-86A5-466B-8E19-E6F31FFA2944}" destId="{51D25CF7-ECB4-42A5-B4F9-B61E29B038ED}" srcOrd="0" destOrd="0" presId="urn:microsoft.com/office/officeart/2008/layout/LinedList"/>
    <dgm:cxn modelId="{DBC5F964-1FD5-4B29-8FBE-53461C244A3B}" type="presParOf" srcId="{A99A9A24-7ECC-43B0-B3C4-D410E7A6C96E}" destId="{E8412D15-F625-4EED-86AD-12A44A172912}" srcOrd="0" destOrd="0" presId="urn:microsoft.com/office/officeart/2008/layout/LinedList"/>
    <dgm:cxn modelId="{7094FB29-7CEE-41C1-8707-4C5695E2D107}" type="presParOf" srcId="{A99A9A24-7ECC-43B0-B3C4-D410E7A6C96E}" destId="{D74B6EAC-984C-42D9-A9FD-D61BDEAB9371}" srcOrd="1" destOrd="0" presId="urn:microsoft.com/office/officeart/2008/layout/LinedList"/>
    <dgm:cxn modelId="{45DA8E53-9081-4705-9A54-5AAA74108208}" type="presParOf" srcId="{D74B6EAC-984C-42D9-A9FD-D61BDEAB9371}" destId="{A19A798C-24EA-4E28-825A-A21E30D709C3}" srcOrd="0" destOrd="0" presId="urn:microsoft.com/office/officeart/2008/layout/LinedList"/>
    <dgm:cxn modelId="{098A8291-D7AD-49D9-AD62-F2D858261F52}" type="presParOf" srcId="{D74B6EAC-984C-42D9-A9FD-D61BDEAB9371}" destId="{2095A5AF-8019-4E87-9098-D73078B71935}" srcOrd="1" destOrd="0" presId="urn:microsoft.com/office/officeart/2008/layout/LinedList"/>
    <dgm:cxn modelId="{802833C5-402B-44D1-8209-900D2FFADD32}" type="presParOf" srcId="{A99A9A24-7ECC-43B0-B3C4-D410E7A6C96E}" destId="{9172E8A4-C728-405A-8C67-0A00CF38F9FF}" srcOrd="2" destOrd="0" presId="urn:microsoft.com/office/officeart/2008/layout/LinedList"/>
    <dgm:cxn modelId="{6D701EE4-4333-473E-8B09-802294238CFC}" type="presParOf" srcId="{A99A9A24-7ECC-43B0-B3C4-D410E7A6C96E}" destId="{C6CBAF73-35D3-438E-AE9C-4742C656A7EF}" srcOrd="3" destOrd="0" presId="urn:microsoft.com/office/officeart/2008/layout/LinedList"/>
    <dgm:cxn modelId="{EFDCC18E-AC5E-4E06-A1DD-AE9034074FA8}" type="presParOf" srcId="{C6CBAF73-35D3-438E-AE9C-4742C656A7EF}" destId="{C42845B9-3717-476A-A8C1-F21204E884EC}" srcOrd="0" destOrd="0" presId="urn:microsoft.com/office/officeart/2008/layout/LinedList"/>
    <dgm:cxn modelId="{B6AF0721-53FE-4690-94B6-6C85B37C2C43}" type="presParOf" srcId="{C6CBAF73-35D3-438E-AE9C-4742C656A7EF}" destId="{A05955F5-1170-41D7-875F-E8BFD594B5EF}" srcOrd="1" destOrd="0" presId="urn:microsoft.com/office/officeart/2008/layout/LinedList"/>
    <dgm:cxn modelId="{9CAEE439-17F3-49D7-850D-AFB02B0FEE6C}" type="presParOf" srcId="{A99A9A24-7ECC-43B0-B3C4-D410E7A6C96E}" destId="{AC3DCD4D-6C8B-4448-B0E5-4A73C002F062}" srcOrd="4" destOrd="0" presId="urn:microsoft.com/office/officeart/2008/layout/LinedList"/>
    <dgm:cxn modelId="{F151D9AB-11DD-4739-A6F7-807E264775DA}" type="presParOf" srcId="{A99A9A24-7ECC-43B0-B3C4-D410E7A6C96E}" destId="{9F3C14DE-B13F-4D11-A635-F002A3CF8B5A}" srcOrd="5" destOrd="0" presId="urn:microsoft.com/office/officeart/2008/layout/LinedList"/>
    <dgm:cxn modelId="{4F32E8A7-06FE-4347-9BB6-B7FC2759122C}" type="presParOf" srcId="{9F3C14DE-B13F-4D11-A635-F002A3CF8B5A}" destId="{4A4157DF-6809-4AA9-AEC1-5AA3DA89EAFD}" srcOrd="0" destOrd="0" presId="urn:microsoft.com/office/officeart/2008/layout/LinedList"/>
    <dgm:cxn modelId="{2A9A1890-2B75-449A-B2B7-204DFF45BF0A}" type="presParOf" srcId="{9F3C14DE-B13F-4D11-A635-F002A3CF8B5A}" destId="{7CEA4BC4-A386-4CF2-A207-47BF1B12FCC1}" srcOrd="1" destOrd="0" presId="urn:microsoft.com/office/officeart/2008/layout/LinedList"/>
    <dgm:cxn modelId="{4BCD1BBC-4334-4A98-B9F4-740B95614E04}" type="presParOf" srcId="{A99A9A24-7ECC-43B0-B3C4-D410E7A6C96E}" destId="{3BC855E9-A2F3-4F03-A175-91DF24299D2C}" srcOrd="6" destOrd="0" presId="urn:microsoft.com/office/officeart/2008/layout/LinedList"/>
    <dgm:cxn modelId="{2D75FF26-4C75-49A4-B460-37889B09786B}" type="presParOf" srcId="{A99A9A24-7ECC-43B0-B3C4-D410E7A6C96E}" destId="{19E7B7DD-E315-43BC-9463-F3844FD213DC}" srcOrd="7" destOrd="0" presId="urn:microsoft.com/office/officeart/2008/layout/LinedList"/>
    <dgm:cxn modelId="{23AD68ED-B94A-4E0D-8A4C-151AEA46C7D2}" type="presParOf" srcId="{19E7B7DD-E315-43BC-9463-F3844FD213DC}" destId="{2DF326C8-72C5-46F2-9465-D5387A6801DE}" srcOrd="0" destOrd="0" presId="urn:microsoft.com/office/officeart/2008/layout/LinedList"/>
    <dgm:cxn modelId="{5DC763ED-0CF0-42C8-B228-AB7B29DEFA4D}" type="presParOf" srcId="{19E7B7DD-E315-43BC-9463-F3844FD213DC}" destId="{483F6AD7-EE42-4A2E-87F7-B57C17D67E5E}" srcOrd="1" destOrd="0" presId="urn:microsoft.com/office/officeart/2008/layout/LinedList"/>
    <dgm:cxn modelId="{36DF3B4B-B885-4428-9ED3-6721B7C325FC}" type="presParOf" srcId="{A99A9A24-7ECC-43B0-B3C4-D410E7A6C96E}" destId="{F1556455-23C2-4344-8080-D8D8F907684F}" srcOrd="8" destOrd="0" presId="urn:microsoft.com/office/officeart/2008/layout/LinedList"/>
    <dgm:cxn modelId="{809F2B3E-9D47-45C9-AED9-5E8295B44E40}" type="presParOf" srcId="{A99A9A24-7ECC-43B0-B3C4-D410E7A6C96E}" destId="{53E81EF9-FCCC-44A0-9B9D-2861FDB2B74A}" srcOrd="9" destOrd="0" presId="urn:microsoft.com/office/officeart/2008/layout/LinedList"/>
    <dgm:cxn modelId="{9F417B14-A1CD-454E-B669-6585E3961B12}" type="presParOf" srcId="{53E81EF9-FCCC-44A0-9B9D-2861FDB2B74A}" destId="{8F5BB65B-E3A1-4D8D-BC88-E6E2E55ACEFC}" srcOrd="0" destOrd="0" presId="urn:microsoft.com/office/officeart/2008/layout/LinedList"/>
    <dgm:cxn modelId="{85F96078-DD9D-460E-A55C-74B656FFF76D}" type="presParOf" srcId="{53E81EF9-FCCC-44A0-9B9D-2861FDB2B74A}" destId="{8E427373-6B02-4260-ACF3-5A67295E00B4}" srcOrd="1" destOrd="0" presId="urn:microsoft.com/office/officeart/2008/layout/LinedList"/>
    <dgm:cxn modelId="{B425CF08-BB03-430D-894D-B863A0441112}" type="presParOf" srcId="{A99A9A24-7ECC-43B0-B3C4-D410E7A6C96E}" destId="{20D51286-653B-434B-BAA9-80DAFA21B96F}" srcOrd="10" destOrd="0" presId="urn:microsoft.com/office/officeart/2008/layout/LinedList"/>
    <dgm:cxn modelId="{03230436-9C84-46E9-9213-F7017B38051C}" type="presParOf" srcId="{A99A9A24-7ECC-43B0-B3C4-D410E7A6C96E}" destId="{8115771A-A9FB-4515-947C-3247C2C67184}" srcOrd="11" destOrd="0" presId="urn:microsoft.com/office/officeart/2008/layout/LinedList"/>
    <dgm:cxn modelId="{586BC5E0-3BE4-48E9-BA53-EBD4B7E55075}" type="presParOf" srcId="{8115771A-A9FB-4515-947C-3247C2C67184}" destId="{6EC9024E-A4E0-414C-BF67-524BC08CF29C}" srcOrd="0" destOrd="0" presId="urn:microsoft.com/office/officeart/2008/layout/LinedList"/>
    <dgm:cxn modelId="{9FAEF44B-A70E-45AB-BF1D-1A41C1E4B4D9}" type="presParOf" srcId="{8115771A-A9FB-4515-947C-3247C2C67184}" destId="{6536ADB7-3AD4-4574-A6D6-5D2992898A3C}" srcOrd="1" destOrd="0" presId="urn:microsoft.com/office/officeart/2008/layout/LinedList"/>
    <dgm:cxn modelId="{F61B5341-28FF-41B4-8412-59727C9866E4}" type="presParOf" srcId="{A99A9A24-7ECC-43B0-B3C4-D410E7A6C96E}" destId="{8CDD5E45-8C14-4B75-864D-6FD0795E890F}" srcOrd="12" destOrd="0" presId="urn:microsoft.com/office/officeart/2008/layout/LinedList"/>
    <dgm:cxn modelId="{21753EE1-8FFA-4B80-A5B5-DA63A59E98B4}" type="presParOf" srcId="{A99A9A24-7ECC-43B0-B3C4-D410E7A6C96E}" destId="{54929ACE-6035-4E28-A27C-A2BCBFB16D03}" srcOrd="13" destOrd="0" presId="urn:microsoft.com/office/officeart/2008/layout/LinedList"/>
    <dgm:cxn modelId="{E321D092-BABB-4873-85B4-55DA21E529DC}" type="presParOf" srcId="{54929ACE-6035-4E28-A27C-A2BCBFB16D03}" destId="{39AAD476-2678-4B85-8086-81E80EE80199}" srcOrd="0" destOrd="0" presId="urn:microsoft.com/office/officeart/2008/layout/LinedList"/>
    <dgm:cxn modelId="{2547A44D-F9B6-4EA7-9591-7641D7CE9502}" type="presParOf" srcId="{54929ACE-6035-4E28-A27C-A2BCBFB16D03}" destId="{071D3422-DCBA-4A73-943E-72876875A1B8}" srcOrd="1" destOrd="0" presId="urn:microsoft.com/office/officeart/2008/layout/LinedList"/>
    <dgm:cxn modelId="{B0ADFA44-6455-48F0-8F7E-F160451890E7}" type="presParOf" srcId="{A99A9A24-7ECC-43B0-B3C4-D410E7A6C96E}" destId="{3B3626C3-45BE-458A-8C04-9F7E65482F44}" srcOrd="14" destOrd="0" presId="urn:microsoft.com/office/officeart/2008/layout/LinedList"/>
    <dgm:cxn modelId="{437F1A66-81A7-4123-94A5-87A4D3D3F48C}" type="presParOf" srcId="{A99A9A24-7ECC-43B0-B3C4-D410E7A6C96E}" destId="{C4C9787F-340B-4A9C-9DC9-FFF4FA57BEC0}" srcOrd="15" destOrd="0" presId="urn:microsoft.com/office/officeart/2008/layout/LinedList"/>
    <dgm:cxn modelId="{E7BC4ABE-D796-425A-B053-93BF549B9FF9}" type="presParOf" srcId="{C4C9787F-340B-4A9C-9DC9-FFF4FA57BEC0}" destId="{51D25CF7-ECB4-42A5-B4F9-B61E29B038ED}" srcOrd="0" destOrd="0" presId="urn:microsoft.com/office/officeart/2008/layout/LinedList"/>
    <dgm:cxn modelId="{33666E0D-830C-4CBF-9940-AC365860DBE5}" type="presParOf" srcId="{C4C9787F-340B-4A9C-9DC9-FFF4FA57BEC0}" destId="{BE73DC89-5C27-461A-881B-E3DB0B2E6D06}" srcOrd="1" destOrd="0" presId="urn:microsoft.com/office/officeart/2008/layout/LinedList"/>
    <dgm:cxn modelId="{61A7DA3F-05C9-4C9F-86FC-CFAF33FFC8EC}" type="presParOf" srcId="{A99A9A24-7ECC-43B0-B3C4-D410E7A6C96E}" destId="{4BFC86FD-BD21-45C1-B10F-B4636DF7FB27}" srcOrd="16" destOrd="0" presId="urn:microsoft.com/office/officeart/2008/layout/LinedList"/>
    <dgm:cxn modelId="{3886BEDC-1D10-4AE7-B740-AF5CD7025D35}" type="presParOf" srcId="{A99A9A24-7ECC-43B0-B3C4-D410E7A6C96E}" destId="{F7FCAAC7-A3CF-4AD6-8A78-76AE50C08275}" srcOrd="17" destOrd="0" presId="urn:microsoft.com/office/officeart/2008/layout/LinedList"/>
    <dgm:cxn modelId="{51EAECB5-073E-4DCE-AA2F-659F6428627B}" type="presParOf" srcId="{F7FCAAC7-A3CF-4AD6-8A78-76AE50C08275}" destId="{2DCF4A73-A56A-4F2B-9998-6B88F67D587E}" srcOrd="0" destOrd="0" presId="urn:microsoft.com/office/officeart/2008/layout/LinedList"/>
    <dgm:cxn modelId="{0C9CECB3-3AC4-43C9-AE98-E6F19E376862}" type="presParOf" srcId="{F7FCAAC7-A3CF-4AD6-8A78-76AE50C08275}" destId="{3589C988-60A6-47AD-910A-AF0127793209}" srcOrd="1" destOrd="0" presId="urn:microsoft.com/office/officeart/2008/layout/LinedList"/>
    <dgm:cxn modelId="{4478A0D7-424B-48DB-96E6-576F4E3E05EB}" type="presParOf" srcId="{A99A9A24-7ECC-43B0-B3C4-D410E7A6C96E}" destId="{DD396B1B-574F-49E5-B238-2079813D8714}" srcOrd="18" destOrd="0" presId="urn:microsoft.com/office/officeart/2008/layout/LinedList"/>
    <dgm:cxn modelId="{833BC1CA-28CB-466A-984F-49D9862F6ED5}" type="presParOf" srcId="{A99A9A24-7ECC-43B0-B3C4-D410E7A6C96E}" destId="{575D2D0E-CA5F-4F1C-BF6C-E9D0FE93F038}" srcOrd="19" destOrd="0" presId="urn:microsoft.com/office/officeart/2008/layout/LinedList"/>
    <dgm:cxn modelId="{B6197DB8-E588-460B-8EC8-85F967EBD461}" type="presParOf" srcId="{575D2D0E-CA5F-4F1C-BF6C-E9D0FE93F038}" destId="{8421C6E2-1CDE-42D7-85CA-35F091FE63AB}" srcOrd="0" destOrd="0" presId="urn:microsoft.com/office/officeart/2008/layout/LinedList"/>
    <dgm:cxn modelId="{F4235D85-5F28-4E7C-B677-A48E36630137}" type="presParOf" srcId="{575D2D0E-CA5F-4F1C-BF6C-E9D0FE93F038}" destId="{846604AF-DFC9-413E-A190-6B573BA78D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981329-1113-4BB4-B7EB-3F78C0664AE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1DE9627-A8E2-4E58-9D67-98B399E88733}">
      <dgm:prSet phldrT="[Text]"/>
      <dgm:spPr/>
      <dgm:t>
        <a:bodyPr/>
        <a:lstStyle/>
        <a:p>
          <a:r>
            <a:rPr lang="en-GB" dirty="0"/>
            <a:t>Implicit type conversion</a:t>
          </a:r>
        </a:p>
      </dgm:t>
    </dgm:pt>
    <dgm:pt modelId="{B9E0A00C-CABD-4517-B9CD-5F66C4E7EF4A}" type="parTrans" cxnId="{7A7D7BBB-171D-45FA-BE16-7484903C0D46}">
      <dgm:prSet/>
      <dgm:spPr/>
      <dgm:t>
        <a:bodyPr/>
        <a:lstStyle/>
        <a:p>
          <a:endParaRPr lang="en-GB"/>
        </a:p>
      </dgm:t>
    </dgm:pt>
    <dgm:pt modelId="{44C05C8D-9DD7-4807-9D1D-46F89A8F164B}" type="sibTrans" cxnId="{7A7D7BBB-171D-45FA-BE16-7484903C0D46}">
      <dgm:prSet/>
      <dgm:spPr/>
      <dgm:t>
        <a:bodyPr/>
        <a:lstStyle/>
        <a:p>
          <a:endParaRPr lang="en-GB"/>
        </a:p>
      </dgm:t>
    </dgm:pt>
    <dgm:pt modelId="{7F82C240-8075-44D3-9F0B-A0F648D93061}">
      <dgm:prSet phldrT="[Text]"/>
      <dgm:spPr/>
      <dgm:t>
        <a:bodyPr/>
        <a:lstStyle/>
        <a:p>
          <a:r>
            <a:rPr lang="en-GB" dirty="0"/>
            <a:t>Explicit type conversion</a:t>
          </a:r>
        </a:p>
      </dgm:t>
    </dgm:pt>
    <dgm:pt modelId="{057082E8-EA23-450C-B5B6-CB7D4E627A8B}" type="parTrans" cxnId="{7B3C8EF5-7C79-4842-8AAB-D1053AB0C24A}">
      <dgm:prSet/>
      <dgm:spPr/>
      <dgm:t>
        <a:bodyPr/>
        <a:lstStyle/>
        <a:p>
          <a:endParaRPr lang="en-GB"/>
        </a:p>
      </dgm:t>
    </dgm:pt>
    <dgm:pt modelId="{B3274CC4-79FD-42FA-A69C-D21B041AEEA5}" type="sibTrans" cxnId="{7B3C8EF5-7C79-4842-8AAB-D1053AB0C24A}">
      <dgm:prSet/>
      <dgm:spPr/>
      <dgm:t>
        <a:bodyPr/>
        <a:lstStyle/>
        <a:p>
          <a:endParaRPr lang="en-GB"/>
        </a:p>
      </dgm:t>
    </dgm:pt>
    <dgm:pt modelId="{41BBC5FA-F951-4E38-9E8D-8C46702EDC96}">
      <dgm:prSet phldrT="[Text]"/>
      <dgm:spPr/>
      <dgm:t>
        <a:bodyPr/>
        <a:lstStyle/>
        <a:p>
          <a:r>
            <a:rPr lang="en-US" dirty="0"/>
            <a:t>the value of one type is automatically converted to the value of another type.</a:t>
          </a:r>
          <a:endParaRPr lang="en-GB" dirty="0"/>
        </a:p>
      </dgm:t>
    </dgm:pt>
    <dgm:pt modelId="{E9163EB9-8304-4FE1-A8CA-DABBF5B60837}" type="parTrans" cxnId="{E2D361A5-2262-4826-A671-C6F845EFEB82}">
      <dgm:prSet/>
      <dgm:spPr/>
      <dgm:t>
        <a:bodyPr/>
        <a:lstStyle/>
        <a:p>
          <a:endParaRPr lang="en-GB"/>
        </a:p>
      </dgm:t>
    </dgm:pt>
    <dgm:pt modelId="{F1BD3D7E-492F-4DC1-83B1-A5517419A891}" type="sibTrans" cxnId="{E2D361A5-2262-4826-A671-C6F845EFEB82}">
      <dgm:prSet/>
      <dgm:spPr/>
      <dgm:t>
        <a:bodyPr/>
        <a:lstStyle/>
        <a:p>
          <a:endParaRPr lang="en-GB"/>
        </a:p>
      </dgm:t>
    </dgm:pt>
    <dgm:pt modelId="{EAA3A639-FFFE-4181-90DB-AFBD28897B8D}">
      <dgm:prSet phldrT="[Text]"/>
      <dgm:spPr/>
      <dgm:t>
        <a:bodyPr/>
        <a:lstStyle/>
        <a:p>
          <a:r>
            <a:rPr lang="en-US" dirty="0"/>
            <a:t>we manually convert values of one data type to another type. </a:t>
          </a:r>
          <a:endParaRPr lang="en-GB" dirty="0"/>
        </a:p>
      </dgm:t>
    </dgm:pt>
    <dgm:pt modelId="{A1BD29B5-6C3E-438C-B180-8421560DB11D}" type="parTrans" cxnId="{DAFE6E58-BC2E-4C06-9789-F95F40138002}">
      <dgm:prSet/>
      <dgm:spPr/>
      <dgm:t>
        <a:bodyPr/>
        <a:lstStyle/>
        <a:p>
          <a:endParaRPr lang="en-GB"/>
        </a:p>
      </dgm:t>
    </dgm:pt>
    <dgm:pt modelId="{440069EC-6AEA-427F-898D-EAFF7EF8223E}" type="sibTrans" cxnId="{DAFE6E58-BC2E-4C06-9789-F95F40138002}">
      <dgm:prSet/>
      <dgm:spPr/>
      <dgm:t>
        <a:bodyPr/>
        <a:lstStyle/>
        <a:p>
          <a:endParaRPr lang="en-GB"/>
        </a:p>
      </dgm:t>
    </dgm:pt>
    <dgm:pt modelId="{6C18684C-611A-44F5-BBE1-60A5DBF946E6}">
      <dgm:prSet phldrT="[Text]"/>
      <dgm:spPr/>
      <dgm:t>
        <a:bodyPr/>
        <a:lstStyle/>
        <a:p>
          <a:r>
            <a:rPr lang="en-GB" dirty="0">
              <a:solidFill>
                <a:schemeClr val="accent3"/>
              </a:solidFill>
            </a:rPr>
            <a:t>type</a:t>
          </a:r>
          <a:r>
            <a:rPr lang="en-GB" dirty="0"/>
            <a:t> var2 = var1;</a:t>
          </a:r>
        </a:p>
      </dgm:t>
    </dgm:pt>
    <dgm:pt modelId="{7D73769F-AC01-412C-B21F-37A74CD52075}" type="parTrans" cxnId="{4679811B-BC54-4720-A07A-8819B7FC7F6B}">
      <dgm:prSet/>
      <dgm:spPr/>
      <dgm:t>
        <a:bodyPr/>
        <a:lstStyle/>
        <a:p>
          <a:endParaRPr lang="en-GB"/>
        </a:p>
      </dgm:t>
    </dgm:pt>
    <dgm:pt modelId="{ED98F168-D477-4029-AF6E-0A7377000A0C}" type="sibTrans" cxnId="{4679811B-BC54-4720-A07A-8819B7FC7F6B}">
      <dgm:prSet/>
      <dgm:spPr/>
      <dgm:t>
        <a:bodyPr/>
        <a:lstStyle/>
        <a:p>
          <a:endParaRPr lang="en-GB"/>
        </a:p>
      </dgm:t>
    </dgm:pt>
    <dgm:pt modelId="{30086146-8628-426C-9CF6-EE182470DD39}">
      <dgm:prSet phldrT="[Text]"/>
      <dgm:spPr/>
      <dgm:t>
        <a:bodyPr/>
        <a:lstStyle/>
        <a:p>
          <a:r>
            <a:rPr lang="en-GB" dirty="0">
              <a:solidFill>
                <a:schemeClr val="accent3"/>
              </a:solidFill>
            </a:rPr>
            <a:t>type</a:t>
          </a:r>
          <a:r>
            <a:rPr lang="en-GB" dirty="0"/>
            <a:t> var2 = (type) var1</a:t>
          </a:r>
        </a:p>
      </dgm:t>
    </dgm:pt>
    <dgm:pt modelId="{8D7E7F34-13DF-440B-8B82-19EE20A8AF1C}" type="parTrans" cxnId="{840B58FB-BD8B-44BD-B9E3-F5E56CD14D45}">
      <dgm:prSet/>
      <dgm:spPr/>
      <dgm:t>
        <a:bodyPr/>
        <a:lstStyle/>
        <a:p>
          <a:endParaRPr lang="en-GB"/>
        </a:p>
      </dgm:t>
    </dgm:pt>
    <dgm:pt modelId="{B3EA71C6-ED8D-46C8-9B0A-A40CBFDC747F}" type="sibTrans" cxnId="{840B58FB-BD8B-44BD-B9E3-F5E56CD14D45}">
      <dgm:prSet/>
      <dgm:spPr/>
      <dgm:t>
        <a:bodyPr/>
        <a:lstStyle/>
        <a:p>
          <a:endParaRPr lang="en-GB"/>
        </a:p>
      </dgm:t>
    </dgm:pt>
    <dgm:pt modelId="{1582921D-4771-4859-925D-D782B77EE410}" type="pres">
      <dgm:prSet presAssocID="{D6981329-1113-4BB4-B7EB-3F78C0664A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E78EF2-54AA-4490-A752-6166D2CFA36E}" type="pres">
      <dgm:prSet presAssocID="{D1DE9627-A8E2-4E58-9D67-98B399E88733}" presName="root" presStyleCnt="0"/>
      <dgm:spPr/>
    </dgm:pt>
    <dgm:pt modelId="{79750305-8786-4CAB-B801-F7577D865737}" type="pres">
      <dgm:prSet presAssocID="{D1DE9627-A8E2-4E58-9D67-98B399E88733}" presName="rootComposite" presStyleCnt="0"/>
      <dgm:spPr/>
    </dgm:pt>
    <dgm:pt modelId="{41362A54-366C-44E0-AA91-AC95B9627EB9}" type="pres">
      <dgm:prSet presAssocID="{D1DE9627-A8E2-4E58-9D67-98B399E88733}" presName="rootText" presStyleLbl="node1" presStyleIdx="0" presStyleCnt="2"/>
      <dgm:spPr/>
    </dgm:pt>
    <dgm:pt modelId="{2C11B21C-C1E5-4BF5-B7E3-6D6B39D8DEDF}" type="pres">
      <dgm:prSet presAssocID="{D1DE9627-A8E2-4E58-9D67-98B399E88733}" presName="rootConnector" presStyleLbl="node1" presStyleIdx="0" presStyleCnt="2"/>
      <dgm:spPr/>
    </dgm:pt>
    <dgm:pt modelId="{AAABDDA2-B82D-49F0-BE56-E6D17DCD736C}" type="pres">
      <dgm:prSet presAssocID="{D1DE9627-A8E2-4E58-9D67-98B399E88733}" presName="childShape" presStyleCnt="0"/>
      <dgm:spPr/>
    </dgm:pt>
    <dgm:pt modelId="{64C5F04C-FAEC-4A73-B393-F959E2B6AD79}" type="pres">
      <dgm:prSet presAssocID="{E9163EB9-8304-4FE1-A8CA-DABBF5B60837}" presName="Name13" presStyleLbl="parChTrans1D2" presStyleIdx="0" presStyleCnt="4"/>
      <dgm:spPr/>
    </dgm:pt>
    <dgm:pt modelId="{5A94C5DA-82C6-421E-A12D-5C60E614ADBA}" type="pres">
      <dgm:prSet presAssocID="{41BBC5FA-F951-4E38-9E8D-8C46702EDC96}" presName="childText" presStyleLbl="bgAcc1" presStyleIdx="0" presStyleCnt="4">
        <dgm:presLayoutVars>
          <dgm:bulletEnabled val="1"/>
        </dgm:presLayoutVars>
      </dgm:prSet>
      <dgm:spPr/>
    </dgm:pt>
    <dgm:pt modelId="{4B960D2F-6CB7-4E01-942B-ED0BA0218DCF}" type="pres">
      <dgm:prSet presAssocID="{7D73769F-AC01-412C-B21F-37A74CD52075}" presName="Name13" presStyleLbl="parChTrans1D2" presStyleIdx="1" presStyleCnt="4"/>
      <dgm:spPr/>
    </dgm:pt>
    <dgm:pt modelId="{048B6711-F018-48B3-991D-9C7E11A43416}" type="pres">
      <dgm:prSet presAssocID="{6C18684C-611A-44F5-BBE1-60A5DBF946E6}" presName="childText" presStyleLbl="bgAcc1" presStyleIdx="1" presStyleCnt="4" custLinFactNeighborY="2359">
        <dgm:presLayoutVars>
          <dgm:bulletEnabled val="1"/>
        </dgm:presLayoutVars>
      </dgm:prSet>
      <dgm:spPr/>
    </dgm:pt>
    <dgm:pt modelId="{84272692-EF75-47C6-B689-64F03003E0D7}" type="pres">
      <dgm:prSet presAssocID="{7F82C240-8075-44D3-9F0B-A0F648D93061}" presName="root" presStyleCnt="0"/>
      <dgm:spPr/>
    </dgm:pt>
    <dgm:pt modelId="{D47DBAD9-E2D7-410D-891D-2029317D149F}" type="pres">
      <dgm:prSet presAssocID="{7F82C240-8075-44D3-9F0B-A0F648D93061}" presName="rootComposite" presStyleCnt="0"/>
      <dgm:spPr/>
    </dgm:pt>
    <dgm:pt modelId="{F2E6A736-3863-46C7-BAE3-8F0A77DDF3A8}" type="pres">
      <dgm:prSet presAssocID="{7F82C240-8075-44D3-9F0B-A0F648D93061}" presName="rootText" presStyleLbl="node1" presStyleIdx="1" presStyleCnt="2"/>
      <dgm:spPr/>
    </dgm:pt>
    <dgm:pt modelId="{BEDD7ED5-9815-4E65-8663-A93DFD2A44C7}" type="pres">
      <dgm:prSet presAssocID="{7F82C240-8075-44D3-9F0B-A0F648D93061}" presName="rootConnector" presStyleLbl="node1" presStyleIdx="1" presStyleCnt="2"/>
      <dgm:spPr/>
    </dgm:pt>
    <dgm:pt modelId="{0D268563-EE2F-489D-A0B4-FAB1C8205526}" type="pres">
      <dgm:prSet presAssocID="{7F82C240-8075-44D3-9F0B-A0F648D93061}" presName="childShape" presStyleCnt="0"/>
      <dgm:spPr/>
    </dgm:pt>
    <dgm:pt modelId="{191FBC1B-0066-4385-8E0C-0E97191F9647}" type="pres">
      <dgm:prSet presAssocID="{A1BD29B5-6C3E-438C-B180-8421560DB11D}" presName="Name13" presStyleLbl="parChTrans1D2" presStyleIdx="2" presStyleCnt="4"/>
      <dgm:spPr/>
    </dgm:pt>
    <dgm:pt modelId="{5C1D547D-0871-4675-999B-E314DE4CC10A}" type="pres">
      <dgm:prSet presAssocID="{EAA3A639-FFFE-4181-90DB-AFBD28897B8D}" presName="childText" presStyleLbl="bgAcc1" presStyleIdx="2" presStyleCnt="4">
        <dgm:presLayoutVars>
          <dgm:bulletEnabled val="1"/>
        </dgm:presLayoutVars>
      </dgm:prSet>
      <dgm:spPr/>
    </dgm:pt>
    <dgm:pt modelId="{FD2B938F-F118-4638-99C4-9E98D91BEC51}" type="pres">
      <dgm:prSet presAssocID="{8D7E7F34-13DF-440B-8B82-19EE20A8AF1C}" presName="Name13" presStyleLbl="parChTrans1D2" presStyleIdx="3" presStyleCnt="4"/>
      <dgm:spPr/>
    </dgm:pt>
    <dgm:pt modelId="{F770DA4C-AC56-4119-87B0-120CF073887B}" type="pres">
      <dgm:prSet presAssocID="{30086146-8628-426C-9CF6-EE182470DD3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55DEF18-EE14-4D35-9DCE-08E3188BFCDB}" type="presOf" srcId="{EAA3A639-FFFE-4181-90DB-AFBD28897B8D}" destId="{5C1D547D-0871-4675-999B-E314DE4CC10A}" srcOrd="0" destOrd="0" presId="urn:microsoft.com/office/officeart/2005/8/layout/hierarchy3"/>
    <dgm:cxn modelId="{4679811B-BC54-4720-A07A-8819B7FC7F6B}" srcId="{D1DE9627-A8E2-4E58-9D67-98B399E88733}" destId="{6C18684C-611A-44F5-BBE1-60A5DBF946E6}" srcOrd="1" destOrd="0" parTransId="{7D73769F-AC01-412C-B21F-37A74CD52075}" sibTransId="{ED98F168-D477-4029-AF6E-0A7377000A0C}"/>
    <dgm:cxn modelId="{DAFE6E58-BC2E-4C06-9789-F95F40138002}" srcId="{7F82C240-8075-44D3-9F0B-A0F648D93061}" destId="{EAA3A639-FFFE-4181-90DB-AFBD28897B8D}" srcOrd="0" destOrd="0" parTransId="{A1BD29B5-6C3E-438C-B180-8421560DB11D}" sibTransId="{440069EC-6AEA-427F-898D-EAFF7EF8223E}"/>
    <dgm:cxn modelId="{739D647F-F755-417A-9598-69E49AA53C0F}" type="presOf" srcId="{A1BD29B5-6C3E-438C-B180-8421560DB11D}" destId="{191FBC1B-0066-4385-8E0C-0E97191F9647}" srcOrd="0" destOrd="0" presId="urn:microsoft.com/office/officeart/2005/8/layout/hierarchy3"/>
    <dgm:cxn modelId="{3BAFE38C-78F0-4467-9368-FDE5F7471C4F}" type="presOf" srcId="{7D73769F-AC01-412C-B21F-37A74CD52075}" destId="{4B960D2F-6CB7-4E01-942B-ED0BA0218DCF}" srcOrd="0" destOrd="0" presId="urn:microsoft.com/office/officeart/2005/8/layout/hierarchy3"/>
    <dgm:cxn modelId="{A28FE09E-908B-4BBF-B082-24B73D956BC4}" type="presOf" srcId="{D1DE9627-A8E2-4E58-9D67-98B399E88733}" destId="{2C11B21C-C1E5-4BF5-B7E3-6D6B39D8DEDF}" srcOrd="1" destOrd="0" presId="urn:microsoft.com/office/officeart/2005/8/layout/hierarchy3"/>
    <dgm:cxn modelId="{4CA3619F-59D3-4A6E-AB63-07D36094E333}" type="presOf" srcId="{30086146-8628-426C-9CF6-EE182470DD39}" destId="{F770DA4C-AC56-4119-87B0-120CF073887B}" srcOrd="0" destOrd="0" presId="urn:microsoft.com/office/officeart/2005/8/layout/hierarchy3"/>
    <dgm:cxn modelId="{E2D361A5-2262-4826-A671-C6F845EFEB82}" srcId="{D1DE9627-A8E2-4E58-9D67-98B399E88733}" destId="{41BBC5FA-F951-4E38-9E8D-8C46702EDC96}" srcOrd="0" destOrd="0" parTransId="{E9163EB9-8304-4FE1-A8CA-DABBF5B60837}" sibTransId="{F1BD3D7E-492F-4DC1-83B1-A5517419A891}"/>
    <dgm:cxn modelId="{5DC574A6-C9F7-43A1-9922-E6CCBBE24546}" type="presOf" srcId="{E9163EB9-8304-4FE1-A8CA-DABBF5B60837}" destId="{64C5F04C-FAEC-4A73-B393-F959E2B6AD79}" srcOrd="0" destOrd="0" presId="urn:microsoft.com/office/officeart/2005/8/layout/hierarchy3"/>
    <dgm:cxn modelId="{3A4F5FAC-F492-45B6-B6FC-9AA9558F86A8}" type="presOf" srcId="{7F82C240-8075-44D3-9F0B-A0F648D93061}" destId="{BEDD7ED5-9815-4E65-8663-A93DFD2A44C7}" srcOrd="1" destOrd="0" presId="urn:microsoft.com/office/officeart/2005/8/layout/hierarchy3"/>
    <dgm:cxn modelId="{2B8A2BB1-5D74-41C3-AF72-DFE5F1553211}" type="presOf" srcId="{D1DE9627-A8E2-4E58-9D67-98B399E88733}" destId="{41362A54-366C-44E0-AA91-AC95B9627EB9}" srcOrd="0" destOrd="0" presId="urn:microsoft.com/office/officeart/2005/8/layout/hierarchy3"/>
    <dgm:cxn modelId="{AA55E0BA-1E44-4514-99DC-70C70985B3A1}" type="presOf" srcId="{41BBC5FA-F951-4E38-9E8D-8C46702EDC96}" destId="{5A94C5DA-82C6-421E-A12D-5C60E614ADBA}" srcOrd="0" destOrd="0" presId="urn:microsoft.com/office/officeart/2005/8/layout/hierarchy3"/>
    <dgm:cxn modelId="{7A7D7BBB-171D-45FA-BE16-7484903C0D46}" srcId="{D6981329-1113-4BB4-B7EB-3F78C0664AE8}" destId="{D1DE9627-A8E2-4E58-9D67-98B399E88733}" srcOrd="0" destOrd="0" parTransId="{B9E0A00C-CABD-4517-B9CD-5F66C4E7EF4A}" sibTransId="{44C05C8D-9DD7-4807-9D1D-46F89A8F164B}"/>
    <dgm:cxn modelId="{C8EFBBC7-F963-41E3-B237-17328DB77AE4}" type="presOf" srcId="{6C18684C-611A-44F5-BBE1-60A5DBF946E6}" destId="{048B6711-F018-48B3-991D-9C7E11A43416}" srcOrd="0" destOrd="0" presId="urn:microsoft.com/office/officeart/2005/8/layout/hierarchy3"/>
    <dgm:cxn modelId="{E4D6CFD1-058F-4DFD-8D58-BF3FC7C869C6}" type="presOf" srcId="{8D7E7F34-13DF-440B-8B82-19EE20A8AF1C}" destId="{FD2B938F-F118-4638-99C4-9E98D91BEC51}" srcOrd="0" destOrd="0" presId="urn:microsoft.com/office/officeart/2005/8/layout/hierarchy3"/>
    <dgm:cxn modelId="{355556DB-A005-4535-9D27-6EA5691D7281}" type="presOf" srcId="{D6981329-1113-4BB4-B7EB-3F78C0664AE8}" destId="{1582921D-4771-4859-925D-D782B77EE410}" srcOrd="0" destOrd="0" presId="urn:microsoft.com/office/officeart/2005/8/layout/hierarchy3"/>
    <dgm:cxn modelId="{BE2F24DD-24FB-4A74-A638-CCC171CD1B42}" type="presOf" srcId="{7F82C240-8075-44D3-9F0B-A0F648D93061}" destId="{F2E6A736-3863-46C7-BAE3-8F0A77DDF3A8}" srcOrd="0" destOrd="0" presId="urn:microsoft.com/office/officeart/2005/8/layout/hierarchy3"/>
    <dgm:cxn modelId="{7B3C8EF5-7C79-4842-8AAB-D1053AB0C24A}" srcId="{D6981329-1113-4BB4-B7EB-3F78C0664AE8}" destId="{7F82C240-8075-44D3-9F0B-A0F648D93061}" srcOrd="1" destOrd="0" parTransId="{057082E8-EA23-450C-B5B6-CB7D4E627A8B}" sibTransId="{B3274CC4-79FD-42FA-A69C-D21B041AEEA5}"/>
    <dgm:cxn modelId="{840B58FB-BD8B-44BD-B9E3-F5E56CD14D45}" srcId="{7F82C240-8075-44D3-9F0B-A0F648D93061}" destId="{30086146-8628-426C-9CF6-EE182470DD39}" srcOrd="1" destOrd="0" parTransId="{8D7E7F34-13DF-440B-8B82-19EE20A8AF1C}" sibTransId="{B3EA71C6-ED8D-46C8-9B0A-A40CBFDC747F}"/>
    <dgm:cxn modelId="{AB55FB77-55FD-43A6-9179-41267B5BCDC0}" type="presParOf" srcId="{1582921D-4771-4859-925D-D782B77EE410}" destId="{25E78EF2-54AA-4490-A752-6166D2CFA36E}" srcOrd="0" destOrd="0" presId="urn:microsoft.com/office/officeart/2005/8/layout/hierarchy3"/>
    <dgm:cxn modelId="{0C9DEEFD-B4DD-408B-B279-85452D803324}" type="presParOf" srcId="{25E78EF2-54AA-4490-A752-6166D2CFA36E}" destId="{79750305-8786-4CAB-B801-F7577D865737}" srcOrd="0" destOrd="0" presId="urn:microsoft.com/office/officeart/2005/8/layout/hierarchy3"/>
    <dgm:cxn modelId="{ABF68582-FD3C-4928-A458-64FC9D194730}" type="presParOf" srcId="{79750305-8786-4CAB-B801-F7577D865737}" destId="{41362A54-366C-44E0-AA91-AC95B9627EB9}" srcOrd="0" destOrd="0" presId="urn:microsoft.com/office/officeart/2005/8/layout/hierarchy3"/>
    <dgm:cxn modelId="{FF7361E3-9954-4DAF-AC6F-DEC68C9F0BF4}" type="presParOf" srcId="{79750305-8786-4CAB-B801-F7577D865737}" destId="{2C11B21C-C1E5-4BF5-B7E3-6D6B39D8DEDF}" srcOrd="1" destOrd="0" presId="urn:microsoft.com/office/officeart/2005/8/layout/hierarchy3"/>
    <dgm:cxn modelId="{B8EBB574-BF7E-4CF5-9CFA-1419BA2D3483}" type="presParOf" srcId="{25E78EF2-54AA-4490-A752-6166D2CFA36E}" destId="{AAABDDA2-B82D-49F0-BE56-E6D17DCD736C}" srcOrd="1" destOrd="0" presId="urn:microsoft.com/office/officeart/2005/8/layout/hierarchy3"/>
    <dgm:cxn modelId="{A30D42E2-A3AB-4932-A30A-40FF6EAC2891}" type="presParOf" srcId="{AAABDDA2-B82D-49F0-BE56-E6D17DCD736C}" destId="{64C5F04C-FAEC-4A73-B393-F959E2B6AD79}" srcOrd="0" destOrd="0" presId="urn:microsoft.com/office/officeart/2005/8/layout/hierarchy3"/>
    <dgm:cxn modelId="{7F72FC27-6764-4F70-867E-7539DF696E78}" type="presParOf" srcId="{AAABDDA2-B82D-49F0-BE56-E6D17DCD736C}" destId="{5A94C5DA-82C6-421E-A12D-5C60E614ADBA}" srcOrd="1" destOrd="0" presId="urn:microsoft.com/office/officeart/2005/8/layout/hierarchy3"/>
    <dgm:cxn modelId="{FCB48BDD-C9B4-4620-9065-DF210738EA1D}" type="presParOf" srcId="{AAABDDA2-B82D-49F0-BE56-E6D17DCD736C}" destId="{4B960D2F-6CB7-4E01-942B-ED0BA0218DCF}" srcOrd="2" destOrd="0" presId="urn:microsoft.com/office/officeart/2005/8/layout/hierarchy3"/>
    <dgm:cxn modelId="{16AD1303-06EF-4773-9F88-2DDA658EF89E}" type="presParOf" srcId="{AAABDDA2-B82D-49F0-BE56-E6D17DCD736C}" destId="{048B6711-F018-48B3-991D-9C7E11A43416}" srcOrd="3" destOrd="0" presId="urn:microsoft.com/office/officeart/2005/8/layout/hierarchy3"/>
    <dgm:cxn modelId="{3C51116E-1F0D-4BCC-9D5C-A988DB2BB402}" type="presParOf" srcId="{1582921D-4771-4859-925D-D782B77EE410}" destId="{84272692-EF75-47C6-B689-64F03003E0D7}" srcOrd="1" destOrd="0" presId="urn:microsoft.com/office/officeart/2005/8/layout/hierarchy3"/>
    <dgm:cxn modelId="{5BD4A8BB-A799-4AB9-B5AD-1395FE7631A9}" type="presParOf" srcId="{84272692-EF75-47C6-B689-64F03003E0D7}" destId="{D47DBAD9-E2D7-410D-891D-2029317D149F}" srcOrd="0" destOrd="0" presId="urn:microsoft.com/office/officeart/2005/8/layout/hierarchy3"/>
    <dgm:cxn modelId="{1317E5F4-7396-4BA0-91E5-7DCE78E17547}" type="presParOf" srcId="{D47DBAD9-E2D7-410D-891D-2029317D149F}" destId="{F2E6A736-3863-46C7-BAE3-8F0A77DDF3A8}" srcOrd="0" destOrd="0" presId="urn:microsoft.com/office/officeart/2005/8/layout/hierarchy3"/>
    <dgm:cxn modelId="{5609C216-C3AF-459A-9AC5-141F581441B4}" type="presParOf" srcId="{D47DBAD9-E2D7-410D-891D-2029317D149F}" destId="{BEDD7ED5-9815-4E65-8663-A93DFD2A44C7}" srcOrd="1" destOrd="0" presId="urn:microsoft.com/office/officeart/2005/8/layout/hierarchy3"/>
    <dgm:cxn modelId="{4F121A5D-E219-495C-B5A9-68FA78FDF61A}" type="presParOf" srcId="{84272692-EF75-47C6-B689-64F03003E0D7}" destId="{0D268563-EE2F-489D-A0B4-FAB1C8205526}" srcOrd="1" destOrd="0" presId="urn:microsoft.com/office/officeart/2005/8/layout/hierarchy3"/>
    <dgm:cxn modelId="{BE399E2E-617A-4B1D-844C-CA8F8818426E}" type="presParOf" srcId="{0D268563-EE2F-489D-A0B4-FAB1C8205526}" destId="{191FBC1B-0066-4385-8E0C-0E97191F9647}" srcOrd="0" destOrd="0" presId="urn:microsoft.com/office/officeart/2005/8/layout/hierarchy3"/>
    <dgm:cxn modelId="{4BD0762E-F5A3-4601-B45A-607F703D870C}" type="presParOf" srcId="{0D268563-EE2F-489D-A0B4-FAB1C8205526}" destId="{5C1D547D-0871-4675-999B-E314DE4CC10A}" srcOrd="1" destOrd="0" presId="urn:microsoft.com/office/officeart/2005/8/layout/hierarchy3"/>
    <dgm:cxn modelId="{4BC81F9E-84DE-4C30-B62B-0AD491CAA94F}" type="presParOf" srcId="{0D268563-EE2F-489D-A0B4-FAB1C8205526}" destId="{FD2B938F-F118-4638-99C4-9E98D91BEC51}" srcOrd="2" destOrd="0" presId="urn:microsoft.com/office/officeart/2005/8/layout/hierarchy3"/>
    <dgm:cxn modelId="{763ECC0A-641A-4FD8-ACC1-44B211473BD3}" type="presParOf" srcId="{0D268563-EE2F-489D-A0B4-FAB1C8205526}" destId="{F770DA4C-AC56-4119-87B0-120CF073887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2D15-F625-4EED-86AD-12A44A172912}">
      <dsp:nvSpPr>
        <dsp:cNvPr id="0" name=""/>
        <dsp:cNvSpPr/>
      </dsp:nvSpPr>
      <dsp:spPr>
        <a:xfrm>
          <a:off x="0" y="572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A798C-24EA-4E28-825A-A21E30D709C3}">
      <dsp:nvSpPr>
        <dsp:cNvPr id="0" name=""/>
        <dsp:cNvSpPr/>
      </dsp:nvSpPr>
      <dsp:spPr>
        <a:xfrm>
          <a:off x="0" y="572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</a:t>
          </a:r>
        </a:p>
      </dsp:txBody>
      <dsp:txXfrm>
        <a:off x="0" y="572"/>
        <a:ext cx="3301592" cy="469105"/>
      </dsp:txXfrm>
    </dsp:sp>
    <dsp:sp modelId="{9172E8A4-C728-405A-8C67-0A00CF38F9FF}">
      <dsp:nvSpPr>
        <dsp:cNvPr id="0" name=""/>
        <dsp:cNvSpPr/>
      </dsp:nvSpPr>
      <dsp:spPr>
        <a:xfrm>
          <a:off x="0" y="469677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45B9-3717-476A-A8C1-F21204E884EC}">
      <dsp:nvSpPr>
        <dsp:cNvPr id="0" name=""/>
        <dsp:cNvSpPr/>
      </dsp:nvSpPr>
      <dsp:spPr>
        <a:xfrm>
          <a:off x="0" y="469677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Compiling</a:t>
          </a:r>
        </a:p>
      </dsp:txBody>
      <dsp:txXfrm>
        <a:off x="0" y="469677"/>
        <a:ext cx="3301592" cy="469105"/>
      </dsp:txXfrm>
    </dsp:sp>
    <dsp:sp modelId="{AC3DCD4D-6C8B-4448-B0E5-4A73C002F062}">
      <dsp:nvSpPr>
        <dsp:cNvPr id="0" name=""/>
        <dsp:cNvSpPr/>
      </dsp:nvSpPr>
      <dsp:spPr>
        <a:xfrm>
          <a:off x="0" y="93878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57DF-6809-4AA9-AEC1-5AA3DA89EAFD}">
      <dsp:nvSpPr>
        <dsp:cNvPr id="0" name=""/>
        <dsp:cNvSpPr/>
      </dsp:nvSpPr>
      <dsp:spPr>
        <a:xfrm>
          <a:off x="0" y="938783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 names </a:t>
          </a:r>
        </a:p>
      </dsp:txBody>
      <dsp:txXfrm>
        <a:off x="0" y="938783"/>
        <a:ext cx="3301592" cy="469105"/>
      </dsp:txXfrm>
    </dsp:sp>
    <dsp:sp modelId="{3BC855E9-A2F3-4F03-A175-91DF24299D2C}">
      <dsp:nvSpPr>
        <dsp:cNvPr id="0" name=""/>
        <dsp:cNvSpPr/>
      </dsp:nvSpPr>
      <dsp:spPr>
        <a:xfrm>
          <a:off x="0" y="1407888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326C8-72C5-46F2-9465-D5387A6801DE}">
      <dsp:nvSpPr>
        <dsp:cNvPr id="0" name=""/>
        <dsp:cNvSpPr/>
      </dsp:nvSpPr>
      <dsp:spPr>
        <a:xfrm>
          <a:off x="0" y="1407888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Types and Sizes</a:t>
          </a:r>
        </a:p>
      </dsp:txBody>
      <dsp:txXfrm>
        <a:off x="0" y="1407888"/>
        <a:ext cx="3301592" cy="469105"/>
      </dsp:txXfrm>
    </dsp:sp>
    <dsp:sp modelId="{F1556455-23C2-4344-8080-D8D8F907684F}">
      <dsp:nvSpPr>
        <dsp:cNvPr id="0" name=""/>
        <dsp:cNvSpPr/>
      </dsp:nvSpPr>
      <dsp:spPr>
        <a:xfrm>
          <a:off x="0" y="187699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BB65B-E3A1-4D8D-BC88-E6E2E55ACEFC}">
      <dsp:nvSpPr>
        <dsp:cNvPr id="0" name=""/>
        <dsp:cNvSpPr/>
      </dsp:nvSpPr>
      <dsp:spPr>
        <a:xfrm>
          <a:off x="0" y="1876993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Constants</a:t>
          </a:r>
        </a:p>
      </dsp:txBody>
      <dsp:txXfrm>
        <a:off x="0" y="1876993"/>
        <a:ext cx="3301592" cy="469105"/>
      </dsp:txXfrm>
    </dsp:sp>
    <dsp:sp modelId="{20D51286-653B-434B-BAA9-80DAFA21B96F}">
      <dsp:nvSpPr>
        <dsp:cNvPr id="0" name=""/>
        <dsp:cNvSpPr/>
      </dsp:nvSpPr>
      <dsp:spPr>
        <a:xfrm>
          <a:off x="0" y="2346098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9024E-A4E0-414C-BF67-524BC08CF29C}">
      <dsp:nvSpPr>
        <dsp:cNvPr id="0" name=""/>
        <dsp:cNvSpPr/>
      </dsp:nvSpPr>
      <dsp:spPr>
        <a:xfrm>
          <a:off x="0" y="2346098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Declarations</a:t>
          </a:r>
        </a:p>
      </dsp:txBody>
      <dsp:txXfrm>
        <a:off x="0" y="2346098"/>
        <a:ext cx="3301592" cy="469105"/>
      </dsp:txXfrm>
    </dsp:sp>
    <dsp:sp modelId="{8CDD5E45-8C14-4B75-864D-6FD0795E890F}">
      <dsp:nvSpPr>
        <dsp:cNvPr id="0" name=""/>
        <dsp:cNvSpPr/>
      </dsp:nvSpPr>
      <dsp:spPr>
        <a:xfrm>
          <a:off x="0" y="281520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D476-2678-4B85-8086-81E80EE80199}">
      <dsp:nvSpPr>
        <dsp:cNvPr id="0" name=""/>
        <dsp:cNvSpPr/>
      </dsp:nvSpPr>
      <dsp:spPr>
        <a:xfrm>
          <a:off x="0" y="2815203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Arithmetic operators</a:t>
          </a:r>
        </a:p>
      </dsp:txBody>
      <dsp:txXfrm>
        <a:off x="0" y="2815203"/>
        <a:ext cx="3301592" cy="469105"/>
      </dsp:txXfrm>
    </dsp:sp>
    <dsp:sp modelId="{3B3626C3-45BE-458A-8C04-9F7E65482F44}">
      <dsp:nvSpPr>
        <dsp:cNvPr id="0" name=""/>
        <dsp:cNvSpPr/>
      </dsp:nvSpPr>
      <dsp:spPr>
        <a:xfrm>
          <a:off x="0" y="3284308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5CF7-ECB4-42A5-B4F9-B61E29B038ED}">
      <dsp:nvSpPr>
        <dsp:cNvPr id="0" name=""/>
        <dsp:cNvSpPr/>
      </dsp:nvSpPr>
      <dsp:spPr>
        <a:xfrm>
          <a:off x="0" y="3284308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Relational and logical operators</a:t>
          </a:r>
        </a:p>
      </dsp:txBody>
      <dsp:txXfrm>
        <a:off x="0" y="3284308"/>
        <a:ext cx="3301592" cy="469105"/>
      </dsp:txXfrm>
    </dsp:sp>
    <dsp:sp modelId="{4BFC86FD-BD21-45C1-B10F-B4636DF7FB27}">
      <dsp:nvSpPr>
        <dsp:cNvPr id="0" name=""/>
        <dsp:cNvSpPr/>
      </dsp:nvSpPr>
      <dsp:spPr>
        <a:xfrm>
          <a:off x="0" y="375341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4A73-A56A-4F2B-9998-6B88F67D587E}">
      <dsp:nvSpPr>
        <dsp:cNvPr id="0" name=""/>
        <dsp:cNvSpPr/>
      </dsp:nvSpPr>
      <dsp:spPr>
        <a:xfrm>
          <a:off x="0" y="3753413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Type conversions</a:t>
          </a:r>
        </a:p>
      </dsp:txBody>
      <dsp:txXfrm>
        <a:off x="0" y="3753413"/>
        <a:ext cx="3301592" cy="469105"/>
      </dsp:txXfrm>
    </dsp:sp>
    <dsp:sp modelId="{DD396B1B-574F-49E5-B238-2079813D8714}">
      <dsp:nvSpPr>
        <dsp:cNvPr id="0" name=""/>
        <dsp:cNvSpPr/>
      </dsp:nvSpPr>
      <dsp:spPr>
        <a:xfrm>
          <a:off x="0" y="4222519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1C6E2-1CDE-42D7-85CA-35F091FE63AB}">
      <dsp:nvSpPr>
        <dsp:cNvPr id="0" name=""/>
        <dsp:cNvSpPr/>
      </dsp:nvSpPr>
      <dsp:spPr>
        <a:xfrm>
          <a:off x="0" y="4222519"/>
          <a:ext cx="3301592" cy="46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Increment &amp; Decrement operators</a:t>
          </a:r>
        </a:p>
      </dsp:txBody>
      <dsp:txXfrm>
        <a:off x="0" y="4222519"/>
        <a:ext cx="3301592" cy="469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62A54-366C-44E0-AA91-AC95B9627EB9}">
      <dsp:nvSpPr>
        <dsp:cNvPr id="0" name=""/>
        <dsp:cNvSpPr/>
      </dsp:nvSpPr>
      <dsp:spPr>
        <a:xfrm>
          <a:off x="897014" y="765"/>
          <a:ext cx="1580469" cy="790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Implicit type conversion</a:t>
          </a:r>
        </a:p>
      </dsp:txBody>
      <dsp:txXfrm>
        <a:off x="920159" y="23910"/>
        <a:ext cx="1534179" cy="743944"/>
      </dsp:txXfrm>
    </dsp:sp>
    <dsp:sp modelId="{64C5F04C-FAEC-4A73-B393-F959E2B6AD79}">
      <dsp:nvSpPr>
        <dsp:cNvPr id="0" name=""/>
        <dsp:cNvSpPr/>
      </dsp:nvSpPr>
      <dsp:spPr>
        <a:xfrm>
          <a:off x="1055061" y="791000"/>
          <a:ext cx="158046" cy="592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676"/>
              </a:lnTo>
              <a:lnTo>
                <a:pt x="158046" y="5926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C5DA-82C6-421E-A12D-5C60E614ADBA}">
      <dsp:nvSpPr>
        <dsp:cNvPr id="0" name=""/>
        <dsp:cNvSpPr/>
      </dsp:nvSpPr>
      <dsp:spPr>
        <a:xfrm>
          <a:off x="1213108" y="988559"/>
          <a:ext cx="1264375" cy="790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value of one type is automatically converted to the value of another type.</a:t>
          </a:r>
          <a:endParaRPr lang="en-GB" sz="1000" kern="1200" dirty="0"/>
        </a:p>
      </dsp:txBody>
      <dsp:txXfrm>
        <a:off x="1236253" y="1011704"/>
        <a:ext cx="1218085" cy="743944"/>
      </dsp:txXfrm>
    </dsp:sp>
    <dsp:sp modelId="{4B960D2F-6CB7-4E01-942B-ED0BA0218DCF}">
      <dsp:nvSpPr>
        <dsp:cNvPr id="0" name=""/>
        <dsp:cNvSpPr/>
      </dsp:nvSpPr>
      <dsp:spPr>
        <a:xfrm>
          <a:off x="1055061" y="791000"/>
          <a:ext cx="158046" cy="158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235"/>
              </a:lnTo>
              <a:lnTo>
                <a:pt x="158046" y="1581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B6711-F018-48B3-991D-9C7E11A43416}">
      <dsp:nvSpPr>
        <dsp:cNvPr id="0" name=""/>
        <dsp:cNvSpPr/>
      </dsp:nvSpPr>
      <dsp:spPr>
        <a:xfrm>
          <a:off x="1213108" y="1977118"/>
          <a:ext cx="1264375" cy="790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accent3"/>
              </a:solidFill>
            </a:rPr>
            <a:t>type</a:t>
          </a:r>
          <a:r>
            <a:rPr lang="en-GB" sz="1000" kern="1200" dirty="0"/>
            <a:t> var2 = var1;</a:t>
          </a:r>
        </a:p>
      </dsp:txBody>
      <dsp:txXfrm>
        <a:off x="1236253" y="2000263"/>
        <a:ext cx="1218085" cy="743944"/>
      </dsp:txXfrm>
    </dsp:sp>
    <dsp:sp modelId="{F2E6A736-3863-46C7-BAE3-8F0A77DDF3A8}">
      <dsp:nvSpPr>
        <dsp:cNvPr id="0" name=""/>
        <dsp:cNvSpPr/>
      </dsp:nvSpPr>
      <dsp:spPr>
        <a:xfrm>
          <a:off x="2872601" y="765"/>
          <a:ext cx="1580469" cy="790234"/>
        </a:xfrm>
        <a:prstGeom prst="roundRect">
          <a:avLst>
            <a:gd name="adj" fmla="val 10000"/>
          </a:avLst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Explicit type conversion</a:t>
          </a:r>
        </a:p>
      </dsp:txBody>
      <dsp:txXfrm>
        <a:off x="2895746" y="23910"/>
        <a:ext cx="1534179" cy="743944"/>
      </dsp:txXfrm>
    </dsp:sp>
    <dsp:sp modelId="{191FBC1B-0066-4385-8E0C-0E97191F9647}">
      <dsp:nvSpPr>
        <dsp:cNvPr id="0" name=""/>
        <dsp:cNvSpPr/>
      </dsp:nvSpPr>
      <dsp:spPr>
        <a:xfrm>
          <a:off x="3030648" y="791000"/>
          <a:ext cx="158046" cy="592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676"/>
              </a:lnTo>
              <a:lnTo>
                <a:pt x="158046" y="5926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D547D-0871-4675-999B-E314DE4CC10A}">
      <dsp:nvSpPr>
        <dsp:cNvPr id="0" name=""/>
        <dsp:cNvSpPr/>
      </dsp:nvSpPr>
      <dsp:spPr>
        <a:xfrm>
          <a:off x="3188695" y="988559"/>
          <a:ext cx="1264375" cy="790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 manually convert values of one data type to another type. </a:t>
          </a:r>
          <a:endParaRPr lang="en-GB" sz="1000" kern="1200" dirty="0"/>
        </a:p>
      </dsp:txBody>
      <dsp:txXfrm>
        <a:off x="3211840" y="1011704"/>
        <a:ext cx="1218085" cy="743944"/>
      </dsp:txXfrm>
    </dsp:sp>
    <dsp:sp modelId="{FD2B938F-F118-4638-99C4-9E98D91BEC51}">
      <dsp:nvSpPr>
        <dsp:cNvPr id="0" name=""/>
        <dsp:cNvSpPr/>
      </dsp:nvSpPr>
      <dsp:spPr>
        <a:xfrm>
          <a:off x="3030648" y="791000"/>
          <a:ext cx="158046" cy="1580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469"/>
              </a:lnTo>
              <a:lnTo>
                <a:pt x="158046" y="15804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0DA4C-AC56-4119-87B0-120CF073887B}">
      <dsp:nvSpPr>
        <dsp:cNvPr id="0" name=""/>
        <dsp:cNvSpPr/>
      </dsp:nvSpPr>
      <dsp:spPr>
        <a:xfrm>
          <a:off x="3188695" y="1976352"/>
          <a:ext cx="1264375" cy="790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accent3"/>
              </a:solidFill>
            </a:rPr>
            <a:t>type</a:t>
          </a:r>
          <a:r>
            <a:rPr lang="en-GB" sz="1000" kern="1200" dirty="0"/>
            <a:t> var2 = (type) var1</a:t>
          </a:r>
        </a:p>
      </dsp:txBody>
      <dsp:txXfrm>
        <a:off x="3211840" y="1999497"/>
        <a:ext cx="1218085" cy="74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mailto:Nazrin.Sultanli.Dolkhanova@bhos.edu.a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-2016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576" y="549275"/>
            <a:ext cx="581856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Introduction to C Programming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2576" y="3762198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Nazrin Dolkhanova Sultanli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E51323-B855-A736-DC17-9EAA8859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433" y="126654"/>
            <a:ext cx="1304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4391-A2EB-BADC-B5B1-BD814E1F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to Program with C_ Learn to Program using the Popular C Programming Language chapter 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7E94-86CA-4338-9209-21BD363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61B56E-C158-38FA-3B56-3755D314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6900"/>
            <a:ext cx="11091862" cy="873125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31EC7-9AD6-67D2-98EB-01CD1081E86F}"/>
              </a:ext>
            </a:extLst>
          </p:cNvPr>
          <p:cNvSpPr txBox="1"/>
          <p:nvPr/>
        </p:nvSpPr>
        <p:spPr>
          <a:xfrm>
            <a:off x="549275" y="1422400"/>
            <a:ext cx="492019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00" b="0" i="0" u="none" strike="noStrike" baseline="0" dirty="0">
                <a:latin typeface="UtopiaStd-Regular"/>
              </a:rPr>
              <a:t>We have used </a:t>
            </a:r>
            <a:r>
              <a:rPr lang="en-US" sz="1300" i="1" dirty="0" err="1">
                <a:latin typeface="UtopiaStd-Regular"/>
              </a:rPr>
              <a:t>printf</a:t>
            </a:r>
            <a:r>
              <a:rPr lang="en-US" sz="1300" b="0" i="0" u="none" strike="noStrike" baseline="0" dirty="0">
                <a:latin typeface="UtopiaStd-Regular"/>
              </a:rPr>
              <a:t> to print string constants, integer values, and floating-point values. And we have printed values with and without field widths. We have also seen how to use the escape sequence </a:t>
            </a:r>
            <a:r>
              <a:rPr lang="en-US" sz="1300" b="0" i="0" u="none" strike="noStrike" baseline="0" dirty="0">
                <a:latin typeface="TheSansMonoConNormal"/>
              </a:rPr>
              <a:t>\n </a:t>
            </a:r>
            <a:r>
              <a:rPr lang="en-US" sz="1300" b="0" i="0" u="none" strike="noStrike" baseline="0" dirty="0">
                <a:latin typeface="UtopiaStd-Regular"/>
              </a:rPr>
              <a:t>to force output onto a new line. It is worth emphasizing that the characters in the format string are printed exactly as they appear except that a format specification is replaced by its corresponding value. For example, if </a:t>
            </a:r>
            <a:r>
              <a:rPr lang="en-US" sz="1300" b="0" i="0" u="none" strike="noStrike" baseline="0" dirty="0">
                <a:latin typeface="TheSansMonoConNormal"/>
              </a:rPr>
              <a:t>a </a:t>
            </a:r>
            <a:r>
              <a:rPr lang="en-US" sz="1300" b="0" i="0" u="none" strike="noStrike" baseline="0" dirty="0">
                <a:latin typeface="UtopiaStd-Regular"/>
              </a:rPr>
              <a:t>is </a:t>
            </a:r>
            <a:r>
              <a:rPr lang="en-US" sz="1300" b="0" i="0" u="none" strike="noStrike" baseline="0" dirty="0">
                <a:latin typeface="TheSansMonoConNormal"/>
              </a:rPr>
              <a:t>25 </a:t>
            </a:r>
            <a:r>
              <a:rPr lang="en-US" sz="1300" b="0" i="0" u="none" strike="noStrike" baseline="0" dirty="0">
                <a:latin typeface="UtopiaStd-Regular"/>
              </a:rPr>
              <a:t>and </a:t>
            </a:r>
            <a:r>
              <a:rPr lang="en-US" sz="1300" b="0" i="0" u="none" strike="noStrike" baseline="0" dirty="0">
                <a:latin typeface="TheSansMonoConNormal"/>
              </a:rPr>
              <a:t>b </a:t>
            </a:r>
            <a:r>
              <a:rPr lang="en-US" sz="1300" b="0" i="0" u="none" strike="noStrike" baseline="0" dirty="0">
                <a:latin typeface="UtopiaStd-Regular"/>
              </a:rPr>
              <a:t>is </a:t>
            </a:r>
            <a:r>
              <a:rPr lang="en-US" sz="1300" b="0" i="0" u="none" strike="noStrike" baseline="0" dirty="0">
                <a:latin typeface="TheSansMonoConNormal"/>
              </a:rPr>
              <a:t>847</a:t>
            </a:r>
            <a:r>
              <a:rPr lang="en-US" sz="1300" b="0" i="0" u="none" strike="noStrike" baseline="0" dirty="0">
                <a:latin typeface="UtopiaStd-Regular"/>
              </a:rPr>
              <a:t>, consider the statement:</a:t>
            </a:r>
          </a:p>
          <a:p>
            <a:pPr algn="just"/>
            <a:endParaRPr lang="en-US" sz="1300" b="0" i="0" u="none" strike="noStrike" baseline="0" dirty="0">
              <a:latin typeface="UtopiaStd-Regular"/>
            </a:endParaRPr>
          </a:p>
          <a:p>
            <a:pPr algn="just"/>
            <a:r>
              <a:rPr lang="pt-BR" sz="1300" b="1" i="0" u="none" strike="noStrike" baseline="0" dirty="0">
                <a:latin typeface="TheSansMonoConNormal"/>
              </a:rPr>
              <a:t>printf("%d%d\n", a, b);</a:t>
            </a:r>
          </a:p>
          <a:p>
            <a:pPr algn="just"/>
            <a:endParaRPr lang="pt-BR" sz="1300" b="0" i="0" u="none" strike="noStrike" baseline="0" dirty="0">
              <a:latin typeface="TheSansMonoConNormal"/>
            </a:endParaRPr>
          </a:p>
          <a:p>
            <a:pPr algn="just"/>
            <a:r>
              <a:rPr lang="en-GB" sz="1300" b="0" i="0" u="none" strike="noStrike" baseline="0" dirty="0">
                <a:latin typeface="UtopiaStd-Regular"/>
              </a:rPr>
              <a:t>This will print</a:t>
            </a:r>
          </a:p>
          <a:p>
            <a:pPr algn="just"/>
            <a:r>
              <a:rPr lang="en-GB" sz="1300" b="0" i="0" u="none" strike="noStrike" baseline="0" dirty="0">
                <a:latin typeface="TheSansMonoConNormal"/>
              </a:rPr>
              <a:t>25847</a:t>
            </a:r>
          </a:p>
          <a:p>
            <a:pPr algn="just"/>
            <a:endParaRPr lang="en-GB" sz="1300" b="0" i="0" u="none" strike="noStrike" baseline="0" dirty="0">
              <a:latin typeface="TheSansMonoConNormal"/>
            </a:endParaRPr>
          </a:p>
          <a:p>
            <a:pPr algn="just"/>
            <a:r>
              <a:rPr lang="en-US" sz="1300" b="0" i="0" u="none" strike="noStrike" baseline="0" dirty="0">
                <a:latin typeface="UtopiaStd-Regular"/>
              </a:rPr>
              <a:t>The numbers are stuck together and we cannot tell what is </a:t>
            </a:r>
            <a:r>
              <a:rPr lang="en-US" sz="1300" b="0" i="0" u="none" strike="noStrike" baseline="0" dirty="0">
                <a:latin typeface="TheSansMonoConNormal"/>
              </a:rPr>
              <a:t>a </a:t>
            </a:r>
            <a:r>
              <a:rPr lang="en-US" sz="1300" b="0" i="0" u="none" strike="noStrike" baseline="0" dirty="0">
                <a:latin typeface="UtopiaStd-Regular"/>
              </a:rPr>
              <a:t>and what is </a:t>
            </a:r>
            <a:r>
              <a:rPr lang="en-US" sz="1300" b="0" i="0" u="none" strike="noStrike" baseline="0" dirty="0">
                <a:latin typeface="TheSansMonoConNormal"/>
              </a:rPr>
              <a:t>b</a:t>
            </a:r>
            <a:r>
              <a:rPr lang="en-US" sz="1300" b="0" i="0" u="none" strike="noStrike" baseline="0" dirty="0">
                <a:latin typeface="UtopiaStd-Regular"/>
              </a:rPr>
              <a:t>! This is so because the specification </a:t>
            </a:r>
            <a:r>
              <a:rPr lang="en-US" sz="1300" b="1" i="0" u="none" strike="noStrike" baseline="0" dirty="0">
                <a:latin typeface="TheSansMonoConNormal"/>
              </a:rPr>
              <a:t>%</a:t>
            </a:r>
            <a:r>
              <a:rPr lang="en-US" sz="1300" b="1" i="0" u="none" strike="noStrike" baseline="0" dirty="0" err="1">
                <a:latin typeface="TheSansMonoConNormal"/>
              </a:rPr>
              <a:t>d%d</a:t>
            </a:r>
            <a:r>
              <a:rPr lang="en-US" sz="1300" b="0" i="0" u="none" strike="noStrike" baseline="0" dirty="0">
                <a:latin typeface="TheSansMonoConNormal"/>
              </a:rPr>
              <a:t> </a:t>
            </a:r>
            <a:r>
              <a:rPr lang="en-US" sz="1300" b="0" i="0" u="none" strike="noStrike" baseline="0" dirty="0">
                <a:latin typeface="UtopiaStd-Regular"/>
              </a:rPr>
              <a:t>says to print the numbers next to each other. If we want them separated by one space, say, we must put a space between </a:t>
            </a:r>
            <a:r>
              <a:rPr lang="en-US" sz="1300" b="0" i="0" u="none" strike="noStrike" baseline="0" dirty="0">
                <a:latin typeface="TheSansMonoConNormal"/>
              </a:rPr>
              <a:t>%d </a:t>
            </a:r>
            <a:r>
              <a:rPr lang="en-US" sz="1300" b="0" i="0" u="none" strike="noStrike" baseline="0" dirty="0">
                <a:latin typeface="UtopiaStd-Regular"/>
              </a:rPr>
              <a:t>and </a:t>
            </a:r>
            <a:r>
              <a:rPr lang="en-US" sz="1300" b="0" i="0" u="none" strike="noStrike" baseline="0" dirty="0">
                <a:latin typeface="TheSansMonoConNormal"/>
              </a:rPr>
              <a:t>%d</a:t>
            </a:r>
            <a:r>
              <a:rPr lang="en-US" sz="1300" b="0" i="0" u="none" strike="noStrike" baseline="0" dirty="0">
                <a:latin typeface="UtopiaStd-Regular"/>
              </a:rPr>
              <a:t>, like this:</a:t>
            </a:r>
          </a:p>
          <a:p>
            <a:pPr algn="just"/>
            <a:endParaRPr lang="en-US" sz="1300" b="0" i="0" u="none" strike="noStrike" baseline="0" dirty="0">
              <a:latin typeface="UtopiaStd-Regular"/>
            </a:endParaRPr>
          </a:p>
          <a:p>
            <a:pPr algn="just"/>
            <a:r>
              <a:rPr lang="pt-BR" sz="1300" b="1" i="0" u="none" strike="noStrike" baseline="0" dirty="0">
                <a:latin typeface="TheSansMonoConNormal"/>
              </a:rPr>
              <a:t>printf("%d %d\n", a, b);</a:t>
            </a:r>
          </a:p>
          <a:p>
            <a:pPr algn="just"/>
            <a:endParaRPr lang="pt-BR" sz="1300" b="0" i="0" u="none" strike="noStrike" baseline="0" dirty="0">
              <a:latin typeface="TheSansMonoConNormal"/>
            </a:endParaRPr>
          </a:p>
          <a:p>
            <a:pPr algn="just"/>
            <a:r>
              <a:rPr lang="en-GB" sz="1300" b="0" i="0" u="none" strike="noStrike" baseline="0" dirty="0">
                <a:latin typeface="UtopiaStd-Regular"/>
              </a:rPr>
              <a:t>This will print</a:t>
            </a:r>
          </a:p>
          <a:p>
            <a:pPr algn="just"/>
            <a:r>
              <a:rPr lang="en-GB" sz="1200" b="0" i="0" u="none" strike="noStrike" baseline="0" dirty="0">
                <a:latin typeface="TheSansMonoConNormal"/>
              </a:rPr>
              <a:t>25 847</a:t>
            </a:r>
            <a:endParaRPr lang="en-GB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47B82-872F-2CAA-E91B-44FD44EF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83" y="1067228"/>
            <a:ext cx="5051954" cy="25942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62DB5-0E1E-A214-BD44-0B3DD3B36130}"/>
              </a:ext>
            </a:extLst>
          </p:cNvPr>
          <p:cNvSpPr txBox="1"/>
          <p:nvPr/>
        </p:nvSpPr>
        <p:spPr>
          <a:xfrm>
            <a:off x="6548755" y="3776067"/>
            <a:ext cx="50519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</a:rPr>
              <a:t>You can also control the decimal precision, which is the number of places after the decimal. Output will round to the appropriate number of decimal places.</a:t>
            </a:r>
          </a:p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</a:rPr>
              <a:t>Field width can also be controlled.</a:t>
            </a:r>
          </a:p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</a:rPr>
              <a:t>In the conversion specifier, the number before the decimal is field width, and the number after is the precision</a:t>
            </a:r>
          </a:p>
          <a:p>
            <a:pPr algn="just"/>
            <a:endParaRPr lang="en-US" sz="140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i="0" u="none" strike="noStrike" baseline="0" dirty="0">
                <a:latin typeface="TheSansMonoConNormal"/>
              </a:rPr>
              <a:t>printf(“ % </a:t>
            </a:r>
            <a:r>
              <a:rPr lang="pt-BR" sz="1400" i="1" u="none" strike="noStrike" baseline="0" dirty="0">
                <a:latin typeface="TheSansMonoConNormal"/>
              </a:rPr>
              <a:t>width </a:t>
            </a:r>
            <a:r>
              <a:rPr lang="pt-BR" sz="1400" b="1" i="0" u="none" strike="noStrike" baseline="0" dirty="0">
                <a:latin typeface="TheSansMonoConNormal"/>
              </a:rPr>
              <a:t>. </a:t>
            </a:r>
            <a:r>
              <a:rPr lang="pt-BR" sz="1400" i="1" u="none" strike="noStrike" baseline="0" dirty="0">
                <a:latin typeface="TheSansMonoConNormal"/>
              </a:rPr>
              <a:t>precision</a:t>
            </a:r>
            <a:r>
              <a:rPr lang="pt-BR" sz="1400" b="1" i="0" u="none" strike="noStrike" baseline="0" dirty="0">
                <a:latin typeface="TheSansMonoConNormal"/>
              </a:rPr>
              <a:t> f \n", variable);</a:t>
            </a:r>
          </a:p>
          <a:p>
            <a:pPr algn="just"/>
            <a:endParaRPr lang="en-US" sz="1400" b="0" i="0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</a:rPr>
              <a:t>%-9.0 would left-justify in a field width of 9</a:t>
            </a:r>
          </a:p>
        </p:txBody>
      </p:sp>
      <p:sp>
        <p:nvSpPr>
          <p:cNvPr id="19" name="Date Placeholder 13">
            <a:extLst>
              <a:ext uri="{FF2B5EF4-FFF2-40B4-BE49-F238E27FC236}">
                <a16:creationId xmlns:a16="http://schemas.microsoft.com/office/drawing/2014/main" id="{3C573ADF-5D97-2369-8039-AD0C56F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4391-A2EB-BADC-B5B1-BD814E1F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to Program with C_ Learn to Program using the Popular C Programming Language chapter 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7E94-86CA-4338-9209-21BD363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61B56E-C158-38FA-3B56-3755D314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42" y="196900"/>
            <a:ext cx="11091862" cy="873125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1E34C-7148-59AD-F0DA-210EADBA840F}"/>
              </a:ext>
            </a:extLst>
          </p:cNvPr>
          <p:cNvSpPr txBox="1"/>
          <p:nvPr/>
        </p:nvSpPr>
        <p:spPr>
          <a:xfrm>
            <a:off x="396875" y="949500"/>
            <a:ext cx="60073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u="none" strike="noStrike" baseline="0" dirty="0">
                <a:latin typeface="UtopiaStd-Regular"/>
              </a:rPr>
              <a:t>causes the computer to wait for the user to type a number. The </a:t>
            </a:r>
            <a:r>
              <a:rPr lang="en-GB" sz="1200" b="0" i="0" u="none" strike="noStrike" baseline="0" dirty="0">
                <a:latin typeface="UtopiaStd-Regular"/>
              </a:rPr>
              <a:t>statement </a:t>
            </a:r>
            <a:r>
              <a:rPr lang="en-US" sz="1200" b="0" i="0" u="none" strike="noStrike" baseline="0" dirty="0">
                <a:latin typeface="UtopiaStd-Regular"/>
              </a:rPr>
              <a:t>works in a similar manner</a:t>
            </a:r>
            <a:r>
              <a:rPr lang="en-US" sz="1200" dirty="0">
                <a:latin typeface="UtopiaStd-Regular"/>
              </a:rPr>
              <a:t>:</a:t>
            </a:r>
          </a:p>
          <a:p>
            <a:pPr algn="just"/>
            <a:r>
              <a:rPr lang="en-GB" sz="1200" b="1" i="0" u="none" strike="noStrike" baseline="0" dirty="0" err="1">
                <a:latin typeface="TheSansMonoConNormal"/>
              </a:rPr>
              <a:t>scanf</a:t>
            </a:r>
            <a:r>
              <a:rPr lang="en-GB" sz="1200" b="1" i="0" u="none" strike="noStrike" baseline="0" dirty="0">
                <a:latin typeface="TheSansMonoConNormal"/>
              </a:rPr>
              <a:t>("%d", &amp;b);</a:t>
            </a:r>
            <a:endParaRPr lang="en-US" sz="1200" b="1" i="0" u="none" strike="noStrike" baseline="0" dirty="0">
              <a:latin typeface="UtopiaStd-Regular"/>
            </a:endParaRPr>
          </a:p>
          <a:p>
            <a:pPr algn="just"/>
            <a:endParaRPr lang="en-US" sz="1200" b="0" i="0" u="none" strike="noStrike" baseline="0" dirty="0">
              <a:latin typeface="UtopiaStd-Regular"/>
            </a:endParaRPr>
          </a:p>
          <a:p>
            <a:pPr algn="just"/>
            <a:r>
              <a:rPr lang="en-GB" sz="1200" b="0" i="0" u="none" strike="noStrike" baseline="0" dirty="0">
                <a:latin typeface="UtopiaStd-Regular"/>
              </a:rPr>
              <a:t>The statement consists of: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>
                <a:latin typeface="UtopiaStd-Regular"/>
              </a:rPr>
              <a:t>The word </a:t>
            </a:r>
            <a:r>
              <a:rPr lang="en-GB" sz="1200" b="0" i="0" u="none" strike="noStrike" baseline="0" dirty="0" err="1">
                <a:latin typeface="TheSansMonoConNormal"/>
              </a:rPr>
              <a:t>scanf</a:t>
            </a:r>
            <a:endParaRPr lang="en-GB" sz="1200" b="0" i="0" u="none" strike="noStrike" baseline="0" dirty="0">
              <a:latin typeface="TheSansMonoConNorm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>
                <a:latin typeface="UtopiaStd-Regular"/>
              </a:rPr>
              <a:t>Left and right brackets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UtopiaStd-Regular"/>
              </a:rPr>
              <a:t>Two items (called </a:t>
            </a:r>
            <a:r>
              <a:rPr lang="en-US" sz="1200" b="0" i="1" u="none" strike="noStrike" baseline="0" dirty="0">
                <a:latin typeface="UtopiaStd-Italic"/>
              </a:rPr>
              <a:t>arguments</a:t>
            </a:r>
            <a:r>
              <a:rPr lang="en-US" sz="1200" b="0" i="0" u="none" strike="noStrike" baseline="0" dirty="0">
                <a:latin typeface="UtopiaStd-Regular"/>
              </a:rPr>
              <a:t>) inside the brackets, separated by a comma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latin typeface="UtopiaStd-Regular"/>
            </a:endParaRPr>
          </a:p>
          <a:p>
            <a:pPr algn="just"/>
            <a:r>
              <a:rPr lang="en-US" sz="1200" b="0" i="0" u="none" strike="noStrike" baseline="0" dirty="0">
                <a:latin typeface="UtopiaStd-Regular"/>
              </a:rPr>
              <a:t>As with </a:t>
            </a:r>
            <a:r>
              <a:rPr lang="en-US" sz="1200" b="0" i="0" u="none" strike="noStrike" baseline="0" dirty="0" err="1">
                <a:latin typeface="TheSansMonoConNormal"/>
              </a:rPr>
              <a:t>printf</a:t>
            </a:r>
            <a:r>
              <a:rPr lang="en-US" sz="1200" b="0" i="0" u="none" strike="noStrike" baseline="0" dirty="0">
                <a:latin typeface="UtopiaStd-Regular"/>
              </a:rPr>
              <a:t>, the first item is a string called the </a:t>
            </a:r>
            <a:r>
              <a:rPr lang="en-US" sz="1200" b="0" i="1" u="none" strike="noStrike" baseline="0" dirty="0">
                <a:latin typeface="UtopiaStd-Italic"/>
              </a:rPr>
              <a:t>format string</a:t>
            </a:r>
            <a:r>
              <a:rPr lang="en-US" sz="1200" b="0" i="0" u="none" strike="noStrike" baseline="0" dirty="0">
                <a:latin typeface="UtopiaStd-Regular"/>
              </a:rPr>
              <a:t>. In this example, the string consists of the </a:t>
            </a:r>
            <a:r>
              <a:rPr lang="en-US" sz="1200" b="0" i="1" u="none" strike="noStrike" baseline="0" dirty="0">
                <a:latin typeface="UtopiaStd-Italic"/>
              </a:rPr>
              <a:t>format specification </a:t>
            </a:r>
            <a:r>
              <a:rPr lang="en-US" sz="1200" b="0" i="0" u="none" strike="noStrike" baseline="0" dirty="0">
                <a:latin typeface="TheSansMonoConNormal"/>
              </a:rPr>
              <a:t>%d </a:t>
            </a:r>
            <a:r>
              <a:rPr lang="en-US" sz="1200" b="0" i="0" u="none" strike="noStrike" baseline="0" dirty="0">
                <a:latin typeface="UtopiaStd-Regular"/>
              </a:rPr>
              <a:t>only. It specifies the </a:t>
            </a:r>
            <a:r>
              <a:rPr lang="en-US" sz="1200" b="0" i="1" u="none" strike="noStrike" baseline="0" dirty="0">
                <a:latin typeface="UtopiaStd-Italic"/>
              </a:rPr>
              <a:t>type </a:t>
            </a:r>
            <a:r>
              <a:rPr lang="en-US" sz="1200" b="0" i="0" u="none" strike="noStrike" baseline="0" dirty="0">
                <a:latin typeface="UtopiaStd-Regular"/>
              </a:rPr>
              <a:t>of data to be read. Here, </a:t>
            </a:r>
            <a:r>
              <a:rPr lang="en-US" sz="1200" b="0" i="0" u="none" strike="noStrike" baseline="0" dirty="0">
                <a:latin typeface="TheSansMonoConNormal"/>
              </a:rPr>
              <a:t>%d </a:t>
            </a:r>
            <a:r>
              <a:rPr lang="en-US" sz="1200" b="0" i="0" u="none" strike="noStrike" baseline="0" dirty="0">
                <a:latin typeface="UtopiaStd-Regular"/>
              </a:rPr>
              <a:t>is used to indicate that an </a:t>
            </a:r>
            <a:r>
              <a:rPr lang="en-US" sz="1200" b="0" i="1" u="none" strike="noStrike" baseline="0" dirty="0">
                <a:latin typeface="UtopiaStd-Italic"/>
              </a:rPr>
              <a:t>integer </a:t>
            </a:r>
            <a:r>
              <a:rPr lang="en-US" sz="1200" b="0" i="0" u="none" strike="noStrike" baseline="0" dirty="0">
                <a:latin typeface="UtopiaStd-Regular"/>
              </a:rPr>
              <a:t>value is to be read.</a:t>
            </a:r>
          </a:p>
          <a:p>
            <a:pPr algn="just"/>
            <a:r>
              <a:rPr lang="en-US" sz="1200" b="0" i="0" u="none" strike="noStrike" baseline="0" dirty="0">
                <a:latin typeface="UtopiaStd-Regular"/>
              </a:rPr>
              <a:t>The second argument specifies </a:t>
            </a:r>
            <a:r>
              <a:rPr lang="en-US" sz="1200" b="0" i="1" u="none" strike="noStrike" baseline="0" dirty="0">
                <a:latin typeface="UtopiaStd-Italic"/>
              </a:rPr>
              <a:t>where </a:t>
            </a:r>
            <a:r>
              <a:rPr lang="en-US" sz="1200" b="0" i="0" u="none" strike="noStrike" baseline="0" dirty="0">
                <a:latin typeface="UtopiaStd-Regular"/>
              </a:rPr>
              <a:t>to store the value read. Even though we want the value stored in </a:t>
            </a:r>
            <a:r>
              <a:rPr lang="en-US" sz="1200" b="0" i="0" u="none" strike="noStrike" baseline="0" dirty="0">
                <a:latin typeface="TheSansMonoConNormal"/>
              </a:rPr>
              <a:t>a</a:t>
            </a:r>
            <a:r>
              <a:rPr lang="en-US" sz="1200" b="0" i="0" u="none" strike="noStrike" baseline="0" dirty="0">
                <a:latin typeface="UtopiaStd-Regular"/>
              </a:rPr>
              <a:t>, </a:t>
            </a:r>
            <a:r>
              <a:rPr lang="en-US" sz="1200" b="0" i="0" u="none" strike="noStrike" baseline="0" dirty="0" err="1">
                <a:latin typeface="TheSansMonoConNormal"/>
              </a:rPr>
              <a:t>scanf</a:t>
            </a:r>
            <a:r>
              <a:rPr lang="en-US" sz="1200" b="0" i="0" u="none" strike="noStrike" baseline="0" dirty="0">
                <a:latin typeface="TheSansMonoConNormal"/>
              </a:rPr>
              <a:t> </a:t>
            </a:r>
            <a:r>
              <a:rPr lang="en-US" sz="1200" b="0" i="1" u="none" strike="noStrike" baseline="0" dirty="0">
                <a:latin typeface="UtopiaStd-Italic"/>
              </a:rPr>
              <a:t>requires </a:t>
            </a:r>
            <a:r>
              <a:rPr lang="en-US" sz="1200" b="0" i="0" u="none" strike="noStrike" baseline="0" dirty="0">
                <a:latin typeface="UtopiaStd-Regular"/>
              </a:rPr>
              <a:t>us to specify this by writing </a:t>
            </a:r>
            <a:r>
              <a:rPr lang="en-US" sz="1200" b="0" i="0" u="none" strike="noStrike" baseline="0" dirty="0">
                <a:latin typeface="TheSansMonoConNormal"/>
              </a:rPr>
              <a:t>&amp;a</a:t>
            </a:r>
            <a:r>
              <a:rPr lang="en-US" sz="1200" b="0" i="0" u="none" strike="noStrike" baseline="0" dirty="0">
                <a:latin typeface="UtopiaStd-Regular"/>
              </a:rPr>
              <a:t>. The quick explanation is that we must tell </a:t>
            </a:r>
            <a:r>
              <a:rPr lang="en-US" sz="1200" b="0" i="0" u="none" strike="noStrike" baseline="0" dirty="0" err="1">
                <a:latin typeface="TheSansMonoConNormal"/>
              </a:rPr>
              <a:t>scanf</a:t>
            </a:r>
            <a:r>
              <a:rPr lang="en-US" sz="1200" b="0" i="0" u="none" strike="noStrike" baseline="0" dirty="0">
                <a:latin typeface="TheSansMonoConNormal"/>
              </a:rPr>
              <a:t> </a:t>
            </a:r>
            <a:r>
              <a:rPr lang="en-US" sz="1200" b="0" i="0" u="none" strike="noStrike" baseline="0" dirty="0">
                <a:latin typeface="UtopiaStd-Regular"/>
              </a:rPr>
              <a:t>the </a:t>
            </a:r>
            <a:r>
              <a:rPr lang="en-US" sz="1200" b="0" i="1" u="none" strike="noStrike" baseline="0" dirty="0">
                <a:latin typeface="UtopiaStd-Italic"/>
              </a:rPr>
              <a:t>address </a:t>
            </a:r>
            <a:r>
              <a:rPr lang="en-US" sz="1200" b="0" i="0" u="none" strike="noStrike" baseline="0" dirty="0">
                <a:latin typeface="UtopiaStd-Regular"/>
              </a:rPr>
              <a:t>of the memory location where the value is to be stored; </a:t>
            </a:r>
            <a:r>
              <a:rPr lang="en-US" sz="1200" b="0" i="0" u="none" strike="noStrike" baseline="0" dirty="0">
                <a:latin typeface="TheSansMonoConNormal"/>
              </a:rPr>
              <a:t>&amp;a </a:t>
            </a:r>
            <a:r>
              <a:rPr lang="en-US" sz="1200" b="0" i="0" u="none" strike="noStrike" baseline="0" dirty="0">
                <a:latin typeface="UtopiaStd-Regular"/>
              </a:rPr>
              <a:t>stands for “address of </a:t>
            </a:r>
            <a:r>
              <a:rPr lang="en-US" sz="1200" b="0" i="0" u="none" strike="noStrike" baseline="0" dirty="0">
                <a:latin typeface="TheSansMonoConNormal"/>
              </a:rPr>
              <a:t>a</a:t>
            </a:r>
            <a:r>
              <a:rPr lang="en-US" sz="1200" b="0" i="0" u="none" strike="noStrike" baseline="0" dirty="0">
                <a:latin typeface="UtopiaStd-Regular"/>
              </a:rPr>
              <a:t>.” You will need to take it on faith that in order to </a:t>
            </a:r>
            <a:r>
              <a:rPr lang="en-US" sz="1200" b="0" i="1" u="none" strike="noStrike" baseline="0" dirty="0">
                <a:latin typeface="UtopiaStd-Italic"/>
              </a:rPr>
              <a:t>read </a:t>
            </a:r>
            <a:r>
              <a:rPr lang="en-US" sz="1200" b="0" i="0" u="none" strike="noStrike" baseline="0" dirty="0">
                <a:latin typeface="UtopiaStd-Regular"/>
              </a:rPr>
              <a:t>a value into a variable using </a:t>
            </a:r>
            <a:r>
              <a:rPr lang="en-US" sz="1200" b="0" i="0" u="none" strike="noStrike" baseline="0" dirty="0" err="1">
                <a:latin typeface="TheSansMonoConNormal"/>
              </a:rPr>
              <a:t>scanf</a:t>
            </a:r>
            <a:r>
              <a:rPr lang="en-US" sz="1200" b="0" i="0" u="none" strike="noStrike" baseline="0" dirty="0">
                <a:latin typeface="UtopiaStd-Regular"/>
              </a:rPr>
              <a:t>, the variable must be preceded by </a:t>
            </a:r>
            <a:r>
              <a:rPr lang="en-US" sz="1200" b="0" i="0" u="none" strike="noStrike" baseline="0" dirty="0">
                <a:latin typeface="TheSansMonoConNormal"/>
              </a:rPr>
              <a:t>&amp;</a:t>
            </a:r>
            <a:r>
              <a:rPr lang="en-US" sz="1200" b="0" i="0" u="none" strike="noStrike" baseline="0" dirty="0">
                <a:latin typeface="UtopiaStd-Regular"/>
              </a:rPr>
              <a:t>, as in </a:t>
            </a:r>
            <a:r>
              <a:rPr lang="en-US" sz="1200" b="0" i="0" u="none" strike="noStrike" baseline="0" dirty="0">
                <a:latin typeface="TheSansMonoConNormal"/>
              </a:rPr>
              <a:t>&amp;a </a:t>
            </a:r>
            <a:r>
              <a:rPr lang="en-US" sz="1200" b="0" i="0" u="none" strike="noStrike" baseline="0" dirty="0">
                <a:latin typeface="UtopiaStd-Regular"/>
              </a:rPr>
              <a:t>and </a:t>
            </a:r>
            <a:r>
              <a:rPr lang="en-US" sz="1200" b="0" i="0" u="none" strike="noStrike" baseline="0" dirty="0">
                <a:latin typeface="TheSansMonoConNormal"/>
              </a:rPr>
              <a:t>&amp;b</a:t>
            </a:r>
            <a:r>
              <a:rPr lang="en-US" sz="1200" b="0" i="0" u="none" strike="noStrike" baseline="0" dirty="0">
                <a:latin typeface="UtopiaStd-Regular"/>
              </a:rPr>
              <a:t>. Note that this applies to the </a:t>
            </a:r>
            <a:r>
              <a:rPr lang="en-US" sz="1200" b="0" i="0" u="none" strike="noStrike" baseline="0" dirty="0" err="1">
                <a:latin typeface="TheSansMonoConNormal"/>
              </a:rPr>
              <a:t>scanf</a:t>
            </a:r>
            <a:r>
              <a:rPr lang="en-US" sz="1200" b="0" i="0" u="none" strike="noStrike" baseline="0" dirty="0">
                <a:latin typeface="TheSansMonoConNormal"/>
              </a:rPr>
              <a:t> </a:t>
            </a:r>
            <a:r>
              <a:rPr lang="en-GB" sz="1200" b="0" i="0" u="none" strike="noStrike" baseline="0" dirty="0">
                <a:latin typeface="UtopiaStd-Regular"/>
              </a:rPr>
              <a:t>statement </a:t>
            </a:r>
            <a:r>
              <a:rPr lang="en-GB" sz="1200" b="0" i="1" u="none" strike="noStrike" baseline="0" dirty="0">
                <a:latin typeface="UtopiaStd-Italic"/>
              </a:rPr>
              <a:t>only</a:t>
            </a:r>
            <a:r>
              <a:rPr lang="en-GB" sz="1200" b="0" i="0" u="none" strike="noStrike" baseline="0" dirty="0">
                <a:latin typeface="UtopiaStd-Regular"/>
              </a:rPr>
              <a:t>.</a:t>
            </a:r>
          </a:p>
          <a:p>
            <a:pPr algn="just"/>
            <a:endParaRPr lang="en-GB" sz="1200" b="0" i="0" u="none" strike="noStrike" baseline="0" dirty="0">
              <a:latin typeface="UtopiaStd-Regular"/>
            </a:endParaRPr>
          </a:p>
          <a:p>
            <a:pPr algn="just"/>
            <a:r>
              <a:rPr lang="en-US" sz="1200" b="0" i="0" u="none" strike="noStrike" baseline="0" dirty="0">
                <a:latin typeface="UtopiaStd-Regular"/>
              </a:rPr>
              <a:t>We can use </a:t>
            </a:r>
            <a:r>
              <a:rPr lang="en-US" sz="1200" b="0" i="0" u="none" strike="noStrike" baseline="0" dirty="0" err="1">
                <a:latin typeface="TheSansMonoConNormal"/>
              </a:rPr>
              <a:t>scanf</a:t>
            </a:r>
            <a:r>
              <a:rPr lang="en-US" sz="1200" b="0" i="0" u="none" strike="noStrike" baseline="0" dirty="0">
                <a:latin typeface="TheSansMonoConNormal"/>
              </a:rPr>
              <a:t> </a:t>
            </a:r>
            <a:r>
              <a:rPr lang="en-US" sz="1200" b="0" i="0" u="none" strike="noStrike" baseline="0" dirty="0">
                <a:latin typeface="UtopiaStd-Regular"/>
              </a:rPr>
              <a:t>to read more than one value at a time:</a:t>
            </a:r>
          </a:p>
          <a:p>
            <a:pPr algn="just"/>
            <a:r>
              <a:rPr lang="it-IT" sz="1200" b="1" i="0" u="none" strike="noStrike" baseline="0" dirty="0">
                <a:latin typeface="TheSansMonoConNormal"/>
              </a:rPr>
              <a:t>scanf("%d %d %d", &amp;a, &amp;b, &amp;c);</a:t>
            </a:r>
          </a:p>
          <a:p>
            <a:pPr algn="just"/>
            <a:endParaRPr lang="it-IT" sz="1200" b="0" i="0" u="none" strike="noStrike" baseline="0" dirty="0">
              <a:latin typeface="TheSansMonoConNormal"/>
            </a:endParaRPr>
          </a:p>
          <a:p>
            <a:pPr algn="just"/>
            <a:r>
              <a:rPr lang="en-US" sz="1200" b="0" i="0" u="none" strike="noStrike" baseline="0" dirty="0">
                <a:latin typeface="UtopiaStd-Regular"/>
              </a:rPr>
              <a:t>When this statement is executed, it looks for three integers. The first one is stored in </a:t>
            </a:r>
            <a:r>
              <a:rPr lang="en-US" sz="1200" b="0" i="0" u="none" strike="noStrike" baseline="0" dirty="0">
                <a:latin typeface="TheSansMonoConNormal"/>
              </a:rPr>
              <a:t>a</a:t>
            </a:r>
            <a:r>
              <a:rPr lang="en-US" sz="1200" b="0" i="0" u="none" strike="noStrike" baseline="0" dirty="0">
                <a:latin typeface="UtopiaStd-Regular"/>
              </a:rPr>
              <a:t>, the second in </a:t>
            </a:r>
            <a:r>
              <a:rPr lang="en-US" sz="1200" b="0" i="0" u="none" strike="noStrike" baseline="0" dirty="0">
                <a:latin typeface="TheSansMonoConNormal"/>
              </a:rPr>
              <a:t>b</a:t>
            </a:r>
            <a:r>
              <a:rPr lang="en-US" sz="1200" b="0" i="0" u="none" strike="noStrike" baseline="0" dirty="0">
                <a:latin typeface="UtopiaStd-Regular"/>
              </a:rPr>
              <a:t>, and the third in </a:t>
            </a:r>
            <a:r>
              <a:rPr lang="en-US" sz="1200" b="0" i="0" u="none" strike="noStrike" baseline="0" dirty="0">
                <a:latin typeface="TheSansMonoConNormal"/>
              </a:rPr>
              <a:t>c</a:t>
            </a:r>
            <a:r>
              <a:rPr lang="en-US" sz="1200" b="0" i="0" u="none" strike="noStrike" baseline="0" dirty="0">
                <a:latin typeface="UtopiaStd-Regular"/>
              </a:rPr>
              <a:t>. It is up to the user to ensure that the next three items in the data are integers. If this is not so, an “Invalid numeric format” message will be printed and the program </a:t>
            </a:r>
            <a:r>
              <a:rPr lang="en-GB" sz="1200" b="0" i="0" u="none" strike="noStrike" baseline="0" dirty="0">
                <a:latin typeface="UtopiaStd-Regular"/>
              </a:rPr>
              <a:t>will crash. </a:t>
            </a:r>
            <a:r>
              <a:rPr lang="en-US" sz="1200" b="0" i="0" u="none" strike="noStrike" baseline="0" dirty="0">
                <a:latin typeface="UtopiaStd-Regular"/>
              </a:rPr>
              <a:t>When entering the data, the numbers must be separated by one or more spaces, like this:</a:t>
            </a:r>
          </a:p>
          <a:p>
            <a:pPr algn="just"/>
            <a:r>
              <a:rPr lang="en-GB" sz="1200" b="1" i="0" u="none" strike="noStrike" baseline="0" dirty="0">
                <a:latin typeface="TheSansMonoConNormal"/>
              </a:rPr>
              <a:t>42    -7    18</a:t>
            </a:r>
            <a:endParaRPr lang="en-GB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F6C19-4286-3135-3A91-105350D0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91" y="2615243"/>
            <a:ext cx="4662830" cy="2545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679ED-2AAC-F963-F963-6CE4FC84B9F7}"/>
              </a:ext>
            </a:extLst>
          </p:cNvPr>
          <p:cNvSpPr txBox="1"/>
          <p:nvPr/>
        </p:nvSpPr>
        <p:spPr>
          <a:xfrm>
            <a:off x="6807200" y="5282628"/>
            <a:ext cx="49496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i="0" dirty="0">
                <a:effectLst/>
                <a:latin typeface="Nunito" pitchFamily="2" charset="0"/>
              </a:rPr>
              <a:t>Please note:</a:t>
            </a:r>
            <a:r>
              <a:rPr lang="en-US" sz="800" b="0" i="0" dirty="0">
                <a:effectLst/>
                <a:latin typeface="Nunito" pitchFamily="2" charset="0"/>
              </a:rPr>
              <a:t> if we enter a name longer than 20 characters, or a website longer than 30, it will overflow the buffers provided. And if we enter a name longer than 19 characters, or a website longer than 29, then </a:t>
            </a:r>
            <a:r>
              <a:rPr lang="en-US" sz="800" b="0" i="0" dirty="0" err="1">
                <a:effectLst/>
                <a:latin typeface="Nunito" pitchFamily="2" charset="0"/>
              </a:rPr>
              <a:t>printf</a:t>
            </a:r>
            <a:r>
              <a:rPr lang="en-US" sz="800" b="0" i="0" dirty="0">
                <a:effectLst/>
                <a:latin typeface="Nunito" pitchFamily="2" charset="0"/>
              </a:rPr>
              <a:t> will not find a trailing null byte, so it will start reading other parts of the stack and random garbage - in other words a buffer overrun.</a:t>
            </a:r>
          </a:p>
          <a:p>
            <a:pPr algn="just"/>
            <a:r>
              <a:rPr lang="en-US" sz="800" b="0" i="0" dirty="0">
                <a:effectLst/>
                <a:latin typeface="Nunito" pitchFamily="2" charset="0"/>
              </a:rPr>
              <a:t>So in this one code example you have both a buffer overflow and a buffer overrun. In many cases a vulnerability like this is enough to compromise an application written in C.</a:t>
            </a:r>
          </a:p>
          <a:p>
            <a:pPr algn="just"/>
            <a:r>
              <a:rPr lang="en-US" sz="800" b="0" i="0" dirty="0">
                <a:effectLst/>
                <a:latin typeface="Nunito" pitchFamily="2" charset="0"/>
              </a:rPr>
              <a:t>We should use %19s and %29s instead of %s to prevent this vulnerability. It will cut off the extra characters, but it will be safe.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0B248-9435-00E6-0418-0D6E0B70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25" y="405521"/>
            <a:ext cx="4191000" cy="1476375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7BBC97D-2A8C-404A-C8BE-A31AE661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539"/>
            <a:ext cx="3566160" cy="1031552"/>
          </a:xfrm>
        </p:spPr>
        <p:txBody>
          <a:bodyPr>
            <a:normAutofit/>
          </a:bodyPr>
          <a:lstStyle/>
          <a:p>
            <a:r>
              <a:rPr lang="en-US" dirty="0"/>
              <a:t>1.3 Constants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The_C_Programming_Language_(2nd_Edition_Ritchie_Kernighan) chapter 2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EED7D-0943-CB1D-65BD-52365B20FCD1}"/>
              </a:ext>
            </a:extLst>
          </p:cNvPr>
          <p:cNvSpPr txBox="1"/>
          <p:nvPr/>
        </p:nvSpPr>
        <p:spPr>
          <a:xfrm>
            <a:off x="484084" y="2021998"/>
            <a:ext cx="43668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effectLst/>
                <a:latin typeface="arial" panose="020B0604020202020204" pitchFamily="34" charset="0"/>
              </a:rPr>
              <a:t>A constant is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a name given to the variable whose values ​​can't be altered or changed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. A constant is very similar to variables in the C programming language, but it can hold only a single variable during the execution of a program.</a:t>
            </a:r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2B8FD-FA2E-71EE-6696-E25695B0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4335595"/>
            <a:ext cx="3948047" cy="5503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ED4828-BA1E-EBE5-1CF4-2F27D8C751C9}"/>
              </a:ext>
            </a:extLst>
          </p:cNvPr>
          <p:cNvGrpSpPr/>
          <p:nvPr/>
        </p:nvGrpSpPr>
        <p:grpSpPr>
          <a:xfrm>
            <a:off x="550863" y="5168257"/>
            <a:ext cx="5096506" cy="934700"/>
            <a:chOff x="6418735" y="2607018"/>
            <a:chExt cx="5096506" cy="9347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53E479-2831-A85B-2B7C-3D441DC0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18735" y="2607018"/>
              <a:ext cx="5096506" cy="6524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D0E125-2BAC-EACC-783A-88730EEA6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r="5466"/>
            <a:stretch/>
          </p:blipFill>
          <p:spPr>
            <a:xfrm>
              <a:off x="6418735" y="3246443"/>
              <a:ext cx="5096506" cy="295275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7DD9E3-C766-0F4E-8DAE-AB584E76B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391" y="1947727"/>
            <a:ext cx="6343650" cy="1828800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E96EF207-7233-51E5-5823-ABF4FFCD58B5}"/>
              </a:ext>
            </a:extLst>
          </p:cNvPr>
          <p:cNvSpPr txBox="1">
            <a:spLocks/>
          </p:cNvSpPr>
          <p:nvPr/>
        </p:nvSpPr>
        <p:spPr>
          <a:xfrm>
            <a:off x="5476391" y="755043"/>
            <a:ext cx="5449565" cy="10315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Escape sequences:</a:t>
            </a:r>
          </a:p>
        </p:txBody>
      </p:sp>
      <p:sp>
        <p:nvSpPr>
          <p:cNvPr id="24" name="Date Placeholder 13">
            <a:extLst>
              <a:ext uri="{FF2B5EF4-FFF2-40B4-BE49-F238E27FC236}">
                <a16:creationId xmlns:a16="http://schemas.microsoft.com/office/drawing/2014/main" id="{DA92C8CF-418B-8C88-3355-0837BA7A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28D470-3F39-C201-491C-FFD76D00D4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0863" y="4335587"/>
            <a:ext cx="3948047" cy="5503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B1618A-9AA4-96DD-6571-2CBC9BD793F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6391" y="1947719"/>
            <a:ext cx="6343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63227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1.4 </a:t>
            </a:r>
            <a:br>
              <a:rPr lang="en-US" sz="4000" dirty="0"/>
            </a:br>
            <a:r>
              <a:rPr lang="en-US" sz="4000" dirty="0"/>
              <a:t>Declarations</a:t>
            </a:r>
          </a:p>
        </p:txBody>
      </p:sp>
      <p:pic>
        <p:nvPicPr>
          <p:cNvPr id="37" name="Picture 36" descr="Text, letter&#10;&#10;Description automatically generated">
            <a:extLst>
              <a:ext uri="{FF2B5EF4-FFF2-40B4-BE49-F238E27FC236}">
                <a16:creationId xmlns:a16="http://schemas.microsoft.com/office/drawing/2014/main" id="{B0F195AA-A79C-38BD-4857-D758B1624E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0879" y="3508109"/>
            <a:ext cx="6807075" cy="1549669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028C7409-A8A1-C56A-11EE-71E2D07C05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1073" y="5085073"/>
            <a:ext cx="6807073" cy="1276326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4BB252D-BA31-4505-A0AD-9E55134E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C2A134-AD8D-10E9-1298-343F58A270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0879" y="221593"/>
            <a:ext cx="6807074" cy="3250378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06F25AB-C6A7-4ED5-B2EC-1B9226D83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1.	The_C_Programming_Language_(2nd_Edition_Ritchie_Kernighan) </a:t>
            </a:r>
            <a:r>
              <a:rPr lang="en-US"/>
              <a:t>chapter 2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8" name="Date Placeholder 13">
            <a:extLst>
              <a:ext uri="{FF2B5EF4-FFF2-40B4-BE49-F238E27FC236}">
                <a16:creationId xmlns:a16="http://schemas.microsoft.com/office/drawing/2014/main" id="{DDB29328-62C3-9D06-F1D6-7F53C9F7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58" y="324747"/>
            <a:ext cx="5143340" cy="906479"/>
          </a:xfrm>
        </p:spPr>
        <p:txBody>
          <a:bodyPr/>
          <a:lstStyle/>
          <a:p>
            <a:r>
              <a:rPr lang="en-US" dirty="0"/>
              <a:t>1.5 Arithmetic operators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C How to Program, 8th edition, Paul Deitel and Harvey Deitel, Pearson, 2016. chapter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CE3F67-4DF5-5561-047A-E0E5AF61B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928"/>
          <a:stretch/>
        </p:blipFill>
        <p:spPr>
          <a:xfrm>
            <a:off x="218801" y="1896071"/>
            <a:ext cx="5921923" cy="18954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803AC-5E85-16DE-CC16-2BEEC0315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9" y="255656"/>
            <a:ext cx="5534025" cy="299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53A9BD-F068-353C-39DC-3E6FA44DC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7" t="-7520" r="19946" b="7520"/>
          <a:stretch/>
        </p:blipFill>
        <p:spPr>
          <a:xfrm>
            <a:off x="739007" y="4242824"/>
            <a:ext cx="4683290" cy="100965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2036B6-0091-EB04-BAE4-FDE6C47D5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57713"/>
              </p:ext>
            </p:extLst>
          </p:nvPr>
        </p:nvGraphicFramePr>
        <p:xfrm>
          <a:off x="6769704" y="3617261"/>
          <a:ext cx="4826001" cy="25603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616780475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6045258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3219784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Same as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275967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b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139407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a +=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a+b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43314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a -=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a-b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77045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*=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a*b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812011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/=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= a/b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419771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 %= b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a =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effectLst/>
                        </a:rPr>
                        <a:t>a%b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954331535"/>
                  </a:ext>
                </a:extLst>
              </a:tr>
            </a:tbl>
          </a:graphicData>
        </a:graphic>
      </p:graphicFrame>
      <p:sp>
        <p:nvSpPr>
          <p:cNvPr id="16" name="Date Placeholder 13">
            <a:extLst>
              <a:ext uri="{FF2B5EF4-FFF2-40B4-BE49-F238E27FC236}">
                <a16:creationId xmlns:a16="http://schemas.microsoft.com/office/drawing/2014/main" id="{4C301598-FF46-A239-256A-F5548C7C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8126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1.6 Relational and logical operators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C How to Program, 8th edition, Paul Deitel and Harvey Deitel, Pearson, 2016. chapter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8854B68-DC92-339F-74C9-E19CA43B4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138" y="1402678"/>
            <a:ext cx="5429250" cy="265756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E84D9-70FC-3032-075E-9E5B3D97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178040"/>
            <a:ext cx="4904006" cy="2097825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D36199-DA84-F8EE-CD23-CE4F7548A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10746"/>
              </p:ext>
            </p:extLst>
          </p:nvPr>
        </p:nvGraphicFramePr>
        <p:xfrm>
          <a:off x="6967065" y="1923332"/>
          <a:ext cx="4768982" cy="2110666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589661">
                  <a:extLst>
                    <a:ext uri="{9D8B030D-6E8A-4147-A177-3AD203B41FA5}">
                      <a16:colId xmlns:a16="http://schemas.microsoft.com/office/drawing/2014/main" val="3571365729"/>
                    </a:ext>
                  </a:extLst>
                </a:gridCol>
                <a:gridCol w="1507822">
                  <a:extLst>
                    <a:ext uri="{9D8B030D-6E8A-4147-A177-3AD203B41FA5}">
                      <a16:colId xmlns:a16="http://schemas.microsoft.com/office/drawing/2014/main" val="4253254927"/>
                    </a:ext>
                  </a:extLst>
                </a:gridCol>
                <a:gridCol w="1671499">
                  <a:extLst>
                    <a:ext uri="{9D8B030D-6E8A-4147-A177-3AD203B41FA5}">
                      <a16:colId xmlns:a16="http://schemas.microsoft.com/office/drawing/2014/main" val="472202637"/>
                    </a:ext>
                  </a:extLst>
                </a:gridCol>
              </a:tblGrid>
              <a:tr h="123113"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Operator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Meaning of Operator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Example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3025076909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==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Equal to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 == 3 is evaluated to 0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47777756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&gt;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Greater than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 &gt; 3 is evaluated to 1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3779849029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&lt;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Less than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 &lt; 3 is evaluated to 0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1991757194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!=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Not equal to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 != 3 is evaluated to 1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3207297696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&gt;=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Greater than or equal to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 &gt;= 3 is evaluated to 1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1953141939"/>
                  </a:ext>
                </a:extLst>
              </a:tr>
              <a:tr h="17040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&lt;=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Less than or equal to</a:t>
                      </a:r>
                    </a:p>
                  </a:txBody>
                  <a:tcPr marL="92518" marR="92518" marT="46259" marB="462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 &lt;= 3 is evaluated to 0</a:t>
                      </a:r>
                    </a:p>
                  </a:txBody>
                  <a:tcPr marL="92518" marR="92518" marT="46259" marB="46259" anchor="ctr"/>
                </a:tc>
                <a:extLst>
                  <a:ext uri="{0D108BD9-81ED-4DB2-BD59-A6C34878D82A}">
                    <a16:rowId xmlns:a16="http://schemas.microsoft.com/office/drawing/2014/main" val="254413186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18407D3-AF8A-7437-3A32-0D23A0F3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7710"/>
              </p:ext>
            </p:extLst>
          </p:nvPr>
        </p:nvGraphicFramePr>
        <p:xfrm>
          <a:off x="6306798" y="4178040"/>
          <a:ext cx="5429249" cy="2122287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064425">
                  <a:extLst>
                    <a:ext uri="{9D8B030D-6E8A-4147-A177-3AD203B41FA5}">
                      <a16:colId xmlns:a16="http://schemas.microsoft.com/office/drawing/2014/main" val="3270304600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616799541"/>
                    </a:ext>
                  </a:extLst>
                </a:gridCol>
                <a:gridCol w="2252245">
                  <a:extLst>
                    <a:ext uri="{9D8B030D-6E8A-4147-A177-3AD203B41FA5}">
                      <a16:colId xmlns:a16="http://schemas.microsoft.com/office/drawing/2014/main" val="2593253276"/>
                    </a:ext>
                  </a:extLst>
                </a:gridCol>
              </a:tblGrid>
              <a:tr h="216203"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Operator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Meaning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Example</a:t>
                      </a:r>
                    </a:p>
                  </a:txBody>
                  <a:tcPr marL="114979" marR="114979" marT="57490" marB="57490" anchor="ctr"/>
                </a:tc>
                <a:extLst>
                  <a:ext uri="{0D108BD9-81ED-4DB2-BD59-A6C34878D82A}">
                    <a16:rowId xmlns:a16="http://schemas.microsoft.com/office/drawing/2014/main" val="2418147533"/>
                  </a:ext>
                </a:extLst>
              </a:tr>
              <a:tr h="6376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&amp;&amp;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Logical AND. True only if all operands are true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If c = 5 and d = 2 then, expression ((c==5) &amp;&amp; (d&gt;5)) equals to 0.</a:t>
                      </a:r>
                    </a:p>
                  </a:txBody>
                  <a:tcPr marL="114979" marR="114979" marT="57490" marB="57490" anchor="ctr"/>
                </a:tc>
                <a:extLst>
                  <a:ext uri="{0D108BD9-81ED-4DB2-BD59-A6C34878D82A}">
                    <a16:rowId xmlns:a16="http://schemas.microsoft.com/office/drawing/2014/main" val="2902714053"/>
                  </a:ext>
                </a:extLst>
              </a:tr>
              <a:tr h="6376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||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Logical OR. True only if either one operand is true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If c = 5 and d = 2 then, expression ((c==5) || (d&gt;5)) equals to 1.</a:t>
                      </a:r>
                    </a:p>
                  </a:txBody>
                  <a:tcPr marL="114979" marR="114979" marT="57490" marB="57490" anchor="ctr"/>
                </a:tc>
                <a:extLst>
                  <a:ext uri="{0D108BD9-81ED-4DB2-BD59-A6C34878D82A}">
                    <a16:rowId xmlns:a16="http://schemas.microsoft.com/office/drawing/2014/main" val="2083426410"/>
                  </a:ext>
                </a:extLst>
              </a:tr>
              <a:tr h="497187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!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Logical NOT. True only if the operand is 0</a:t>
                      </a:r>
                    </a:p>
                  </a:txBody>
                  <a:tcPr marL="114979" marR="114979" marT="57490" marB="57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If c = 5 then, expression !(c==5) equals to 0.</a:t>
                      </a:r>
                    </a:p>
                  </a:txBody>
                  <a:tcPr marL="114979" marR="114979" marT="57490" marB="57490" anchor="ctr"/>
                </a:tc>
                <a:extLst>
                  <a:ext uri="{0D108BD9-81ED-4DB2-BD59-A6C34878D82A}">
                    <a16:rowId xmlns:a16="http://schemas.microsoft.com/office/drawing/2014/main" val="852871428"/>
                  </a:ext>
                </a:extLst>
              </a:tr>
            </a:tbl>
          </a:graphicData>
        </a:graphic>
      </p:graphicFrame>
      <p:sp>
        <p:nvSpPr>
          <p:cNvPr id="28" name="Date Placeholder 13">
            <a:extLst>
              <a:ext uri="{FF2B5EF4-FFF2-40B4-BE49-F238E27FC236}">
                <a16:creationId xmlns:a16="http://schemas.microsoft.com/office/drawing/2014/main" id="{739C6F9A-888E-B473-D384-60592834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1.7 Type conversions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Tutorials point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F10D475-2946-9DD0-F39F-BC3CB3AFE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516813"/>
              </p:ext>
            </p:extLst>
          </p:nvPr>
        </p:nvGraphicFramePr>
        <p:xfrm>
          <a:off x="3572204" y="1554034"/>
          <a:ext cx="5350086" cy="276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2">
            <a:extLst>
              <a:ext uri="{FF2B5EF4-FFF2-40B4-BE49-F238E27FC236}">
                <a16:creationId xmlns:a16="http://schemas.microsoft.com/office/drawing/2014/main" id="{8FC1FDF6-8428-13C0-3FFE-DADE5D97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8" y="2349086"/>
            <a:ext cx="4235777" cy="29007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An example of implicit conversion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808080"/>
                </a:solidFill>
                <a:latin typeface="Consolas" panose="020B0609020204030204" pitchFamily="49" charset="0"/>
              </a:rPr>
              <a:t>#include&lt;stdio.h&gt;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b="1" cap="none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b="1" cap="none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x = 10;    </a:t>
            </a: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integer x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b="1" cap="none" dirty="0">
                <a:solidFill>
                  <a:srgbClr val="80808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en-US" sz="1050" cap="none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;  </a:t>
            </a: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character c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y implicitly converted to int.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    // ASCII 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value of 'a' is 97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x = x + y;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cap="none" dirty="0">
                <a:solidFill>
                  <a:srgbClr val="008200"/>
                </a:solidFill>
                <a:latin typeface="Consolas" panose="020B0609020204030204" pitchFamily="49" charset="0"/>
              </a:rPr>
              <a:t>// x is implicitly converted to float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b="1" cap="none" dirty="0">
                <a:solidFill>
                  <a:srgbClr val="80808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z = x + 1.0;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b="1" cap="none" dirty="0" err="1">
                <a:solidFill>
                  <a:srgbClr val="FF1493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cap="none" dirty="0">
                <a:solidFill>
                  <a:srgbClr val="0000FF"/>
                </a:solidFill>
                <a:latin typeface="Consolas" panose="020B0609020204030204" pitchFamily="49" charset="0"/>
              </a:rPr>
              <a:t>"x = %d, z = %f"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, x, z);</a:t>
            </a:r>
            <a:endParaRPr lang="en-US" altLang="en-US" sz="600" cap="none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050" b="1" cap="none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600" cap="none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altLang="en-US" sz="600" cap="none" dirty="0"/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en-US" sz="1050" cap="non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cap="none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5A505BD8-98E3-8FA8-76D3-9A3AC0D8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73" y="5409201"/>
            <a:ext cx="3057525" cy="4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urw-din"/>
              </a:rPr>
              <a:t>Output: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x = 107, z = 108.000000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F36D13B-1A74-DF7B-E849-13570808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307" y="2406793"/>
            <a:ext cx="3930174" cy="27699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 program to demonstrate explicit type casting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#include&lt;stdio.h&gt;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1.2;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Explicit conversion from double to int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)x + 1;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 = %d"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43810E3C-A089-F7C2-4B7F-169DF986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238" y="5398598"/>
            <a:ext cx="2028825" cy="4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urw-din"/>
              </a:rPr>
              <a:t>Output: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sum = 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4" name="Date Placeholder 13">
            <a:extLst>
              <a:ext uri="{FF2B5EF4-FFF2-40B4-BE49-F238E27FC236}">
                <a16:creationId xmlns:a16="http://schemas.microsoft.com/office/drawing/2014/main" id="{8C150CC2-7563-E825-53C3-60E23A07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56" y="196900"/>
            <a:ext cx="5792788" cy="1332000"/>
          </a:xfrm>
        </p:spPr>
        <p:txBody>
          <a:bodyPr/>
          <a:lstStyle/>
          <a:p>
            <a:r>
              <a:rPr lang="en-US" dirty="0"/>
              <a:t>1.8 Increment </a:t>
            </a:r>
            <a:br>
              <a:rPr lang="en-US" dirty="0"/>
            </a:br>
            <a:r>
              <a:rPr lang="en-US" dirty="0"/>
              <a:t>Decrement operators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2597" y="4216034"/>
            <a:ext cx="6156158" cy="1498932"/>
          </a:xfrm>
        </p:spPr>
        <p:txBody>
          <a:bodyPr/>
          <a:lstStyle/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C programming has two operators increment ++ and decrement -- to change the value of an operand (constant or variable) by 1.</a:t>
            </a: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Increment ++ increases the value by 1 whereas decrement -- decreases the value by 1. These two operators are unary operators, meaning they only operate on a single operand.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C How to Program, 8th edition, Paul Deitel and Harvey Deitel, Pearson, 2016. chapter 3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8BD0D5C-5214-408D-6E32-9FB55439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72317"/>
            <a:ext cx="5619750" cy="24003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182DB65-690C-A04E-3443-10F90ECDC957}"/>
              </a:ext>
            </a:extLst>
          </p:cNvPr>
          <p:cNvGrpSpPr/>
          <p:nvPr/>
        </p:nvGrpSpPr>
        <p:grpSpPr>
          <a:xfrm>
            <a:off x="6835459" y="641717"/>
            <a:ext cx="5188900" cy="5471160"/>
            <a:chOff x="1865313" y="240386"/>
            <a:chExt cx="5188900" cy="547116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15FDBC8-D0C9-EC81-DD85-D61DF2582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r="22623"/>
            <a:stretch/>
          </p:blipFill>
          <p:spPr>
            <a:xfrm>
              <a:off x="1865661" y="2739746"/>
              <a:ext cx="5188552" cy="2971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C0DC038-AEEB-E1D5-5C00-594E17682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1" r="22176" b="283"/>
            <a:stretch/>
          </p:blipFill>
          <p:spPr>
            <a:xfrm>
              <a:off x="1865313" y="240386"/>
              <a:ext cx="5188900" cy="2583478"/>
            </a:xfrm>
            <a:prstGeom prst="rect">
              <a:avLst/>
            </a:prstGeom>
          </p:spPr>
        </p:pic>
      </p:grpSp>
      <p:sp>
        <p:nvSpPr>
          <p:cNvPr id="39" name="Date Placeholder 13">
            <a:extLst>
              <a:ext uri="{FF2B5EF4-FFF2-40B4-BE49-F238E27FC236}">
                <a16:creationId xmlns:a16="http://schemas.microsoft.com/office/drawing/2014/main" id="{111FD8E0-EA15-B1C6-BBA8-D922AE42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3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0114" y="4068661"/>
            <a:ext cx="6693709" cy="200352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rgbClr val="FF0000">
                    <a:alpha val="60000"/>
                  </a:srgbClr>
                </a:solidFill>
              </a:rPr>
              <a:t>Each Reference is indicated on the footer on each slide.</a:t>
            </a:r>
          </a:p>
          <a:p>
            <a:r>
              <a:rPr lang="en-US" sz="2300" dirty="0"/>
              <a:t>Books:</a:t>
            </a: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The_C_Programming_Language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_(2nd_Edition_Ritchie_Kernighan)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to Program with C_ Learn to Program using the Popular C Programming Language (Noel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Kalicharan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Program,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8th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r>
              <a:rPr lang="en-US" sz="17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Harvey</a:t>
            </a:r>
            <a:r>
              <a:rPr lang="en-US" sz="17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4D21997B-B852-217D-25BF-72D7E42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Nazrin Dolkhanova Sultanli</a:t>
            </a:r>
          </a:p>
          <a:p>
            <a:r>
              <a:rPr lang="en-US" dirty="0">
                <a:hlinkClick r:id="rId2"/>
              </a:rPr>
              <a:t>Nazrin.Sultanli.Dolkhanova@bhos.edu.az</a:t>
            </a:r>
            <a:endParaRPr lang="en-US" dirty="0"/>
          </a:p>
          <a:p>
            <a:r>
              <a:rPr lang="en-US" dirty="0"/>
              <a:t>Baku Higher Oil School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9CD68D27-B15C-547D-5B7E-EB63C3B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7" y="196900"/>
            <a:ext cx="3565524" cy="86637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D76EDB4-01E4-0755-D31B-3AD63BC59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56714"/>
              </p:ext>
            </p:extLst>
          </p:nvPr>
        </p:nvGraphicFramePr>
        <p:xfrm>
          <a:off x="714103" y="1378526"/>
          <a:ext cx="3301592" cy="469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E95F5B4-8C9F-9EB6-62FF-F268A8D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628" y="107817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code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798FD-4545-F165-D671-8C5176B34911}"/>
              </a:ext>
            </a:extLst>
          </p:cNvPr>
          <p:cNvSpPr txBox="1"/>
          <p:nvPr/>
        </p:nvSpPr>
        <p:spPr>
          <a:xfrm>
            <a:off x="1859636" y="1070330"/>
            <a:ext cx="2908164" cy="14629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output a line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World!\n"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F9995-3243-B2F1-4B11-4E0326DED6DB}"/>
              </a:ext>
            </a:extLst>
          </p:cNvPr>
          <p:cNvSpPr txBox="1"/>
          <p:nvPr/>
        </p:nvSpPr>
        <p:spPr>
          <a:xfrm>
            <a:off x="229552" y="2826063"/>
            <a:ext cx="5846547" cy="3561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this code is run the following text is displayed in the terminal.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World!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go through the code line by line to see what is happening. You don’t need to understand everything right away, this is just a first look.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00" b="1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GB" sz="1000" b="1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GB" sz="1000" b="1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line is needed to run the line of code that starts with </a:t>
            </a:r>
            <a:r>
              <a:rPr lang="en-GB" sz="1000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00" b="1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main(){ }</a:t>
            </a:r>
            <a:r>
              <a:rPr lang="en-GB" sz="12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starting point of the code. All the code inside the curly braces </a:t>
            </a:r>
            <a:r>
              <a:rPr lang="en-GB" sz="10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runs first.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00" b="1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output a line</a:t>
            </a:r>
            <a:r>
              <a:rPr lang="en-GB" sz="12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comment. It is not a line of code but a message we can add to code to tell ourselves or others what the code does. When the code is run this line will be ignored.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00" b="1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000" b="1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("Hello World!");</a:t>
            </a:r>
            <a:r>
              <a:rPr lang="en-GB" sz="12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line of code prints, or outputs, the text “Hello World!” to the console. Printing text to the console is one way for a program to communicate with the user.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4D45B-60C4-7301-299A-D8E1FE149C46}"/>
              </a:ext>
            </a:extLst>
          </p:cNvPr>
          <p:cNvSpPr txBox="1"/>
          <p:nvPr/>
        </p:nvSpPr>
        <p:spPr>
          <a:xfrm>
            <a:off x="6367665" y="1201777"/>
            <a:ext cx="5417779" cy="26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Semicolon: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statements, like the </a:t>
            </a:r>
            <a:r>
              <a:rPr lang="en-GB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statement, need to end with a semicolon. This identifies the end of the statement and is needed for the code to run correctly.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Quotes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text in between the double quotes </a:t>
            </a:r>
            <a:r>
              <a:rPr lang="en-GB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known as a string (think of a string of characters). All strings must be surrounded by double-quotes.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below text is an error that is output when we leave off the semicolon from the </a:t>
            </a:r>
            <a:r>
              <a:rPr lang="en-GB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 statement in our Hello World code.</a:t>
            </a:r>
            <a:endParaRPr lang="en-GB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660C5-FA22-6060-C8EB-32C428951A8E}"/>
              </a:ext>
            </a:extLst>
          </p:cNvPr>
          <p:cNvSpPr txBox="1"/>
          <p:nvPr/>
        </p:nvSpPr>
        <p:spPr>
          <a:xfrm>
            <a:off x="7319610" y="3795996"/>
            <a:ext cx="4500563" cy="872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err="1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script.c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In function ‘main’: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script.c:6:1: error: expected ‘;’ before ‘}’ token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^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23228-6669-4D08-BD16-9849D704A439}"/>
              </a:ext>
            </a:extLst>
          </p:cNvPr>
          <p:cNvSpPr txBox="1"/>
          <p:nvPr/>
        </p:nvSpPr>
        <p:spPr>
          <a:xfrm>
            <a:off x="7319611" y="4787691"/>
            <a:ext cx="4500562" cy="15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above gives the following information: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location, </a:t>
            </a:r>
            <a:r>
              <a:rPr lang="en-GB" sz="105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function ‘main’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line and column number, </a:t>
            </a:r>
            <a:r>
              <a:rPr lang="en-GB" sz="105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6:1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description, </a:t>
            </a:r>
            <a:r>
              <a:rPr lang="en-GB" sz="105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expected ‘;’ before ‘}’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we can see the message does its best to help us solve the errors in our code.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Date Placeholder 13">
            <a:extLst>
              <a:ext uri="{FF2B5EF4-FFF2-40B4-BE49-F238E27FC236}">
                <a16:creationId xmlns:a16="http://schemas.microsoft.com/office/drawing/2014/main" id="{A0022780-2198-812A-32A6-E6F86CBF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06" y="162224"/>
            <a:ext cx="4500562" cy="7923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Learn to Program with C_ Learn to Program using the Popular C Programming Language chapter 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760FF-6C4D-B4B0-D6D4-CF6D33130AFE}"/>
              </a:ext>
            </a:extLst>
          </p:cNvPr>
          <p:cNvSpPr txBox="1"/>
          <p:nvPr/>
        </p:nvSpPr>
        <p:spPr>
          <a:xfrm>
            <a:off x="1039617" y="1107204"/>
            <a:ext cx="5404991" cy="1168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tokens of a language are the basic building blocks that can be put together to construct programs. A token can be a reserved word (such as int or while), an identifier (such as b or sum), a constant (such as 25 or "Alice in Wonderland"), a delimiter (such as } or ;) or an operator (such as + or =).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5A365-102A-BA95-2E8E-AC8FDF8892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304" y="2092322"/>
            <a:ext cx="3648075" cy="1704975"/>
          </a:xfrm>
          <a:prstGeom prst="rect">
            <a:avLst/>
          </a:prstGeom>
          <a:ln w="19050">
            <a:solidFill>
              <a:srgbClr val="7030A0"/>
            </a:solidFill>
            <a:prstDash val="sysDot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AAB0A-49DD-84DF-23DD-2BE12E88A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97632" y="1282459"/>
            <a:ext cx="2438959" cy="4749800"/>
          </a:xfrm>
          <a:prstGeom prst="rect">
            <a:avLst/>
          </a:prstGeom>
          <a:ln w="19050">
            <a:solidFill>
              <a:srgbClr val="7030A0"/>
            </a:solidFill>
            <a:prstDash val="sysDot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346CC-7840-1A6A-8FE9-4A8DC76E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304" y="4974984"/>
            <a:ext cx="4343400" cy="1057275"/>
          </a:xfrm>
          <a:prstGeom prst="rect">
            <a:avLst/>
          </a:prstGeom>
          <a:ln w="19050">
            <a:solidFill>
              <a:srgbClr val="7030A0"/>
            </a:solidFill>
            <a:prstDash val="sysDot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F12176-FAE0-A2D2-BEC2-97C16A92B37D}"/>
              </a:ext>
            </a:extLst>
          </p:cNvPr>
          <p:cNvSpPr txBox="1"/>
          <p:nvPr/>
        </p:nvSpPr>
        <p:spPr>
          <a:xfrm>
            <a:off x="1039617" y="4091647"/>
            <a:ext cx="5404991" cy="6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Therefore we can think of a program as a stream of tokens, which is precisely how the compiler views it. So that, as far as the compiler is concerned, the above could have been written like this:</a:t>
            </a:r>
            <a:endParaRPr lang="en-GB" sz="1200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D3CD348-0EA1-BA13-C5E7-DD003AED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234" y="303183"/>
            <a:ext cx="4500562" cy="831072"/>
          </a:xfrm>
        </p:spPr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Code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47621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798FD-4545-F165-D671-8C5176B34911}"/>
              </a:ext>
            </a:extLst>
          </p:cNvPr>
          <p:cNvSpPr txBox="1"/>
          <p:nvPr/>
        </p:nvSpPr>
        <p:spPr>
          <a:xfrm>
            <a:off x="1181670" y="2881048"/>
            <a:ext cx="3711122" cy="16934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GB" sz="14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helloWorld.c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output a line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4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World!\n"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GB" sz="14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F9995-3243-B2F1-4B11-4E0326DED6DB}"/>
              </a:ext>
            </a:extLst>
          </p:cNvPr>
          <p:cNvSpPr txBox="1"/>
          <p:nvPr/>
        </p:nvSpPr>
        <p:spPr>
          <a:xfrm>
            <a:off x="219937" y="871743"/>
            <a:ext cx="5704055" cy="213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compiler is the program that converts your code to an executable program that can be run on your computer. This involves reading the code from a file and compiling it into code the computer processor can run.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widely used C Compiler is </a:t>
            </a:r>
            <a:r>
              <a:rPr lang="en-GB" sz="1400" u="sng" dirty="0" err="1">
                <a:solidFill>
                  <a:srgbClr val="00B0F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gcc</a:t>
            </a: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stands for GNU Compiler Collection. Let’s look at how we can compile </a:t>
            </a:r>
            <a:r>
              <a:rPr lang="en-GB" sz="1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helloWorld.c</a:t>
            </a: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 the </a:t>
            </a:r>
            <a:r>
              <a:rPr lang="en-GB" sz="1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executable.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4D45B-60C4-7301-299A-D8E1FE149C46}"/>
              </a:ext>
            </a:extLst>
          </p:cNvPr>
          <p:cNvSpPr txBox="1"/>
          <p:nvPr/>
        </p:nvSpPr>
        <p:spPr>
          <a:xfrm>
            <a:off x="6410299" y="1847460"/>
            <a:ext cx="5596497" cy="2790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The above command can be broken up into 3 pieces: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gcc</a:t>
            </a: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 is how we run the compiler application.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helloWorld.c</a:t>
            </a:r>
            <a:r>
              <a:rPr lang="en-GB" sz="1400" b="1" dirty="0"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is the filename of our code to be compiled.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dirty="0">
                <a:latin typeface="Segoe UI" panose="020B0502040204020203" pitchFamily="34" charset="0"/>
                <a:cs typeface="Times New Roman" panose="02020603050405020304" pitchFamily="18" charset="0"/>
              </a:rPr>
              <a:t>-o </a:t>
            </a: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helloWorld</a:t>
            </a:r>
            <a:r>
              <a:rPr lang="en-GB" sz="1400" b="1" dirty="0"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is an optional but common addition to the command. It tells </a:t>
            </a: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gcc</a:t>
            </a: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 to output the program executable under the name </a:t>
            </a: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helloWorld</a:t>
            </a: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. If this is left out, the executable file will be called </a:t>
            </a:r>
            <a:r>
              <a:rPr lang="en-GB" sz="1400" b="1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a.out</a:t>
            </a:r>
            <a:r>
              <a:rPr lang="en-GB" sz="1400" b="1" dirty="0"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latin typeface="Segoe UI" panose="020B0502040204020203" pitchFamily="34" charset="0"/>
                <a:cs typeface="Times New Roman" panose="02020603050405020304" pitchFamily="18" charset="0"/>
              </a:rPr>
              <a:t>After running the command we have an executable, but how do we run our code? We can run the executable with the following command, again using the terminal: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23228-6669-4D08-BD16-9849D704A439}"/>
              </a:ext>
            </a:extLst>
          </p:cNvPr>
          <p:cNvSpPr txBox="1"/>
          <p:nvPr/>
        </p:nvSpPr>
        <p:spPr>
          <a:xfrm>
            <a:off x="6508969" y="5676754"/>
            <a:ext cx="5343589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command tells the computer to look in the current directory and run </a:t>
            </a:r>
            <a:r>
              <a:rPr lang="en-GB" sz="1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ADD06-EC22-A165-82FE-E1311ADFE459}"/>
              </a:ext>
            </a:extLst>
          </p:cNvPr>
          <p:cNvSpPr txBox="1"/>
          <p:nvPr/>
        </p:nvSpPr>
        <p:spPr>
          <a:xfrm>
            <a:off x="219937" y="4920548"/>
            <a:ext cx="5634587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compile this code we need to run the following command in a terminal: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7CA9-EA2D-D759-9E44-56ACF7806DB9}"/>
              </a:ext>
            </a:extLst>
          </p:cNvPr>
          <p:cNvSpPr txBox="1"/>
          <p:nvPr/>
        </p:nvSpPr>
        <p:spPr>
          <a:xfrm>
            <a:off x="6495226" y="4881017"/>
            <a:ext cx="5417779" cy="3104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</a:t>
            </a:r>
            <a:r>
              <a:rPr lang="en-GB" sz="1400" dirty="0" err="1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helloWorld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80468-A5D0-4148-7332-0F6AB2B1DE99}"/>
              </a:ext>
            </a:extLst>
          </p:cNvPr>
          <p:cNvSpPr txBox="1"/>
          <p:nvPr/>
        </p:nvSpPr>
        <p:spPr>
          <a:xfrm>
            <a:off x="276140" y="5908099"/>
            <a:ext cx="5417779" cy="3104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err="1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gcc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helloWorld.c</a:t>
            </a:r>
            <a:r>
              <a:rPr lang="en-GB" sz="14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-o </a:t>
            </a:r>
            <a:r>
              <a:rPr lang="en-GB" sz="1400" dirty="0" err="1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helloWorld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13">
            <a:extLst>
              <a:ext uri="{FF2B5EF4-FFF2-40B4-BE49-F238E27FC236}">
                <a16:creationId xmlns:a16="http://schemas.microsoft.com/office/drawing/2014/main" id="{FF277D4D-7C41-9976-6B29-D350A64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8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72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Introduction to 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4B889AC-2D2F-C7A4-E8C7-C667ADF3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1.1 Variable names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1.	C How to Program, 8th edition, Paul </a:t>
            </a:r>
            <a:r>
              <a:rPr lang="en-US" dirty="0" err="1"/>
              <a:t>Deitel</a:t>
            </a:r>
            <a:r>
              <a:rPr lang="en-US" dirty="0"/>
              <a:t> and Harvey </a:t>
            </a:r>
            <a:r>
              <a:rPr lang="en-US" dirty="0" err="1"/>
              <a:t>Deitel</a:t>
            </a:r>
            <a:r>
              <a:rPr lang="en-US" dirty="0"/>
              <a:t>, Pearson, 2016 chapter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8A1E-BD8E-74AD-DD3E-7D791DC9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276689"/>
            <a:ext cx="10092186" cy="3925703"/>
          </a:xfrm>
        </p:spPr>
        <p:txBody>
          <a:bodyPr/>
          <a:lstStyle/>
          <a:p>
            <a:r>
              <a:rPr lang="en-GB" sz="1600" dirty="0"/>
              <a:t>Names are made up of letters and Digits</a:t>
            </a:r>
          </a:p>
          <a:p>
            <a:r>
              <a:rPr lang="en-GB" sz="1600" dirty="0"/>
              <a:t>The first character must be letter</a:t>
            </a:r>
          </a:p>
          <a:p>
            <a:r>
              <a:rPr lang="en-GB" sz="1600" dirty="0"/>
              <a:t>The underscore “_” counts as a letter</a:t>
            </a:r>
          </a:p>
          <a:p>
            <a:r>
              <a:rPr lang="en-GB" sz="1600" dirty="0"/>
              <a:t>Do not begin variable names with underscore</a:t>
            </a:r>
          </a:p>
          <a:p>
            <a:r>
              <a:rPr lang="en-GB" sz="1600" dirty="0"/>
              <a:t>Case sensitive</a:t>
            </a:r>
          </a:p>
          <a:p>
            <a:r>
              <a:rPr lang="en-GB" sz="1600" dirty="0"/>
              <a:t>Traditional C practise is to use lower case for variable names and all uppercase for symbolic constants </a:t>
            </a:r>
          </a:p>
          <a:p>
            <a:r>
              <a:rPr lang="en-GB" sz="1600" dirty="0"/>
              <a:t>Keywords like if, else,  int,  float etc.., are reserved: you can't use them as variable names. They must be in lower case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88F9-E656-E7C2-4B7C-D7E102DCC998}"/>
              </a:ext>
            </a:extLst>
          </p:cNvPr>
          <p:cNvSpPr txBox="1"/>
          <p:nvPr/>
        </p:nvSpPr>
        <p:spPr>
          <a:xfrm>
            <a:off x="5844865" y="655608"/>
            <a:ext cx="4308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GB" sz="18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i="1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variable_name</a:t>
            </a:r>
            <a:r>
              <a:rPr lang="en-GB" sz="2400" i="1" dirty="0">
                <a:latin typeface="Segoe UI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013A0A-F8F4-C5D1-C1A9-AE5ED04D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320" y="1422093"/>
            <a:ext cx="5521722" cy="3009587"/>
          </a:xfrm>
          <a:prstGeom prst="rect">
            <a:avLst/>
          </a:prstGeom>
        </p:spPr>
      </p:pic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19" y="241775"/>
            <a:ext cx="7393445" cy="890586"/>
          </a:xfrm>
        </p:spPr>
        <p:txBody>
          <a:bodyPr/>
          <a:lstStyle/>
          <a:p>
            <a:r>
              <a:rPr lang="en-US" dirty="0"/>
              <a:t>1.2 Data Types and Sizes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The_C_Programming_Language_(2nd_Edition_Ritchie_Kernighan) chapter 2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5FEB9-7D84-0481-2D20-9DD83281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41353" y="3412249"/>
            <a:ext cx="4382395" cy="189992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FE505-E306-E6B5-F0C9-835CA8CB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43330"/>
              </p:ext>
            </p:extLst>
          </p:nvPr>
        </p:nvGraphicFramePr>
        <p:xfrm>
          <a:off x="482853" y="1066973"/>
          <a:ext cx="6065902" cy="356028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393023">
                  <a:extLst>
                    <a:ext uri="{9D8B030D-6E8A-4147-A177-3AD203B41FA5}">
                      <a16:colId xmlns:a16="http://schemas.microsoft.com/office/drawing/2014/main" val="1933501910"/>
                    </a:ext>
                  </a:extLst>
                </a:gridCol>
                <a:gridCol w="1211388">
                  <a:extLst>
                    <a:ext uri="{9D8B030D-6E8A-4147-A177-3AD203B41FA5}">
                      <a16:colId xmlns:a16="http://schemas.microsoft.com/office/drawing/2014/main" val="4060160759"/>
                    </a:ext>
                  </a:extLst>
                </a:gridCol>
                <a:gridCol w="3461491">
                  <a:extLst>
                    <a:ext uri="{9D8B030D-6E8A-4147-A177-3AD203B41FA5}">
                      <a16:colId xmlns:a16="http://schemas.microsoft.com/office/drawing/2014/main" val="2103576569"/>
                    </a:ext>
                  </a:extLst>
                </a:gridCol>
              </a:tblGrid>
              <a:tr h="20419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Type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Storage size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Value range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526742601"/>
                  </a:ext>
                </a:extLst>
              </a:tr>
              <a:tr h="313523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char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1 byte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-128 to 127 or 0 to 255 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stores one character (letter or number) 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3771449198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unsigned char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1 byte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0 to 255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1398557302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signed char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1 byte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-128 to 127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1188448992"/>
                  </a:ext>
                </a:extLst>
              </a:tr>
              <a:tr h="313523"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int</a:t>
                      </a:r>
                    </a:p>
                  </a:txBody>
                  <a:tcPr marL="28662" marR="28662" marT="28662" marB="2866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2 or 4 bytes</a:t>
                      </a:r>
                    </a:p>
                  </a:txBody>
                  <a:tcPr marL="28662" marR="28662" marT="28662" marB="2866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4039839219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unsigned int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2 or 4 bytes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 to 65,535 or 0 to 4,294,967,295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3433091239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short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2 bytes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-32,768 to 32,767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2486109621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unsigned short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2 bytes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0 to 65,535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2069673395"/>
                  </a:ext>
                </a:extLst>
              </a:tr>
              <a:tr h="45172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long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8 bytes or (4bytes for 32 bit OS)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-9223372036854775808 to 9223372036854775807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3749273751"/>
                  </a:ext>
                </a:extLst>
              </a:tr>
              <a:tr h="17532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unsigned long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8 bytes</a:t>
                      </a:r>
                    </a:p>
                  </a:txBody>
                  <a:tcPr marL="28662" marR="28662" marT="28662" marB="28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0 to 18446744073709551615</a:t>
                      </a:r>
                    </a:p>
                  </a:txBody>
                  <a:tcPr marL="28662" marR="28662" marT="28662" marB="28662"/>
                </a:tc>
                <a:extLst>
                  <a:ext uri="{0D108BD9-81ED-4DB2-BD59-A6C34878D82A}">
                    <a16:rowId xmlns:a16="http://schemas.microsoft.com/office/drawing/2014/main" val="32458061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01E7A1-281D-0D80-25DB-04B2B7C3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49598"/>
              </p:ext>
            </p:extLst>
          </p:nvPr>
        </p:nvGraphicFramePr>
        <p:xfrm>
          <a:off x="7010000" y="1066973"/>
          <a:ext cx="4823820" cy="18999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205955">
                  <a:extLst>
                    <a:ext uri="{9D8B030D-6E8A-4147-A177-3AD203B41FA5}">
                      <a16:colId xmlns:a16="http://schemas.microsoft.com/office/drawing/2014/main" val="1387234021"/>
                    </a:ext>
                  </a:extLst>
                </a:gridCol>
                <a:gridCol w="1205955">
                  <a:extLst>
                    <a:ext uri="{9D8B030D-6E8A-4147-A177-3AD203B41FA5}">
                      <a16:colId xmlns:a16="http://schemas.microsoft.com/office/drawing/2014/main" val="1137455104"/>
                    </a:ext>
                  </a:extLst>
                </a:gridCol>
                <a:gridCol w="1205955">
                  <a:extLst>
                    <a:ext uri="{9D8B030D-6E8A-4147-A177-3AD203B41FA5}">
                      <a16:colId xmlns:a16="http://schemas.microsoft.com/office/drawing/2014/main" val="3823280836"/>
                    </a:ext>
                  </a:extLst>
                </a:gridCol>
                <a:gridCol w="1205955">
                  <a:extLst>
                    <a:ext uri="{9D8B030D-6E8A-4147-A177-3AD203B41FA5}">
                      <a16:colId xmlns:a16="http://schemas.microsoft.com/office/drawing/2014/main" val="3086253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Storage size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Value range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Precision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9269680"/>
                  </a:ext>
                </a:extLst>
              </a:tr>
              <a:tr h="15658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4 byte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1.2E-38 to 3.4E+38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6 decimal places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7379100"/>
                  </a:ext>
                </a:extLst>
              </a:tr>
              <a:tr h="156586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double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8 byte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2.3E-308 to 1.7E+308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15 decimal places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08788978"/>
                  </a:ext>
                </a:extLst>
              </a:tr>
              <a:tr h="165922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long double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10 byte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3.4E-4932 to 1.1E+4932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19 decimal places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030447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E412-FDAC-1638-8E96-32C4991649D3}"/>
              </a:ext>
            </a:extLst>
          </p:cNvPr>
          <p:cNvSpPr txBox="1"/>
          <p:nvPr/>
        </p:nvSpPr>
        <p:spPr>
          <a:xfrm>
            <a:off x="482853" y="5090179"/>
            <a:ext cx="6658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Float and Double, What's the Difference?</a:t>
            </a:r>
          </a:p>
          <a:p>
            <a:pPr algn="just"/>
            <a:r>
              <a:rPr lang="en-US" sz="1400" dirty="0"/>
              <a:t>A float has less precision than a double, 6 vs 15 possible decimal places respectively, and therefore takes up less memory (4 vs 8 bytes). However, a double run faster, so you gain speed at the cost of more memory usage.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19" y="241775"/>
            <a:ext cx="7393445" cy="890586"/>
          </a:xfrm>
        </p:spPr>
        <p:txBody>
          <a:bodyPr/>
          <a:lstStyle/>
          <a:p>
            <a:r>
              <a:rPr lang="en-US" dirty="0"/>
              <a:t>1.2 Data Types and Sizes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1.	The_C_Programming_Language_(2nd_Edition_Ritchie_Kernighan) chapter 2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28862-DD39-15A2-7AF5-2B2078035556}"/>
              </a:ext>
            </a:extLst>
          </p:cNvPr>
          <p:cNvSpPr txBox="1"/>
          <p:nvPr/>
        </p:nvSpPr>
        <p:spPr>
          <a:xfrm>
            <a:off x="252239" y="1227428"/>
            <a:ext cx="64914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effectLst/>
                <a:latin typeface="Nunito" panose="020B0604020202020204" pitchFamily="2" charset="0"/>
              </a:rPr>
              <a:t>To get the exact size of a type or a variable on a particular platform, you can use the </a:t>
            </a:r>
            <a:r>
              <a:rPr lang="en-US" sz="1400" b="1" i="0" dirty="0" err="1">
                <a:effectLst/>
                <a:latin typeface="Nunito" panose="020B0604020202020204" pitchFamily="2" charset="0"/>
              </a:rPr>
              <a:t>sizeof</a:t>
            </a:r>
            <a:r>
              <a:rPr lang="en-US" sz="1400" b="0" i="0" dirty="0">
                <a:effectLst/>
                <a:latin typeface="Nunito" panose="020B0604020202020204" pitchFamily="2" charset="0"/>
              </a:rPr>
              <a:t> operator. The expressions </a:t>
            </a:r>
            <a:r>
              <a:rPr lang="en-US" sz="1400" b="0" i="1" dirty="0" err="1">
                <a:effectLst/>
                <a:latin typeface="Nunito" panose="020B0604020202020204" pitchFamily="2" charset="0"/>
              </a:rPr>
              <a:t>sizeof</a:t>
            </a:r>
            <a:r>
              <a:rPr lang="en-US" sz="1400" b="0" i="1" dirty="0">
                <a:effectLst/>
                <a:latin typeface="Nunito" panose="020B0604020202020204" pitchFamily="2" charset="0"/>
              </a:rPr>
              <a:t>(type)</a:t>
            </a:r>
            <a:r>
              <a:rPr lang="en-US" sz="1400" b="0" i="0" dirty="0">
                <a:effectLst/>
                <a:latin typeface="Nunito" panose="020B0604020202020204" pitchFamily="2" charset="0"/>
              </a:rPr>
              <a:t> yields the storage size of the object or type in bytes.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24244-5201-71F4-4555-6E04BC055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"/>
          <a:stretch/>
        </p:blipFill>
        <p:spPr>
          <a:xfrm>
            <a:off x="8501587" y="3588077"/>
            <a:ext cx="2473543" cy="223126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1C00F16-9061-ECA1-FFA0-C98830675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42" y="5901107"/>
            <a:ext cx="2967082" cy="5693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109" tIns="0" rIns="1110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data 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if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long 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type is converted to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no data 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if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converted to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0407A-BE63-3F8F-1359-9240291FCB9D}"/>
              </a:ext>
            </a:extLst>
          </p:cNvPr>
          <p:cNvSpPr txBox="1"/>
          <p:nvPr/>
        </p:nvSpPr>
        <p:spPr>
          <a:xfrm>
            <a:off x="252239" y="2499795"/>
            <a:ext cx="7393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C String</a:t>
            </a:r>
          </a:p>
          <a:p>
            <a:pPr algn="just"/>
            <a:r>
              <a:rPr lang="en-US" sz="1400" dirty="0"/>
              <a:t>Unlike many other programming languages, C does not have a String type to easily create string variables. However, you can use the char type and create an array of characters to make a string in C.</a:t>
            </a:r>
          </a:p>
          <a:p>
            <a:pPr algn="just"/>
            <a:r>
              <a:rPr lang="en-US" sz="1400" dirty="0"/>
              <a:t>Note that you have to use double quotes.</a:t>
            </a:r>
          </a:p>
          <a:p>
            <a:pPr algn="just"/>
            <a:r>
              <a:rPr lang="en-US" sz="1400" dirty="0"/>
              <a:t>To output the string, you can use the </a:t>
            </a:r>
            <a:r>
              <a:rPr lang="en-US" sz="1400" dirty="0" err="1"/>
              <a:t>printf</a:t>
            </a:r>
            <a:r>
              <a:rPr lang="en-US" sz="1400" dirty="0"/>
              <a:t>() function together with the format specifier %s to tell C that we are now working with strings.</a:t>
            </a:r>
          </a:p>
          <a:p>
            <a:pPr algn="just"/>
            <a:r>
              <a:rPr lang="en-US" sz="1400" dirty="0"/>
              <a:t>You should also note that you can create a string with a set of characters. This example will produce the same result as the one above.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1BF8A-AA35-D7A0-F3E9-A7483FA623CE}"/>
              </a:ext>
            </a:extLst>
          </p:cNvPr>
          <p:cNvSpPr txBox="1"/>
          <p:nvPr/>
        </p:nvSpPr>
        <p:spPr>
          <a:xfrm>
            <a:off x="325208" y="4581326"/>
            <a:ext cx="7266829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greetings[]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dirty="0"/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greetings); </a:t>
            </a:r>
            <a:r>
              <a:rPr 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Hello!</a:t>
            </a:r>
            <a:endParaRPr lang="en-US" sz="1400" b="0" i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greetings[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//‘H’</a:t>
            </a:r>
          </a:p>
          <a:p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greetings[] = {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greetings); </a:t>
            </a:r>
            <a:r>
              <a:rPr 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Hello!</a:t>
            </a:r>
            <a:endParaRPr lang="en-US" sz="1400" b="0" i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Date Placeholder 13">
            <a:extLst>
              <a:ext uri="{FF2B5EF4-FFF2-40B4-BE49-F238E27FC236}">
                <a16:creationId xmlns:a16="http://schemas.microsoft.com/office/drawing/2014/main" id="{BCFEEB54-8D45-00BA-853E-CB4BE655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9/18/2022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F278BE2-D0E3-A78F-4C68-227ADB248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45095"/>
              </p:ext>
            </p:extLst>
          </p:nvPr>
        </p:nvGraphicFramePr>
        <p:xfrm>
          <a:off x="8127674" y="363504"/>
          <a:ext cx="3405929" cy="3065496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59995">
                  <a:extLst>
                    <a:ext uri="{9D8B030D-6E8A-4147-A177-3AD203B41FA5}">
                      <a16:colId xmlns:a16="http://schemas.microsoft.com/office/drawing/2014/main" val="470815625"/>
                    </a:ext>
                  </a:extLst>
                </a:gridCol>
                <a:gridCol w="1945934">
                  <a:extLst>
                    <a:ext uri="{9D8B030D-6E8A-4147-A177-3AD203B41FA5}">
                      <a16:colId xmlns:a16="http://schemas.microsoft.com/office/drawing/2014/main" val="1084948391"/>
                    </a:ext>
                  </a:extLst>
                </a:gridCol>
              </a:tblGrid>
              <a:tr h="21896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Format Specifier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Type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2151589697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%c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Character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37742884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%d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Signed integer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3153382809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%f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Float values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539583173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%i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Unsigned integer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986830905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%l or %</a:t>
                      </a:r>
                      <a:r>
                        <a:rPr lang="en-US" sz="1100" dirty="0" err="1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 or %li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Long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2689781455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</a:t>
                      </a:r>
                      <a:r>
                        <a:rPr lang="en-GB" sz="1100" dirty="0" err="1">
                          <a:effectLst/>
                        </a:rPr>
                        <a:t>lf</a:t>
                      </a:r>
                      <a:endParaRPr lang="en-GB" sz="1100" dirty="0">
                        <a:effectLst/>
                      </a:endParaRP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Double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3335760996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%o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Octal representation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043690646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%p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Pointer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377600982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%s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String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3809632051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%u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Unsigned int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2629253220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%x or %X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Hexadecimal representation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1349876974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%n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Prints nothing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930948459"/>
                  </a:ext>
                </a:extLst>
              </a:tr>
              <a:tr h="218964">
                <a:tc>
                  <a:txBody>
                    <a:bodyPr/>
                    <a:lstStyle/>
                    <a:p>
                      <a:pPr fontAlgn="t"/>
                      <a:r>
                        <a:rPr lang="en-GB" sz="1100">
                          <a:effectLst/>
                        </a:rPr>
                        <a:t>%%</a:t>
                      </a:r>
                    </a:p>
                  </a:txBody>
                  <a:tcPr marL="20960" marR="20960" marT="20960" marB="2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dirty="0">
                          <a:effectLst/>
                        </a:rPr>
                        <a:t>Prints % character</a:t>
                      </a:r>
                    </a:p>
                  </a:txBody>
                  <a:tcPr marL="20960" marR="20960" marT="20960" marB="20960"/>
                </a:tc>
                <a:extLst>
                  <a:ext uri="{0D108BD9-81ED-4DB2-BD59-A6C34878D82A}">
                    <a16:rowId xmlns:a16="http://schemas.microsoft.com/office/drawing/2014/main" val="63200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8512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{86247E16-2895-47AB-B037-2AA2446A9DD7}tf33713516_win32</Template>
  <TotalTime>240</TotalTime>
  <Words>3077</Words>
  <Application>Microsoft Office PowerPoint</Application>
  <PresentationFormat>Widescreen</PresentationFormat>
  <Paragraphs>369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Arial</vt:lpstr>
      <vt:lpstr>Arial</vt:lpstr>
      <vt:lpstr>Calibri</vt:lpstr>
      <vt:lpstr>Consolas</vt:lpstr>
      <vt:lpstr>Consolas</vt:lpstr>
      <vt:lpstr>droid sans mono</vt:lpstr>
      <vt:lpstr>euclid_circular_a</vt:lpstr>
      <vt:lpstr>Gill Sans MT</vt:lpstr>
      <vt:lpstr>Nunito</vt:lpstr>
      <vt:lpstr>Segoe UI</vt:lpstr>
      <vt:lpstr>Symbol</vt:lpstr>
      <vt:lpstr>TheSansMonoConNormal</vt:lpstr>
      <vt:lpstr>Times New Roman</vt:lpstr>
      <vt:lpstr>Ubuntu Mono</vt:lpstr>
      <vt:lpstr>urw-din</vt:lpstr>
      <vt:lpstr>UtopiaStd-Italic</vt:lpstr>
      <vt:lpstr>UtopiaStd-Regular</vt:lpstr>
      <vt:lpstr>Walbaum Display</vt:lpstr>
      <vt:lpstr>3DFloatVTI</vt:lpstr>
      <vt:lpstr>Introduction to C Programming</vt:lpstr>
      <vt:lpstr>Agenda</vt:lpstr>
      <vt:lpstr>Introduction</vt:lpstr>
      <vt:lpstr>Introduction</vt:lpstr>
      <vt:lpstr>Compiling</vt:lpstr>
      <vt:lpstr>Topic one</vt:lpstr>
      <vt:lpstr>1.1 Variable names</vt:lpstr>
      <vt:lpstr>1.2 Data Types and Sizes </vt:lpstr>
      <vt:lpstr>1.2 Data Types and Sizes </vt:lpstr>
      <vt:lpstr>1.2 printf</vt:lpstr>
      <vt:lpstr>1.2 scanf</vt:lpstr>
      <vt:lpstr>1.3 Constants</vt:lpstr>
      <vt:lpstr>1.4  Declarations</vt:lpstr>
      <vt:lpstr>1.5 Arithmetic operators</vt:lpstr>
      <vt:lpstr>1.6 Relational and logical operators </vt:lpstr>
      <vt:lpstr>1.7 Type conversions </vt:lpstr>
      <vt:lpstr>1.8 Increment  Decrement operators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Nazrin Sultanli Dolkhanova</dc:creator>
  <cp:lastModifiedBy>Nazrin Sultanli Dolkhanova</cp:lastModifiedBy>
  <cp:revision>29</cp:revision>
  <dcterms:created xsi:type="dcterms:W3CDTF">2022-09-17T18:46:00Z</dcterms:created>
  <dcterms:modified xsi:type="dcterms:W3CDTF">2022-09-17T22:48:06Z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