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395" r:id="rId11"/>
    <p:sldId id="401" r:id="rId12"/>
    <p:sldId id="397" r:id="rId13"/>
    <p:sldId id="398" r:id="rId14"/>
    <p:sldId id="400"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50" autoAdjust="0"/>
    <p:restoredTop sz="68470" autoAdjust="0"/>
  </p:normalViewPr>
  <p:slideViewPr>
    <p:cSldViewPr snapToGrid="0">
      <p:cViewPr varScale="1">
        <p:scale>
          <a:sx n="79" d="100"/>
          <a:sy n="79" d="100"/>
        </p:scale>
        <p:origin x="1956" y="90"/>
      </p:cViewPr>
      <p:guideLst>
        <p:guide pos="3840"/>
        <p:guide orient="horz" pos="2160"/>
      </p:guideLst>
    </p:cSldViewPr>
  </p:slideViewPr>
  <p:outlineViewPr>
    <p:cViewPr>
      <p:scale>
        <a:sx n="33" d="100"/>
        <a:sy n="33" d="100"/>
      </p:scale>
      <p:origin x="0" y="-2709"/>
    </p:cViewPr>
  </p:outlineViewPr>
  <p:notesTextViewPr>
    <p:cViewPr>
      <p:scale>
        <a:sx n="1" d="1"/>
        <a:sy n="1" d="1"/>
      </p:scale>
      <p:origin x="0" y="-45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A4AC1-1F92-4D4E-B616-B01F7265B1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B1FEB99-026A-4974-B029-9E9C496544B0}">
      <dgm:prSet/>
      <dgm:spPr/>
      <dgm:t>
        <a:bodyPr/>
        <a:lstStyle/>
        <a:p>
          <a:r>
            <a:rPr lang="en-US"/>
            <a:t>Introduction</a:t>
          </a:r>
        </a:p>
      </dgm:t>
    </dgm:pt>
    <dgm:pt modelId="{D38895DA-9D68-4C4D-B326-03FF3698F4D8}" type="parTrans" cxnId="{3098548C-7B15-4421-96AA-566CF816689A}">
      <dgm:prSet/>
      <dgm:spPr/>
      <dgm:t>
        <a:bodyPr/>
        <a:lstStyle/>
        <a:p>
          <a:endParaRPr lang="en-US"/>
        </a:p>
      </dgm:t>
    </dgm:pt>
    <dgm:pt modelId="{CE94F8AE-691B-4A02-93FE-264170D3D846}" type="sibTrans" cxnId="{3098548C-7B15-4421-96AA-566CF816689A}">
      <dgm:prSet/>
      <dgm:spPr/>
      <dgm:t>
        <a:bodyPr/>
        <a:lstStyle/>
        <a:p>
          <a:endParaRPr lang="en-US"/>
        </a:p>
      </dgm:t>
    </dgm:pt>
    <dgm:pt modelId="{34F048B1-1CEB-4F98-A8CF-28F287EE75F6}">
      <dgm:prSet/>
      <dgm:spPr/>
      <dgm:t>
        <a:bodyPr/>
        <a:lstStyle/>
        <a:p>
          <a:r>
            <a:rPr lang="en-US" dirty="0"/>
            <a:t>Functions: return type </a:t>
          </a:r>
          <a:endParaRPr lang="en-US" b="1" dirty="0"/>
        </a:p>
      </dgm:t>
    </dgm:pt>
    <dgm:pt modelId="{41479C2C-D183-4E30-86E8-915F61E3F699}" type="parTrans" cxnId="{9DC25485-1566-4BB4-BCBB-B96B74B7DE21}">
      <dgm:prSet/>
      <dgm:spPr/>
      <dgm:t>
        <a:bodyPr/>
        <a:lstStyle/>
        <a:p>
          <a:endParaRPr lang="en-US"/>
        </a:p>
      </dgm:t>
    </dgm:pt>
    <dgm:pt modelId="{9DDD5100-88D2-41F8-95D0-F0371387CC2C}" type="sibTrans" cxnId="{9DC25485-1566-4BB4-BCBB-B96B74B7DE21}">
      <dgm:prSet/>
      <dgm:spPr/>
      <dgm:t>
        <a:bodyPr/>
        <a:lstStyle/>
        <a:p>
          <a:endParaRPr lang="en-US"/>
        </a:p>
      </dgm:t>
    </dgm:pt>
    <dgm:pt modelId="{485C7B6C-306F-41F2-B597-42453D9763F3}">
      <dgm:prSet/>
      <dgm:spPr/>
      <dgm:t>
        <a:bodyPr/>
        <a:lstStyle/>
        <a:p>
          <a:r>
            <a:rPr lang="en-US" dirty="0"/>
            <a:t>Function: non return type</a:t>
          </a:r>
          <a:endParaRPr lang="en-US" b="1" dirty="0"/>
        </a:p>
      </dgm:t>
    </dgm:pt>
    <dgm:pt modelId="{6C388E5D-91C1-4345-82F8-7C19B0D6A929}" type="parTrans" cxnId="{517DB235-4A4D-46CD-BBD0-046B90DF25B3}">
      <dgm:prSet/>
      <dgm:spPr/>
      <dgm:t>
        <a:bodyPr/>
        <a:lstStyle/>
        <a:p>
          <a:endParaRPr lang="en-US"/>
        </a:p>
      </dgm:t>
    </dgm:pt>
    <dgm:pt modelId="{D904B9AC-F99F-4437-8D5E-CA1BB2BA74B7}" type="sibTrans" cxnId="{517DB235-4A4D-46CD-BBD0-046B90DF25B3}">
      <dgm:prSet/>
      <dgm:spPr/>
      <dgm:t>
        <a:bodyPr/>
        <a:lstStyle/>
        <a:p>
          <a:endParaRPr lang="en-US"/>
        </a:p>
      </dgm:t>
    </dgm:pt>
    <dgm:pt modelId="{ED9CFA5E-B159-4CAB-A44D-4EA196267707}">
      <dgm:prSet/>
      <dgm:spPr/>
      <dgm:t>
        <a:bodyPr/>
        <a:lstStyle/>
        <a:p>
          <a:r>
            <a:rPr lang="en-GB" dirty="0"/>
            <a:t>main() vs main(void)</a:t>
          </a:r>
          <a:endParaRPr lang="en-US" dirty="0"/>
        </a:p>
      </dgm:t>
    </dgm:pt>
    <dgm:pt modelId="{1C221C85-E462-4E67-A667-A20FA9DDF311}" type="parTrans" cxnId="{56B6CCE0-4405-4004-A73E-5A31B3D65B77}">
      <dgm:prSet/>
      <dgm:spPr/>
      <dgm:t>
        <a:bodyPr/>
        <a:lstStyle/>
        <a:p>
          <a:endParaRPr lang="en-US"/>
        </a:p>
      </dgm:t>
    </dgm:pt>
    <dgm:pt modelId="{9EC3954D-B7F5-4480-AFF5-63133B314ECB}" type="sibTrans" cxnId="{56B6CCE0-4405-4004-A73E-5A31B3D65B77}">
      <dgm:prSet/>
      <dgm:spPr/>
      <dgm:t>
        <a:bodyPr/>
        <a:lstStyle/>
        <a:p>
          <a:endParaRPr lang="en-US"/>
        </a:p>
      </dgm:t>
    </dgm:pt>
    <dgm:pt modelId="{B9238612-FEFC-4062-B4FB-1ABFFF35C99C}">
      <dgm:prSet/>
      <dgm:spPr/>
      <dgm:t>
        <a:bodyPr/>
        <a:lstStyle/>
        <a:p>
          <a:r>
            <a:rPr lang="en-US" dirty="0"/>
            <a:t>Static variable</a:t>
          </a:r>
        </a:p>
      </dgm:t>
    </dgm:pt>
    <dgm:pt modelId="{B6F664ED-69C0-49C8-B953-2BEFD6270DC0}" type="parTrans" cxnId="{606F3762-6EC0-4EDF-8087-6A6BB15306A2}">
      <dgm:prSet/>
      <dgm:spPr/>
      <dgm:t>
        <a:bodyPr/>
        <a:lstStyle/>
        <a:p>
          <a:endParaRPr lang="en-US"/>
        </a:p>
      </dgm:t>
    </dgm:pt>
    <dgm:pt modelId="{C56D8D25-E693-4875-BF4F-15EBEC13DB79}" type="sibTrans" cxnId="{606F3762-6EC0-4EDF-8087-6A6BB15306A2}">
      <dgm:prSet/>
      <dgm:spPr/>
      <dgm:t>
        <a:bodyPr/>
        <a:lstStyle/>
        <a:p>
          <a:endParaRPr lang="en-US"/>
        </a:p>
      </dgm:t>
    </dgm:pt>
    <dgm:pt modelId="{95112101-9D98-4C3F-A755-6EB19C020B0C}">
      <dgm:prSet/>
      <dgm:spPr/>
      <dgm:t>
        <a:bodyPr/>
        <a:lstStyle/>
        <a:p>
          <a:r>
            <a:rPr lang="en-US" dirty="0"/>
            <a:t>Random number generator</a:t>
          </a:r>
        </a:p>
      </dgm:t>
    </dgm:pt>
    <dgm:pt modelId="{254CDBFF-D120-4976-9053-C132390D7427}" type="parTrans" cxnId="{8DE119E5-94C5-49AB-9D94-1F3D7B655D56}">
      <dgm:prSet/>
      <dgm:spPr/>
      <dgm:t>
        <a:bodyPr/>
        <a:lstStyle/>
        <a:p>
          <a:endParaRPr lang="en-US"/>
        </a:p>
      </dgm:t>
    </dgm:pt>
    <dgm:pt modelId="{6DE004B7-9A55-46B2-874D-C3ECE8C49D76}" type="sibTrans" cxnId="{8DE119E5-94C5-49AB-9D94-1F3D7B655D56}">
      <dgm:prSet/>
      <dgm:spPr/>
      <dgm:t>
        <a:bodyPr/>
        <a:lstStyle/>
        <a:p>
          <a:endParaRPr lang="en-US"/>
        </a:p>
      </dgm:t>
    </dgm:pt>
    <dgm:pt modelId="{E7301B92-A1B3-44EA-8B55-E403D81DBD7C}">
      <dgm:prSet/>
      <dgm:spPr/>
      <dgm:t>
        <a:bodyPr/>
        <a:lstStyle/>
        <a:p>
          <a:r>
            <a:rPr lang="en-US" dirty="0"/>
            <a:t>Recursion</a:t>
          </a:r>
        </a:p>
      </dgm:t>
    </dgm:pt>
    <dgm:pt modelId="{17E7E334-5EC9-460E-920D-0ECFAF7B9C3D}" type="parTrans" cxnId="{C3B81F9D-077E-4B0D-8344-B1B2A5DC913C}">
      <dgm:prSet/>
      <dgm:spPr/>
      <dgm:t>
        <a:bodyPr/>
        <a:lstStyle/>
        <a:p>
          <a:endParaRPr lang="en-US"/>
        </a:p>
      </dgm:t>
    </dgm:pt>
    <dgm:pt modelId="{8C13A1ED-900A-4330-AE2E-8623D02BC42C}" type="sibTrans" cxnId="{C3B81F9D-077E-4B0D-8344-B1B2A5DC913C}">
      <dgm:prSet/>
      <dgm:spPr/>
      <dgm:t>
        <a:bodyPr/>
        <a:lstStyle/>
        <a:p>
          <a:endParaRPr lang="en-US"/>
        </a:p>
      </dgm:t>
    </dgm:pt>
    <dgm:pt modelId="{CFEEBEE3-8FB3-4587-AE6B-4E2B62C517B7}">
      <dgm:prSet/>
      <dgm:spPr/>
      <dgm:t>
        <a:bodyPr/>
        <a:lstStyle/>
        <a:p>
          <a:r>
            <a:rPr lang="en-US"/>
            <a:t>Variables: Local &amp; Global</a:t>
          </a:r>
          <a:endParaRPr lang="en-US" dirty="0"/>
        </a:p>
      </dgm:t>
    </dgm:pt>
    <dgm:pt modelId="{122C8EC4-2D83-4C76-AE02-CEC19EF9CD0F}" type="parTrans" cxnId="{6D578900-9F35-4228-A783-8F0616B802A1}">
      <dgm:prSet/>
      <dgm:spPr/>
      <dgm:t>
        <a:bodyPr/>
        <a:lstStyle/>
        <a:p>
          <a:endParaRPr lang="en-GB"/>
        </a:p>
      </dgm:t>
    </dgm:pt>
    <dgm:pt modelId="{5D55D838-4C31-4126-890D-103E49E30278}" type="sibTrans" cxnId="{6D578900-9F35-4228-A783-8F0616B802A1}">
      <dgm:prSet/>
      <dgm:spPr/>
      <dgm:t>
        <a:bodyPr/>
        <a:lstStyle/>
        <a:p>
          <a:endParaRPr lang="en-GB"/>
        </a:p>
      </dgm:t>
    </dgm:pt>
    <dgm:pt modelId="{A99A9A24-7ECC-43B0-B3C4-D410E7A6C96E}" type="pres">
      <dgm:prSet presAssocID="{7FFA4AC1-1F92-4D4E-B616-B01F7265B16A}" presName="vert0" presStyleCnt="0">
        <dgm:presLayoutVars>
          <dgm:dir/>
          <dgm:animOne val="branch"/>
          <dgm:animLvl val="lvl"/>
        </dgm:presLayoutVars>
      </dgm:prSet>
      <dgm:spPr/>
      <dgm:t>
        <a:bodyPr/>
        <a:lstStyle/>
        <a:p>
          <a:endParaRPr lang="en-US"/>
        </a:p>
      </dgm:t>
    </dgm:pt>
    <dgm:pt modelId="{E8412D15-F625-4EED-86AD-12A44A172912}" type="pres">
      <dgm:prSet presAssocID="{4B1FEB99-026A-4974-B029-9E9C496544B0}" presName="thickLine" presStyleLbl="alignNode1" presStyleIdx="0" presStyleCnt="8"/>
      <dgm:spPr/>
    </dgm:pt>
    <dgm:pt modelId="{D74B6EAC-984C-42D9-A9FD-D61BDEAB9371}" type="pres">
      <dgm:prSet presAssocID="{4B1FEB99-026A-4974-B029-9E9C496544B0}" presName="horz1" presStyleCnt="0"/>
      <dgm:spPr/>
    </dgm:pt>
    <dgm:pt modelId="{A19A798C-24EA-4E28-825A-A21E30D709C3}" type="pres">
      <dgm:prSet presAssocID="{4B1FEB99-026A-4974-B029-9E9C496544B0}" presName="tx1" presStyleLbl="revTx" presStyleIdx="0" presStyleCnt="8"/>
      <dgm:spPr/>
      <dgm:t>
        <a:bodyPr/>
        <a:lstStyle/>
        <a:p>
          <a:endParaRPr lang="en-US"/>
        </a:p>
      </dgm:t>
    </dgm:pt>
    <dgm:pt modelId="{2095A5AF-8019-4E87-9098-D73078B71935}" type="pres">
      <dgm:prSet presAssocID="{4B1FEB99-026A-4974-B029-9E9C496544B0}" presName="vert1" presStyleCnt="0"/>
      <dgm:spPr/>
    </dgm:pt>
    <dgm:pt modelId="{9172E8A4-C728-405A-8C67-0A00CF38F9FF}" type="pres">
      <dgm:prSet presAssocID="{34F048B1-1CEB-4F98-A8CF-28F287EE75F6}" presName="thickLine" presStyleLbl="alignNode1" presStyleIdx="1" presStyleCnt="8"/>
      <dgm:spPr/>
    </dgm:pt>
    <dgm:pt modelId="{C6CBAF73-35D3-438E-AE9C-4742C656A7EF}" type="pres">
      <dgm:prSet presAssocID="{34F048B1-1CEB-4F98-A8CF-28F287EE75F6}" presName="horz1" presStyleCnt="0"/>
      <dgm:spPr/>
    </dgm:pt>
    <dgm:pt modelId="{C42845B9-3717-476A-A8C1-F21204E884EC}" type="pres">
      <dgm:prSet presAssocID="{34F048B1-1CEB-4F98-A8CF-28F287EE75F6}" presName="tx1" presStyleLbl="revTx" presStyleIdx="1" presStyleCnt="8"/>
      <dgm:spPr/>
      <dgm:t>
        <a:bodyPr/>
        <a:lstStyle/>
        <a:p>
          <a:endParaRPr lang="en-US"/>
        </a:p>
      </dgm:t>
    </dgm:pt>
    <dgm:pt modelId="{A05955F5-1170-41D7-875F-E8BFD594B5EF}" type="pres">
      <dgm:prSet presAssocID="{34F048B1-1CEB-4F98-A8CF-28F287EE75F6}" presName="vert1" presStyleCnt="0"/>
      <dgm:spPr/>
    </dgm:pt>
    <dgm:pt modelId="{AC3DCD4D-6C8B-4448-B0E5-4A73C002F062}" type="pres">
      <dgm:prSet presAssocID="{485C7B6C-306F-41F2-B597-42453D9763F3}" presName="thickLine" presStyleLbl="alignNode1" presStyleIdx="2" presStyleCnt="8"/>
      <dgm:spPr/>
    </dgm:pt>
    <dgm:pt modelId="{9F3C14DE-B13F-4D11-A635-F002A3CF8B5A}" type="pres">
      <dgm:prSet presAssocID="{485C7B6C-306F-41F2-B597-42453D9763F3}" presName="horz1" presStyleCnt="0"/>
      <dgm:spPr/>
    </dgm:pt>
    <dgm:pt modelId="{4A4157DF-6809-4AA9-AEC1-5AA3DA89EAFD}" type="pres">
      <dgm:prSet presAssocID="{485C7B6C-306F-41F2-B597-42453D9763F3}" presName="tx1" presStyleLbl="revTx" presStyleIdx="2" presStyleCnt="8"/>
      <dgm:spPr/>
      <dgm:t>
        <a:bodyPr/>
        <a:lstStyle/>
        <a:p>
          <a:endParaRPr lang="en-US"/>
        </a:p>
      </dgm:t>
    </dgm:pt>
    <dgm:pt modelId="{7CEA4BC4-A386-4CF2-A207-47BF1B12FCC1}" type="pres">
      <dgm:prSet presAssocID="{485C7B6C-306F-41F2-B597-42453D9763F3}" presName="vert1" presStyleCnt="0"/>
      <dgm:spPr/>
    </dgm:pt>
    <dgm:pt modelId="{3BC855E9-A2F3-4F03-A175-91DF24299D2C}" type="pres">
      <dgm:prSet presAssocID="{ED9CFA5E-B159-4CAB-A44D-4EA196267707}" presName="thickLine" presStyleLbl="alignNode1" presStyleIdx="3" presStyleCnt="8"/>
      <dgm:spPr/>
    </dgm:pt>
    <dgm:pt modelId="{19E7B7DD-E315-43BC-9463-F3844FD213DC}" type="pres">
      <dgm:prSet presAssocID="{ED9CFA5E-B159-4CAB-A44D-4EA196267707}" presName="horz1" presStyleCnt="0"/>
      <dgm:spPr/>
    </dgm:pt>
    <dgm:pt modelId="{2DF326C8-72C5-46F2-9465-D5387A6801DE}" type="pres">
      <dgm:prSet presAssocID="{ED9CFA5E-B159-4CAB-A44D-4EA196267707}" presName="tx1" presStyleLbl="revTx" presStyleIdx="3" presStyleCnt="8"/>
      <dgm:spPr/>
      <dgm:t>
        <a:bodyPr/>
        <a:lstStyle/>
        <a:p>
          <a:endParaRPr lang="en-US"/>
        </a:p>
      </dgm:t>
    </dgm:pt>
    <dgm:pt modelId="{483F6AD7-EE42-4A2E-87F7-B57C17D67E5E}" type="pres">
      <dgm:prSet presAssocID="{ED9CFA5E-B159-4CAB-A44D-4EA196267707}" presName="vert1" presStyleCnt="0"/>
      <dgm:spPr/>
    </dgm:pt>
    <dgm:pt modelId="{CF5D6AF3-0D03-4FB5-A657-A1534F212751}" type="pres">
      <dgm:prSet presAssocID="{CFEEBEE3-8FB3-4587-AE6B-4E2B62C517B7}" presName="thickLine" presStyleLbl="alignNode1" presStyleIdx="4" presStyleCnt="8"/>
      <dgm:spPr/>
    </dgm:pt>
    <dgm:pt modelId="{C188E5D1-1DAB-4706-B739-D676FEA59F8A}" type="pres">
      <dgm:prSet presAssocID="{CFEEBEE3-8FB3-4587-AE6B-4E2B62C517B7}" presName="horz1" presStyleCnt="0"/>
      <dgm:spPr/>
    </dgm:pt>
    <dgm:pt modelId="{248EF01E-EA34-4E14-A6DE-0A0CCBF20DAB}" type="pres">
      <dgm:prSet presAssocID="{CFEEBEE3-8FB3-4587-AE6B-4E2B62C517B7}" presName="tx1" presStyleLbl="revTx" presStyleIdx="4" presStyleCnt="8"/>
      <dgm:spPr/>
      <dgm:t>
        <a:bodyPr/>
        <a:lstStyle/>
        <a:p>
          <a:endParaRPr lang="en-US"/>
        </a:p>
      </dgm:t>
    </dgm:pt>
    <dgm:pt modelId="{D011B14D-77A5-45FF-9128-DCFB45382AA7}" type="pres">
      <dgm:prSet presAssocID="{CFEEBEE3-8FB3-4587-AE6B-4E2B62C517B7}" presName="vert1" presStyleCnt="0"/>
      <dgm:spPr/>
    </dgm:pt>
    <dgm:pt modelId="{F1556455-23C2-4344-8080-D8D8F907684F}" type="pres">
      <dgm:prSet presAssocID="{B9238612-FEFC-4062-B4FB-1ABFFF35C99C}" presName="thickLine" presStyleLbl="alignNode1" presStyleIdx="5" presStyleCnt="8"/>
      <dgm:spPr/>
    </dgm:pt>
    <dgm:pt modelId="{53E81EF9-FCCC-44A0-9B9D-2861FDB2B74A}" type="pres">
      <dgm:prSet presAssocID="{B9238612-FEFC-4062-B4FB-1ABFFF35C99C}" presName="horz1" presStyleCnt="0"/>
      <dgm:spPr/>
    </dgm:pt>
    <dgm:pt modelId="{8F5BB65B-E3A1-4D8D-BC88-E6E2E55ACEFC}" type="pres">
      <dgm:prSet presAssocID="{B9238612-FEFC-4062-B4FB-1ABFFF35C99C}" presName="tx1" presStyleLbl="revTx" presStyleIdx="5" presStyleCnt="8"/>
      <dgm:spPr/>
      <dgm:t>
        <a:bodyPr/>
        <a:lstStyle/>
        <a:p>
          <a:endParaRPr lang="en-US"/>
        </a:p>
      </dgm:t>
    </dgm:pt>
    <dgm:pt modelId="{8E427373-6B02-4260-ACF3-5A67295E00B4}" type="pres">
      <dgm:prSet presAssocID="{B9238612-FEFC-4062-B4FB-1ABFFF35C99C}" presName="vert1" presStyleCnt="0"/>
      <dgm:spPr/>
    </dgm:pt>
    <dgm:pt modelId="{20D51286-653B-434B-BAA9-80DAFA21B96F}" type="pres">
      <dgm:prSet presAssocID="{95112101-9D98-4C3F-A755-6EB19C020B0C}" presName="thickLine" presStyleLbl="alignNode1" presStyleIdx="6" presStyleCnt="8"/>
      <dgm:spPr/>
    </dgm:pt>
    <dgm:pt modelId="{8115771A-A9FB-4515-947C-3247C2C67184}" type="pres">
      <dgm:prSet presAssocID="{95112101-9D98-4C3F-A755-6EB19C020B0C}" presName="horz1" presStyleCnt="0"/>
      <dgm:spPr/>
    </dgm:pt>
    <dgm:pt modelId="{6EC9024E-A4E0-414C-BF67-524BC08CF29C}" type="pres">
      <dgm:prSet presAssocID="{95112101-9D98-4C3F-A755-6EB19C020B0C}" presName="tx1" presStyleLbl="revTx" presStyleIdx="6" presStyleCnt="8"/>
      <dgm:spPr/>
      <dgm:t>
        <a:bodyPr/>
        <a:lstStyle/>
        <a:p>
          <a:endParaRPr lang="en-US"/>
        </a:p>
      </dgm:t>
    </dgm:pt>
    <dgm:pt modelId="{6536ADB7-3AD4-4574-A6D6-5D2992898A3C}" type="pres">
      <dgm:prSet presAssocID="{95112101-9D98-4C3F-A755-6EB19C020B0C}" presName="vert1" presStyleCnt="0"/>
      <dgm:spPr/>
    </dgm:pt>
    <dgm:pt modelId="{8CDD5E45-8C14-4B75-864D-6FD0795E890F}" type="pres">
      <dgm:prSet presAssocID="{E7301B92-A1B3-44EA-8B55-E403D81DBD7C}" presName="thickLine" presStyleLbl="alignNode1" presStyleIdx="7" presStyleCnt="8"/>
      <dgm:spPr/>
    </dgm:pt>
    <dgm:pt modelId="{54929ACE-6035-4E28-A27C-A2BCBFB16D03}" type="pres">
      <dgm:prSet presAssocID="{E7301B92-A1B3-44EA-8B55-E403D81DBD7C}" presName="horz1" presStyleCnt="0"/>
      <dgm:spPr/>
    </dgm:pt>
    <dgm:pt modelId="{39AAD476-2678-4B85-8086-81E80EE80199}" type="pres">
      <dgm:prSet presAssocID="{E7301B92-A1B3-44EA-8B55-E403D81DBD7C}" presName="tx1" presStyleLbl="revTx" presStyleIdx="7" presStyleCnt="8"/>
      <dgm:spPr/>
      <dgm:t>
        <a:bodyPr/>
        <a:lstStyle/>
        <a:p>
          <a:endParaRPr lang="en-US"/>
        </a:p>
      </dgm:t>
    </dgm:pt>
    <dgm:pt modelId="{071D3422-DCBA-4A73-943E-72876875A1B8}" type="pres">
      <dgm:prSet presAssocID="{E7301B92-A1B3-44EA-8B55-E403D81DBD7C}" presName="vert1" presStyleCnt="0"/>
      <dgm:spPr/>
    </dgm:pt>
  </dgm:ptLst>
  <dgm:cxnLst>
    <dgm:cxn modelId="{517DB235-4A4D-46CD-BBD0-046B90DF25B3}" srcId="{7FFA4AC1-1F92-4D4E-B616-B01F7265B16A}" destId="{485C7B6C-306F-41F2-B597-42453D9763F3}" srcOrd="2" destOrd="0" parTransId="{6C388E5D-91C1-4345-82F8-7C19B0D6A929}" sibTransId="{D904B9AC-F99F-4437-8D5E-CA1BB2BA74B7}"/>
    <dgm:cxn modelId="{A21B7884-0041-46A0-8FE9-8F6BB8864EDF}" type="presOf" srcId="{4B1FEB99-026A-4974-B029-9E9C496544B0}" destId="{A19A798C-24EA-4E28-825A-A21E30D709C3}" srcOrd="0" destOrd="0" presId="urn:microsoft.com/office/officeart/2008/layout/LinedList"/>
    <dgm:cxn modelId="{C3B81F9D-077E-4B0D-8344-B1B2A5DC913C}" srcId="{7FFA4AC1-1F92-4D4E-B616-B01F7265B16A}" destId="{E7301B92-A1B3-44EA-8B55-E403D81DBD7C}" srcOrd="7" destOrd="0" parTransId="{17E7E334-5EC9-460E-920D-0ECFAF7B9C3D}" sibTransId="{8C13A1ED-900A-4330-AE2E-8623D02BC42C}"/>
    <dgm:cxn modelId="{BD7CA993-539A-4DB5-B88E-09C878517B25}" type="presOf" srcId="{7FFA4AC1-1F92-4D4E-B616-B01F7265B16A}" destId="{A99A9A24-7ECC-43B0-B3C4-D410E7A6C96E}" srcOrd="0" destOrd="0" presId="urn:microsoft.com/office/officeart/2008/layout/LinedList"/>
    <dgm:cxn modelId="{8DE119E5-94C5-49AB-9D94-1F3D7B655D56}" srcId="{7FFA4AC1-1F92-4D4E-B616-B01F7265B16A}" destId="{95112101-9D98-4C3F-A755-6EB19C020B0C}" srcOrd="6" destOrd="0" parTransId="{254CDBFF-D120-4976-9053-C132390D7427}" sibTransId="{6DE004B7-9A55-46B2-874D-C3ECE8C49D76}"/>
    <dgm:cxn modelId="{9DC25485-1566-4BB4-BCBB-B96B74B7DE21}" srcId="{7FFA4AC1-1F92-4D4E-B616-B01F7265B16A}" destId="{34F048B1-1CEB-4F98-A8CF-28F287EE75F6}" srcOrd="1" destOrd="0" parTransId="{41479C2C-D183-4E30-86E8-915F61E3F699}" sibTransId="{9DDD5100-88D2-41F8-95D0-F0371387CC2C}"/>
    <dgm:cxn modelId="{81871ED3-6977-4F36-A2C4-6E2078D828FF}" type="presOf" srcId="{95112101-9D98-4C3F-A755-6EB19C020B0C}" destId="{6EC9024E-A4E0-414C-BF67-524BC08CF29C}" srcOrd="0" destOrd="0" presId="urn:microsoft.com/office/officeart/2008/layout/LinedList"/>
    <dgm:cxn modelId="{907087E4-3A5E-446D-9D2A-3F07AFFAE6EE}" type="presOf" srcId="{485C7B6C-306F-41F2-B597-42453D9763F3}" destId="{4A4157DF-6809-4AA9-AEC1-5AA3DA89EAFD}" srcOrd="0" destOrd="0" presId="urn:microsoft.com/office/officeart/2008/layout/LinedList"/>
    <dgm:cxn modelId="{EED199AF-CB4A-4E7C-96EC-0BA531188873}" type="presOf" srcId="{B9238612-FEFC-4062-B4FB-1ABFFF35C99C}" destId="{8F5BB65B-E3A1-4D8D-BC88-E6E2E55ACEFC}" srcOrd="0" destOrd="0" presId="urn:microsoft.com/office/officeart/2008/layout/LinedList"/>
    <dgm:cxn modelId="{861CC6C9-8441-4983-8E55-23D721C9684E}" type="presOf" srcId="{CFEEBEE3-8FB3-4587-AE6B-4E2B62C517B7}" destId="{248EF01E-EA34-4E14-A6DE-0A0CCBF20DAB}" srcOrd="0" destOrd="0" presId="urn:microsoft.com/office/officeart/2008/layout/LinedList"/>
    <dgm:cxn modelId="{3098548C-7B15-4421-96AA-566CF816689A}" srcId="{7FFA4AC1-1F92-4D4E-B616-B01F7265B16A}" destId="{4B1FEB99-026A-4974-B029-9E9C496544B0}" srcOrd="0" destOrd="0" parTransId="{D38895DA-9D68-4C4D-B326-03FF3698F4D8}" sibTransId="{CE94F8AE-691B-4A02-93FE-264170D3D846}"/>
    <dgm:cxn modelId="{72EFF8DD-DB48-47CB-B196-89E69394EBAE}" type="presOf" srcId="{ED9CFA5E-B159-4CAB-A44D-4EA196267707}" destId="{2DF326C8-72C5-46F2-9465-D5387A6801DE}" srcOrd="0" destOrd="0" presId="urn:microsoft.com/office/officeart/2008/layout/LinedList"/>
    <dgm:cxn modelId="{56B6CCE0-4405-4004-A73E-5A31B3D65B77}" srcId="{7FFA4AC1-1F92-4D4E-B616-B01F7265B16A}" destId="{ED9CFA5E-B159-4CAB-A44D-4EA196267707}" srcOrd="3" destOrd="0" parTransId="{1C221C85-E462-4E67-A667-A20FA9DDF311}" sibTransId="{9EC3954D-B7F5-4480-AFF5-63133B314ECB}"/>
    <dgm:cxn modelId="{6D578900-9F35-4228-A783-8F0616B802A1}" srcId="{7FFA4AC1-1F92-4D4E-B616-B01F7265B16A}" destId="{CFEEBEE3-8FB3-4587-AE6B-4E2B62C517B7}" srcOrd="4" destOrd="0" parTransId="{122C8EC4-2D83-4C76-AE02-CEC19EF9CD0F}" sibTransId="{5D55D838-4C31-4126-890D-103E49E30278}"/>
    <dgm:cxn modelId="{7B863FAF-18F3-4890-B727-A1A7706CB970}" type="presOf" srcId="{E7301B92-A1B3-44EA-8B55-E403D81DBD7C}" destId="{39AAD476-2678-4B85-8086-81E80EE80199}" srcOrd="0" destOrd="0" presId="urn:microsoft.com/office/officeart/2008/layout/LinedList"/>
    <dgm:cxn modelId="{606F3762-6EC0-4EDF-8087-6A6BB15306A2}" srcId="{7FFA4AC1-1F92-4D4E-B616-B01F7265B16A}" destId="{B9238612-FEFC-4062-B4FB-1ABFFF35C99C}" srcOrd="5" destOrd="0" parTransId="{B6F664ED-69C0-49C8-B953-2BEFD6270DC0}" sibTransId="{C56D8D25-E693-4875-BF4F-15EBEC13DB79}"/>
    <dgm:cxn modelId="{E14FA0C9-84B2-4B6A-91D3-76ECB8D6F280}" type="presOf" srcId="{34F048B1-1CEB-4F98-A8CF-28F287EE75F6}" destId="{C42845B9-3717-476A-A8C1-F21204E884EC}" srcOrd="0" destOrd="0" presId="urn:microsoft.com/office/officeart/2008/layout/LinedList"/>
    <dgm:cxn modelId="{DBC5F964-1FD5-4B29-8FBE-53461C244A3B}" type="presParOf" srcId="{A99A9A24-7ECC-43B0-B3C4-D410E7A6C96E}" destId="{E8412D15-F625-4EED-86AD-12A44A172912}" srcOrd="0" destOrd="0" presId="urn:microsoft.com/office/officeart/2008/layout/LinedList"/>
    <dgm:cxn modelId="{7094FB29-7CEE-41C1-8707-4C5695E2D107}" type="presParOf" srcId="{A99A9A24-7ECC-43B0-B3C4-D410E7A6C96E}" destId="{D74B6EAC-984C-42D9-A9FD-D61BDEAB9371}" srcOrd="1" destOrd="0" presId="urn:microsoft.com/office/officeart/2008/layout/LinedList"/>
    <dgm:cxn modelId="{45DA8E53-9081-4705-9A54-5AAA74108208}" type="presParOf" srcId="{D74B6EAC-984C-42D9-A9FD-D61BDEAB9371}" destId="{A19A798C-24EA-4E28-825A-A21E30D709C3}" srcOrd="0" destOrd="0" presId="urn:microsoft.com/office/officeart/2008/layout/LinedList"/>
    <dgm:cxn modelId="{098A8291-D7AD-49D9-AD62-F2D858261F52}" type="presParOf" srcId="{D74B6EAC-984C-42D9-A9FD-D61BDEAB9371}" destId="{2095A5AF-8019-4E87-9098-D73078B71935}" srcOrd="1" destOrd="0" presId="urn:microsoft.com/office/officeart/2008/layout/LinedList"/>
    <dgm:cxn modelId="{802833C5-402B-44D1-8209-900D2FFADD32}" type="presParOf" srcId="{A99A9A24-7ECC-43B0-B3C4-D410E7A6C96E}" destId="{9172E8A4-C728-405A-8C67-0A00CF38F9FF}" srcOrd="2" destOrd="0" presId="urn:microsoft.com/office/officeart/2008/layout/LinedList"/>
    <dgm:cxn modelId="{6D701EE4-4333-473E-8B09-802294238CFC}" type="presParOf" srcId="{A99A9A24-7ECC-43B0-B3C4-D410E7A6C96E}" destId="{C6CBAF73-35D3-438E-AE9C-4742C656A7EF}" srcOrd="3" destOrd="0" presId="urn:microsoft.com/office/officeart/2008/layout/LinedList"/>
    <dgm:cxn modelId="{EFDCC18E-AC5E-4E06-A1DD-AE9034074FA8}" type="presParOf" srcId="{C6CBAF73-35D3-438E-AE9C-4742C656A7EF}" destId="{C42845B9-3717-476A-A8C1-F21204E884EC}" srcOrd="0" destOrd="0" presId="urn:microsoft.com/office/officeart/2008/layout/LinedList"/>
    <dgm:cxn modelId="{B6AF0721-53FE-4690-94B6-6C85B37C2C43}" type="presParOf" srcId="{C6CBAF73-35D3-438E-AE9C-4742C656A7EF}" destId="{A05955F5-1170-41D7-875F-E8BFD594B5EF}" srcOrd="1" destOrd="0" presId="urn:microsoft.com/office/officeart/2008/layout/LinedList"/>
    <dgm:cxn modelId="{9CAEE439-17F3-49D7-850D-AFB02B0FEE6C}" type="presParOf" srcId="{A99A9A24-7ECC-43B0-B3C4-D410E7A6C96E}" destId="{AC3DCD4D-6C8B-4448-B0E5-4A73C002F062}" srcOrd="4" destOrd="0" presId="urn:microsoft.com/office/officeart/2008/layout/LinedList"/>
    <dgm:cxn modelId="{F151D9AB-11DD-4739-A6F7-807E264775DA}" type="presParOf" srcId="{A99A9A24-7ECC-43B0-B3C4-D410E7A6C96E}" destId="{9F3C14DE-B13F-4D11-A635-F002A3CF8B5A}" srcOrd="5" destOrd="0" presId="urn:microsoft.com/office/officeart/2008/layout/LinedList"/>
    <dgm:cxn modelId="{4F32E8A7-06FE-4347-9BB6-B7FC2759122C}" type="presParOf" srcId="{9F3C14DE-B13F-4D11-A635-F002A3CF8B5A}" destId="{4A4157DF-6809-4AA9-AEC1-5AA3DA89EAFD}" srcOrd="0" destOrd="0" presId="urn:microsoft.com/office/officeart/2008/layout/LinedList"/>
    <dgm:cxn modelId="{2A9A1890-2B75-449A-B2B7-204DFF45BF0A}" type="presParOf" srcId="{9F3C14DE-B13F-4D11-A635-F002A3CF8B5A}" destId="{7CEA4BC4-A386-4CF2-A207-47BF1B12FCC1}" srcOrd="1" destOrd="0" presId="urn:microsoft.com/office/officeart/2008/layout/LinedList"/>
    <dgm:cxn modelId="{4BCD1BBC-4334-4A98-B9F4-740B95614E04}" type="presParOf" srcId="{A99A9A24-7ECC-43B0-B3C4-D410E7A6C96E}" destId="{3BC855E9-A2F3-4F03-A175-91DF24299D2C}" srcOrd="6" destOrd="0" presId="urn:microsoft.com/office/officeart/2008/layout/LinedList"/>
    <dgm:cxn modelId="{2D75FF26-4C75-49A4-B460-37889B09786B}" type="presParOf" srcId="{A99A9A24-7ECC-43B0-B3C4-D410E7A6C96E}" destId="{19E7B7DD-E315-43BC-9463-F3844FD213DC}" srcOrd="7" destOrd="0" presId="urn:microsoft.com/office/officeart/2008/layout/LinedList"/>
    <dgm:cxn modelId="{23AD68ED-B94A-4E0D-8A4C-151AEA46C7D2}" type="presParOf" srcId="{19E7B7DD-E315-43BC-9463-F3844FD213DC}" destId="{2DF326C8-72C5-46F2-9465-D5387A6801DE}" srcOrd="0" destOrd="0" presId="urn:microsoft.com/office/officeart/2008/layout/LinedList"/>
    <dgm:cxn modelId="{5DC763ED-0CF0-42C8-B228-AB7B29DEFA4D}" type="presParOf" srcId="{19E7B7DD-E315-43BC-9463-F3844FD213DC}" destId="{483F6AD7-EE42-4A2E-87F7-B57C17D67E5E}" srcOrd="1" destOrd="0" presId="urn:microsoft.com/office/officeart/2008/layout/LinedList"/>
    <dgm:cxn modelId="{1F99F432-ED8B-4C38-B31B-7AE9B7CCF73F}" type="presParOf" srcId="{A99A9A24-7ECC-43B0-B3C4-D410E7A6C96E}" destId="{CF5D6AF3-0D03-4FB5-A657-A1534F212751}" srcOrd="8" destOrd="0" presId="urn:microsoft.com/office/officeart/2008/layout/LinedList"/>
    <dgm:cxn modelId="{DA8CAED8-582F-45AF-96F2-36F14B470837}" type="presParOf" srcId="{A99A9A24-7ECC-43B0-B3C4-D410E7A6C96E}" destId="{C188E5D1-1DAB-4706-B739-D676FEA59F8A}" srcOrd="9" destOrd="0" presId="urn:microsoft.com/office/officeart/2008/layout/LinedList"/>
    <dgm:cxn modelId="{E0EBB80C-1420-4466-B48C-3DB156710184}" type="presParOf" srcId="{C188E5D1-1DAB-4706-B739-D676FEA59F8A}" destId="{248EF01E-EA34-4E14-A6DE-0A0CCBF20DAB}" srcOrd="0" destOrd="0" presId="urn:microsoft.com/office/officeart/2008/layout/LinedList"/>
    <dgm:cxn modelId="{8030D07D-2466-4A25-8041-5BE19CA22E2C}" type="presParOf" srcId="{C188E5D1-1DAB-4706-B739-D676FEA59F8A}" destId="{D011B14D-77A5-45FF-9128-DCFB45382AA7}" srcOrd="1" destOrd="0" presId="urn:microsoft.com/office/officeart/2008/layout/LinedList"/>
    <dgm:cxn modelId="{36DF3B4B-B885-4428-9ED3-6721B7C325FC}" type="presParOf" srcId="{A99A9A24-7ECC-43B0-B3C4-D410E7A6C96E}" destId="{F1556455-23C2-4344-8080-D8D8F907684F}" srcOrd="10" destOrd="0" presId="urn:microsoft.com/office/officeart/2008/layout/LinedList"/>
    <dgm:cxn modelId="{809F2B3E-9D47-45C9-AED9-5E8295B44E40}" type="presParOf" srcId="{A99A9A24-7ECC-43B0-B3C4-D410E7A6C96E}" destId="{53E81EF9-FCCC-44A0-9B9D-2861FDB2B74A}" srcOrd="11" destOrd="0" presId="urn:microsoft.com/office/officeart/2008/layout/LinedList"/>
    <dgm:cxn modelId="{9F417B14-A1CD-454E-B669-6585E3961B12}" type="presParOf" srcId="{53E81EF9-FCCC-44A0-9B9D-2861FDB2B74A}" destId="{8F5BB65B-E3A1-4D8D-BC88-E6E2E55ACEFC}" srcOrd="0" destOrd="0" presId="urn:microsoft.com/office/officeart/2008/layout/LinedList"/>
    <dgm:cxn modelId="{85F96078-DD9D-460E-A55C-74B656FFF76D}" type="presParOf" srcId="{53E81EF9-FCCC-44A0-9B9D-2861FDB2B74A}" destId="{8E427373-6B02-4260-ACF3-5A67295E00B4}" srcOrd="1" destOrd="0" presId="urn:microsoft.com/office/officeart/2008/layout/LinedList"/>
    <dgm:cxn modelId="{B425CF08-BB03-430D-894D-B863A0441112}" type="presParOf" srcId="{A99A9A24-7ECC-43B0-B3C4-D410E7A6C96E}" destId="{20D51286-653B-434B-BAA9-80DAFA21B96F}" srcOrd="12" destOrd="0" presId="urn:microsoft.com/office/officeart/2008/layout/LinedList"/>
    <dgm:cxn modelId="{03230436-9C84-46E9-9213-F7017B38051C}" type="presParOf" srcId="{A99A9A24-7ECC-43B0-B3C4-D410E7A6C96E}" destId="{8115771A-A9FB-4515-947C-3247C2C67184}" srcOrd="13" destOrd="0" presId="urn:microsoft.com/office/officeart/2008/layout/LinedList"/>
    <dgm:cxn modelId="{586BC5E0-3BE4-48E9-BA53-EBD4B7E55075}" type="presParOf" srcId="{8115771A-A9FB-4515-947C-3247C2C67184}" destId="{6EC9024E-A4E0-414C-BF67-524BC08CF29C}" srcOrd="0" destOrd="0" presId="urn:microsoft.com/office/officeart/2008/layout/LinedList"/>
    <dgm:cxn modelId="{9FAEF44B-A70E-45AB-BF1D-1A41C1E4B4D9}" type="presParOf" srcId="{8115771A-A9FB-4515-947C-3247C2C67184}" destId="{6536ADB7-3AD4-4574-A6D6-5D2992898A3C}" srcOrd="1" destOrd="0" presId="urn:microsoft.com/office/officeart/2008/layout/LinedList"/>
    <dgm:cxn modelId="{F61B5341-28FF-41B4-8412-59727C9866E4}" type="presParOf" srcId="{A99A9A24-7ECC-43B0-B3C4-D410E7A6C96E}" destId="{8CDD5E45-8C14-4B75-864D-6FD0795E890F}" srcOrd="14" destOrd="0" presId="urn:microsoft.com/office/officeart/2008/layout/LinedList"/>
    <dgm:cxn modelId="{21753EE1-8FFA-4B80-A5B5-DA63A59E98B4}" type="presParOf" srcId="{A99A9A24-7ECC-43B0-B3C4-D410E7A6C96E}" destId="{54929ACE-6035-4E28-A27C-A2BCBFB16D03}" srcOrd="15" destOrd="0" presId="urn:microsoft.com/office/officeart/2008/layout/LinedList"/>
    <dgm:cxn modelId="{E321D092-BABB-4873-85B4-55DA21E529DC}" type="presParOf" srcId="{54929ACE-6035-4E28-A27C-A2BCBFB16D03}" destId="{39AAD476-2678-4B85-8086-81E80EE80199}" srcOrd="0" destOrd="0" presId="urn:microsoft.com/office/officeart/2008/layout/LinedList"/>
    <dgm:cxn modelId="{2547A44D-F9B6-4EA7-9591-7641D7CE9502}" type="presParOf" srcId="{54929ACE-6035-4E28-A27C-A2BCBFB16D03}" destId="{071D3422-DCBA-4A73-943E-72876875A1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9/29/2022</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C program to illustrate</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fgets</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#include &lt;</a:t>
            </a:r>
            <a:r>
              <a:rPr lang="en-GB" b="0" dirty="0" err="1">
                <a:solidFill>
                  <a:srgbClr val="6A9955"/>
                </a:solidFill>
                <a:effectLst/>
                <a:latin typeface="Consolas" panose="020B0609020204030204" pitchFamily="49" charset="0"/>
              </a:rPr>
              <a:t>stdio.h</a:t>
            </a:r>
            <a:r>
              <a:rPr lang="en-GB" b="0" dirty="0">
                <a:solidFill>
                  <a:srgbClr val="6A9955"/>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#define MAX 7</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int main()</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char str1[MAX];</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char str2[MAX];</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fgets</a:t>
            </a:r>
            <a:r>
              <a:rPr lang="en-GB" b="0" dirty="0">
                <a:solidFill>
                  <a:srgbClr val="6A9955"/>
                </a:solidFill>
                <a:effectLst/>
                <a:latin typeface="Consolas" panose="020B0609020204030204" pitchFamily="49" charset="0"/>
              </a:rPr>
              <a:t>(str1, MAX, stdin);</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("string 1 is: %s\n", str1);</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puts("");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smtClean="0">
                <a:solidFill>
                  <a:srgbClr val="6A9955"/>
                </a:solidFill>
                <a:effectLst/>
                <a:latin typeface="Consolas" panose="020B0609020204030204" pitchFamily="49" charset="0"/>
              </a:rPr>
              <a:t>fgets</a:t>
            </a:r>
            <a:r>
              <a:rPr lang="en-GB" b="0" dirty="0" smtClean="0">
                <a:solidFill>
                  <a:srgbClr val="6A9955"/>
                </a:solidFill>
                <a:effectLst/>
                <a:latin typeface="Consolas" panose="020B0609020204030204" pitchFamily="49" charset="0"/>
              </a:rPr>
              <a:t>(str2, </a:t>
            </a:r>
            <a:r>
              <a:rPr lang="en-GB" b="0" dirty="0">
                <a:solidFill>
                  <a:srgbClr val="6A9955"/>
                </a:solidFill>
                <a:effectLst/>
                <a:latin typeface="Consolas" panose="020B0609020204030204" pitchFamily="49" charset="0"/>
              </a:rPr>
              <a:t>MAX, stdin);</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("string 1 is: %s\n", </a:t>
            </a:r>
            <a:r>
              <a:rPr lang="en-GB" b="0" dirty="0" smtClean="0">
                <a:solidFill>
                  <a:srgbClr val="6A9955"/>
                </a:solidFill>
                <a:effectLst/>
                <a:latin typeface="Consolas" panose="020B0609020204030204" pitchFamily="49" charset="0"/>
              </a:rPr>
              <a:t>str2);</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r>
            <a:br>
              <a:rPr lang="en-GB" b="0" dirty="0">
                <a:solidFill>
                  <a:srgbClr val="D4D4D4"/>
                </a:solidFill>
                <a:effectLst/>
                <a:latin typeface="Consolas" panose="020B0609020204030204" pitchFamily="49" charset="0"/>
              </a:rPr>
            </a:br>
            <a:r>
              <a:rPr lang="en-GB" b="0" dirty="0">
                <a:solidFill>
                  <a:srgbClr val="6A9955"/>
                </a:solidFill>
                <a:effectLst/>
                <a:latin typeface="Consolas" panose="020B0609020204030204" pitchFamily="49" charset="0"/>
              </a:rPr>
              <a:t>    return 0;</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#define TRUE 1</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#define FALSE 0</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int main(){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int x=FALSE;</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if(x==TRUE)</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("The value of x is true");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else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("The value of x is FALSE");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return 0;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C586C0"/>
                </a:solidFill>
                <a:effectLst/>
                <a:latin typeface="Consolas" panose="020B0609020204030204" pitchFamily="49" charset="0"/>
              </a:rPr>
              <a:t>#include</a:t>
            </a:r>
            <a:r>
              <a:rPr lang="en-GB" b="0" dirty="0">
                <a:solidFill>
                  <a:srgbClr val="CE9178"/>
                </a:solidFill>
                <a:effectLst/>
                <a:latin typeface="Consolas" panose="020B0609020204030204" pitchFamily="49" charset="0"/>
              </a:rPr>
              <a:t>&lt;stdbool.h&gt;</a:t>
            </a:r>
            <a:r>
              <a:rPr lang="en-GB" b="0" dirty="0">
                <a:solidFill>
                  <a:srgbClr val="569CD6"/>
                </a:solidFill>
                <a:effectLst/>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bool</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false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"The value of x is true"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"The value of x is FALSE"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smtClean="0">
                <a:solidFill>
                  <a:srgbClr val="6A9955"/>
                </a:solidFill>
                <a:effectLst/>
                <a:latin typeface="Consolas" panose="020B0609020204030204" pitchFamily="49" charset="0"/>
              </a:rPr>
              <a:t>//*/</a:t>
            </a:r>
          </a:p>
          <a:p>
            <a:endParaRPr lang="en-GB" b="0" dirty="0" smtClean="0">
              <a:solidFill>
                <a:srgbClr val="6A9955"/>
              </a:solidFill>
              <a:effectLst/>
              <a:latin typeface="Consolas" panose="020B0609020204030204" pitchFamily="49" charset="0"/>
            </a:endParaRPr>
          </a:p>
          <a:p>
            <a:endParaRPr lang="en-GB" b="0" dirty="0" smtClean="0">
              <a:solidFill>
                <a:srgbClr val="6A9955"/>
              </a:solidFill>
              <a:effectLst/>
              <a:latin typeface="Consolas" panose="020B0609020204030204" pitchFamily="49" charset="0"/>
            </a:endParaRPr>
          </a:p>
          <a:p>
            <a:endParaRPr lang="en-GB" b="0" dirty="0" smtClean="0">
              <a:solidFill>
                <a:srgbClr val="6A9955"/>
              </a:solidFill>
              <a:effectLst/>
              <a:latin typeface="Consolas" panose="020B0609020204030204" pitchFamily="49" charset="0"/>
            </a:endParaRPr>
          </a:p>
          <a:p>
            <a:endParaRPr lang="en-GB" b="0" dirty="0" smtClean="0">
              <a:solidFill>
                <a:srgbClr val="6A9955"/>
              </a:solidFill>
              <a:effectLst/>
              <a:latin typeface="Consolas" panose="020B0609020204030204" pitchFamily="49" charset="0"/>
            </a:endParaRPr>
          </a:p>
          <a:p>
            <a:endParaRPr lang="en-GB"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 </a:t>
            </a:r>
          </a:p>
          <a:p>
            <a:r>
              <a:rPr lang="en-GB" b="0" dirty="0">
                <a:solidFill>
                  <a:srgbClr val="6A9955"/>
                </a:solidFill>
                <a:effectLst/>
                <a:latin typeface="Consolas" panose="020B0609020204030204" pitchFamily="49" charset="0"/>
              </a:rPr>
              <a:t>// Global variables  </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  </a:t>
            </a:r>
          </a:p>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a:t>
            </a:r>
            <a:r>
              <a:rPr lang="en-GB" b="0" dirty="0">
                <a:solidFill>
                  <a:srgbClr val="D4D4D4"/>
                </a:solidFill>
                <a:effectLst/>
                <a:latin typeface="Consolas" panose="020B0609020204030204" pitchFamily="49" charset="0"/>
              </a:rPr>
              <a:t>;  </a:t>
            </a:r>
          </a:p>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Add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r>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Mul</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//Local Variable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d</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20</a:t>
            </a: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////Local Variable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Ans1</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Ans2</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30</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 Local variable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50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70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Ans1</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Add</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Ans2</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Mul</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"The addition result is: </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Ans1</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"The Multiplication result is: </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Ans2</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 is: </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1056115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static int b=7;</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void </a:t>
            </a:r>
            <a:r>
              <a:rPr lang="en-GB" b="0" dirty="0" err="1">
                <a:solidFill>
                  <a:srgbClr val="6A9955"/>
                </a:solidFill>
                <a:effectLst/>
                <a:latin typeface="Consolas" panose="020B0609020204030204" pitchFamily="49" charset="0"/>
              </a:rPr>
              <a:t>addd</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b++;</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("%d\</a:t>
            </a:r>
            <a:r>
              <a:rPr lang="en-GB" b="0" dirty="0" err="1">
                <a:solidFill>
                  <a:srgbClr val="6A9955"/>
                </a:solidFill>
                <a:effectLst/>
                <a:latin typeface="Consolas" panose="020B0609020204030204" pitchFamily="49" charset="0"/>
              </a:rPr>
              <a:t>n",b</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int main(){</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addd</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b++;</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("%d\</a:t>
            </a:r>
            <a:r>
              <a:rPr lang="en-GB" b="0" dirty="0" err="1">
                <a:solidFill>
                  <a:srgbClr val="6A9955"/>
                </a:solidFill>
                <a:effectLst/>
                <a:latin typeface="Consolas" panose="020B0609020204030204" pitchFamily="49" charset="0"/>
              </a:rPr>
              <a:t>n",b</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r>
            <a:br>
              <a:rPr lang="en-GB" b="0" dirty="0">
                <a:solidFill>
                  <a:srgbClr val="D4D4D4"/>
                </a:solidFill>
                <a:effectLst/>
                <a:latin typeface="Consolas" panose="020B0609020204030204" pitchFamily="49" charset="0"/>
              </a:rPr>
            </a:br>
            <a:r>
              <a:rPr lang="en-GB" b="0" dirty="0">
                <a:solidFill>
                  <a:srgbClr val="6A9955"/>
                </a:solidFill>
                <a:effectLst/>
                <a:latin typeface="Consolas" panose="020B0609020204030204" pitchFamily="49" charset="0"/>
              </a:rPr>
              <a:t>    return 0;</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#include &lt;</a:t>
            </a:r>
            <a:r>
              <a:rPr lang="en-GB" b="0" dirty="0" err="1">
                <a:solidFill>
                  <a:srgbClr val="6A9955"/>
                </a:solidFill>
                <a:effectLst/>
                <a:latin typeface="Consolas" panose="020B0609020204030204" pitchFamily="49" charset="0"/>
              </a:rPr>
              <a:t>stdio.h</a:t>
            </a:r>
            <a:r>
              <a:rPr lang="en-GB" b="0" dirty="0">
                <a:solidFill>
                  <a:srgbClr val="6A9955"/>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static int count=0;</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void </a:t>
            </a:r>
            <a:r>
              <a:rPr lang="en-GB" b="0" dirty="0" err="1">
                <a:solidFill>
                  <a:srgbClr val="6A9955"/>
                </a:solidFill>
                <a:effectLst/>
                <a:latin typeface="Consolas" panose="020B0609020204030204" pitchFamily="49" charset="0"/>
              </a:rPr>
              <a:t>func</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count++;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("statistic:%d \n", count);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int main()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("call </a:t>
            </a:r>
            <a:r>
              <a:rPr lang="en-GB" b="0" dirty="0" err="1">
                <a:solidFill>
                  <a:srgbClr val="6A9955"/>
                </a:solidFill>
                <a:effectLst/>
                <a:latin typeface="Consolas" panose="020B0609020204030204" pitchFamily="49" charset="0"/>
              </a:rPr>
              <a:t>func</a:t>
            </a:r>
            <a:r>
              <a:rPr lang="en-GB" b="0" dirty="0">
                <a:solidFill>
                  <a:srgbClr val="6A9955"/>
                </a:solidFill>
                <a:effectLst/>
                <a:latin typeface="Consolas" panose="020B0609020204030204" pitchFamily="49" charset="0"/>
              </a:rPr>
              <a:t>\n");</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func</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puts("");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("operation in main\n");</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count++;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printf</a:t>
            </a:r>
            <a:r>
              <a:rPr lang="en-GB" b="0" dirty="0">
                <a:solidFill>
                  <a:srgbClr val="6A9955"/>
                </a:solidFill>
                <a:effectLst/>
                <a:latin typeface="Consolas" panose="020B0609020204030204" pitchFamily="49" charset="0"/>
              </a:rPr>
              <a:t>("statistic:%d \n", count);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return 0;</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314685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a:t>
            </a:r>
            <a:r>
              <a:rPr lang="en-US" b="0" dirty="0" err="1">
                <a:solidFill>
                  <a:srgbClr val="CE9178"/>
                </a:solidFill>
                <a:effectLst/>
                <a:latin typeface="Consolas" panose="020B0609020204030204" pitchFamily="49" charset="0"/>
              </a:rPr>
              <a:t>stdio.h</a:t>
            </a:r>
            <a:r>
              <a:rPr lang="en-US" b="0" dirty="0">
                <a:solidFill>
                  <a:srgbClr val="CE9178"/>
                </a:solidFill>
                <a:effectLst/>
                <a:latin typeface="Consolas" panose="020B0609020204030204" pitchFamily="49" charset="0"/>
              </a:rPr>
              <a:t>&gt;</a:t>
            </a:r>
            <a:r>
              <a:rPr lang="en-US" b="0" dirty="0">
                <a:solidFill>
                  <a:srgbClr val="569CD6"/>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a:t>
            </a:r>
            <a:r>
              <a:rPr lang="en-US" b="0" dirty="0" err="1">
                <a:solidFill>
                  <a:srgbClr val="CE9178"/>
                </a:solidFill>
                <a:effectLst/>
                <a:latin typeface="Consolas" panose="020B0609020204030204" pitchFamily="49" charset="0"/>
              </a:rPr>
              <a:t>stdlib.h</a:t>
            </a:r>
            <a:r>
              <a:rPr lang="en-US" b="0" dirty="0">
                <a:solidFill>
                  <a:srgbClr val="CE9178"/>
                </a:solidFill>
                <a:effectLst/>
                <a:latin typeface="Consolas" panose="020B0609020204030204" pitchFamily="49" charset="0"/>
              </a:rPr>
              <a:t>&gt;</a:t>
            </a:r>
            <a:r>
              <a:rPr lang="en-US" b="0" dirty="0">
                <a:solidFill>
                  <a:srgbClr val="569CD6"/>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It returns the same sequence of random number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on every execution of the program. */</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Random Numbers are: </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&lt;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a:t>
            </a:r>
            <a:r>
              <a:rPr lang="en-US" b="0" dirty="0">
                <a:solidFill>
                  <a:srgbClr val="9CDCFE"/>
                </a:solidFill>
                <a:effectLst/>
                <a:latin typeface="Consolas" panose="020B0609020204030204" pitchFamily="49" charset="0"/>
              </a:rPr>
              <a:t>%d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rand</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int main()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int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srand</a:t>
            </a:r>
            <a:r>
              <a:rPr lang="en-US" b="0" dirty="0">
                <a:solidFill>
                  <a:srgbClr val="6A9955"/>
                </a:solidFill>
                <a:effectLst/>
                <a:latin typeface="Consolas" panose="020B0609020204030204" pitchFamily="49" charset="0"/>
              </a:rPr>
              <a:t>(time(NULL));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printf</a:t>
            </a:r>
            <a:r>
              <a:rPr lang="en-US" b="0" dirty="0">
                <a:solidFill>
                  <a:srgbClr val="6A9955"/>
                </a:solidFill>
                <a:effectLst/>
                <a:latin typeface="Consolas" panose="020B0609020204030204" pitchFamily="49" charset="0"/>
              </a:rPr>
              <a:t>(" Random Numbers are: \n");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for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&lt;5;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 range [5; 10)</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printf</a:t>
            </a:r>
            <a:r>
              <a:rPr lang="en-US" b="0" dirty="0">
                <a:solidFill>
                  <a:srgbClr val="6A9955"/>
                </a:solidFill>
                <a:effectLst/>
                <a:latin typeface="Consolas" panose="020B0609020204030204" pitchFamily="49" charset="0"/>
              </a:rPr>
              <a:t>(" %d", 5+rand()%10);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return 0;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3622868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mailto:Nazrin.Sultanli.Dolkhanova@bhos.edu.az" TargetMode="External"/><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2016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5822576" y="549275"/>
            <a:ext cx="5818562" cy="2986234"/>
          </a:xfrm>
        </p:spPr>
        <p:txBody>
          <a:bodyPr vert="horz" wrap="square" lIns="0" tIns="0" rIns="0" bIns="0" rtlCol="0" anchor="b" anchorCtr="0">
            <a:normAutofit/>
          </a:bodyPr>
          <a:lstStyle/>
          <a:p>
            <a:pPr>
              <a:lnSpc>
                <a:spcPct val="100000"/>
              </a:lnSpc>
            </a:pPr>
            <a:r>
              <a:rPr lang="en-US" sz="6600" b="1" dirty="0">
                <a:solidFill>
                  <a:srgbClr val="FFFFFF"/>
                </a:solidFill>
              </a:rPr>
              <a:t>Functions</a:t>
            </a:r>
            <a:endParaRPr lang="en-US" sz="6400"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D9A11267-FC52-4990-8D98-010AFABA5544}"/>
              </a:ext>
            </a:extLst>
          </p:cNvPr>
          <p:cNvSpPr>
            <a:spLocks noGrp="1"/>
          </p:cNvSpPr>
          <p:nvPr>
            <p:ph type="body" sz="quarter" idx="14"/>
          </p:nvPr>
        </p:nvSpPr>
        <p:spPr>
          <a:xfrm>
            <a:off x="5822576" y="3762198"/>
            <a:ext cx="5437187" cy="2265216"/>
          </a:xfrm>
        </p:spPr>
        <p:txBody>
          <a:bodyPr vert="horz" wrap="square" lIns="0" tIns="0" rIns="0" bIns="0" rtlCol="0">
            <a:normAutofit/>
          </a:bodyPr>
          <a:lstStyle/>
          <a:p>
            <a:pPr marL="0" indent="0">
              <a:lnSpc>
                <a:spcPct val="100000"/>
              </a:lnSpc>
            </a:pPr>
            <a:r>
              <a:rPr lang="en-US" sz="2400" kern="1200" dirty="0">
                <a:latin typeface="+mn-lt"/>
                <a:ea typeface="+mn-ea"/>
                <a:cs typeface="+mn-cs"/>
              </a:rPr>
              <a:t>Nazrin Dolkhanova Sultanli</a:t>
            </a:r>
          </a:p>
          <a:p>
            <a:pPr marL="0" indent="0">
              <a:lnSpc>
                <a:spcPct val="100000"/>
              </a:lnSpc>
            </a:pPr>
            <a:r>
              <a:rPr lang="en-US" sz="1800" dirty="0">
                <a:effectLst/>
                <a:latin typeface="Times New Roman" panose="02020603050405020304" pitchFamily="18" charset="0"/>
                <a:ea typeface="Times New Roman" panose="02020603050405020304" pitchFamily="18" charset="0"/>
              </a:rPr>
              <a:t>Programming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335" dirty="0">
                <a:effectLst/>
                <a:latin typeface="Times New Roman" panose="02020603050405020304" pitchFamily="18" charset="0"/>
                <a:ea typeface="Times New Roman" panose="02020603050405020304" pitchFamily="18" charset="0"/>
              </a:rPr>
              <a:t> </a:t>
            </a:r>
            <a:endParaRPr lang="en-US" sz="2400" kern="1200" dirty="0">
              <a:latin typeface="+mn-lt"/>
              <a:ea typeface="+mn-ea"/>
              <a:cs typeface="+mn-cs"/>
            </a:endParaRPr>
          </a:p>
        </p:txBody>
      </p:sp>
      <p:pic>
        <p:nvPicPr>
          <p:cNvPr id="7" name="Graphic 6">
            <a:extLst>
              <a:ext uri="{FF2B5EF4-FFF2-40B4-BE49-F238E27FC236}">
                <a16:creationId xmlns="" xmlns:a16="http://schemas.microsoft.com/office/drawing/2014/main" id="{8BE51323-B855-A736-DC17-9EAA8859DB30}"/>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2433" y="126654"/>
            <a:ext cx="1304925" cy="809625"/>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7" name="Title 1">
            <a:extLst>
              <a:ext uri="{FF2B5EF4-FFF2-40B4-BE49-F238E27FC236}">
                <a16:creationId xmlns="" xmlns:a16="http://schemas.microsoft.com/office/drawing/2014/main" id="{3B61B56E-C158-38FA-3B56-3755D314DEEE}"/>
              </a:ext>
            </a:extLst>
          </p:cNvPr>
          <p:cNvSpPr>
            <a:spLocks noGrp="1"/>
          </p:cNvSpPr>
          <p:nvPr>
            <p:ph type="title"/>
          </p:nvPr>
        </p:nvSpPr>
        <p:spPr>
          <a:xfrm>
            <a:off x="456142" y="196900"/>
            <a:ext cx="11091862" cy="873125"/>
          </a:xfrm>
        </p:spPr>
        <p:txBody>
          <a:bodyPr/>
          <a:lstStyle/>
          <a:p>
            <a:r>
              <a:rPr lang="en-US" dirty="0"/>
              <a:t>3.6 Random number generator</a:t>
            </a:r>
          </a:p>
        </p:txBody>
      </p:sp>
      <p:sp>
        <p:nvSpPr>
          <p:cNvPr id="14" name="Date Placeholder 13">
            <a:extLst>
              <a:ext uri="{FF2B5EF4-FFF2-40B4-BE49-F238E27FC236}">
                <a16:creationId xmlns="" xmlns:a16="http://schemas.microsoft.com/office/drawing/2014/main" id="{87BBC97D-2A8C-404A-C8BE-A31AE6618B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
        <p:nvSpPr>
          <p:cNvPr id="2" name="Rectangle 1">
            <a:extLst>
              <a:ext uri="{FF2B5EF4-FFF2-40B4-BE49-F238E27FC236}">
                <a16:creationId xmlns="" xmlns:a16="http://schemas.microsoft.com/office/drawing/2014/main" id="{8335F240-7987-1261-7868-61C0546F3779}"/>
              </a:ext>
            </a:extLst>
          </p:cNvPr>
          <p:cNvSpPr>
            <a:spLocks noChangeArrowheads="1"/>
          </p:cNvSpPr>
          <p:nvPr/>
        </p:nvSpPr>
        <p:spPr bwMode="auto">
          <a:xfrm>
            <a:off x="198190" y="1251307"/>
            <a:ext cx="6316996" cy="2631490"/>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bg1"/>
                </a:solidFill>
                <a:effectLst/>
                <a:latin typeface="Monaco"/>
                <a:cs typeface="Courier New" panose="02070309020205020404" pitchFamily="49" charset="0"/>
              </a:rPr>
              <a:t>In the C programming language, the </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rand() </a:t>
            </a:r>
            <a:r>
              <a:rPr kumimoji="0" lang="en-US" altLang="en-US" sz="1200" i="0" u="none" strike="noStrike" cap="none" normalizeH="0" baseline="0" dirty="0">
                <a:ln>
                  <a:noFill/>
                </a:ln>
                <a:solidFill>
                  <a:schemeClr val="bg1"/>
                </a:solidFill>
                <a:effectLst/>
                <a:latin typeface="Monaco"/>
                <a:cs typeface="Courier New" panose="02070309020205020404" pitchFamily="49" charset="0"/>
              </a:rPr>
              <a:t>function is a library function that generates the random number in the range </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[0, RAND_MAX]. </a:t>
            </a:r>
            <a:r>
              <a:rPr kumimoji="0" lang="en-US" altLang="en-US" sz="1200" i="0" u="none" strike="noStrike" cap="none" normalizeH="0" baseline="0" dirty="0">
                <a:ln>
                  <a:noFill/>
                </a:ln>
                <a:solidFill>
                  <a:schemeClr val="bg1"/>
                </a:solidFill>
                <a:effectLst/>
                <a:latin typeface="Monaco"/>
                <a:cs typeface="Courier New" panose="02070309020205020404" pitchFamily="49" charset="0"/>
              </a:rPr>
              <a:t>When we use the rand() function in a program, we need to implement the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stdlib.h</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i="0" u="none" strike="noStrike" cap="none" normalizeH="0" baseline="0" dirty="0">
                <a:ln>
                  <a:noFill/>
                </a:ln>
                <a:solidFill>
                  <a:schemeClr val="bg1"/>
                </a:solidFill>
                <a:effectLst/>
                <a:latin typeface="Monaco"/>
                <a:cs typeface="Courier New" panose="02070309020205020404" pitchFamily="49" charset="0"/>
              </a:rPr>
              <a:t>header file because rand() function is defined in the </a:t>
            </a:r>
            <a:r>
              <a:rPr kumimoji="0" lang="en-US" altLang="en-US" sz="1200" i="0" u="none" strike="noStrike" cap="none" normalizeH="0" baseline="0" dirty="0" err="1">
                <a:ln>
                  <a:noFill/>
                </a:ln>
                <a:solidFill>
                  <a:schemeClr val="bg1"/>
                </a:solidFill>
                <a:effectLst/>
                <a:latin typeface="Monaco"/>
                <a:cs typeface="Courier New" panose="02070309020205020404" pitchFamily="49" charset="0"/>
              </a:rPr>
              <a:t>stdlib</a:t>
            </a:r>
            <a:r>
              <a:rPr kumimoji="0" lang="en-US" altLang="en-US" sz="1200" i="0" u="none" strike="noStrike" cap="none" normalizeH="0" baseline="0" dirty="0">
                <a:ln>
                  <a:noFill/>
                </a:ln>
                <a:solidFill>
                  <a:schemeClr val="bg1"/>
                </a:solidFill>
                <a:effectLst/>
                <a:latin typeface="Monaco"/>
                <a:cs typeface="Courier New" panose="02070309020205020404" pitchFamily="49" charset="0"/>
              </a:rPr>
              <a:t> header file. It does not contain any seed number. Therefore, when we execute the same program again and again, it returns the same values.</a:t>
            </a:r>
          </a:p>
          <a:p>
            <a:r>
              <a:rPr lang="en-GB" sz="1200" b="1" i="0" dirty="0">
                <a:solidFill>
                  <a:srgbClr val="2E8B57"/>
                </a:solidFill>
                <a:effectLst/>
                <a:latin typeface="inter-regular"/>
              </a:rPr>
              <a:t>int</a:t>
            </a:r>
            <a:r>
              <a:rPr lang="en-GB" sz="1200" b="0" i="0" dirty="0">
                <a:solidFill>
                  <a:srgbClr val="000000"/>
                </a:solidFill>
                <a:effectLst/>
                <a:latin typeface="inter-regular"/>
              </a:rPr>
              <a:t> rand (</a:t>
            </a:r>
            <a:r>
              <a:rPr lang="en-GB" sz="1200" b="1" i="0" dirty="0">
                <a:solidFill>
                  <a:srgbClr val="006699"/>
                </a:solidFill>
                <a:effectLst/>
                <a:latin typeface="inter-regular"/>
              </a:rPr>
              <a:t>void</a:t>
            </a:r>
            <a:r>
              <a:rPr lang="en-GB" sz="1200" b="0" i="0" dirty="0">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333333"/>
                </a:solidFill>
                <a:effectLst/>
                <a:latin typeface="inter-regular"/>
              </a:rPr>
              <a:t>The rand() function returns the random integers whose range from 0 to RAND_MAX. The RAND_MAX is a symbolic constant that defines in </a:t>
            </a:r>
            <a:r>
              <a:rPr lang="en-US" sz="1200" b="0" i="0" dirty="0" err="1">
                <a:solidFill>
                  <a:srgbClr val="333333"/>
                </a:solidFill>
                <a:effectLst/>
                <a:latin typeface="inter-regular"/>
              </a:rPr>
              <a:t>stdlib.h</a:t>
            </a:r>
            <a:r>
              <a:rPr lang="en-US" sz="1200" b="0" i="0" dirty="0">
                <a:solidFill>
                  <a:srgbClr val="333333"/>
                </a:solidFill>
                <a:effectLst/>
                <a:latin typeface="inter-regular"/>
              </a:rPr>
              <a:t> header file, whose value is greater but less than 32767 depending on the C 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u="none" strike="noStrike" cap="none" normalizeH="0" baseline="0" dirty="0">
              <a:ln>
                <a:noFill/>
              </a:ln>
              <a:solidFill>
                <a:srgbClr val="333333"/>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333333"/>
                </a:solidFill>
                <a:effectLst/>
                <a:latin typeface="inter-regular"/>
              </a:rPr>
              <a:t>The </a:t>
            </a:r>
            <a:r>
              <a:rPr lang="en-US" sz="1200" b="0" i="0" dirty="0" err="1">
                <a:solidFill>
                  <a:srgbClr val="333333"/>
                </a:solidFill>
                <a:effectLst/>
                <a:latin typeface="inter-regular"/>
              </a:rPr>
              <a:t>srand</a:t>
            </a:r>
            <a:r>
              <a:rPr lang="en-US" sz="1200" b="0" i="0" dirty="0">
                <a:solidFill>
                  <a:srgbClr val="333333"/>
                </a:solidFill>
                <a:effectLst/>
                <a:latin typeface="inter-regular"/>
              </a:rPr>
              <a:t>() function is a C library function that determines the initial point to generate different series of pseudo-random numbers. A </a:t>
            </a:r>
            <a:r>
              <a:rPr lang="en-US" sz="1200" b="0" i="0" dirty="0" err="1">
                <a:solidFill>
                  <a:srgbClr val="333333"/>
                </a:solidFill>
                <a:effectLst/>
                <a:latin typeface="inter-regular"/>
              </a:rPr>
              <a:t>srand</a:t>
            </a:r>
            <a:r>
              <a:rPr lang="en-US" sz="1200" b="0" i="0" dirty="0">
                <a:solidFill>
                  <a:srgbClr val="333333"/>
                </a:solidFill>
                <a:effectLst/>
                <a:latin typeface="inter-regular"/>
              </a:rPr>
              <a:t>() function cannot be used without using a rand() function. The </a:t>
            </a:r>
            <a:r>
              <a:rPr lang="en-US" sz="1200" b="0" i="0" dirty="0" err="1">
                <a:solidFill>
                  <a:srgbClr val="333333"/>
                </a:solidFill>
                <a:effectLst/>
                <a:latin typeface="inter-regular"/>
              </a:rPr>
              <a:t>srand</a:t>
            </a:r>
            <a:r>
              <a:rPr lang="en-US" sz="1200" b="0" i="0" dirty="0">
                <a:solidFill>
                  <a:srgbClr val="333333"/>
                </a:solidFill>
                <a:effectLst/>
                <a:latin typeface="inter-regular"/>
              </a:rPr>
              <a:t>() function is required to set the value of the seed only once in a program to generate the different results of random integers before calling the rand() function.</a:t>
            </a:r>
            <a:endParaRPr kumimoji="0" lang="en-US" altLang="en-US" sz="1200" i="0" u="none" strike="noStrike" cap="none" normalizeH="0" baseline="0" dirty="0">
              <a:ln>
                <a:noFill/>
              </a:ln>
              <a:solidFill>
                <a:schemeClr val="bg1"/>
              </a:solidFill>
              <a:effectLst/>
            </a:endParaRPr>
          </a:p>
        </p:txBody>
      </p:sp>
      <p:pic>
        <p:nvPicPr>
          <p:cNvPr id="5" name="Picture 4">
            <a:extLst>
              <a:ext uri="{FF2B5EF4-FFF2-40B4-BE49-F238E27FC236}">
                <a16:creationId xmlns="" xmlns:a16="http://schemas.microsoft.com/office/drawing/2014/main" id="{284D74AD-AAA7-1BE6-9C0C-24226B3BF6DB}"/>
              </a:ext>
            </a:extLst>
          </p:cNvPr>
          <p:cNvPicPr>
            <a:picLocks noChangeAspect="1"/>
          </p:cNvPicPr>
          <p:nvPr/>
        </p:nvPicPr>
        <p:blipFill rotWithShape="1">
          <a:blip r:embed="rId3"/>
          <a:srcRect r="4518"/>
          <a:stretch/>
        </p:blipFill>
        <p:spPr>
          <a:xfrm>
            <a:off x="6794409" y="1276728"/>
            <a:ext cx="4973189" cy="2300633"/>
          </a:xfrm>
          <a:prstGeom prst="rect">
            <a:avLst/>
          </a:prstGeom>
        </p:spPr>
      </p:pic>
      <p:pic>
        <p:nvPicPr>
          <p:cNvPr id="11" name="Picture 10">
            <a:extLst>
              <a:ext uri="{FF2B5EF4-FFF2-40B4-BE49-F238E27FC236}">
                <a16:creationId xmlns="" xmlns:a16="http://schemas.microsoft.com/office/drawing/2014/main" id="{CFD33BC7-5EFA-6AA0-27B0-F49F3727B64B}"/>
              </a:ext>
            </a:extLst>
          </p:cNvPr>
          <p:cNvPicPr>
            <a:picLocks noChangeAspect="1"/>
          </p:cNvPicPr>
          <p:nvPr/>
        </p:nvPicPr>
        <p:blipFill>
          <a:blip r:embed="rId4"/>
          <a:stretch>
            <a:fillRect/>
          </a:stretch>
        </p:blipFill>
        <p:spPr>
          <a:xfrm>
            <a:off x="6673859" y="3983953"/>
            <a:ext cx="5231137" cy="2116666"/>
          </a:xfrm>
          <a:prstGeom prst="rect">
            <a:avLst/>
          </a:prstGeom>
        </p:spPr>
      </p:pic>
      <p:pic>
        <p:nvPicPr>
          <p:cNvPr id="4" name="Picture 3"/>
          <p:cNvPicPr>
            <a:picLocks noChangeAspect="1"/>
          </p:cNvPicPr>
          <p:nvPr/>
        </p:nvPicPr>
        <p:blipFill>
          <a:blip r:embed="rId5"/>
          <a:stretch>
            <a:fillRect/>
          </a:stretch>
        </p:blipFill>
        <p:spPr>
          <a:xfrm>
            <a:off x="853440" y="4597369"/>
            <a:ext cx="5254752" cy="1503250"/>
          </a:xfrm>
          <a:prstGeom prst="rect">
            <a:avLst/>
          </a:prstGeom>
        </p:spPr>
      </p:pic>
    </p:spTree>
    <p:extLst>
      <p:ext uri="{BB962C8B-B14F-4D97-AF65-F5344CB8AC3E}">
        <p14:creationId xmlns:p14="http://schemas.microsoft.com/office/powerpoint/2010/main" val="167650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Title 1">
            <a:extLst>
              <a:ext uri="{FF2B5EF4-FFF2-40B4-BE49-F238E27FC236}">
                <a16:creationId xmlns="" xmlns:a16="http://schemas.microsoft.com/office/drawing/2014/main" id="{3B61B56E-C158-38FA-3B56-3755D314DEEE}"/>
              </a:ext>
            </a:extLst>
          </p:cNvPr>
          <p:cNvSpPr>
            <a:spLocks noGrp="1"/>
          </p:cNvSpPr>
          <p:nvPr>
            <p:ph type="title"/>
          </p:nvPr>
        </p:nvSpPr>
        <p:spPr>
          <a:xfrm>
            <a:off x="456142" y="196900"/>
            <a:ext cx="11091862" cy="873125"/>
          </a:xfrm>
        </p:spPr>
        <p:txBody>
          <a:bodyPr/>
          <a:lstStyle/>
          <a:p>
            <a:r>
              <a:rPr lang="en-US" dirty="0"/>
              <a:t>3.7 Recursion</a:t>
            </a:r>
            <a:endParaRPr lang="en-US" b="1" dirty="0"/>
          </a:p>
        </p:txBody>
      </p:sp>
      <p:sp>
        <p:nvSpPr>
          <p:cNvPr id="14" name="Date Placeholder 13">
            <a:extLst>
              <a:ext uri="{FF2B5EF4-FFF2-40B4-BE49-F238E27FC236}">
                <a16:creationId xmlns="" xmlns:a16="http://schemas.microsoft.com/office/drawing/2014/main" id="{87BBC97D-2A8C-404A-C8BE-A31AE6618B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
        <p:nvSpPr>
          <p:cNvPr id="8" name="Footer Placeholder 14">
            <a:extLst>
              <a:ext uri="{FF2B5EF4-FFF2-40B4-BE49-F238E27FC236}">
                <a16:creationId xmlns="" xmlns:a16="http://schemas.microsoft.com/office/drawing/2014/main" id="{166269E3-7166-518A-24BC-B351CB494B57}"/>
              </a:ext>
            </a:extLst>
          </p:cNvPr>
          <p:cNvSpPr>
            <a:spLocks noGrp="1"/>
          </p:cNvSpPr>
          <p:nvPr>
            <p:ph type="ftr" sz="quarter" idx="11"/>
          </p:nvPr>
        </p:nvSpPr>
        <p:spPr>
          <a:xfrm>
            <a:off x="3374708" y="6507212"/>
            <a:ext cx="6379210" cy="153888"/>
          </a:xfrm>
        </p:spPr>
        <p:txBody>
          <a:bodyPr/>
          <a:lstStyle/>
          <a:p>
            <a:r>
              <a:rPr lang="en-US" dirty="0"/>
              <a:t>1.	C how to program chapter 5</a:t>
            </a:r>
          </a:p>
        </p:txBody>
      </p:sp>
      <p:pic>
        <p:nvPicPr>
          <p:cNvPr id="3" name="Picture 2">
            <a:extLst>
              <a:ext uri="{FF2B5EF4-FFF2-40B4-BE49-F238E27FC236}">
                <a16:creationId xmlns="" xmlns:a16="http://schemas.microsoft.com/office/drawing/2014/main" id="{32F80F61-465D-F86A-0E1F-5E11721470FC}"/>
              </a:ext>
            </a:extLst>
          </p:cNvPr>
          <p:cNvPicPr>
            <a:picLocks noChangeAspect="1"/>
          </p:cNvPicPr>
          <p:nvPr/>
        </p:nvPicPr>
        <p:blipFill>
          <a:blip r:embed="rId2"/>
          <a:stretch>
            <a:fillRect/>
          </a:stretch>
        </p:blipFill>
        <p:spPr>
          <a:xfrm>
            <a:off x="957348" y="1184612"/>
            <a:ext cx="3087778" cy="2073805"/>
          </a:xfrm>
          <a:prstGeom prst="rect">
            <a:avLst/>
          </a:prstGeom>
        </p:spPr>
      </p:pic>
      <p:pic>
        <p:nvPicPr>
          <p:cNvPr id="5" name="Picture 4">
            <a:extLst>
              <a:ext uri="{FF2B5EF4-FFF2-40B4-BE49-F238E27FC236}">
                <a16:creationId xmlns="" xmlns:a16="http://schemas.microsoft.com/office/drawing/2014/main" id="{7D91CC70-D07D-DEE7-2086-8FC8F12C54CD}"/>
              </a:ext>
            </a:extLst>
          </p:cNvPr>
          <p:cNvPicPr>
            <a:picLocks noChangeAspect="1"/>
          </p:cNvPicPr>
          <p:nvPr/>
        </p:nvPicPr>
        <p:blipFill>
          <a:blip r:embed="rId3"/>
          <a:stretch>
            <a:fillRect/>
          </a:stretch>
        </p:blipFill>
        <p:spPr>
          <a:xfrm>
            <a:off x="946942" y="3429000"/>
            <a:ext cx="3108591" cy="2737046"/>
          </a:xfrm>
          <a:prstGeom prst="rect">
            <a:avLst/>
          </a:prstGeom>
        </p:spPr>
      </p:pic>
      <p:pic>
        <p:nvPicPr>
          <p:cNvPr id="13" name="Picture 12">
            <a:extLst>
              <a:ext uri="{FF2B5EF4-FFF2-40B4-BE49-F238E27FC236}">
                <a16:creationId xmlns="" xmlns:a16="http://schemas.microsoft.com/office/drawing/2014/main" id="{907E1D80-39AD-87AD-63A7-235D8FB65AF5}"/>
              </a:ext>
            </a:extLst>
          </p:cNvPr>
          <p:cNvPicPr>
            <a:picLocks noChangeAspect="1"/>
          </p:cNvPicPr>
          <p:nvPr/>
        </p:nvPicPr>
        <p:blipFill>
          <a:blip r:embed="rId4"/>
          <a:stretch>
            <a:fillRect/>
          </a:stretch>
        </p:blipFill>
        <p:spPr>
          <a:xfrm>
            <a:off x="6079385" y="322434"/>
            <a:ext cx="5353050" cy="2623172"/>
          </a:xfrm>
          <a:prstGeom prst="rect">
            <a:avLst/>
          </a:prstGeom>
        </p:spPr>
      </p:pic>
      <p:pic>
        <p:nvPicPr>
          <p:cNvPr id="16" name="Picture 15">
            <a:extLst>
              <a:ext uri="{FF2B5EF4-FFF2-40B4-BE49-F238E27FC236}">
                <a16:creationId xmlns="" xmlns:a16="http://schemas.microsoft.com/office/drawing/2014/main" id="{1CED7A27-6EFC-1F47-1D27-B7370C48A855}"/>
              </a:ext>
            </a:extLst>
          </p:cNvPr>
          <p:cNvPicPr>
            <a:picLocks noChangeAspect="1"/>
          </p:cNvPicPr>
          <p:nvPr/>
        </p:nvPicPr>
        <p:blipFill>
          <a:blip r:embed="rId5"/>
          <a:stretch>
            <a:fillRect/>
          </a:stretch>
        </p:blipFill>
        <p:spPr>
          <a:xfrm>
            <a:off x="6727922" y="3258417"/>
            <a:ext cx="4001416" cy="3496733"/>
          </a:xfrm>
          <a:prstGeom prst="rect">
            <a:avLst/>
          </a:prstGeom>
        </p:spPr>
      </p:pic>
    </p:spTree>
    <p:extLst>
      <p:ext uri="{BB962C8B-B14F-4D97-AF65-F5344CB8AC3E}">
        <p14:creationId xmlns:p14="http://schemas.microsoft.com/office/powerpoint/2010/main" val="298072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 xmlns:a16="http://schemas.microsoft.com/office/drawing/2014/main" id="{C0287FEC-3826-4868-8D93-52429C6156F5}"/>
              </a:ext>
            </a:extLst>
          </p:cNvPr>
          <p:cNvSpPr>
            <a:spLocks noGrp="1"/>
          </p:cNvSpPr>
          <p:nvPr>
            <p:ph sz="quarter" idx="15"/>
          </p:nvPr>
        </p:nvSpPr>
        <p:spPr>
          <a:xfrm>
            <a:off x="4790114" y="4068661"/>
            <a:ext cx="6693709" cy="2003527"/>
          </a:xfrm>
        </p:spPr>
        <p:txBody>
          <a:bodyPr>
            <a:normAutofit fontScale="77500" lnSpcReduction="20000"/>
          </a:bodyPr>
          <a:lstStyle/>
          <a:p>
            <a:r>
              <a:rPr lang="en-US" sz="2600" b="1" dirty="0">
                <a:solidFill>
                  <a:srgbClr val="FF0000">
                    <a:alpha val="60000"/>
                  </a:srgbClr>
                </a:solidFill>
              </a:rPr>
              <a:t>Each Reference is indicated on the footer on each slide.</a:t>
            </a:r>
          </a:p>
          <a:p>
            <a:r>
              <a:rPr lang="en-US" sz="2300" dirty="0"/>
              <a:t>Books:</a:t>
            </a:r>
          </a:p>
          <a:p>
            <a:pPr marL="742950" marR="783590" lvl="1" indent="-285750">
              <a:lnSpc>
                <a:spcPct val="98000"/>
              </a:lnSpc>
              <a:spcAft>
                <a:spcPts val="0"/>
              </a:spcAft>
              <a:buFont typeface="+mj-lt"/>
              <a:buAutoNum type="arabicPeriod"/>
              <a:tabLst>
                <a:tab pos="787400" algn="l"/>
                <a:tab pos="788035" algn="l"/>
              </a:tabLst>
            </a:pPr>
            <a:r>
              <a:rPr lang="en-US" sz="1700" dirty="0" err="1">
                <a:effectLst/>
                <a:latin typeface="Times New Roman" panose="02020603050405020304" pitchFamily="18" charset="0"/>
                <a:ea typeface="Times New Roman" panose="02020603050405020304" pitchFamily="18" charset="0"/>
              </a:rPr>
              <a:t>The_C_Programming_Language</a:t>
            </a:r>
            <a:r>
              <a:rPr lang="en-US" sz="1700" dirty="0">
                <a:effectLst/>
                <a:latin typeface="Times New Roman" panose="02020603050405020304" pitchFamily="18" charset="0"/>
                <a:ea typeface="Times New Roman" panose="02020603050405020304" pitchFamily="18" charset="0"/>
              </a:rPr>
              <a:t>_(2nd_Edition_Ritchie_Kernighan)</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Learn to Program with C_ Learn to Program using the Popular C Programming Language (Noel </a:t>
            </a:r>
            <a:r>
              <a:rPr lang="en-US" sz="1700" dirty="0" err="1">
                <a:effectLst/>
                <a:latin typeface="Times New Roman" panose="02020603050405020304" pitchFamily="18" charset="0"/>
                <a:ea typeface="Times New Roman" panose="02020603050405020304" pitchFamily="18" charset="0"/>
              </a:rPr>
              <a:t>Kalicharan</a:t>
            </a:r>
            <a:r>
              <a:rPr lang="en-US" sz="1700" dirty="0">
                <a:effectLst/>
                <a:latin typeface="Times New Roman" panose="02020603050405020304" pitchFamily="18" charset="0"/>
                <a:ea typeface="Times New Roman" panose="02020603050405020304" pitchFamily="18" charset="0"/>
              </a:rPr>
              <a:t>)</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C</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How</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 Program,</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8th</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edition,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Paul</a:t>
            </a:r>
            <a:r>
              <a:rPr lang="en-US" sz="1700" spc="-4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Harvey</a:t>
            </a:r>
            <a:r>
              <a:rPr lang="en-US" sz="1700" spc="-5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dirty="0">
                <a:effectLst/>
                <a:latin typeface="Times New Roman" panose="02020603050405020304" pitchFamily="18" charset="0"/>
                <a:ea typeface="Times New Roman" panose="02020603050405020304" pitchFamily="18" charset="0"/>
              </a:rPr>
              <a:t>,</a:t>
            </a:r>
            <a:r>
              <a:rPr lang="en-US" sz="1700" spc="1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Pearson,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2016.</a:t>
            </a:r>
            <a:endParaRPr lang="en-GB" sz="1700" dirty="0">
              <a:effectLst/>
              <a:latin typeface="Times New Roman" panose="02020603050405020304" pitchFamily="18" charset="0"/>
              <a:ea typeface="Times New Roman" panose="02020603050405020304" pitchFamily="18" charset="0"/>
            </a:endParaRPr>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 name="Date Placeholder 13">
            <a:extLst>
              <a:ext uri="{FF2B5EF4-FFF2-40B4-BE49-F238E27FC236}">
                <a16:creationId xmlns="" xmlns:a16="http://schemas.microsoft.com/office/drawing/2014/main" id="{4D21997B-B852-217D-25BF-72D7E4238C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Nazrin Dolkhanova Sultanli</a:t>
            </a:r>
          </a:p>
          <a:p>
            <a:r>
              <a:rPr lang="en-US" dirty="0">
                <a:hlinkClick r:id="rId2"/>
              </a:rPr>
              <a:t>Nazrin.Sultanli.Dolkhanova@bhos.edu.az</a:t>
            </a:r>
            <a:endParaRPr lang="en-US" dirty="0"/>
          </a:p>
          <a:p>
            <a:r>
              <a:rPr lang="en-US" dirty="0"/>
              <a:t>Baku Higher Oil School</a:t>
            </a:r>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 name="Date Placeholder 13">
            <a:extLst>
              <a:ext uri="{FF2B5EF4-FFF2-40B4-BE49-F238E27FC236}">
                <a16:creationId xmlns="" xmlns:a16="http://schemas.microsoft.com/office/drawing/2014/main" id="{9CD68D27-B15C-547D-5B7E-EB63C3B7C38C}"/>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801187" y="196900"/>
            <a:ext cx="3565524" cy="866376"/>
          </a:xfrm>
        </p:spPr>
        <p:txBody>
          <a:bodyPr/>
          <a:lstStyle/>
          <a:p>
            <a:r>
              <a:rPr lang="en-US"/>
              <a:t>Agenda</a:t>
            </a:r>
            <a:endParaRPr lang="en-US" dirty="0"/>
          </a:p>
        </p:txBody>
      </p:sp>
      <p:graphicFrame>
        <p:nvGraphicFramePr>
          <p:cNvPr id="17" name="Content Placeholder 2">
            <a:extLst>
              <a:ext uri="{FF2B5EF4-FFF2-40B4-BE49-F238E27FC236}">
                <a16:creationId xmlns="" xmlns:a16="http://schemas.microsoft.com/office/drawing/2014/main" id="{7D76EDB4-01E4-0755-D31B-3AD63BC5935E}"/>
              </a:ext>
            </a:extLst>
          </p:cNvPr>
          <p:cNvGraphicFramePr>
            <a:graphicFrameLocks noGrp="1"/>
          </p:cNvGraphicFramePr>
          <p:nvPr>
            <p:ph idx="1"/>
            <p:extLst>
              <p:ext uri="{D42A27DB-BD31-4B8C-83A1-F6EECF244321}">
                <p14:modId xmlns:p14="http://schemas.microsoft.com/office/powerpoint/2010/main" val="1105810987"/>
              </p:ext>
            </p:extLst>
          </p:nvPr>
        </p:nvGraphicFramePr>
        <p:xfrm>
          <a:off x="714103" y="1378526"/>
          <a:ext cx="3301592" cy="4692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Digital Data">
            <a:extLst>
              <a:ext uri="{FF2B5EF4-FFF2-40B4-BE49-F238E27FC236}">
                <a16:creationId xmlns="" xmlns:a16="http://schemas.microsoft.com/office/drawing/2014/main" id="{06D2324F-3B7B-45EF-9584-C8EADD2C8C0B}"/>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 xmlns:a16="http://schemas.microsoft.com/office/drawing/2014/main" id="{71F862F9-0E8A-4DB9-8083-1C3AA6E5D777}"/>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 xmlns:a16="http://schemas.microsoft.com/office/drawing/2014/main" id="{A63F39B9-0715-40B5-8ECB-9B983F99C690}"/>
              </a:ext>
            </a:extLst>
          </p:cNvPr>
          <p:cNvPicPr>
            <a:picLocks noGrp="1" noChangeAspect="1"/>
          </p:cNvPicPr>
          <p:nvPr>
            <p:ph type="pic" sz="quarter" idx="15"/>
          </p:nvPr>
        </p:nvPicPr>
        <p:blipFill rotWithShape="1">
          <a:blip r:embed="rId9"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Date Placeholder 13">
            <a:extLst>
              <a:ext uri="{FF2B5EF4-FFF2-40B4-BE49-F238E27FC236}">
                <a16:creationId xmlns="" xmlns:a16="http://schemas.microsoft.com/office/drawing/2014/main" id="{4E95F5B4-8C9F-9EB6-62FF-F268A8D6A440}"/>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4293601" y="153019"/>
            <a:ext cx="4929911" cy="842711"/>
          </a:xfrm>
        </p:spPr>
        <p:txBody>
          <a:bodyPr/>
          <a:lstStyle/>
          <a:p>
            <a:r>
              <a:rPr lang="en-US" dirty="0"/>
              <a:t>Introduction</a:t>
            </a: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36" name="Date Placeholder 13">
            <a:extLst>
              <a:ext uri="{FF2B5EF4-FFF2-40B4-BE49-F238E27FC236}">
                <a16:creationId xmlns="" xmlns:a16="http://schemas.microsoft.com/office/drawing/2014/main" id="{A0022780-2198-812A-32A6-E6F86CBF8925}"/>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
        <p:nvSpPr>
          <p:cNvPr id="4" name="TextBox 3">
            <a:extLst>
              <a:ext uri="{FF2B5EF4-FFF2-40B4-BE49-F238E27FC236}">
                <a16:creationId xmlns="" xmlns:a16="http://schemas.microsoft.com/office/drawing/2014/main" id="{B47BCDB3-B78A-C96E-31C5-36FC69EA2B25}"/>
              </a:ext>
            </a:extLst>
          </p:cNvPr>
          <p:cNvSpPr txBox="1"/>
          <p:nvPr/>
        </p:nvSpPr>
        <p:spPr>
          <a:xfrm>
            <a:off x="717103" y="5259378"/>
            <a:ext cx="11161712" cy="938719"/>
          </a:xfrm>
          <a:prstGeom prst="rect">
            <a:avLst/>
          </a:prstGeom>
          <a:noFill/>
        </p:spPr>
        <p:txBody>
          <a:bodyPr wrap="square">
            <a:spAutoFit/>
          </a:bodyPr>
          <a:lstStyle/>
          <a:p>
            <a:r>
              <a:rPr lang="en-US" sz="1100" b="0" i="0" dirty="0">
                <a:effectLst/>
                <a:latin typeface="Arial" panose="020B0604020202020204" pitchFamily="34" charset="0"/>
                <a:cs typeface="Arial" panose="020B0604020202020204" pitchFamily="34" charset="0"/>
              </a:rPr>
              <a:t>In C, Boolean is a data type that contains two types of values, i.e., 0 and 1. Basically, the bool type value represents two types of behavior, either true or false. Here, '0' represents false value, while '1' represents true value.</a:t>
            </a:r>
          </a:p>
          <a:p>
            <a:r>
              <a:rPr lang="en-US" sz="1100" b="0" i="0" dirty="0">
                <a:effectLst/>
                <a:latin typeface="Arial" panose="020B0604020202020204" pitchFamily="34" charset="0"/>
                <a:cs typeface="Arial" panose="020B0604020202020204" pitchFamily="34" charset="0"/>
              </a:rPr>
              <a:t>In C Boolean, '0' is stored as 0, and another integer is stored as 1. In C,  </a:t>
            </a:r>
            <a:r>
              <a:rPr lang="en-US" sz="1100" b="0" i="0" dirty="0" err="1">
                <a:effectLst/>
                <a:latin typeface="Arial" panose="020B0604020202020204" pitchFamily="34" charset="0"/>
                <a:cs typeface="Arial" panose="020B0604020202020204" pitchFamily="34" charset="0"/>
              </a:rPr>
              <a:t>stdbool.h</a:t>
            </a:r>
            <a:r>
              <a:rPr lang="en-US" sz="1100" dirty="0">
                <a:latin typeface="Arial" panose="020B0604020202020204" pitchFamily="34" charset="0"/>
                <a:cs typeface="Arial" panose="020B0604020202020204" pitchFamily="34" charset="0"/>
              </a:rPr>
              <a:t> header file should be used. </a:t>
            </a:r>
            <a:r>
              <a:rPr lang="en-US" sz="1100" b="0" i="0" dirty="0">
                <a:effectLst/>
                <a:latin typeface="Arial" panose="020B0604020202020204" pitchFamily="34" charset="0"/>
                <a:cs typeface="Arial" panose="020B0604020202020204" pitchFamily="34" charset="0"/>
              </a:rPr>
              <a:t>If not use the header file, then the program will not compile.</a:t>
            </a:r>
          </a:p>
          <a:p>
            <a:endParaRPr lang="en-US" sz="1100" b="0" i="0" dirty="0">
              <a:effectLst/>
              <a:latin typeface="Arial" panose="020B0604020202020204" pitchFamily="34" charset="0"/>
              <a:cs typeface="Arial" panose="020B0604020202020204" pitchFamily="34" charset="0"/>
            </a:endParaRPr>
          </a:p>
          <a:p>
            <a:r>
              <a:rPr lang="en-US" sz="1100" b="1" i="0" dirty="0">
                <a:effectLst/>
                <a:latin typeface="Arial" panose="020B0604020202020204" pitchFamily="34" charset="0"/>
                <a:cs typeface="Arial" panose="020B0604020202020204" pitchFamily="34" charset="0"/>
              </a:rPr>
              <a:t>bool </a:t>
            </a:r>
            <a:r>
              <a:rPr lang="en-US" sz="1100" b="1" i="0" dirty="0" err="1">
                <a:effectLst/>
                <a:latin typeface="Arial" panose="020B0604020202020204" pitchFamily="34" charset="0"/>
                <a:cs typeface="Arial" panose="020B0604020202020204" pitchFamily="34" charset="0"/>
              </a:rPr>
              <a:t>variable_name</a:t>
            </a:r>
            <a:r>
              <a:rPr lang="en-US" sz="1100" b="1" i="0" dirty="0">
                <a:effectLst/>
                <a:latin typeface="Arial" panose="020B0604020202020204" pitchFamily="34" charset="0"/>
                <a:cs typeface="Arial" panose="020B0604020202020204" pitchFamily="34" charset="0"/>
              </a:rPr>
              <a:t>;</a:t>
            </a:r>
            <a:endParaRPr lang="en-GB" sz="11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21E9FEE7-55D4-6E97-7BBB-E59B42C70168}"/>
              </a:ext>
            </a:extLst>
          </p:cNvPr>
          <p:cNvSpPr txBox="1"/>
          <p:nvPr/>
        </p:nvSpPr>
        <p:spPr>
          <a:xfrm>
            <a:off x="262466" y="835807"/>
            <a:ext cx="4929911" cy="2123658"/>
          </a:xfrm>
          <a:prstGeom prst="rect">
            <a:avLst/>
          </a:prstGeom>
          <a:noFill/>
        </p:spPr>
        <p:txBody>
          <a:bodyPr wrap="square">
            <a:spAutoFit/>
          </a:bodyPr>
          <a:lstStyle/>
          <a:p>
            <a:pPr algn="just"/>
            <a:r>
              <a:rPr lang="en-US" sz="1100" dirty="0"/>
              <a:t>The C library function char </a:t>
            </a:r>
            <a:r>
              <a:rPr lang="en-US" sz="1100" b="1" dirty="0"/>
              <a:t>*</a:t>
            </a:r>
            <a:r>
              <a:rPr lang="en-US" sz="1100" b="1" dirty="0" err="1"/>
              <a:t>fgets</a:t>
            </a:r>
            <a:r>
              <a:rPr lang="en-US" sz="1100" b="1" dirty="0"/>
              <a:t>(char *str, int n, FILE *stream) </a:t>
            </a:r>
            <a:r>
              <a:rPr lang="en-US" sz="1100" dirty="0"/>
              <a:t>reads a line from the specified stream and stores it into the string pointed to by str. It stops when either (n-1) characters are read, the newline character is read, or the end-of-file is reached, whichever comes first.</a:t>
            </a:r>
          </a:p>
          <a:p>
            <a:pPr algn="just"/>
            <a:endParaRPr lang="en-US" sz="1100" b="1" dirty="0"/>
          </a:p>
          <a:p>
            <a:pPr algn="just"/>
            <a:r>
              <a:rPr lang="en-US" sz="1100" b="1" dirty="0"/>
              <a:t>char *</a:t>
            </a:r>
            <a:r>
              <a:rPr lang="en-US" sz="1100" b="1" dirty="0" err="1"/>
              <a:t>fgets</a:t>
            </a:r>
            <a:r>
              <a:rPr lang="en-US" sz="1100" b="1" dirty="0"/>
              <a:t>(char *str, int n, </a:t>
            </a:r>
            <a:r>
              <a:rPr lang="en-US" sz="1100" b="1" dirty="0" smtClean="0"/>
              <a:t>FILE *stream)</a:t>
            </a:r>
            <a:endParaRPr lang="en-US" sz="1100" b="1" dirty="0"/>
          </a:p>
          <a:p>
            <a:pPr algn="just"/>
            <a:endParaRPr lang="en-US" sz="1100" dirty="0"/>
          </a:p>
          <a:p>
            <a:pPr marL="171450" indent="-171450" algn="just">
              <a:buFont typeface="Arial" panose="020B0604020202020204" pitchFamily="34" charset="0"/>
              <a:buChar char="•"/>
            </a:pPr>
            <a:r>
              <a:rPr lang="en-US" sz="1100" dirty="0"/>
              <a:t>str − This is the pointer to an array of chars where the string read is stored.</a:t>
            </a:r>
          </a:p>
          <a:p>
            <a:pPr marL="171450" indent="-171450" algn="just">
              <a:buFont typeface="Arial" panose="020B0604020202020204" pitchFamily="34" charset="0"/>
              <a:buChar char="•"/>
            </a:pPr>
            <a:r>
              <a:rPr lang="en-US" sz="1100" dirty="0"/>
              <a:t>n − This is the maximum number of characters to be read (including the final null-character). Usually, the length of the array passed as str is used.</a:t>
            </a:r>
          </a:p>
          <a:p>
            <a:pPr marL="171450" indent="-171450" algn="just">
              <a:buFont typeface="Arial" panose="020B0604020202020204" pitchFamily="34" charset="0"/>
              <a:buChar char="•"/>
            </a:pPr>
            <a:r>
              <a:rPr lang="en-US" sz="1100" dirty="0"/>
              <a:t>stream − This is the pointer to a FILE object that identifies the stream where characters are read from.</a:t>
            </a:r>
          </a:p>
        </p:txBody>
      </p:sp>
      <p:pic>
        <p:nvPicPr>
          <p:cNvPr id="14" name="Picture 13">
            <a:extLst>
              <a:ext uri="{FF2B5EF4-FFF2-40B4-BE49-F238E27FC236}">
                <a16:creationId xmlns="" xmlns:a16="http://schemas.microsoft.com/office/drawing/2014/main" id="{73F7F045-F8EB-A9BE-F718-E79AC02F311D}"/>
              </a:ext>
            </a:extLst>
          </p:cNvPr>
          <p:cNvPicPr>
            <a:picLocks noChangeAspect="1"/>
          </p:cNvPicPr>
          <p:nvPr/>
        </p:nvPicPr>
        <p:blipFill>
          <a:blip r:embed="rId3"/>
          <a:stretch>
            <a:fillRect/>
          </a:stretch>
        </p:blipFill>
        <p:spPr>
          <a:xfrm>
            <a:off x="6297959" y="3560368"/>
            <a:ext cx="5233112" cy="1561792"/>
          </a:xfrm>
          <a:prstGeom prst="rect">
            <a:avLst/>
          </a:prstGeom>
        </p:spPr>
      </p:pic>
      <p:pic>
        <p:nvPicPr>
          <p:cNvPr id="16" name="Picture 15">
            <a:extLst>
              <a:ext uri="{FF2B5EF4-FFF2-40B4-BE49-F238E27FC236}">
                <a16:creationId xmlns="" xmlns:a16="http://schemas.microsoft.com/office/drawing/2014/main" id="{D93D88A9-FD57-2433-D1A2-D951E99DDEC2}"/>
              </a:ext>
            </a:extLst>
          </p:cNvPr>
          <p:cNvPicPr>
            <a:picLocks noChangeAspect="1"/>
          </p:cNvPicPr>
          <p:nvPr/>
        </p:nvPicPr>
        <p:blipFill>
          <a:blip r:embed="rId4"/>
          <a:stretch>
            <a:fillRect/>
          </a:stretch>
        </p:blipFill>
        <p:spPr>
          <a:xfrm>
            <a:off x="262466" y="3560368"/>
            <a:ext cx="5767975" cy="1488772"/>
          </a:xfrm>
          <a:prstGeom prst="rect">
            <a:avLst/>
          </a:prstGeom>
        </p:spPr>
      </p:pic>
      <p:pic>
        <p:nvPicPr>
          <p:cNvPr id="2" name="Picture 1"/>
          <p:cNvPicPr>
            <a:picLocks noChangeAspect="1"/>
          </p:cNvPicPr>
          <p:nvPr/>
        </p:nvPicPr>
        <p:blipFill>
          <a:blip r:embed="rId5"/>
          <a:stretch>
            <a:fillRect/>
          </a:stretch>
        </p:blipFill>
        <p:spPr>
          <a:xfrm>
            <a:off x="6030441" y="924109"/>
            <a:ext cx="5656552" cy="2327144"/>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724"/>
            <a:ext cx="12192000" cy="6858000"/>
          </a:xfrm>
        </p:spPr>
      </p:pic>
      <p:sp>
        <p:nvSpPr>
          <p:cNvPr id="48" name="Rectangle 47">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three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b="1" dirty="0">
                <a:solidFill>
                  <a:srgbClr val="FFFFFF"/>
                </a:solidFill>
              </a:rPr>
              <a:t>Functions</a:t>
            </a:r>
            <a:endParaRPr lang="en-US" kern="1200" dirty="0">
              <a:latin typeface="+mn-lt"/>
              <a:ea typeface="+mn-ea"/>
              <a:cs typeface="+mn-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t>4</a:t>
            </a:fld>
            <a:endParaRPr lang="en-US"/>
          </a:p>
        </p:txBody>
      </p:sp>
      <p:sp>
        <p:nvSpPr>
          <p:cNvPr id="5" name="Date Placeholder 13">
            <a:extLst>
              <a:ext uri="{FF2B5EF4-FFF2-40B4-BE49-F238E27FC236}">
                <a16:creationId xmlns="" xmlns:a16="http://schemas.microsoft.com/office/drawing/2014/main" id="{A4B889AC-2D2F-C7A4-E8C7-C667ADF30E6D}"/>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sz="4800" dirty="0"/>
              <a:t>3.1 Functions:  return type </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3" name="Date Placeholder 13">
            <a:extLst>
              <a:ext uri="{FF2B5EF4-FFF2-40B4-BE49-F238E27FC236}">
                <a16:creationId xmlns=""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
        <p:nvSpPr>
          <p:cNvPr id="3" name="Content Placeholder 2">
            <a:extLst>
              <a:ext uri="{FF2B5EF4-FFF2-40B4-BE49-F238E27FC236}">
                <a16:creationId xmlns="" xmlns:a16="http://schemas.microsoft.com/office/drawing/2014/main" id="{F7258D9B-5ED2-48BB-59C7-FED07239D3CA}"/>
              </a:ext>
            </a:extLst>
          </p:cNvPr>
          <p:cNvSpPr>
            <a:spLocks noGrp="1"/>
          </p:cNvSpPr>
          <p:nvPr>
            <p:ph idx="1"/>
          </p:nvPr>
        </p:nvSpPr>
        <p:spPr>
          <a:xfrm>
            <a:off x="549538" y="1410939"/>
            <a:ext cx="5545137" cy="4803594"/>
          </a:xfrm>
        </p:spPr>
        <p:txBody>
          <a:bodyPr/>
          <a:lstStyle/>
          <a:p>
            <a:pPr marL="0" indent="0">
              <a:buNone/>
            </a:pPr>
            <a:r>
              <a:rPr lang="en-US" sz="1200" dirty="0" err="1">
                <a:latin typeface="Calibri" panose="020F0502020204030204" pitchFamily="34" charset="0"/>
                <a:cs typeface="Calibri" panose="020F0502020204030204" pitchFamily="34" charset="0"/>
              </a:rPr>
              <a:t>return_type</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function_name</a:t>
            </a:r>
            <a:r>
              <a:rPr lang="en-US" sz="1200" dirty="0">
                <a:latin typeface="Calibri" panose="020F0502020204030204" pitchFamily="34" charset="0"/>
                <a:cs typeface="Calibri" panose="020F0502020204030204" pitchFamily="34" charset="0"/>
              </a:rPr>
              <a:t>( parameter list )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	body of the function</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a:t>
            </a:r>
          </a:p>
          <a:p>
            <a:pPr marL="0" indent="0" algn="just">
              <a:buNone/>
            </a:pPr>
            <a:r>
              <a:rPr lang="en-US" sz="1200" dirty="0">
                <a:latin typeface="Calibri" panose="020F0502020204030204" pitchFamily="34" charset="0"/>
                <a:cs typeface="Calibri" panose="020F0502020204030204" pitchFamily="34" charset="0"/>
              </a:rPr>
              <a:t>A function definition in C programming consists of a function header and a function body. Here are all the parts of a function −</a:t>
            </a:r>
          </a:p>
          <a:p>
            <a:pPr algn="just"/>
            <a:r>
              <a:rPr lang="en-US" sz="1200" dirty="0">
                <a:latin typeface="Calibri" panose="020F0502020204030204" pitchFamily="34" charset="0"/>
                <a:cs typeface="Calibri" panose="020F0502020204030204" pitchFamily="34" charset="0"/>
              </a:rPr>
              <a:t>Return Type − A function may return a value. The </a:t>
            </a:r>
            <a:r>
              <a:rPr lang="en-US" sz="1200" dirty="0" err="1">
                <a:latin typeface="Calibri" panose="020F0502020204030204" pitchFamily="34" charset="0"/>
                <a:cs typeface="Calibri" panose="020F0502020204030204" pitchFamily="34" charset="0"/>
              </a:rPr>
              <a:t>return_type</a:t>
            </a:r>
            <a:r>
              <a:rPr lang="en-US" sz="1200" dirty="0">
                <a:latin typeface="Calibri" panose="020F0502020204030204" pitchFamily="34" charset="0"/>
                <a:cs typeface="Calibri" panose="020F0502020204030204" pitchFamily="34" charset="0"/>
              </a:rPr>
              <a:t> is the data type of the value the function returns. Some functions perform the desired operations without returning a value. In this case, the </a:t>
            </a:r>
            <a:r>
              <a:rPr lang="en-US" sz="1200" dirty="0" err="1">
                <a:latin typeface="Calibri" panose="020F0502020204030204" pitchFamily="34" charset="0"/>
                <a:cs typeface="Calibri" panose="020F0502020204030204" pitchFamily="34" charset="0"/>
              </a:rPr>
              <a:t>return_type</a:t>
            </a:r>
            <a:r>
              <a:rPr lang="en-US" sz="1200" dirty="0">
                <a:latin typeface="Calibri" panose="020F0502020204030204" pitchFamily="34" charset="0"/>
                <a:cs typeface="Calibri" panose="020F0502020204030204" pitchFamily="34" charset="0"/>
              </a:rPr>
              <a:t> is the keyword void.</a:t>
            </a:r>
          </a:p>
          <a:p>
            <a:pPr algn="just"/>
            <a:r>
              <a:rPr lang="en-US" sz="1200" dirty="0">
                <a:latin typeface="Calibri" panose="020F0502020204030204" pitchFamily="34" charset="0"/>
                <a:cs typeface="Calibri" panose="020F0502020204030204" pitchFamily="34" charset="0"/>
              </a:rPr>
              <a:t>Function Name − This is the actual name of the function. The function name and the parameter list together constitute the function signature.</a:t>
            </a:r>
          </a:p>
          <a:p>
            <a:pPr algn="just"/>
            <a:r>
              <a:rPr lang="en-US" sz="1200" dirty="0">
                <a:latin typeface="Calibri" panose="020F0502020204030204" pitchFamily="34" charset="0"/>
                <a:cs typeface="Calibri" panose="020F0502020204030204" pitchFamily="34" charset="0"/>
              </a:rPr>
              <a:t>Parameters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pPr algn="just"/>
            <a:r>
              <a:rPr lang="en-US" sz="1200" dirty="0">
                <a:latin typeface="Calibri" panose="020F0502020204030204" pitchFamily="34" charset="0"/>
                <a:cs typeface="Calibri" panose="020F0502020204030204" pitchFamily="34" charset="0"/>
              </a:rPr>
              <a:t>Function Body − The function body contains a collection of statements that define what the function does.</a:t>
            </a:r>
            <a:endParaRPr lang="en-GB" sz="12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 xmlns:a16="http://schemas.microsoft.com/office/drawing/2014/main" id="{65E77D4D-C81E-2959-1045-B188DDC13D89}"/>
              </a:ext>
            </a:extLst>
          </p:cNvPr>
          <p:cNvPicPr>
            <a:picLocks noChangeAspect="1"/>
          </p:cNvPicPr>
          <p:nvPr/>
        </p:nvPicPr>
        <p:blipFill>
          <a:blip r:embed="rId2"/>
          <a:stretch>
            <a:fillRect/>
          </a:stretch>
        </p:blipFill>
        <p:spPr>
          <a:xfrm>
            <a:off x="6587704" y="1410939"/>
            <a:ext cx="5053433" cy="4205897"/>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B102D8-1D22-4940-AF19-07CF3A0DC5F4}"/>
              </a:ext>
            </a:extLst>
          </p:cNvPr>
          <p:cNvSpPr>
            <a:spLocks noGrp="1"/>
          </p:cNvSpPr>
          <p:nvPr>
            <p:ph type="title"/>
          </p:nvPr>
        </p:nvSpPr>
        <p:spPr>
          <a:xfrm>
            <a:off x="2106779" y="145487"/>
            <a:ext cx="9864946" cy="890586"/>
          </a:xfrm>
        </p:spPr>
        <p:txBody>
          <a:bodyPr/>
          <a:lstStyle/>
          <a:p>
            <a:r>
              <a:rPr lang="en-US" dirty="0"/>
              <a:t>3.2 Function: non return type</a:t>
            </a:r>
          </a:p>
        </p:txBody>
      </p:sp>
      <p:sp>
        <p:nvSpPr>
          <p:cNvPr id="14" name="Date Placeholder 13">
            <a:extLst>
              <a:ext uri="{FF2B5EF4-FFF2-40B4-BE49-F238E27FC236}">
                <a16:creationId xmlns=""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sp>
        <p:nvSpPr>
          <p:cNvPr id="15" name="Footer Placeholder 14">
            <a:extLst>
              <a:ext uri="{FF2B5EF4-FFF2-40B4-BE49-F238E27FC236}">
                <a16:creationId xmlns=""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1.	</a:t>
            </a:r>
            <a:r>
              <a:rPr lang="en-US" dirty="0" err="1"/>
              <a:t>The_C_Programming_Language</a:t>
            </a:r>
            <a:r>
              <a:rPr lang="en-US" dirty="0"/>
              <a:t>_(2nd_Edition_Ritchie_Kernighan) chapter </a:t>
            </a:r>
            <a:r>
              <a:rPr lang="az-Latn-AZ" dirty="0"/>
              <a:t>3</a:t>
            </a:r>
            <a:endParaRPr lang="en-US" dirty="0"/>
          </a:p>
        </p:txBody>
      </p:sp>
      <p:sp>
        <p:nvSpPr>
          <p:cNvPr id="16" name="Slide Number Placeholder 15">
            <a:extLst>
              <a:ext uri="{FF2B5EF4-FFF2-40B4-BE49-F238E27FC236}">
                <a16:creationId xmlns=""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2" name="TextBox 11">
            <a:extLst>
              <a:ext uri="{FF2B5EF4-FFF2-40B4-BE49-F238E27FC236}">
                <a16:creationId xmlns="" xmlns:a16="http://schemas.microsoft.com/office/drawing/2014/main" id="{88F078AB-2BD5-8730-D4D6-D8E7C548EBEF}"/>
              </a:ext>
            </a:extLst>
          </p:cNvPr>
          <p:cNvSpPr txBox="1"/>
          <p:nvPr/>
        </p:nvSpPr>
        <p:spPr>
          <a:xfrm>
            <a:off x="4919918" y="1582535"/>
            <a:ext cx="6097218" cy="954107"/>
          </a:xfrm>
          <a:prstGeom prst="rect">
            <a:avLst/>
          </a:prstGeom>
          <a:noFill/>
        </p:spPr>
        <p:txBody>
          <a:bodyPr wrap="square">
            <a:spAutoFit/>
          </a:bodyPr>
          <a:lstStyle/>
          <a:p>
            <a:pPr algn="just"/>
            <a:r>
              <a:rPr lang="en-US" sz="1400" dirty="0"/>
              <a:t>Functions may be return type functions and non-return type functions. The non-return type functions do not return any value to the calling function; the type of such functions is void. These functions may or may not have any argument to act upon.</a:t>
            </a:r>
            <a:endParaRPr lang="en-GB" sz="1400" dirty="0"/>
          </a:p>
        </p:txBody>
      </p:sp>
      <p:pic>
        <p:nvPicPr>
          <p:cNvPr id="17" name="Picture 16">
            <a:extLst>
              <a:ext uri="{FF2B5EF4-FFF2-40B4-BE49-F238E27FC236}">
                <a16:creationId xmlns="" xmlns:a16="http://schemas.microsoft.com/office/drawing/2014/main" id="{BF57630B-4E3B-5417-B126-FF181D428EF4}"/>
              </a:ext>
            </a:extLst>
          </p:cNvPr>
          <p:cNvPicPr>
            <a:picLocks noChangeAspect="1"/>
          </p:cNvPicPr>
          <p:nvPr/>
        </p:nvPicPr>
        <p:blipFill>
          <a:blip r:embed="rId2"/>
          <a:stretch>
            <a:fillRect/>
          </a:stretch>
        </p:blipFill>
        <p:spPr>
          <a:xfrm>
            <a:off x="981296" y="1582535"/>
            <a:ext cx="3495605" cy="4342642"/>
          </a:xfrm>
          <a:prstGeom prst="rect">
            <a:avLst/>
          </a:prstGeom>
        </p:spPr>
      </p:pic>
      <p:pic>
        <p:nvPicPr>
          <p:cNvPr id="19" name="Picture 18">
            <a:extLst>
              <a:ext uri="{FF2B5EF4-FFF2-40B4-BE49-F238E27FC236}">
                <a16:creationId xmlns="" xmlns:a16="http://schemas.microsoft.com/office/drawing/2014/main" id="{1778A520-F2E1-6B0F-75EC-3724E2769EFB}"/>
              </a:ext>
            </a:extLst>
          </p:cNvPr>
          <p:cNvPicPr>
            <a:picLocks noChangeAspect="1"/>
          </p:cNvPicPr>
          <p:nvPr/>
        </p:nvPicPr>
        <p:blipFill>
          <a:blip r:embed="rId3"/>
          <a:stretch>
            <a:fillRect/>
          </a:stretch>
        </p:blipFill>
        <p:spPr>
          <a:xfrm>
            <a:off x="5344645" y="2840777"/>
            <a:ext cx="5247764" cy="3068029"/>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B102D8-1D22-4940-AF19-07CF3A0DC5F4}"/>
              </a:ext>
            </a:extLst>
          </p:cNvPr>
          <p:cNvSpPr>
            <a:spLocks noGrp="1"/>
          </p:cNvSpPr>
          <p:nvPr>
            <p:ph type="title"/>
          </p:nvPr>
        </p:nvSpPr>
        <p:spPr>
          <a:xfrm>
            <a:off x="325208" y="190702"/>
            <a:ext cx="7393445" cy="890586"/>
          </a:xfrm>
        </p:spPr>
        <p:txBody>
          <a:bodyPr/>
          <a:lstStyle/>
          <a:p>
            <a:r>
              <a:rPr lang="en-GB" dirty="0"/>
              <a:t>3</a:t>
            </a:r>
            <a:r>
              <a:rPr lang="en-US" dirty="0"/>
              <a:t>.</a:t>
            </a:r>
            <a:r>
              <a:rPr lang="az-Latn-AZ" dirty="0"/>
              <a:t>3 </a:t>
            </a:r>
            <a:r>
              <a:rPr lang="en-GB" dirty="0"/>
              <a:t>main() vs main(void)</a:t>
            </a:r>
            <a:endParaRPr lang="en-US" dirty="0"/>
          </a:p>
        </p:txBody>
      </p:sp>
      <p:sp>
        <p:nvSpPr>
          <p:cNvPr id="16" name="Slide Number Placeholder 15">
            <a:extLst>
              <a:ext uri="{FF2B5EF4-FFF2-40B4-BE49-F238E27FC236}">
                <a16:creationId xmlns=""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4" name="Date Placeholder 13">
            <a:extLst>
              <a:ext uri="{FF2B5EF4-FFF2-40B4-BE49-F238E27FC236}">
                <a16:creationId xmlns="" xmlns:a16="http://schemas.microsoft.com/office/drawing/2014/main" id="{BCFEEB54-8D45-00BA-853E-CB4BE6551E1F}"/>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pic>
        <p:nvPicPr>
          <p:cNvPr id="9" name="Picture 8">
            <a:extLst>
              <a:ext uri="{FF2B5EF4-FFF2-40B4-BE49-F238E27FC236}">
                <a16:creationId xmlns="" xmlns:a16="http://schemas.microsoft.com/office/drawing/2014/main" id="{673156DD-7BD0-9B4A-22D7-0A71A905DBE5}"/>
              </a:ext>
            </a:extLst>
          </p:cNvPr>
          <p:cNvPicPr>
            <a:picLocks noChangeAspect="1"/>
          </p:cNvPicPr>
          <p:nvPr/>
        </p:nvPicPr>
        <p:blipFill>
          <a:blip r:embed="rId2"/>
          <a:stretch>
            <a:fillRect/>
          </a:stretch>
        </p:blipFill>
        <p:spPr>
          <a:xfrm>
            <a:off x="449263" y="1812163"/>
            <a:ext cx="5883804" cy="2258177"/>
          </a:xfrm>
          <a:prstGeom prst="rect">
            <a:avLst/>
          </a:prstGeom>
        </p:spPr>
      </p:pic>
      <p:pic>
        <p:nvPicPr>
          <p:cNvPr id="12" name="Picture 11">
            <a:extLst>
              <a:ext uri="{FF2B5EF4-FFF2-40B4-BE49-F238E27FC236}">
                <a16:creationId xmlns="" xmlns:a16="http://schemas.microsoft.com/office/drawing/2014/main" id="{DE79875B-B903-6606-B39B-E42D0D9696CE}"/>
              </a:ext>
            </a:extLst>
          </p:cNvPr>
          <p:cNvPicPr>
            <a:picLocks noChangeAspect="1"/>
          </p:cNvPicPr>
          <p:nvPr/>
        </p:nvPicPr>
        <p:blipFill>
          <a:blip r:embed="rId3"/>
          <a:stretch>
            <a:fillRect/>
          </a:stretch>
        </p:blipFill>
        <p:spPr>
          <a:xfrm>
            <a:off x="4228324" y="4326150"/>
            <a:ext cx="7169707" cy="1925252"/>
          </a:xfrm>
          <a:prstGeom prst="rect">
            <a:avLst/>
          </a:prstGeom>
        </p:spPr>
      </p:pic>
      <p:sp>
        <p:nvSpPr>
          <p:cNvPr id="15" name="TextBox 14">
            <a:extLst>
              <a:ext uri="{FF2B5EF4-FFF2-40B4-BE49-F238E27FC236}">
                <a16:creationId xmlns="" xmlns:a16="http://schemas.microsoft.com/office/drawing/2014/main" id="{49DA161A-8B02-31F0-706C-98CB60462AFD}"/>
              </a:ext>
            </a:extLst>
          </p:cNvPr>
          <p:cNvSpPr txBox="1"/>
          <p:nvPr/>
        </p:nvSpPr>
        <p:spPr>
          <a:xfrm>
            <a:off x="910245" y="1102928"/>
            <a:ext cx="10054090" cy="646331"/>
          </a:xfrm>
          <a:prstGeom prst="rect">
            <a:avLst/>
          </a:prstGeom>
          <a:noFill/>
        </p:spPr>
        <p:txBody>
          <a:bodyPr wrap="square">
            <a:spAutoFit/>
          </a:bodyPr>
          <a:lstStyle/>
          <a:p>
            <a:r>
              <a:rPr lang="en-US" dirty="0"/>
              <a:t>if you write your own call to main, then () will permit you to pass it any parameters you like, while (void) will force you to pass it none. </a:t>
            </a:r>
            <a:endParaRPr lang="en-GB" dirty="0"/>
          </a:p>
        </p:txBody>
      </p:sp>
    </p:spTree>
    <p:extLst>
      <p:ext uri="{BB962C8B-B14F-4D97-AF65-F5344CB8AC3E}">
        <p14:creationId xmlns:p14="http://schemas.microsoft.com/office/powerpoint/2010/main" val="230685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99EF97FB-DE0F-2AD2-1408-ABF4CCF8B1A4}"/>
              </a:ext>
            </a:extLst>
          </p:cNvPr>
          <p:cNvPicPr>
            <a:picLocks noGrp="1" noChangeAspect="1"/>
          </p:cNvPicPr>
          <p:nvPr>
            <p:ph idx="1"/>
          </p:nvPr>
        </p:nvPicPr>
        <p:blipFill>
          <a:blip r:embed="rId3"/>
          <a:stretch>
            <a:fillRect/>
          </a:stretch>
        </p:blipFill>
        <p:spPr>
          <a:xfrm>
            <a:off x="4831821" y="1070025"/>
            <a:ext cx="6492264" cy="4844228"/>
          </a:xfrm>
        </p:spPr>
      </p:pic>
      <p:sp>
        <p:nvSpPr>
          <p:cNvPr id="4" name="Date Placeholder 3">
            <a:extLst>
              <a:ext uri="{FF2B5EF4-FFF2-40B4-BE49-F238E27FC236}">
                <a16:creationId xmlns="" xmlns:a16="http://schemas.microsoft.com/office/drawing/2014/main" id="{1EF263FA-1A7B-DDCA-D249-AFEF7358430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7BB3B8B2-6622-D50D-54B8-D9689EFF512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74922BAF-326D-5F3C-235E-DB3895DBDCDA}"/>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9" name="Title 1">
            <a:extLst>
              <a:ext uri="{FF2B5EF4-FFF2-40B4-BE49-F238E27FC236}">
                <a16:creationId xmlns="" xmlns:a16="http://schemas.microsoft.com/office/drawing/2014/main" id="{E1FA4F0D-26A1-93A5-CEB3-2C3918CD0C72}"/>
              </a:ext>
            </a:extLst>
          </p:cNvPr>
          <p:cNvSpPr>
            <a:spLocks noGrp="1"/>
          </p:cNvSpPr>
          <p:nvPr>
            <p:ph type="title"/>
          </p:nvPr>
        </p:nvSpPr>
        <p:spPr>
          <a:xfrm>
            <a:off x="483394" y="196900"/>
            <a:ext cx="11091862" cy="873125"/>
          </a:xfrm>
        </p:spPr>
        <p:txBody>
          <a:bodyPr/>
          <a:lstStyle/>
          <a:p>
            <a:r>
              <a:rPr lang="en-US" dirty="0"/>
              <a:t>3.4 Variables: Local &amp; Global</a:t>
            </a:r>
          </a:p>
        </p:txBody>
      </p:sp>
      <p:sp>
        <p:nvSpPr>
          <p:cNvPr id="11" name="TextBox 10">
            <a:extLst>
              <a:ext uri="{FF2B5EF4-FFF2-40B4-BE49-F238E27FC236}">
                <a16:creationId xmlns="" xmlns:a16="http://schemas.microsoft.com/office/drawing/2014/main" id="{EBB2FDBC-DDF0-1355-049D-B680E85D2F71}"/>
              </a:ext>
            </a:extLst>
          </p:cNvPr>
          <p:cNvSpPr txBox="1"/>
          <p:nvPr/>
        </p:nvSpPr>
        <p:spPr>
          <a:xfrm>
            <a:off x="373063" y="2190693"/>
            <a:ext cx="4325937" cy="1815882"/>
          </a:xfrm>
          <a:prstGeom prst="rect">
            <a:avLst/>
          </a:prstGeom>
          <a:noFill/>
        </p:spPr>
        <p:txBody>
          <a:bodyPr wrap="square">
            <a:spAutoFit/>
          </a:bodyPr>
          <a:lstStyle/>
          <a:p>
            <a:pPr algn="just"/>
            <a:r>
              <a:rPr lang="en-US" sz="1600" dirty="0"/>
              <a:t>Variables are classified into Global variables and Local variables based on their scope. The main difference between Global and local variables is that global variables can be accessed globally in the entire program, whereas local variables can be accessed only within the function or block in which they are defined. </a:t>
            </a:r>
            <a:endParaRPr lang="en-GB" sz="1600" dirty="0"/>
          </a:p>
        </p:txBody>
      </p:sp>
    </p:spTree>
    <p:extLst>
      <p:ext uri="{BB962C8B-B14F-4D97-AF65-F5344CB8AC3E}">
        <p14:creationId xmlns:p14="http://schemas.microsoft.com/office/powerpoint/2010/main" val="83120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Title 1">
            <a:extLst>
              <a:ext uri="{FF2B5EF4-FFF2-40B4-BE49-F238E27FC236}">
                <a16:creationId xmlns="" xmlns:a16="http://schemas.microsoft.com/office/drawing/2014/main" id="{3B61B56E-C158-38FA-3B56-3755D314DEEE}"/>
              </a:ext>
            </a:extLst>
          </p:cNvPr>
          <p:cNvSpPr>
            <a:spLocks noGrp="1"/>
          </p:cNvSpPr>
          <p:nvPr>
            <p:ph type="title"/>
          </p:nvPr>
        </p:nvSpPr>
        <p:spPr>
          <a:xfrm>
            <a:off x="483394" y="196900"/>
            <a:ext cx="11091862" cy="873125"/>
          </a:xfrm>
        </p:spPr>
        <p:txBody>
          <a:bodyPr/>
          <a:lstStyle/>
          <a:p>
            <a:r>
              <a:rPr lang="en-US" dirty="0"/>
              <a:t>3.5 Static Variables</a:t>
            </a:r>
          </a:p>
        </p:txBody>
      </p:sp>
      <p:sp>
        <p:nvSpPr>
          <p:cNvPr id="19" name="Date Placeholder 13">
            <a:extLst>
              <a:ext uri="{FF2B5EF4-FFF2-40B4-BE49-F238E27FC236}">
                <a16:creationId xmlns="" xmlns:a16="http://schemas.microsoft.com/office/drawing/2014/main" id="{3C573ADF-5D97-2369-8039-AD0C56F287B6}"/>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9/29/2022</a:t>
            </a:fld>
            <a:endParaRPr lang="en-US" dirty="0"/>
          </a:p>
        </p:txBody>
      </p:sp>
      <p:pic>
        <p:nvPicPr>
          <p:cNvPr id="10" name="Picture 9">
            <a:extLst>
              <a:ext uri="{FF2B5EF4-FFF2-40B4-BE49-F238E27FC236}">
                <a16:creationId xmlns="" xmlns:a16="http://schemas.microsoft.com/office/drawing/2014/main" id="{40E30DB7-8A4E-4BD3-40CE-75E148518238}"/>
              </a:ext>
            </a:extLst>
          </p:cNvPr>
          <p:cNvPicPr>
            <a:picLocks noChangeAspect="1"/>
          </p:cNvPicPr>
          <p:nvPr/>
        </p:nvPicPr>
        <p:blipFill>
          <a:blip r:embed="rId3"/>
          <a:stretch>
            <a:fillRect/>
          </a:stretch>
        </p:blipFill>
        <p:spPr>
          <a:xfrm>
            <a:off x="483394" y="1070025"/>
            <a:ext cx="5189008" cy="2558319"/>
          </a:xfrm>
          <a:prstGeom prst="rect">
            <a:avLst/>
          </a:prstGeom>
        </p:spPr>
      </p:pic>
      <p:pic>
        <p:nvPicPr>
          <p:cNvPr id="12" name="Picture 11">
            <a:extLst>
              <a:ext uri="{FF2B5EF4-FFF2-40B4-BE49-F238E27FC236}">
                <a16:creationId xmlns="" xmlns:a16="http://schemas.microsoft.com/office/drawing/2014/main" id="{14CBDCD0-F73B-71F3-ECA7-5B09C82DD78E}"/>
              </a:ext>
            </a:extLst>
          </p:cNvPr>
          <p:cNvPicPr>
            <a:picLocks noChangeAspect="1"/>
          </p:cNvPicPr>
          <p:nvPr/>
        </p:nvPicPr>
        <p:blipFill>
          <a:blip r:embed="rId4"/>
          <a:stretch>
            <a:fillRect/>
          </a:stretch>
        </p:blipFill>
        <p:spPr>
          <a:xfrm>
            <a:off x="550863" y="3817226"/>
            <a:ext cx="5121539" cy="2535699"/>
          </a:xfrm>
          <a:prstGeom prst="rect">
            <a:avLst/>
          </a:prstGeom>
        </p:spPr>
      </p:pic>
      <p:sp>
        <p:nvSpPr>
          <p:cNvPr id="14" name="TextBox 13">
            <a:extLst>
              <a:ext uri="{FF2B5EF4-FFF2-40B4-BE49-F238E27FC236}">
                <a16:creationId xmlns="" xmlns:a16="http://schemas.microsoft.com/office/drawing/2014/main" id="{E71C43BF-2A51-8AE1-C3AC-BACBB5542B67}"/>
              </a:ext>
            </a:extLst>
          </p:cNvPr>
          <p:cNvSpPr txBox="1"/>
          <p:nvPr/>
        </p:nvSpPr>
        <p:spPr>
          <a:xfrm>
            <a:off x="6924436" y="1102099"/>
            <a:ext cx="4716701" cy="1477328"/>
          </a:xfrm>
          <a:prstGeom prst="rect">
            <a:avLst/>
          </a:prstGeom>
          <a:noFill/>
        </p:spPr>
        <p:txBody>
          <a:bodyPr wrap="square">
            <a:spAutoFit/>
          </a:bodyPr>
          <a:lstStyle/>
          <a:p>
            <a:r>
              <a:rPr lang="en-US" dirty="0"/>
              <a:t>Static variables have a property of preserving their value even after they are out of their scope! Hence, static variables preserve their previous value in their previous scope and are not initialized again in the new scope. </a:t>
            </a:r>
            <a:endParaRPr lang="en-GB" dirty="0"/>
          </a:p>
        </p:txBody>
      </p:sp>
      <p:pic>
        <p:nvPicPr>
          <p:cNvPr id="16" name="Picture 15">
            <a:extLst>
              <a:ext uri="{FF2B5EF4-FFF2-40B4-BE49-F238E27FC236}">
                <a16:creationId xmlns="" xmlns:a16="http://schemas.microsoft.com/office/drawing/2014/main" id="{2F704AB4-B75F-633C-F57D-6E1C43227D6F}"/>
              </a:ext>
            </a:extLst>
          </p:cNvPr>
          <p:cNvPicPr>
            <a:picLocks noChangeAspect="1"/>
          </p:cNvPicPr>
          <p:nvPr/>
        </p:nvPicPr>
        <p:blipFill>
          <a:blip r:embed="rId5"/>
          <a:stretch>
            <a:fillRect/>
          </a:stretch>
        </p:blipFill>
        <p:spPr>
          <a:xfrm>
            <a:off x="6228102" y="3774295"/>
            <a:ext cx="5481299" cy="2382663"/>
          </a:xfrm>
          <a:prstGeom prst="rect">
            <a:avLst/>
          </a:prstGeom>
        </p:spPr>
      </p:pic>
    </p:spTree>
    <p:extLst>
      <p:ext uri="{BB962C8B-B14F-4D97-AF65-F5344CB8AC3E}">
        <p14:creationId xmlns:p14="http://schemas.microsoft.com/office/powerpoint/2010/main" val="82331072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{86247E16-2895-47AB-B037-2AA2446A9DD7}tf33713516_win32</Template>
  <TotalTime>1107</TotalTime>
  <Words>726</Words>
  <Application>Microsoft Office PowerPoint</Application>
  <PresentationFormat>Widescreen</PresentationFormat>
  <Paragraphs>224</Paragraphs>
  <Slides>13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Consolas</vt:lpstr>
      <vt:lpstr>Courier New</vt:lpstr>
      <vt:lpstr>Gill Sans MT</vt:lpstr>
      <vt:lpstr>inter-regular</vt:lpstr>
      <vt:lpstr>Monaco</vt:lpstr>
      <vt:lpstr>Times New Roman</vt:lpstr>
      <vt:lpstr>Walbaum Display</vt:lpstr>
      <vt:lpstr>3DFloatVTI</vt:lpstr>
      <vt:lpstr>Functions</vt:lpstr>
      <vt:lpstr>Agenda</vt:lpstr>
      <vt:lpstr>Introduction</vt:lpstr>
      <vt:lpstr>Topic three</vt:lpstr>
      <vt:lpstr>3.1 Functions:  return type </vt:lpstr>
      <vt:lpstr>3.2 Function: non return type</vt:lpstr>
      <vt:lpstr>3.3 main() vs main(void)</vt:lpstr>
      <vt:lpstr>3.4 Variables: Local &amp; Global</vt:lpstr>
      <vt:lpstr>3.5 Static Variables</vt:lpstr>
      <vt:lpstr>3.6 Random number generator</vt:lpstr>
      <vt:lpstr>3.7 Recursion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Nazrin Sultanli Dolkhanova</dc:creator>
  <cp:lastModifiedBy>HP Inc.</cp:lastModifiedBy>
  <cp:revision>57</cp:revision>
  <dcterms:created xsi:type="dcterms:W3CDTF">2022-09-17T18:46:00Z</dcterms:created>
  <dcterms:modified xsi:type="dcterms:W3CDTF">2022-09-29T09:30:34Z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