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9" r:id="rId6"/>
    <p:sldId id="317" r:id="rId7"/>
    <p:sldId id="407" r:id="rId8"/>
    <p:sldId id="409" r:id="rId9"/>
    <p:sldId id="277" r:id="rId10"/>
    <p:sldId id="402" r:id="rId11"/>
    <p:sldId id="408" r:id="rId12"/>
    <p:sldId id="278" r:id="rId13"/>
    <p:sldId id="395" r:id="rId14"/>
    <p:sldId id="397" r:id="rId15"/>
    <p:sldId id="398" r:id="rId16"/>
    <p:sldId id="401" r:id="rId17"/>
    <p:sldId id="321" r:id="rId18"/>
    <p:sldId id="3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7" autoAdjust="0"/>
    <p:restoredTop sz="93786" autoAdjust="0"/>
  </p:normalViewPr>
  <p:slideViewPr>
    <p:cSldViewPr snapToGrid="0">
      <p:cViewPr>
        <p:scale>
          <a:sx n="106" d="100"/>
          <a:sy n="106" d="100"/>
        </p:scale>
        <p:origin x="918" y="15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A4AC1-1F92-4D4E-B616-B01F7265B1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F048B1-1CEB-4F98-A8CF-28F287EE75F6}">
      <dgm:prSet/>
      <dgm:spPr/>
      <dgm:t>
        <a:bodyPr/>
        <a:lstStyle/>
        <a:p>
          <a:r>
            <a:rPr lang="en-US" dirty="0"/>
            <a:t>What is pointer</a:t>
          </a:r>
          <a:endParaRPr lang="en-US" b="1" dirty="0"/>
        </a:p>
      </dgm:t>
    </dgm:pt>
    <dgm:pt modelId="{41479C2C-D183-4E30-86E8-915F61E3F699}" type="parTrans" cxnId="{9DC25485-1566-4BB4-BCBB-B96B74B7DE21}">
      <dgm:prSet/>
      <dgm:spPr/>
      <dgm:t>
        <a:bodyPr/>
        <a:lstStyle/>
        <a:p>
          <a:endParaRPr lang="en-US"/>
        </a:p>
      </dgm:t>
    </dgm:pt>
    <dgm:pt modelId="{9DDD5100-88D2-41F8-95D0-F0371387CC2C}" type="sibTrans" cxnId="{9DC25485-1566-4BB4-BCBB-B96B74B7DE21}">
      <dgm:prSet/>
      <dgm:spPr/>
      <dgm:t>
        <a:bodyPr/>
        <a:lstStyle/>
        <a:p>
          <a:endParaRPr lang="en-US"/>
        </a:p>
      </dgm:t>
    </dgm:pt>
    <dgm:pt modelId="{485C7B6C-306F-41F2-B597-42453D9763F3}">
      <dgm:prSet/>
      <dgm:spPr/>
      <dgm:t>
        <a:bodyPr/>
        <a:lstStyle/>
        <a:p>
          <a:r>
            <a:rPr lang="en-GB" dirty="0"/>
            <a:t>Pointer arithmetic</a:t>
          </a:r>
          <a:endParaRPr lang="en-US" b="1" dirty="0"/>
        </a:p>
      </dgm:t>
    </dgm:pt>
    <dgm:pt modelId="{6C388E5D-91C1-4345-82F8-7C19B0D6A929}" type="parTrans" cxnId="{517DB235-4A4D-46CD-BBD0-046B90DF25B3}">
      <dgm:prSet/>
      <dgm:spPr/>
      <dgm:t>
        <a:bodyPr/>
        <a:lstStyle/>
        <a:p>
          <a:endParaRPr lang="en-US"/>
        </a:p>
      </dgm:t>
    </dgm:pt>
    <dgm:pt modelId="{D904B9AC-F99F-4437-8D5E-CA1BB2BA74B7}" type="sibTrans" cxnId="{517DB235-4A4D-46CD-BBD0-046B90DF25B3}">
      <dgm:prSet/>
      <dgm:spPr/>
      <dgm:t>
        <a:bodyPr/>
        <a:lstStyle/>
        <a:p>
          <a:endParaRPr lang="en-US"/>
        </a:p>
      </dgm:t>
    </dgm:pt>
    <dgm:pt modelId="{ED9CFA5E-B159-4CAB-A44D-4EA196267707}">
      <dgm:prSet/>
      <dgm:spPr/>
      <dgm:t>
        <a:bodyPr/>
        <a:lstStyle/>
        <a:p>
          <a:r>
            <a:rPr lang="en-US" dirty="0"/>
            <a:t>Pointers &amp; Arrays</a:t>
          </a:r>
        </a:p>
      </dgm:t>
    </dgm:pt>
    <dgm:pt modelId="{1C221C85-E462-4E67-A667-A20FA9DDF311}" type="parTrans" cxnId="{56B6CCE0-4405-4004-A73E-5A31B3D65B77}">
      <dgm:prSet/>
      <dgm:spPr/>
      <dgm:t>
        <a:bodyPr/>
        <a:lstStyle/>
        <a:p>
          <a:endParaRPr lang="en-US"/>
        </a:p>
      </dgm:t>
    </dgm:pt>
    <dgm:pt modelId="{9EC3954D-B7F5-4480-AFF5-63133B314ECB}" type="sibTrans" cxnId="{56B6CCE0-4405-4004-A73E-5A31B3D65B77}">
      <dgm:prSet/>
      <dgm:spPr/>
      <dgm:t>
        <a:bodyPr/>
        <a:lstStyle/>
        <a:p>
          <a:endParaRPr lang="en-US"/>
        </a:p>
      </dgm:t>
    </dgm:pt>
    <dgm:pt modelId="{B9238612-FEFC-4062-B4FB-1ABFFF35C99C}">
      <dgm:prSet/>
      <dgm:spPr/>
      <dgm:t>
        <a:bodyPr/>
        <a:lstStyle/>
        <a:p>
          <a:r>
            <a:rPr lang="en-US" dirty="0"/>
            <a:t>Passing pointers to functions </a:t>
          </a:r>
        </a:p>
      </dgm:t>
    </dgm:pt>
    <dgm:pt modelId="{B6F664ED-69C0-49C8-B953-2BEFD6270DC0}" type="parTrans" cxnId="{606F3762-6EC0-4EDF-8087-6A6BB15306A2}">
      <dgm:prSet/>
      <dgm:spPr/>
      <dgm:t>
        <a:bodyPr/>
        <a:lstStyle/>
        <a:p>
          <a:endParaRPr lang="en-US"/>
        </a:p>
      </dgm:t>
    </dgm:pt>
    <dgm:pt modelId="{C56D8D25-E693-4875-BF4F-15EBEC13DB79}" type="sibTrans" cxnId="{606F3762-6EC0-4EDF-8087-6A6BB15306A2}">
      <dgm:prSet/>
      <dgm:spPr/>
      <dgm:t>
        <a:bodyPr/>
        <a:lstStyle/>
        <a:p>
          <a:endParaRPr lang="en-US"/>
        </a:p>
      </dgm:t>
    </dgm:pt>
    <dgm:pt modelId="{95112101-9D98-4C3F-A755-6EB19C020B0C}">
      <dgm:prSet/>
      <dgm:spPr/>
      <dgm:t>
        <a:bodyPr/>
        <a:lstStyle/>
        <a:p>
          <a:r>
            <a:rPr lang="en-US" dirty="0"/>
            <a:t>Pointer to functions</a:t>
          </a:r>
        </a:p>
      </dgm:t>
    </dgm:pt>
    <dgm:pt modelId="{254CDBFF-D120-4976-9053-C132390D7427}" type="parTrans" cxnId="{8DE119E5-94C5-49AB-9D94-1F3D7B655D56}">
      <dgm:prSet/>
      <dgm:spPr/>
      <dgm:t>
        <a:bodyPr/>
        <a:lstStyle/>
        <a:p>
          <a:endParaRPr lang="en-US"/>
        </a:p>
      </dgm:t>
    </dgm:pt>
    <dgm:pt modelId="{6DE004B7-9A55-46B2-874D-C3ECE8C49D76}" type="sibTrans" cxnId="{8DE119E5-94C5-49AB-9D94-1F3D7B655D56}">
      <dgm:prSet/>
      <dgm:spPr/>
      <dgm:t>
        <a:bodyPr/>
        <a:lstStyle/>
        <a:p>
          <a:endParaRPr lang="en-US"/>
        </a:p>
      </dgm:t>
    </dgm:pt>
    <dgm:pt modelId="{E7301B92-A1B3-44EA-8B55-E403D81DBD7C}">
      <dgm:prSet/>
      <dgm:spPr/>
      <dgm:t>
        <a:bodyPr/>
        <a:lstStyle/>
        <a:p>
          <a:r>
            <a:rPr lang="en-US" dirty="0"/>
            <a:t>Multidimensional array pointer</a:t>
          </a:r>
        </a:p>
      </dgm:t>
    </dgm:pt>
    <dgm:pt modelId="{17E7E334-5EC9-460E-920D-0ECFAF7B9C3D}" type="parTrans" cxnId="{C3B81F9D-077E-4B0D-8344-B1B2A5DC913C}">
      <dgm:prSet/>
      <dgm:spPr/>
      <dgm:t>
        <a:bodyPr/>
        <a:lstStyle/>
        <a:p>
          <a:endParaRPr lang="en-US"/>
        </a:p>
      </dgm:t>
    </dgm:pt>
    <dgm:pt modelId="{8C13A1ED-900A-4330-AE2E-8623D02BC42C}" type="sibTrans" cxnId="{C3B81F9D-077E-4B0D-8344-B1B2A5DC913C}">
      <dgm:prSet/>
      <dgm:spPr/>
      <dgm:t>
        <a:bodyPr/>
        <a:lstStyle/>
        <a:p>
          <a:endParaRPr lang="en-US"/>
        </a:p>
      </dgm:t>
    </dgm:pt>
    <dgm:pt modelId="{CFEEBEE3-8FB3-4587-AE6B-4E2B62C517B7}">
      <dgm:prSet/>
      <dgm:spPr/>
      <dgm:t>
        <a:bodyPr/>
        <a:lstStyle/>
        <a:p>
          <a:r>
            <a:rPr lang="en-GB" dirty="0"/>
            <a:t>Pointer to Pointer</a:t>
          </a:r>
          <a:endParaRPr lang="en-US" dirty="0"/>
        </a:p>
      </dgm:t>
    </dgm:pt>
    <dgm:pt modelId="{122C8EC4-2D83-4C76-AE02-CEC19EF9CD0F}" type="parTrans" cxnId="{6D578900-9F35-4228-A783-8F0616B802A1}">
      <dgm:prSet/>
      <dgm:spPr/>
      <dgm:t>
        <a:bodyPr/>
        <a:lstStyle/>
        <a:p>
          <a:endParaRPr lang="en-GB"/>
        </a:p>
      </dgm:t>
    </dgm:pt>
    <dgm:pt modelId="{5D55D838-4C31-4126-890D-103E49E30278}" type="sibTrans" cxnId="{6D578900-9F35-4228-A783-8F0616B802A1}">
      <dgm:prSet/>
      <dgm:spPr/>
      <dgm:t>
        <a:bodyPr/>
        <a:lstStyle/>
        <a:p>
          <a:endParaRPr lang="en-GB"/>
        </a:p>
      </dgm:t>
    </dgm:pt>
    <dgm:pt modelId="{A99A9A24-7ECC-43B0-B3C4-D410E7A6C96E}" type="pres">
      <dgm:prSet presAssocID="{7FFA4AC1-1F92-4D4E-B616-B01F7265B1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172E8A4-C728-405A-8C67-0A00CF38F9FF}" type="pres">
      <dgm:prSet presAssocID="{34F048B1-1CEB-4F98-A8CF-28F287EE75F6}" presName="thickLine" presStyleLbl="alignNode1" presStyleIdx="0" presStyleCnt="7"/>
      <dgm:spPr/>
    </dgm:pt>
    <dgm:pt modelId="{C6CBAF73-35D3-438E-AE9C-4742C656A7EF}" type="pres">
      <dgm:prSet presAssocID="{34F048B1-1CEB-4F98-A8CF-28F287EE75F6}" presName="horz1" presStyleCnt="0"/>
      <dgm:spPr/>
    </dgm:pt>
    <dgm:pt modelId="{C42845B9-3717-476A-A8C1-F21204E884EC}" type="pres">
      <dgm:prSet presAssocID="{34F048B1-1CEB-4F98-A8CF-28F287EE75F6}" presName="tx1" presStyleLbl="revTx" presStyleIdx="0" presStyleCnt="7"/>
      <dgm:spPr/>
      <dgm:t>
        <a:bodyPr/>
        <a:lstStyle/>
        <a:p>
          <a:endParaRPr lang="en-US"/>
        </a:p>
      </dgm:t>
    </dgm:pt>
    <dgm:pt modelId="{A05955F5-1170-41D7-875F-E8BFD594B5EF}" type="pres">
      <dgm:prSet presAssocID="{34F048B1-1CEB-4F98-A8CF-28F287EE75F6}" presName="vert1" presStyleCnt="0"/>
      <dgm:spPr/>
    </dgm:pt>
    <dgm:pt modelId="{AC3DCD4D-6C8B-4448-B0E5-4A73C002F062}" type="pres">
      <dgm:prSet presAssocID="{485C7B6C-306F-41F2-B597-42453D9763F3}" presName="thickLine" presStyleLbl="alignNode1" presStyleIdx="1" presStyleCnt="7"/>
      <dgm:spPr/>
    </dgm:pt>
    <dgm:pt modelId="{9F3C14DE-B13F-4D11-A635-F002A3CF8B5A}" type="pres">
      <dgm:prSet presAssocID="{485C7B6C-306F-41F2-B597-42453D9763F3}" presName="horz1" presStyleCnt="0"/>
      <dgm:spPr/>
    </dgm:pt>
    <dgm:pt modelId="{4A4157DF-6809-4AA9-AEC1-5AA3DA89EAFD}" type="pres">
      <dgm:prSet presAssocID="{485C7B6C-306F-41F2-B597-42453D9763F3}" presName="tx1" presStyleLbl="revTx" presStyleIdx="1" presStyleCnt="7"/>
      <dgm:spPr/>
      <dgm:t>
        <a:bodyPr/>
        <a:lstStyle/>
        <a:p>
          <a:endParaRPr lang="en-US"/>
        </a:p>
      </dgm:t>
    </dgm:pt>
    <dgm:pt modelId="{7CEA4BC4-A386-4CF2-A207-47BF1B12FCC1}" type="pres">
      <dgm:prSet presAssocID="{485C7B6C-306F-41F2-B597-42453D9763F3}" presName="vert1" presStyleCnt="0"/>
      <dgm:spPr/>
    </dgm:pt>
    <dgm:pt modelId="{3BC855E9-A2F3-4F03-A175-91DF24299D2C}" type="pres">
      <dgm:prSet presAssocID="{ED9CFA5E-B159-4CAB-A44D-4EA196267707}" presName="thickLine" presStyleLbl="alignNode1" presStyleIdx="2" presStyleCnt="7"/>
      <dgm:spPr/>
    </dgm:pt>
    <dgm:pt modelId="{19E7B7DD-E315-43BC-9463-F3844FD213DC}" type="pres">
      <dgm:prSet presAssocID="{ED9CFA5E-B159-4CAB-A44D-4EA196267707}" presName="horz1" presStyleCnt="0"/>
      <dgm:spPr/>
    </dgm:pt>
    <dgm:pt modelId="{2DF326C8-72C5-46F2-9465-D5387A6801DE}" type="pres">
      <dgm:prSet presAssocID="{ED9CFA5E-B159-4CAB-A44D-4EA196267707}" presName="tx1" presStyleLbl="revTx" presStyleIdx="2" presStyleCnt="7"/>
      <dgm:spPr/>
      <dgm:t>
        <a:bodyPr/>
        <a:lstStyle/>
        <a:p>
          <a:endParaRPr lang="en-US"/>
        </a:p>
      </dgm:t>
    </dgm:pt>
    <dgm:pt modelId="{483F6AD7-EE42-4A2E-87F7-B57C17D67E5E}" type="pres">
      <dgm:prSet presAssocID="{ED9CFA5E-B159-4CAB-A44D-4EA196267707}" presName="vert1" presStyleCnt="0"/>
      <dgm:spPr/>
    </dgm:pt>
    <dgm:pt modelId="{CF5D6AF3-0D03-4FB5-A657-A1534F212751}" type="pres">
      <dgm:prSet presAssocID="{CFEEBEE3-8FB3-4587-AE6B-4E2B62C517B7}" presName="thickLine" presStyleLbl="alignNode1" presStyleIdx="3" presStyleCnt="7"/>
      <dgm:spPr/>
    </dgm:pt>
    <dgm:pt modelId="{C188E5D1-1DAB-4706-B739-D676FEA59F8A}" type="pres">
      <dgm:prSet presAssocID="{CFEEBEE3-8FB3-4587-AE6B-4E2B62C517B7}" presName="horz1" presStyleCnt="0"/>
      <dgm:spPr/>
    </dgm:pt>
    <dgm:pt modelId="{248EF01E-EA34-4E14-A6DE-0A0CCBF20DAB}" type="pres">
      <dgm:prSet presAssocID="{CFEEBEE3-8FB3-4587-AE6B-4E2B62C517B7}" presName="tx1" presStyleLbl="revTx" presStyleIdx="3" presStyleCnt="7"/>
      <dgm:spPr/>
      <dgm:t>
        <a:bodyPr/>
        <a:lstStyle/>
        <a:p>
          <a:endParaRPr lang="en-US"/>
        </a:p>
      </dgm:t>
    </dgm:pt>
    <dgm:pt modelId="{D011B14D-77A5-45FF-9128-DCFB45382AA7}" type="pres">
      <dgm:prSet presAssocID="{CFEEBEE3-8FB3-4587-AE6B-4E2B62C517B7}" presName="vert1" presStyleCnt="0"/>
      <dgm:spPr/>
    </dgm:pt>
    <dgm:pt modelId="{F1556455-23C2-4344-8080-D8D8F907684F}" type="pres">
      <dgm:prSet presAssocID="{B9238612-FEFC-4062-B4FB-1ABFFF35C99C}" presName="thickLine" presStyleLbl="alignNode1" presStyleIdx="4" presStyleCnt="7"/>
      <dgm:spPr/>
    </dgm:pt>
    <dgm:pt modelId="{53E81EF9-FCCC-44A0-9B9D-2861FDB2B74A}" type="pres">
      <dgm:prSet presAssocID="{B9238612-FEFC-4062-B4FB-1ABFFF35C99C}" presName="horz1" presStyleCnt="0"/>
      <dgm:spPr/>
    </dgm:pt>
    <dgm:pt modelId="{8F5BB65B-E3A1-4D8D-BC88-E6E2E55ACEFC}" type="pres">
      <dgm:prSet presAssocID="{B9238612-FEFC-4062-B4FB-1ABFFF35C99C}" presName="tx1" presStyleLbl="revTx" presStyleIdx="4" presStyleCnt="7"/>
      <dgm:spPr/>
      <dgm:t>
        <a:bodyPr/>
        <a:lstStyle/>
        <a:p>
          <a:endParaRPr lang="en-US"/>
        </a:p>
      </dgm:t>
    </dgm:pt>
    <dgm:pt modelId="{8E427373-6B02-4260-ACF3-5A67295E00B4}" type="pres">
      <dgm:prSet presAssocID="{B9238612-FEFC-4062-B4FB-1ABFFF35C99C}" presName="vert1" presStyleCnt="0"/>
      <dgm:spPr/>
    </dgm:pt>
    <dgm:pt modelId="{20D51286-653B-434B-BAA9-80DAFA21B96F}" type="pres">
      <dgm:prSet presAssocID="{95112101-9D98-4C3F-A755-6EB19C020B0C}" presName="thickLine" presStyleLbl="alignNode1" presStyleIdx="5" presStyleCnt="7"/>
      <dgm:spPr/>
    </dgm:pt>
    <dgm:pt modelId="{8115771A-A9FB-4515-947C-3247C2C67184}" type="pres">
      <dgm:prSet presAssocID="{95112101-9D98-4C3F-A755-6EB19C020B0C}" presName="horz1" presStyleCnt="0"/>
      <dgm:spPr/>
    </dgm:pt>
    <dgm:pt modelId="{6EC9024E-A4E0-414C-BF67-524BC08CF29C}" type="pres">
      <dgm:prSet presAssocID="{95112101-9D98-4C3F-A755-6EB19C020B0C}" presName="tx1" presStyleLbl="revTx" presStyleIdx="5" presStyleCnt="7"/>
      <dgm:spPr/>
      <dgm:t>
        <a:bodyPr/>
        <a:lstStyle/>
        <a:p>
          <a:endParaRPr lang="en-US"/>
        </a:p>
      </dgm:t>
    </dgm:pt>
    <dgm:pt modelId="{6536ADB7-3AD4-4574-A6D6-5D2992898A3C}" type="pres">
      <dgm:prSet presAssocID="{95112101-9D98-4C3F-A755-6EB19C020B0C}" presName="vert1" presStyleCnt="0"/>
      <dgm:spPr/>
    </dgm:pt>
    <dgm:pt modelId="{8CDD5E45-8C14-4B75-864D-6FD0795E890F}" type="pres">
      <dgm:prSet presAssocID="{E7301B92-A1B3-44EA-8B55-E403D81DBD7C}" presName="thickLine" presStyleLbl="alignNode1" presStyleIdx="6" presStyleCnt="7"/>
      <dgm:spPr/>
    </dgm:pt>
    <dgm:pt modelId="{54929ACE-6035-4E28-A27C-A2BCBFB16D03}" type="pres">
      <dgm:prSet presAssocID="{E7301B92-A1B3-44EA-8B55-E403D81DBD7C}" presName="horz1" presStyleCnt="0"/>
      <dgm:spPr/>
    </dgm:pt>
    <dgm:pt modelId="{39AAD476-2678-4B85-8086-81E80EE80199}" type="pres">
      <dgm:prSet presAssocID="{E7301B92-A1B3-44EA-8B55-E403D81DBD7C}" presName="tx1" presStyleLbl="revTx" presStyleIdx="6" presStyleCnt="7"/>
      <dgm:spPr/>
      <dgm:t>
        <a:bodyPr/>
        <a:lstStyle/>
        <a:p>
          <a:endParaRPr lang="en-US"/>
        </a:p>
      </dgm:t>
    </dgm:pt>
    <dgm:pt modelId="{071D3422-DCBA-4A73-943E-72876875A1B8}" type="pres">
      <dgm:prSet presAssocID="{E7301B92-A1B3-44EA-8B55-E403D81DBD7C}" presName="vert1" presStyleCnt="0"/>
      <dgm:spPr/>
    </dgm:pt>
  </dgm:ptLst>
  <dgm:cxnLst>
    <dgm:cxn modelId="{9DC25485-1566-4BB4-BCBB-B96B74B7DE21}" srcId="{7FFA4AC1-1F92-4D4E-B616-B01F7265B16A}" destId="{34F048B1-1CEB-4F98-A8CF-28F287EE75F6}" srcOrd="0" destOrd="0" parTransId="{41479C2C-D183-4E30-86E8-915F61E3F699}" sibTransId="{9DDD5100-88D2-41F8-95D0-F0371387CC2C}"/>
    <dgm:cxn modelId="{C3B81F9D-077E-4B0D-8344-B1B2A5DC913C}" srcId="{7FFA4AC1-1F92-4D4E-B616-B01F7265B16A}" destId="{E7301B92-A1B3-44EA-8B55-E403D81DBD7C}" srcOrd="6" destOrd="0" parTransId="{17E7E334-5EC9-460E-920D-0ECFAF7B9C3D}" sibTransId="{8C13A1ED-900A-4330-AE2E-8623D02BC42C}"/>
    <dgm:cxn modelId="{81871ED3-6977-4F36-A2C4-6E2078D828FF}" type="presOf" srcId="{95112101-9D98-4C3F-A755-6EB19C020B0C}" destId="{6EC9024E-A4E0-414C-BF67-524BC08CF29C}" srcOrd="0" destOrd="0" presId="urn:microsoft.com/office/officeart/2008/layout/LinedList"/>
    <dgm:cxn modelId="{EED199AF-CB4A-4E7C-96EC-0BA531188873}" type="presOf" srcId="{B9238612-FEFC-4062-B4FB-1ABFFF35C99C}" destId="{8F5BB65B-E3A1-4D8D-BC88-E6E2E55ACEFC}" srcOrd="0" destOrd="0" presId="urn:microsoft.com/office/officeart/2008/layout/LinedList"/>
    <dgm:cxn modelId="{861CC6C9-8441-4983-8E55-23D721C9684E}" type="presOf" srcId="{CFEEBEE3-8FB3-4587-AE6B-4E2B62C517B7}" destId="{248EF01E-EA34-4E14-A6DE-0A0CCBF20DAB}" srcOrd="0" destOrd="0" presId="urn:microsoft.com/office/officeart/2008/layout/LinedList"/>
    <dgm:cxn modelId="{606F3762-6EC0-4EDF-8087-6A6BB15306A2}" srcId="{7FFA4AC1-1F92-4D4E-B616-B01F7265B16A}" destId="{B9238612-FEFC-4062-B4FB-1ABFFF35C99C}" srcOrd="4" destOrd="0" parTransId="{B6F664ED-69C0-49C8-B953-2BEFD6270DC0}" sibTransId="{C56D8D25-E693-4875-BF4F-15EBEC13DB79}"/>
    <dgm:cxn modelId="{6D578900-9F35-4228-A783-8F0616B802A1}" srcId="{7FFA4AC1-1F92-4D4E-B616-B01F7265B16A}" destId="{CFEEBEE3-8FB3-4587-AE6B-4E2B62C517B7}" srcOrd="3" destOrd="0" parTransId="{122C8EC4-2D83-4C76-AE02-CEC19EF9CD0F}" sibTransId="{5D55D838-4C31-4126-890D-103E49E30278}"/>
    <dgm:cxn modelId="{517DB235-4A4D-46CD-BBD0-046B90DF25B3}" srcId="{7FFA4AC1-1F92-4D4E-B616-B01F7265B16A}" destId="{485C7B6C-306F-41F2-B597-42453D9763F3}" srcOrd="1" destOrd="0" parTransId="{6C388E5D-91C1-4345-82F8-7C19B0D6A929}" sibTransId="{D904B9AC-F99F-4437-8D5E-CA1BB2BA74B7}"/>
    <dgm:cxn modelId="{72EFF8DD-DB48-47CB-B196-89E69394EBAE}" type="presOf" srcId="{ED9CFA5E-B159-4CAB-A44D-4EA196267707}" destId="{2DF326C8-72C5-46F2-9465-D5387A6801DE}" srcOrd="0" destOrd="0" presId="urn:microsoft.com/office/officeart/2008/layout/LinedList"/>
    <dgm:cxn modelId="{56B6CCE0-4405-4004-A73E-5A31B3D65B77}" srcId="{7FFA4AC1-1F92-4D4E-B616-B01F7265B16A}" destId="{ED9CFA5E-B159-4CAB-A44D-4EA196267707}" srcOrd="2" destOrd="0" parTransId="{1C221C85-E462-4E67-A667-A20FA9DDF311}" sibTransId="{9EC3954D-B7F5-4480-AFF5-63133B314ECB}"/>
    <dgm:cxn modelId="{907087E4-3A5E-446D-9D2A-3F07AFFAE6EE}" type="presOf" srcId="{485C7B6C-306F-41F2-B597-42453D9763F3}" destId="{4A4157DF-6809-4AA9-AEC1-5AA3DA89EAFD}" srcOrd="0" destOrd="0" presId="urn:microsoft.com/office/officeart/2008/layout/LinedList"/>
    <dgm:cxn modelId="{7B863FAF-18F3-4890-B727-A1A7706CB970}" type="presOf" srcId="{E7301B92-A1B3-44EA-8B55-E403D81DBD7C}" destId="{39AAD476-2678-4B85-8086-81E80EE80199}" srcOrd="0" destOrd="0" presId="urn:microsoft.com/office/officeart/2008/layout/LinedList"/>
    <dgm:cxn modelId="{E14FA0C9-84B2-4B6A-91D3-76ECB8D6F280}" type="presOf" srcId="{34F048B1-1CEB-4F98-A8CF-28F287EE75F6}" destId="{C42845B9-3717-476A-A8C1-F21204E884EC}" srcOrd="0" destOrd="0" presId="urn:microsoft.com/office/officeart/2008/layout/LinedList"/>
    <dgm:cxn modelId="{8DE119E5-94C5-49AB-9D94-1F3D7B655D56}" srcId="{7FFA4AC1-1F92-4D4E-B616-B01F7265B16A}" destId="{95112101-9D98-4C3F-A755-6EB19C020B0C}" srcOrd="5" destOrd="0" parTransId="{254CDBFF-D120-4976-9053-C132390D7427}" sibTransId="{6DE004B7-9A55-46B2-874D-C3ECE8C49D76}"/>
    <dgm:cxn modelId="{BD7CA993-539A-4DB5-B88E-09C878517B25}" type="presOf" srcId="{7FFA4AC1-1F92-4D4E-B616-B01F7265B16A}" destId="{A99A9A24-7ECC-43B0-B3C4-D410E7A6C96E}" srcOrd="0" destOrd="0" presId="urn:microsoft.com/office/officeart/2008/layout/LinedList"/>
    <dgm:cxn modelId="{802833C5-402B-44D1-8209-900D2FFADD32}" type="presParOf" srcId="{A99A9A24-7ECC-43B0-B3C4-D410E7A6C96E}" destId="{9172E8A4-C728-405A-8C67-0A00CF38F9FF}" srcOrd="0" destOrd="0" presId="urn:microsoft.com/office/officeart/2008/layout/LinedList"/>
    <dgm:cxn modelId="{6D701EE4-4333-473E-8B09-802294238CFC}" type="presParOf" srcId="{A99A9A24-7ECC-43B0-B3C4-D410E7A6C96E}" destId="{C6CBAF73-35D3-438E-AE9C-4742C656A7EF}" srcOrd="1" destOrd="0" presId="urn:microsoft.com/office/officeart/2008/layout/LinedList"/>
    <dgm:cxn modelId="{EFDCC18E-AC5E-4E06-A1DD-AE9034074FA8}" type="presParOf" srcId="{C6CBAF73-35D3-438E-AE9C-4742C656A7EF}" destId="{C42845B9-3717-476A-A8C1-F21204E884EC}" srcOrd="0" destOrd="0" presId="urn:microsoft.com/office/officeart/2008/layout/LinedList"/>
    <dgm:cxn modelId="{B6AF0721-53FE-4690-94B6-6C85B37C2C43}" type="presParOf" srcId="{C6CBAF73-35D3-438E-AE9C-4742C656A7EF}" destId="{A05955F5-1170-41D7-875F-E8BFD594B5EF}" srcOrd="1" destOrd="0" presId="urn:microsoft.com/office/officeart/2008/layout/LinedList"/>
    <dgm:cxn modelId="{9CAEE439-17F3-49D7-850D-AFB02B0FEE6C}" type="presParOf" srcId="{A99A9A24-7ECC-43B0-B3C4-D410E7A6C96E}" destId="{AC3DCD4D-6C8B-4448-B0E5-4A73C002F062}" srcOrd="2" destOrd="0" presId="urn:microsoft.com/office/officeart/2008/layout/LinedList"/>
    <dgm:cxn modelId="{F151D9AB-11DD-4739-A6F7-807E264775DA}" type="presParOf" srcId="{A99A9A24-7ECC-43B0-B3C4-D410E7A6C96E}" destId="{9F3C14DE-B13F-4D11-A635-F002A3CF8B5A}" srcOrd="3" destOrd="0" presId="urn:microsoft.com/office/officeart/2008/layout/LinedList"/>
    <dgm:cxn modelId="{4F32E8A7-06FE-4347-9BB6-B7FC2759122C}" type="presParOf" srcId="{9F3C14DE-B13F-4D11-A635-F002A3CF8B5A}" destId="{4A4157DF-6809-4AA9-AEC1-5AA3DA89EAFD}" srcOrd="0" destOrd="0" presId="urn:microsoft.com/office/officeart/2008/layout/LinedList"/>
    <dgm:cxn modelId="{2A9A1890-2B75-449A-B2B7-204DFF45BF0A}" type="presParOf" srcId="{9F3C14DE-B13F-4D11-A635-F002A3CF8B5A}" destId="{7CEA4BC4-A386-4CF2-A207-47BF1B12FCC1}" srcOrd="1" destOrd="0" presId="urn:microsoft.com/office/officeart/2008/layout/LinedList"/>
    <dgm:cxn modelId="{4BCD1BBC-4334-4A98-B9F4-740B95614E04}" type="presParOf" srcId="{A99A9A24-7ECC-43B0-B3C4-D410E7A6C96E}" destId="{3BC855E9-A2F3-4F03-A175-91DF24299D2C}" srcOrd="4" destOrd="0" presId="urn:microsoft.com/office/officeart/2008/layout/LinedList"/>
    <dgm:cxn modelId="{2D75FF26-4C75-49A4-B460-37889B09786B}" type="presParOf" srcId="{A99A9A24-7ECC-43B0-B3C4-D410E7A6C96E}" destId="{19E7B7DD-E315-43BC-9463-F3844FD213DC}" srcOrd="5" destOrd="0" presId="urn:microsoft.com/office/officeart/2008/layout/LinedList"/>
    <dgm:cxn modelId="{23AD68ED-B94A-4E0D-8A4C-151AEA46C7D2}" type="presParOf" srcId="{19E7B7DD-E315-43BC-9463-F3844FD213DC}" destId="{2DF326C8-72C5-46F2-9465-D5387A6801DE}" srcOrd="0" destOrd="0" presId="urn:microsoft.com/office/officeart/2008/layout/LinedList"/>
    <dgm:cxn modelId="{5DC763ED-0CF0-42C8-B228-AB7B29DEFA4D}" type="presParOf" srcId="{19E7B7DD-E315-43BC-9463-F3844FD213DC}" destId="{483F6AD7-EE42-4A2E-87F7-B57C17D67E5E}" srcOrd="1" destOrd="0" presId="urn:microsoft.com/office/officeart/2008/layout/LinedList"/>
    <dgm:cxn modelId="{1F99F432-ED8B-4C38-B31B-7AE9B7CCF73F}" type="presParOf" srcId="{A99A9A24-7ECC-43B0-B3C4-D410E7A6C96E}" destId="{CF5D6AF3-0D03-4FB5-A657-A1534F212751}" srcOrd="6" destOrd="0" presId="urn:microsoft.com/office/officeart/2008/layout/LinedList"/>
    <dgm:cxn modelId="{DA8CAED8-582F-45AF-96F2-36F14B470837}" type="presParOf" srcId="{A99A9A24-7ECC-43B0-B3C4-D410E7A6C96E}" destId="{C188E5D1-1DAB-4706-B739-D676FEA59F8A}" srcOrd="7" destOrd="0" presId="urn:microsoft.com/office/officeart/2008/layout/LinedList"/>
    <dgm:cxn modelId="{E0EBB80C-1420-4466-B48C-3DB156710184}" type="presParOf" srcId="{C188E5D1-1DAB-4706-B739-D676FEA59F8A}" destId="{248EF01E-EA34-4E14-A6DE-0A0CCBF20DAB}" srcOrd="0" destOrd="0" presId="urn:microsoft.com/office/officeart/2008/layout/LinedList"/>
    <dgm:cxn modelId="{8030D07D-2466-4A25-8041-5BE19CA22E2C}" type="presParOf" srcId="{C188E5D1-1DAB-4706-B739-D676FEA59F8A}" destId="{D011B14D-77A5-45FF-9128-DCFB45382AA7}" srcOrd="1" destOrd="0" presId="urn:microsoft.com/office/officeart/2008/layout/LinedList"/>
    <dgm:cxn modelId="{36DF3B4B-B885-4428-9ED3-6721B7C325FC}" type="presParOf" srcId="{A99A9A24-7ECC-43B0-B3C4-D410E7A6C96E}" destId="{F1556455-23C2-4344-8080-D8D8F907684F}" srcOrd="8" destOrd="0" presId="urn:microsoft.com/office/officeart/2008/layout/LinedList"/>
    <dgm:cxn modelId="{809F2B3E-9D47-45C9-AED9-5E8295B44E40}" type="presParOf" srcId="{A99A9A24-7ECC-43B0-B3C4-D410E7A6C96E}" destId="{53E81EF9-FCCC-44A0-9B9D-2861FDB2B74A}" srcOrd="9" destOrd="0" presId="urn:microsoft.com/office/officeart/2008/layout/LinedList"/>
    <dgm:cxn modelId="{9F417B14-A1CD-454E-B669-6585E3961B12}" type="presParOf" srcId="{53E81EF9-FCCC-44A0-9B9D-2861FDB2B74A}" destId="{8F5BB65B-E3A1-4D8D-BC88-E6E2E55ACEFC}" srcOrd="0" destOrd="0" presId="urn:microsoft.com/office/officeart/2008/layout/LinedList"/>
    <dgm:cxn modelId="{85F96078-DD9D-460E-A55C-74B656FFF76D}" type="presParOf" srcId="{53E81EF9-FCCC-44A0-9B9D-2861FDB2B74A}" destId="{8E427373-6B02-4260-ACF3-5A67295E00B4}" srcOrd="1" destOrd="0" presId="urn:microsoft.com/office/officeart/2008/layout/LinedList"/>
    <dgm:cxn modelId="{B425CF08-BB03-430D-894D-B863A0441112}" type="presParOf" srcId="{A99A9A24-7ECC-43B0-B3C4-D410E7A6C96E}" destId="{20D51286-653B-434B-BAA9-80DAFA21B96F}" srcOrd="10" destOrd="0" presId="urn:microsoft.com/office/officeart/2008/layout/LinedList"/>
    <dgm:cxn modelId="{03230436-9C84-46E9-9213-F7017B38051C}" type="presParOf" srcId="{A99A9A24-7ECC-43B0-B3C4-D410E7A6C96E}" destId="{8115771A-A9FB-4515-947C-3247C2C67184}" srcOrd="11" destOrd="0" presId="urn:microsoft.com/office/officeart/2008/layout/LinedList"/>
    <dgm:cxn modelId="{586BC5E0-3BE4-48E9-BA53-EBD4B7E55075}" type="presParOf" srcId="{8115771A-A9FB-4515-947C-3247C2C67184}" destId="{6EC9024E-A4E0-414C-BF67-524BC08CF29C}" srcOrd="0" destOrd="0" presId="urn:microsoft.com/office/officeart/2008/layout/LinedList"/>
    <dgm:cxn modelId="{9FAEF44B-A70E-45AB-BF1D-1A41C1E4B4D9}" type="presParOf" srcId="{8115771A-A9FB-4515-947C-3247C2C67184}" destId="{6536ADB7-3AD4-4574-A6D6-5D2992898A3C}" srcOrd="1" destOrd="0" presId="urn:microsoft.com/office/officeart/2008/layout/LinedList"/>
    <dgm:cxn modelId="{F61B5341-28FF-41B4-8412-59727C9866E4}" type="presParOf" srcId="{A99A9A24-7ECC-43B0-B3C4-D410E7A6C96E}" destId="{8CDD5E45-8C14-4B75-864D-6FD0795E890F}" srcOrd="12" destOrd="0" presId="urn:microsoft.com/office/officeart/2008/layout/LinedList"/>
    <dgm:cxn modelId="{21753EE1-8FFA-4B80-A5B5-DA63A59E98B4}" type="presParOf" srcId="{A99A9A24-7ECC-43B0-B3C4-D410E7A6C96E}" destId="{54929ACE-6035-4E28-A27C-A2BCBFB16D03}" srcOrd="13" destOrd="0" presId="urn:microsoft.com/office/officeart/2008/layout/LinedList"/>
    <dgm:cxn modelId="{E321D092-BABB-4873-85B4-55DA21E529DC}" type="presParOf" srcId="{54929ACE-6035-4E28-A27C-A2BCBFB16D03}" destId="{39AAD476-2678-4B85-8086-81E80EE80199}" srcOrd="0" destOrd="0" presId="urn:microsoft.com/office/officeart/2008/layout/LinedList"/>
    <dgm:cxn modelId="{2547A44D-F9B6-4EA7-9591-7641D7CE9502}" type="presParOf" srcId="{54929ACE-6035-4E28-A27C-A2BCBFB16D03}" destId="{071D3422-DCBA-4A73-943E-72876875A1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2E8A4-C728-405A-8C67-0A00CF38F9FF}">
      <dsp:nvSpPr>
        <dsp:cNvPr id="0" name=""/>
        <dsp:cNvSpPr/>
      </dsp:nvSpPr>
      <dsp:spPr>
        <a:xfrm>
          <a:off x="0" y="572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845B9-3717-476A-A8C1-F21204E884EC}">
      <dsp:nvSpPr>
        <dsp:cNvPr id="0" name=""/>
        <dsp:cNvSpPr/>
      </dsp:nvSpPr>
      <dsp:spPr>
        <a:xfrm>
          <a:off x="0" y="572"/>
          <a:ext cx="3301592" cy="67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What is pointer</a:t>
          </a:r>
          <a:endParaRPr lang="en-US" sz="1900" b="1" kern="1200" dirty="0"/>
        </a:p>
      </dsp:txBody>
      <dsp:txXfrm>
        <a:off x="0" y="572"/>
        <a:ext cx="3301592" cy="670150"/>
      </dsp:txXfrm>
    </dsp:sp>
    <dsp:sp modelId="{AC3DCD4D-6C8B-4448-B0E5-4A73C002F062}">
      <dsp:nvSpPr>
        <dsp:cNvPr id="0" name=""/>
        <dsp:cNvSpPr/>
      </dsp:nvSpPr>
      <dsp:spPr>
        <a:xfrm>
          <a:off x="0" y="670722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157DF-6809-4AA9-AEC1-5AA3DA89EAFD}">
      <dsp:nvSpPr>
        <dsp:cNvPr id="0" name=""/>
        <dsp:cNvSpPr/>
      </dsp:nvSpPr>
      <dsp:spPr>
        <a:xfrm>
          <a:off x="0" y="670722"/>
          <a:ext cx="3301592" cy="67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Pointer arithmetic</a:t>
          </a:r>
          <a:endParaRPr lang="en-US" sz="1900" b="1" kern="1200" dirty="0"/>
        </a:p>
      </dsp:txBody>
      <dsp:txXfrm>
        <a:off x="0" y="670722"/>
        <a:ext cx="3301592" cy="670150"/>
      </dsp:txXfrm>
    </dsp:sp>
    <dsp:sp modelId="{3BC855E9-A2F3-4F03-A175-91DF24299D2C}">
      <dsp:nvSpPr>
        <dsp:cNvPr id="0" name=""/>
        <dsp:cNvSpPr/>
      </dsp:nvSpPr>
      <dsp:spPr>
        <a:xfrm>
          <a:off x="0" y="1340873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326C8-72C5-46F2-9465-D5387A6801DE}">
      <dsp:nvSpPr>
        <dsp:cNvPr id="0" name=""/>
        <dsp:cNvSpPr/>
      </dsp:nvSpPr>
      <dsp:spPr>
        <a:xfrm>
          <a:off x="0" y="1340873"/>
          <a:ext cx="3301592" cy="67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Pointers &amp; Arrays</a:t>
          </a:r>
        </a:p>
      </dsp:txBody>
      <dsp:txXfrm>
        <a:off x="0" y="1340873"/>
        <a:ext cx="3301592" cy="670150"/>
      </dsp:txXfrm>
    </dsp:sp>
    <dsp:sp modelId="{CF5D6AF3-0D03-4FB5-A657-A1534F212751}">
      <dsp:nvSpPr>
        <dsp:cNvPr id="0" name=""/>
        <dsp:cNvSpPr/>
      </dsp:nvSpPr>
      <dsp:spPr>
        <a:xfrm>
          <a:off x="0" y="2011023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EF01E-EA34-4E14-A6DE-0A0CCBF20DAB}">
      <dsp:nvSpPr>
        <dsp:cNvPr id="0" name=""/>
        <dsp:cNvSpPr/>
      </dsp:nvSpPr>
      <dsp:spPr>
        <a:xfrm>
          <a:off x="0" y="2011023"/>
          <a:ext cx="3301592" cy="67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Pointer to Pointer</a:t>
          </a:r>
          <a:endParaRPr lang="en-US" sz="1900" kern="1200" dirty="0"/>
        </a:p>
      </dsp:txBody>
      <dsp:txXfrm>
        <a:off x="0" y="2011023"/>
        <a:ext cx="3301592" cy="670150"/>
      </dsp:txXfrm>
    </dsp:sp>
    <dsp:sp modelId="{F1556455-23C2-4344-8080-D8D8F907684F}">
      <dsp:nvSpPr>
        <dsp:cNvPr id="0" name=""/>
        <dsp:cNvSpPr/>
      </dsp:nvSpPr>
      <dsp:spPr>
        <a:xfrm>
          <a:off x="0" y="2681173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BB65B-E3A1-4D8D-BC88-E6E2E55ACEFC}">
      <dsp:nvSpPr>
        <dsp:cNvPr id="0" name=""/>
        <dsp:cNvSpPr/>
      </dsp:nvSpPr>
      <dsp:spPr>
        <a:xfrm>
          <a:off x="0" y="2681173"/>
          <a:ext cx="3301592" cy="67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Passing pointers to functions </a:t>
          </a:r>
        </a:p>
      </dsp:txBody>
      <dsp:txXfrm>
        <a:off x="0" y="2681173"/>
        <a:ext cx="3301592" cy="670150"/>
      </dsp:txXfrm>
    </dsp:sp>
    <dsp:sp modelId="{20D51286-653B-434B-BAA9-80DAFA21B96F}">
      <dsp:nvSpPr>
        <dsp:cNvPr id="0" name=""/>
        <dsp:cNvSpPr/>
      </dsp:nvSpPr>
      <dsp:spPr>
        <a:xfrm>
          <a:off x="0" y="3351323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9024E-A4E0-414C-BF67-524BC08CF29C}">
      <dsp:nvSpPr>
        <dsp:cNvPr id="0" name=""/>
        <dsp:cNvSpPr/>
      </dsp:nvSpPr>
      <dsp:spPr>
        <a:xfrm>
          <a:off x="0" y="3351323"/>
          <a:ext cx="3301592" cy="67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Pointer to functions</a:t>
          </a:r>
        </a:p>
      </dsp:txBody>
      <dsp:txXfrm>
        <a:off x="0" y="3351323"/>
        <a:ext cx="3301592" cy="670150"/>
      </dsp:txXfrm>
    </dsp:sp>
    <dsp:sp modelId="{8CDD5E45-8C14-4B75-864D-6FD0795E890F}">
      <dsp:nvSpPr>
        <dsp:cNvPr id="0" name=""/>
        <dsp:cNvSpPr/>
      </dsp:nvSpPr>
      <dsp:spPr>
        <a:xfrm>
          <a:off x="0" y="4021474"/>
          <a:ext cx="33015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AD476-2678-4B85-8086-81E80EE80199}">
      <dsp:nvSpPr>
        <dsp:cNvPr id="0" name=""/>
        <dsp:cNvSpPr/>
      </dsp:nvSpPr>
      <dsp:spPr>
        <a:xfrm>
          <a:off x="0" y="4021474"/>
          <a:ext cx="3301592" cy="67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Multidimensional array pointer</a:t>
          </a:r>
        </a:p>
      </dsp:txBody>
      <dsp:txXfrm>
        <a:off x="0" y="4021474"/>
        <a:ext cx="3301592" cy="670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 main(void){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int matrix[3][5]={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{0,1,2,3,4},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{5,6,7,8,9},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{10,11,12,13,14}};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("matrix[1]          = %u\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n",matrix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[1]);// pointer to matrix[1][0]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("matrix[1]+1        = %u\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n",matrix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[1]+1);// pointer to matrix[1][1]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("*(matrix[1]+1)     = %u\n",*(matrix[1]+1)); //value of matrix[1][1]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("&amp;matrix[1]         = %u\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n",&amp;matrix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[1]);// pointer to matrix[1]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("&amp;matrix[1]+1       = %u\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n",&amp;matrix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[1]+1);// pointer to matrix[2]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("*(&amp;matrix[1]+1)    = %u\n",*(&amp;matrix[1]+1));// pointer to matrix[2]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("*(*(&amp;matrix[1]+1)) = %u\n",*(*(&amp;matrix[1]+1)));// value of matrix[2][0]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int *pointer= (int *) (&amp;matrix[1]+1);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("pointer            = %u\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n",pointer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);// pointer to matrix[2]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("*pointer           = %u\n",*pointer);// value of matrix[2][0]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15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&gt;int main () {   int  var1;   char var2[10];   </a:t>
            </a:r>
            <a:r>
              <a:rPr lang="en-GB" dirty="0" err="1"/>
              <a:t>printf</a:t>
            </a:r>
            <a:r>
              <a:rPr lang="en-GB" dirty="0"/>
              <a:t>("Address of var1 variable: %x\n", &amp;var1  );   </a:t>
            </a:r>
            <a:r>
              <a:rPr lang="en-GB" dirty="0" err="1"/>
              <a:t>printf</a:t>
            </a:r>
            <a:r>
              <a:rPr lang="en-GB" dirty="0"/>
              <a:t>("Address of var2 variable: %x\n", &amp;var2  );   </a:t>
            </a:r>
            <a:r>
              <a:rPr lang="en-GB" dirty="0" err="1"/>
              <a:t>printf</a:t>
            </a:r>
            <a:r>
              <a:rPr lang="en-GB" dirty="0"/>
              <a:t>("Address of var2 variable: %x\n", var2  );   return 0;}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&gt;int main () {   int  var = 20;   /* actual variable declaration */   int  *</a:t>
            </a:r>
            <a:r>
              <a:rPr lang="en-GB" dirty="0" err="1"/>
              <a:t>pointer_of_var</a:t>
            </a:r>
            <a:r>
              <a:rPr lang="en-GB" dirty="0"/>
              <a:t>;        /* pointer variable declaration */   </a:t>
            </a:r>
            <a:r>
              <a:rPr lang="en-GB" dirty="0" err="1"/>
              <a:t>pointer_of_var</a:t>
            </a:r>
            <a:r>
              <a:rPr lang="en-GB" dirty="0"/>
              <a:t> = &amp;var;  /* store address of var in pointer variable*/   </a:t>
            </a:r>
            <a:r>
              <a:rPr lang="en-GB" dirty="0" err="1"/>
              <a:t>printf</a:t>
            </a:r>
            <a:r>
              <a:rPr lang="en-GB" dirty="0"/>
              <a:t>("Address of var variable: %x\n", &amp;var  );   /* address stored in pointer variable */   </a:t>
            </a:r>
            <a:r>
              <a:rPr lang="en-GB" dirty="0" err="1"/>
              <a:t>printf</a:t>
            </a:r>
            <a:r>
              <a:rPr lang="en-GB" dirty="0"/>
              <a:t>("Address stored in </a:t>
            </a:r>
            <a:r>
              <a:rPr lang="en-GB" dirty="0" err="1"/>
              <a:t>ip</a:t>
            </a:r>
            <a:r>
              <a:rPr lang="en-GB" dirty="0"/>
              <a:t> variable: %x\n", </a:t>
            </a:r>
            <a:r>
              <a:rPr lang="en-GB" dirty="0" err="1"/>
              <a:t>pointer_of_var</a:t>
            </a:r>
            <a:r>
              <a:rPr lang="en-GB" dirty="0"/>
              <a:t> );   /* access the value using the pointer */   </a:t>
            </a:r>
            <a:r>
              <a:rPr lang="en-GB" dirty="0" err="1"/>
              <a:t>printf</a:t>
            </a:r>
            <a:r>
              <a:rPr lang="en-GB" dirty="0"/>
              <a:t>("Value of *</a:t>
            </a:r>
            <a:r>
              <a:rPr lang="en-GB" dirty="0" err="1"/>
              <a:t>ip</a:t>
            </a:r>
            <a:r>
              <a:rPr lang="en-GB" dirty="0"/>
              <a:t> variable: %d\n", *</a:t>
            </a:r>
            <a:r>
              <a:rPr lang="en-GB" dirty="0" err="1"/>
              <a:t>pointer_of_var</a:t>
            </a:r>
            <a:r>
              <a:rPr lang="en-GB" dirty="0"/>
              <a:t> );   return 0;}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9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880000"/>
                </a:solidFill>
                <a:effectLst/>
              </a:rPr>
              <a:t>#include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8800"/>
                </a:solidFill>
                <a:effectLst/>
              </a:rPr>
              <a:t>&lt;</a:t>
            </a:r>
            <a:r>
              <a:rPr lang="en-GB" dirty="0" err="1">
                <a:solidFill>
                  <a:srgbClr val="008800"/>
                </a:solidFill>
                <a:effectLst/>
              </a:rPr>
              <a:t>stdio.h</a:t>
            </a:r>
            <a:r>
              <a:rPr lang="en-GB" dirty="0">
                <a:solidFill>
                  <a:srgbClr val="008800"/>
                </a:solidFill>
                <a:effectLst/>
              </a:rPr>
              <a:t>&gt;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88"/>
                </a:solidFill>
                <a:effectLst/>
              </a:rPr>
              <a:t>const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0088"/>
                </a:solidFill>
                <a:effectLst/>
              </a:rPr>
              <a:t>int</a:t>
            </a:r>
            <a:r>
              <a:rPr lang="en-GB" dirty="0">
                <a:solidFill>
                  <a:srgbClr val="000000"/>
                </a:solidFill>
                <a:effectLst/>
              </a:rPr>
              <a:t> MAX </a:t>
            </a:r>
            <a:r>
              <a:rPr lang="en-GB" dirty="0">
                <a:solidFill>
                  <a:srgbClr val="666600"/>
                </a:solidFill>
                <a:effectLst/>
              </a:rPr>
              <a:t>=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6666"/>
                </a:solidFill>
                <a:effectLst/>
              </a:rPr>
              <a:t>3</a:t>
            </a:r>
            <a:r>
              <a:rPr lang="en-GB" dirty="0">
                <a:solidFill>
                  <a:srgbClr val="666600"/>
                </a:solidFill>
                <a:effectLst/>
              </a:rPr>
              <a:t>;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0088"/>
                </a:solidFill>
                <a:effectLst/>
              </a:rPr>
              <a:t>int</a:t>
            </a:r>
            <a:r>
              <a:rPr lang="en-GB" dirty="0">
                <a:solidFill>
                  <a:srgbClr val="000000"/>
                </a:solidFill>
                <a:effectLst/>
              </a:rPr>
              <a:t> main </a:t>
            </a:r>
            <a:r>
              <a:rPr lang="en-GB" dirty="0">
                <a:solidFill>
                  <a:srgbClr val="666600"/>
                </a:solidFill>
                <a:effectLst/>
              </a:rPr>
              <a:t>()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666600"/>
                </a:solidFill>
                <a:effectLst/>
              </a:rPr>
              <a:t>{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0088"/>
                </a:solidFill>
                <a:effectLst/>
              </a:rPr>
              <a:t>int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0088"/>
                </a:solidFill>
                <a:effectLst/>
              </a:rPr>
              <a:t>var</a:t>
            </a:r>
            <a:r>
              <a:rPr lang="en-GB" dirty="0">
                <a:solidFill>
                  <a:srgbClr val="666600"/>
                </a:solidFill>
                <a:effectLst/>
              </a:rPr>
              <a:t>[]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666600"/>
                </a:solidFill>
                <a:effectLst/>
              </a:rPr>
              <a:t>=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666600"/>
                </a:solidFill>
                <a:effectLst/>
              </a:rPr>
              <a:t>{</a:t>
            </a:r>
            <a:r>
              <a:rPr lang="en-GB" dirty="0">
                <a:solidFill>
                  <a:srgbClr val="006666"/>
                </a:solidFill>
                <a:effectLst/>
              </a:rPr>
              <a:t>10</a:t>
            </a:r>
            <a:r>
              <a:rPr lang="en-GB" dirty="0">
                <a:solidFill>
                  <a:srgbClr val="666600"/>
                </a:solidFill>
                <a:effectLst/>
              </a:rPr>
              <a:t>,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6666"/>
                </a:solidFill>
                <a:effectLst/>
              </a:rPr>
              <a:t>100</a:t>
            </a:r>
            <a:r>
              <a:rPr lang="en-GB" dirty="0">
                <a:solidFill>
                  <a:srgbClr val="666600"/>
                </a:solidFill>
                <a:effectLst/>
              </a:rPr>
              <a:t>,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6666"/>
                </a:solidFill>
                <a:effectLst/>
              </a:rPr>
              <a:t>200</a:t>
            </a:r>
            <a:r>
              <a:rPr lang="en-GB" dirty="0">
                <a:solidFill>
                  <a:srgbClr val="666600"/>
                </a:solidFill>
                <a:effectLst/>
              </a:rPr>
              <a:t>};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0088"/>
                </a:solidFill>
                <a:effectLst/>
              </a:rPr>
              <a:t>int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i</a:t>
            </a:r>
            <a:r>
              <a:rPr lang="en-GB" dirty="0">
                <a:solidFill>
                  <a:srgbClr val="666600"/>
                </a:solidFill>
                <a:effectLst/>
              </a:rPr>
              <a:t>,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666600"/>
                </a:solidFill>
                <a:effectLst/>
              </a:rPr>
              <a:t>*</a:t>
            </a:r>
            <a:r>
              <a:rPr lang="en-GB" dirty="0" err="1">
                <a:solidFill>
                  <a:srgbClr val="000000"/>
                </a:solidFill>
                <a:effectLst/>
              </a:rPr>
              <a:t>ptr</a:t>
            </a:r>
            <a:r>
              <a:rPr lang="en-GB" dirty="0">
                <a:solidFill>
                  <a:srgbClr val="666600"/>
                </a:solidFill>
                <a:effectLst/>
              </a:rPr>
              <a:t>;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880000"/>
                </a:solidFill>
                <a:effectLst/>
              </a:rPr>
              <a:t>/* let us have array address in pointer */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ptr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666600"/>
                </a:solidFill>
                <a:effectLst/>
              </a:rPr>
              <a:t>=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666600"/>
                </a:solidFill>
                <a:effectLst/>
              </a:rPr>
              <a:t>&amp;</a:t>
            </a:r>
            <a:r>
              <a:rPr lang="en-GB" dirty="0">
                <a:solidFill>
                  <a:srgbClr val="000088"/>
                </a:solidFill>
                <a:effectLst/>
              </a:rPr>
              <a:t>var</a:t>
            </a:r>
            <a:r>
              <a:rPr lang="en-GB" dirty="0">
                <a:solidFill>
                  <a:srgbClr val="666600"/>
                </a:solidFill>
                <a:effectLst/>
              </a:rPr>
              <a:t>[</a:t>
            </a:r>
            <a:r>
              <a:rPr lang="en-GB" dirty="0">
                <a:solidFill>
                  <a:srgbClr val="000000"/>
                </a:solidFill>
                <a:effectLst/>
              </a:rPr>
              <a:t>MAX</a:t>
            </a:r>
            <a:r>
              <a:rPr lang="en-GB" dirty="0">
                <a:solidFill>
                  <a:srgbClr val="666600"/>
                </a:solidFill>
                <a:effectLst/>
              </a:rPr>
              <a:t>-</a:t>
            </a:r>
            <a:r>
              <a:rPr lang="en-GB" dirty="0">
                <a:solidFill>
                  <a:srgbClr val="006666"/>
                </a:solidFill>
                <a:effectLst/>
              </a:rPr>
              <a:t>1</a:t>
            </a:r>
            <a:r>
              <a:rPr lang="en-GB" dirty="0">
                <a:solidFill>
                  <a:srgbClr val="666600"/>
                </a:solidFill>
                <a:effectLst/>
              </a:rPr>
              <a:t>];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0088"/>
                </a:solidFill>
                <a:effectLst/>
              </a:rPr>
              <a:t>for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666600"/>
                </a:solidFill>
                <a:effectLst/>
              </a:rPr>
              <a:t>(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i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666600"/>
                </a:solidFill>
                <a:effectLst/>
              </a:rPr>
              <a:t>=</a:t>
            </a:r>
            <a:r>
              <a:rPr lang="en-GB" dirty="0">
                <a:solidFill>
                  <a:srgbClr val="000000"/>
                </a:solidFill>
                <a:effectLst/>
              </a:rPr>
              <a:t> MAX</a:t>
            </a:r>
            <a:r>
              <a:rPr lang="en-GB" dirty="0">
                <a:solidFill>
                  <a:srgbClr val="666600"/>
                </a:solidFill>
                <a:effectLst/>
              </a:rPr>
              <a:t>;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i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666600"/>
                </a:solidFill>
                <a:effectLst/>
              </a:rPr>
              <a:t>&gt;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6666"/>
                </a:solidFill>
                <a:effectLst/>
              </a:rPr>
              <a:t>0</a:t>
            </a:r>
            <a:r>
              <a:rPr lang="en-GB" dirty="0">
                <a:solidFill>
                  <a:srgbClr val="666600"/>
                </a:solidFill>
                <a:effectLst/>
              </a:rPr>
              <a:t>;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i</a:t>
            </a:r>
            <a:r>
              <a:rPr lang="en-GB" dirty="0">
                <a:solidFill>
                  <a:srgbClr val="666600"/>
                </a:solidFill>
                <a:effectLst/>
              </a:rPr>
              <a:t>--)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666600"/>
                </a:solidFill>
                <a:effectLst/>
              </a:rPr>
              <a:t>{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printf</a:t>
            </a:r>
            <a:r>
              <a:rPr lang="en-GB" dirty="0">
                <a:solidFill>
                  <a:srgbClr val="666600"/>
                </a:solidFill>
                <a:effectLst/>
              </a:rPr>
              <a:t>(</a:t>
            </a:r>
            <a:r>
              <a:rPr lang="en-GB" dirty="0">
                <a:solidFill>
                  <a:srgbClr val="008800"/>
                </a:solidFill>
                <a:effectLst/>
              </a:rPr>
              <a:t>"Address of var[%d] = %x\n"</a:t>
            </a:r>
            <a:r>
              <a:rPr lang="en-GB" dirty="0">
                <a:solidFill>
                  <a:srgbClr val="666600"/>
                </a:solidFill>
                <a:effectLst/>
              </a:rPr>
              <a:t>,</a:t>
            </a:r>
            <a:r>
              <a:rPr lang="en-GB" dirty="0">
                <a:solidFill>
                  <a:srgbClr val="000000"/>
                </a:solidFill>
                <a:effectLst/>
              </a:rPr>
              <a:t> i</a:t>
            </a:r>
            <a:r>
              <a:rPr lang="en-GB" dirty="0">
                <a:solidFill>
                  <a:srgbClr val="666600"/>
                </a:solidFill>
                <a:effectLst/>
              </a:rPr>
              <a:t>-</a:t>
            </a:r>
            <a:r>
              <a:rPr lang="en-GB" dirty="0">
                <a:solidFill>
                  <a:srgbClr val="006666"/>
                </a:solidFill>
                <a:effectLst/>
              </a:rPr>
              <a:t>1</a:t>
            </a:r>
            <a:r>
              <a:rPr lang="en-GB" dirty="0">
                <a:solidFill>
                  <a:srgbClr val="666600"/>
                </a:solidFill>
                <a:effectLst/>
              </a:rPr>
              <a:t>,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ptr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666600"/>
                </a:solidFill>
                <a:effectLst/>
              </a:rPr>
              <a:t>);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printf</a:t>
            </a:r>
            <a:r>
              <a:rPr lang="en-GB" dirty="0">
                <a:solidFill>
                  <a:srgbClr val="666600"/>
                </a:solidFill>
                <a:effectLst/>
              </a:rPr>
              <a:t>(</a:t>
            </a:r>
            <a:r>
              <a:rPr lang="en-GB" dirty="0">
                <a:solidFill>
                  <a:srgbClr val="008800"/>
                </a:solidFill>
                <a:effectLst/>
              </a:rPr>
              <a:t>"Value of var[%d] = %d\n"</a:t>
            </a:r>
            <a:r>
              <a:rPr lang="en-GB" dirty="0">
                <a:solidFill>
                  <a:srgbClr val="666600"/>
                </a:solidFill>
                <a:effectLst/>
              </a:rPr>
              <a:t>,</a:t>
            </a:r>
            <a:r>
              <a:rPr lang="en-GB" dirty="0">
                <a:solidFill>
                  <a:srgbClr val="000000"/>
                </a:solidFill>
                <a:effectLst/>
              </a:rPr>
              <a:t> i</a:t>
            </a:r>
            <a:r>
              <a:rPr lang="en-GB" dirty="0">
                <a:solidFill>
                  <a:srgbClr val="666600"/>
                </a:solidFill>
                <a:effectLst/>
              </a:rPr>
              <a:t>-</a:t>
            </a:r>
            <a:r>
              <a:rPr lang="en-GB" dirty="0">
                <a:solidFill>
                  <a:srgbClr val="006666"/>
                </a:solidFill>
                <a:effectLst/>
              </a:rPr>
              <a:t>1</a:t>
            </a:r>
            <a:r>
              <a:rPr lang="en-GB" dirty="0">
                <a:solidFill>
                  <a:srgbClr val="666600"/>
                </a:solidFill>
                <a:effectLst/>
              </a:rPr>
              <a:t>,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666600"/>
                </a:solidFill>
                <a:effectLst/>
              </a:rPr>
              <a:t>*</a:t>
            </a:r>
            <a:r>
              <a:rPr lang="en-GB" dirty="0" err="1">
                <a:solidFill>
                  <a:srgbClr val="000000"/>
                </a:solidFill>
                <a:effectLst/>
              </a:rPr>
              <a:t>ptr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666600"/>
                </a:solidFill>
                <a:effectLst/>
              </a:rPr>
              <a:t>);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880000"/>
                </a:solidFill>
                <a:effectLst/>
              </a:rPr>
              <a:t>/* move to the previous location */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ptr</a:t>
            </a:r>
            <a:r>
              <a:rPr lang="en-GB" dirty="0">
                <a:solidFill>
                  <a:srgbClr val="666600"/>
                </a:solidFill>
                <a:effectLst/>
              </a:rPr>
              <a:t>--;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666600"/>
                </a:solidFill>
                <a:effectLst/>
              </a:rPr>
              <a:t>}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0088"/>
                </a:solidFill>
                <a:effectLst/>
              </a:rPr>
              <a:t>return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06666"/>
                </a:solidFill>
                <a:effectLst/>
              </a:rPr>
              <a:t>0</a:t>
            </a:r>
            <a:r>
              <a:rPr lang="en-GB" dirty="0">
                <a:solidFill>
                  <a:srgbClr val="666600"/>
                </a:solidFill>
                <a:effectLst/>
              </a:rPr>
              <a:t>;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666600"/>
                </a:solidFill>
                <a:effectLst/>
              </a:rPr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 main(void){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int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[]={5,6,7,8};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int *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//vers1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//int *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[0]; //vers2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("&amp;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[0]    = %u\n",&amp;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[0]);//address of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[0]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= %u\n",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);//address of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[0]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("&amp;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= %u\n\n",&amp;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);//address of entire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("arr+1      = %u\n",arr+1);//address of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 of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("&amp;arr+1     = %u\n\n",&amp;arr+1);//address after entire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     = %d\n",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[1]);//Array Notation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("*(arr+1)   = %u\n",*(arr+1));//Pointer/Offset Notation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[1]]  = %u\n",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[1]);//Pointer Subscript Notation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("*(p_arr+1) = %u\n\n",*(p_arr+1));//Pointer/Offset Notation 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("&amp;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    = %u\n",&amp;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[1]);//address of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("arr+1      = %u\n",arr+1);//address of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("&amp;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[1]] = %u\n",&amp;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p_arr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[1]);//address of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("p_arr+1    = %u\n",p_arr+1);//address of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}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2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93959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93959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B3CC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{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 err="1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 = {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 = </a:t>
            </a:r>
            <a:r>
              <a:rPr lang="en-GB" sz="1800" dirty="0">
                <a:solidFill>
                  <a:srgbClr val="FFE0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"Farmer Jack realized that big yellow quilts were expensive!!"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 </a:t>
            </a:r>
            <a:r>
              <a:rPr lang="en-GB" sz="1800" dirty="0" err="1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en-GB" sz="1800" dirty="0" err="1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GB" sz="1800" dirty="0">
                <a:solidFill>
                  <a:srgbClr val="B3CC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 err="1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GB" sz="1800" dirty="0" err="1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EA6C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GB" sz="1800" dirty="0" err="1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1800" dirty="0" err="1">
                <a:solidFill>
                  <a:srgbClr val="B3CC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>
                <a:solidFill>
                  <a:srgbClr val="FFE0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</a:t>
            </a:r>
            <a:r>
              <a:rPr lang="en-GB" sz="1800" dirty="0" err="1">
                <a:solidFill>
                  <a:srgbClr val="FFE0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FFE0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"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*</a:t>
            </a:r>
            <a:r>
              <a:rPr lang="en-GB" sz="1800" dirty="0" err="1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1800" dirty="0" err="1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 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ptr2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1800" dirty="0">
                <a:solidFill>
                  <a:srgbClr val="B3CC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800" dirty="0" err="1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r>
              <a:rPr lang="en-GB" sz="1800" dirty="0" err="1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EA6C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1800" dirty="0" err="1">
                <a:solidFill>
                  <a:srgbClr val="B3CC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</a:t>
            </a:r>
            <a:r>
              <a:rPr lang="en-GB" sz="1800" dirty="0" err="1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*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ptr2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1800" dirty="0">
                <a:solidFill>
                  <a:srgbClr val="FFE0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'#'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ptr2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GB" sz="1800" dirty="0" err="1">
                <a:solidFill>
                  <a:srgbClr val="B3CC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800" dirty="0">
                <a:solidFill>
                  <a:srgbClr val="FFE0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"%s\n"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800" dirty="0">
                <a:solidFill>
                  <a:srgbClr val="FF897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  <a:r>
              <a:rPr lang="en-GB" dirty="0" err="1"/>
              <a:t>const</a:t>
            </a:r>
            <a:r>
              <a:rPr lang="en-GB" dirty="0"/>
              <a:t> int MAX = 4; int main () {       char *names[] = {      "Zara Ali",      "</a:t>
            </a:r>
            <a:r>
              <a:rPr lang="en-GB" dirty="0" err="1"/>
              <a:t>Hina</a:t>
            </a:r>
            <a:r>
              <a:rPr lang="en-GB" dirty="0"/>
              <a:t> Ali",      "</a:t>
            </a:r>
            <a:r>
              <a:rPr lang="en-GB" dirty="0" err="1"/>
              <a:t>Nuha</a:t>
            </a:r>
            <a:r>
              <a:rPr lang="en-GB" dirty="0"/>
              <a:t> Ali",      "Sara Ali"   };      int </a:t>
            </a:r>
            <a:r>
              <a:rPr lang="en-GB" dirty="0" err="1"/>
              <a:t>i</a:t>
            </a:r>
            <a:r>
              <a:rPr lang="en-GB" dirty="0"/>
              <a:t> = 0;   for (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MAX; </a:t>
            </a:r>
            <a:r>
              <a:rPr lang="en-GB" dirty="0" err="1"/>
              <a:t>i</a:t>
            </a:r>
            <a:r>
              <a:rPr lang="en-GB" dirty="0"/>
              <a:t>++) {      </a:t>
            </a:r>
            <a:r>
              <a:rPr lang="en-GB" dirty="0" err="1"/>
              <a:t>printf</a:t>
            </a:r>
            <a:r>
              <a:rPr lang="en-GB" dirty="0"/>
              <a:t>("Value of names[%d] = %s\n", </a:t>
            </a:r>
            <a:r>
              <a:rPr lang="en-GB" dirty="0" err="1"/>
              <a:t>i</a:t>
            </a:r>
            <a:r>
              <a:rPr lang="en-GB" dirty="0"/>
              <a:t>, names[</a:t>
            </a:r>
            <a:r>
              <a:rPr lang="en-GB" dirty="0" err="1"/>
              <a:t>i</a:t>
            </a:r>
            <a:r>
              <a:rPr lang="en-GB" dirty="0"/>
              <a:t>] );   }   return 0;}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8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 int main () {   int  var;   int  *</a:t>
            </a:r>
            <a:r>
              <a:rPr lang="en-GB" dirty="0" err="1"/>
              <a:t>ptr</a:t>
            </a:r>
            <a:r>
              <a:rPr lang="en-GB" dirty="0"/>
              <a:t>;   int  **</a:t>
            </a:r>
            <a:r>
              <a:rPr lang="en-GB" dirty="0" err="1"/>
              <a:t>pptr</a:t>
            </a:r>
            <a:r>
              <a:rPr lang="en-GB" dirty="0"/>
              <a:t>;   var = 3000;   /* take the address of var */   </a:t>
            </a:r>
            <a:r>
              <a:rPr lang="en-GB" dirty="0" err="1"/>
              <a:t>ptr</a:t>
            </a:r>
            <a:r>
              <a:rPr lang="en-GB" dirty="0"/>
              <a:t> = &amp;var;   /* take the address of </a:t>
            </a:r>
            <a:r>
              <a:rPr lang="en-GB" dirty="0" err="1"/>
              <a:t>ptr</a:t>
            </a:r>
            <a:r>
              <a:rPr lang="en-GB" dirty="0"/>
              <a:t> using address of operator &amp; */   </a:t>
            </a:r>
            <a:r>
              <a:rPr lang="en-GB" dirty="0" err="1"/>
              <a:t>pptr</a:t>
            </a:r>
            <a:r>
              <a:rPr lang="en-GB" dirty="0"/>
              <a:t> = &amp;</a:t>
            </a:r>
            <a:r>
              <a:rPr lang="en-GB" dirty="0" err="1"/>
              <a:t>ptr</a:t>
            </a:r>
            <a:r>
              <a:rPr lang="en-GB" dirty="0"/>
              <a:t>;   /* take the value using </a:t>
            </a:r>
            <a:r>
              <a:rPr lang="en-GB" dirty="0" err="1"/>
              <a:t>pptr</a:t>
            </a:r>
            <a:r>
              <a:rPr lang="en-GB" dirty="0"/>
              <a:t> */   </a:t>
            </a:r>
            <a:r>
              <a:rPr lang="en-GB" dirty="0" err="1"/>
              <a:t>printf</a:t>
            </a:r>
            <a:r>
              <a:rPr lang="en-GB" dirty="0"/>
              <a:t>("Value of var             = %d\n", var );   </a:t>
            </a:r>
            <a:r>
              <a:rPr lang="en-GB" dirty="0" err="1"/>
              <a:t>printf</a:t>
            </a:r>
            <a:r>
              <a:rPr lang="en-GB" dirty="0"/>
              <a:t>("Value available at *</a:t>
            </a:r>
            <a:r>
              <a:rPr lang="en-GB" dirty="0" err="1"/>
              <a:t>ptr</a:t>
            </a:r>
            <a:r>
              <a:rPr lang="en-GB" dirty="0"/>
              <a:t>  = %d\n", *</a:t>
            </a:r>
            <a:r>
              <a:rPr lang="en-GB" dirty="0" err="1"/>
              <a:t>ptr</a:t>
            </a:r>
            <a:r>
              <a:rPr lang="en-GB" dirty="0"/>
              <a:t> );   </a:t>
            </a:r>
            <a:r>
              <a:rPr lang="en-GB" dirty="0" err="1"/>
              <a:t>printf</a:t>
            </a:r>
            <a:r>
              <a:rPr lang="en-GB" dirty="0"/>
              <a:t>("Value available at **</a:t>
            </a:r>
            <a:r>
              <a:rPr lang="en-GB" dirty="0" err="1"/>
              <a:t>pptr</a:t>
            </a:r>
            <a:r>
              <a:rPr lang="en-GB" dirty="0"/>
              <a:t>= %d\n", **</a:t>
            </a:r>
            <a:r>
              <a:rPr lang="en-GB" dirty="0" err="1"/>
              <a:t>pptr</a:t>
            </a:r>
            <a:r>
              <a:rPr lang="en-GB" dirty="0"/>
              <a:t>);   </a:t>
            </a:r>
            <a:r>
              <a:rPr lang="en-GB" dirty="0" err="1"/>
              <a:t>printf</a:t>
            </a:r>
            <a:r>
              <a:rPr lang="en-GB" dirty="0"/>
              <a:t>("</a:t>
            </a:r>
            <a:r>
              <a:rPr lang="en-GB" dirty="0" err="1"/>
              <a:t>Adress</a:t>
            </a:r>
            <a:r>
              <a:rPr lang="en-GB" dirty="0"/>
              <a:t> of </a:t>
            </a:r>
            <a:r>
              <a:rPr lang="en-GB" dirty="0" err="1"/>
              <a:t>ptr</a:t>
            </a:r>
            <a:r>
              <a:rPr lang="en-GB" dirty="0"/>
              <a:t>            = %u\n", &amp;</a:t>
            </a:r>
            <a:r>
              <a:rPr lang="en-GB" dirty="0" err="1"/>
              <a:t>ptr</a:t>
            </a:r>
            <a:r>
              <a:rPr lang="en-GB" dirty="0"/>
              <a:t> );   </a:t>
            </a:r>
            <a:r>
              <a:rPr lang="en-GB" dirty="0" err="1"/>
              <a:t>printf</a:t>
            </a:r>
            <a:r>
              <a:rPr lang="en-GB" dirty="0"/>
              <a:t>("</a:t>
            </a:r>
            <a:r>
              <a:rPr lang="en-GB" dirty="0" err="1"/>
              <a:t>Adress</a:t>
            </a:r>
            <a:r>
              <a:rPr lang="en-GB" dirty="0"/>
              <a:t> of </a:t>
            </a:r>
            <a:r>
              <a:rPr lang="en-GB" dirty="0" err="1"/>
              <a:t>ptr</a:t>
            </a:r>
            <a:r>
              <a:rPr lang="en-GB" dirty="0"/>
              <a:t> by </a:t>
            </a:r>
            <a:r>
              <a:rPr lang="en-GB" dirty="0" err="1"/>
              <a:t>pptr</a:t>
            </a:r>
            <a:r>
              <a:rPr lang="en-GB" dirty="0"/>
              <a:t>    = %u\n", </a:t>
            </a:r>
            <a:r>
              <a:rPr lang="en-GB" dirty="0" err="1"/>
              <a:t>pptr</a:t>
            </a:r>
            <a:r>
              <a:rPr lang="en-GB" dirty="0"/>
              <a:t>);   return 0;}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5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 /* function declaration */double </a:t>
            </a:r>
            <a:r>
              <a:rPr lang="en-GB" dirty="0" err="1"/>
              <a:t>getAverage</a:t>
            </a:r>
            <a:r>
              <a:rPr lang="en-GB" dirty="0"/>
              <a:t>(int *</a:t>
            </a:r>
            <a:r>
              <a:rPr lang="en-GB" dirty="0" err="1"/>
              <a:t>arr</a:t>
            </a:r>
            <a:r>
              <a:rPr lang="en-GB" dirty="0"/>
              <a:t>, int size); int main () {   /* an int array with 5 elements */   int balance[5] = {1000, 2, 3, 17, 50};   double </a:t>
            </a:r>
            <a:r>
              <a:rPr lang="en-GB" dirty="0" err="1"/>
              <a:t>avg</a:t>
            </a:r>
            <a:r>
              <a:rPr lang="en-GB" dirty="0"/>
              <a:t>;    /* pass pointer to the array as an argument */   </a:t>
            </a:r>
            <a:r>
              <a:rPr lang="en-GB" dirty="0" err="1"/>
              <a:t>avg</a:t>
            </a:r>
            <a:r>
              <a:rPr lang="en-GB" dirty="0"/>
              <a:t> = </a:t>
            </a:r>
            <a:r>
              <a:rPr lang="en-GB" dirty="0" err="1"/>
              <a:t>getAverage</a:t>
            </a:r>
            <a:r>
              <a:rPr lang="en-GB" dirty="0"/>
              <a:t>( balance, 5 ) ;    /* output the returned value  */   </a:t>
            </a:r>
            <a:r>
              <a:rPr lang="en-GB" dirty="0" err="1"/>
              <a:t>printf</a:t>
            </a:r>
            <a:r>
              <a:rPr lang="en-GB" dirty="0"/>
              <a:t>("Average value is: %f\n", </a:t>
            </a:r>
            <a:r>
              <a:rPr lang="en-GB" dirty="0" err="1"/>
              <a:t>avg</a:t>
            </a:r>
            <a:r>
              <a:rPr lang="en-GB" dirty="0"/>
              <a:t> );   return 0;}double </a:t>
            </a:r>
            <a:r>
              <a:rPr lang="en-GB" dirty="0" err="1"/>
              <a:t>getAverage</a:t>
            </a:r>
            <a:r>
              <a:rPr lang="en-GB" dirty="0"/>
              <a:t>(int *</a:t>
            </a:r>
            <a:r>
              <a:rPr lang="en-GB" dirty="0" err="1"/>
              <a:t>arr</a:t>
            </a:r>
            <a:r>
              <a:rPr lang="en-GB" dirty="0"/>
              <a:t>, int size) {   int  </a:t>
            </a:r>
            <a:r>
              <a:rPr lang="en-GB" dirty="0" err="1"/>
              <a:t>i</a:t>
            </a:r>
            <a:r>
              <a:rPr lang="en-GB" dirty="0"/>
              <a:t>, sum = 0;          double </a:t>
            </a:r>
            <a:r>
              <a:rPr lang="en-GB" dirty="0" err="1"/>
              <a:t>avg</a:t>
            </a:r>
            <a:r>
              <a:rPr lang="en-GB" dirty="0"/>
              <a:t>;              for 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size; ++</a:t>
            </a:r>
            <a:r>
              <a:rPr lang="en-GB" dirty="0" err="1"/>
              <a:t>i</a:t>
            </a:r>
            <a:r>
              <a:rPr lang="en-GB" dirty="0"/>
              <a:t>) {      sum +=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];   }    </a:t>
            </a:r>
            <a:r>
              <a:rPr lang="en-GB" dirty="0" err="1"/>
              <a:t>avg</a:t>
            </a:r>
            <a:r>
              <a:rPr lang="en-GB" dirty="0"/>
              <a:t> = (double)sum / size;   return </a:t>
            </a:r>
            <a:r>
              <a:rPr lang="en-GB" dirty="0" err="1"/>
              <a:t>avg</a:t>
            </a:r>
            <a:r>
              <a:rPr lang="en-GB" dirty="0"/>
              <a:t>;}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&gt;#include &lt;</a:t>
            </a:r>
            <a:r>
              <a:rPr lang="en-GB" dirty="0" err="1"/>
              <a:t>time.h</a:t>
            </a:r>
            <a:r>
              <a:rPr lang="en-GB" dirty="0"/>
              <a:t>&gt; void swap(int *a, int *b);int main () {   int num1=5, num2=7;   </a:t>
            </a:r>
            <a:r>
              <a:rPr lang="en-GB" dirty="0" err="1"/>
              <a:t>printf</a:t>
            </a:r>
            <a:r>
              <a:rPr lang="en-GB" dirty="0"/>
              <a:t>("before:\nnum1=%d\nnum2=%d\n\n", num1,num2 );   swap( &amp;num1, &amp;num2 );   </a:t>
            </a:r>
            <a:r>
              <a:rPr lang="en-GB" dirty="0" err="1"/>
              <a:t>printf</a:t>
            </a:r>
            <a:r>
              <a:rPr lang="en-GB" dirty="0"/>
              <a:t>("after:\nnum1=%d\nnum2=%d\n", num1,num2 );   return 0;}void swap(int *a, int *b){    int temp;    temp=*a;    *a=*b;    *b=temp;}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printCharacters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(; *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\0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while(*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!= '\0'){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("%c", *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sPtr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++;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}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"print characters of a string"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string is:"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printCharacters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7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getRandom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/* set the seed */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getRandom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 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"*(p + [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]) 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38AD48E-7D67-4BE9-97B6-DB64DE525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6FF8E2-165B-49EB-8120-14190F9491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xmlns="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46AF837-10C6-44A5-B8D6-960A57487B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xmlns="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xmlns="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6966E3E-9B30-4375-AC9A-23256CC87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94664AE-6DC5-428F-9AC4-5A8F67571F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3C43C1C-00B3-40E0-B073-B8C56206D0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92FF63B4-C261-4597-9EE0-811D250B9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92CF088-7F97-4A11-8A81-0EF641F69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xmlns="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xmlns="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xmlns="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xmlns="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517979-166D-4AAA-ABBC-0C3E5C2ECF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17C5C60-EC4D-410B-9997-0B7328960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0A2FA6F-99B7-4984-A80C-570644889F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38C6F9E-A74F-4F54-9409-B6B93DF8CE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6F0F71C5-78A4-4793-9BD4-3DF0EE3E3E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xmlns="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E6093F87-C1F6-4FAB-B891-6F7D7FC20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xmlns="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xmlns="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xmlns="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xmlns="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xmlns="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xmlns="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xmlns="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xmlns="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xmlns="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xmlns="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xmlns="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xmlns="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mailto:Nazrin.Sultanli.Dolkhanova@bhos.edu.az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sv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xmlns="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9"/>
          <a:stretch/>
        </p:blipFill>
        <p:spPr>
          <a:xfrm>
            <a:off x="20" y="-20169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C64A91D-E535-4C24-A0E3-96A3810E3F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6FC4867-BA3E-4F8E-AB23-684F34DF3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576" y="549275"/>
            <a:ext cx="5818562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600" b="1" dirty="0">
                <a:solidFill>
                  <a:srgbClr val="FFFFFF"/>
                </a:solidFill>
              </a:rPr>
              <a:t>Pointers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2576" y="3762198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400" kern="1200" dirty="0">
                <a:latin typeface="+mn-lt"/>
                <a:ea typeface="+mn-ea"/>
                <a:cs typeface="+mn-cs"/>
              </a:rPr>
              <a:t>Nazrin Dolkhanova Sultanli</a:t>
            </a:r>
          </a:p>
          <a:p>
            <a:pPr marL="0" indent="0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BE51323-B855-A736-DC17-9EAA8859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12433" y="126654"/>
            <a:ext cx="13049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08" y="190702"/>
            <a:ext cx="7393445" cy="890586"/>
          </a:xfrm>
        </p:spPr>
        <p:txBody>
          <a:bodyPr/>
          <a:lstStyle/>
          <a:p>
            <a:r>
              <a:rPr lang="en-US" dirty="0"/>
              <a:t>5.4</a:t>
            </a:r>
            <a:r>
              <a:rPr lang="az-Latn-AZ" dirty="0"/>
              <a:t> </a:t>
            </a:r>
            <a:r>
              <a:rPr lang="en-GB" dirty="0"/>
              <a:t>Pointer to Pointer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" name="Date Placeholder 13">
            <a:extLst>
              <a:ext uri="{FF2B5EF4-FFF2-40B4-BE49-F238E27FC236}">
                <a16:creationId xmlns:a16="http://schemas.microsoft.com/office/drawing/2014/main" xmlns="" id="{BCFEEB54-8D45-00BA-853E-CB4BE655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EB4747F-BDA5-AB91-377B-D6E02D267CB7}"/>
              </a:ext>
            </a:extLst>
          </p:cNvPr>
          <p:cNvSpPr txBox="1"/>
          <p:nvPr/>
        </p:nvSpPr>
        <p:spPr>
          <a:xfrm>
            <a:off x="550863" y="1720840"/>
            <a:ext cx="45098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Pointer to a pointer is a form of multiple indirection, or a chain of pointers. Normally, a pointer contains the address of a variable. When we define a pointer to a pointer, the first pointer contains the address of the second pointer, which points to the location that contains the actual value:</a:t>
            </a:r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A variable that is a pointer to a pointer must be declared by placing an additional asterisk in front of its name: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b="1" dirty="0"/>
              <a:t>int **var;</a:t>
            </a:r>
          </a:p>
          <a:p>
            <a:pPr algn="just"/>
            <a:endParaRPr lang="en-US" sz="1200" b="1" dirty="0"/>
          </a:p>
          <a:p>
            <a:pPr algn="just"/>
            <a:r>
              <a:rPr lang="en-US" sz="1200" dirty="0"/>
              <a:t>When a target value is indirectly pointed to by a pointer to a pointer, accessing that value requires that the asterisk operator be applied twice.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B9F206-8784-2554-43AF-AEF94C91A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3959"/>
            <a:ext cx="5923699" cy="271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8F29AD2-B5AE-6DB8-71A9-9FB3FAC4C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56" y="2833269"/>
            <a:ext cx="3349680" cy="5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C87E94-86CA-4338-9209-21BD3632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B61B56E-C158-38FA-3B56-3755D314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83" y="196900"/>
            <a:ext cx="11091862" cy="873125"/>
          </a:xfrm>
        </p:spPr>
        <p:txBody>
          <a:bodyPr/>
          <a:lstStyle/>
          <a:p>
            <a:r>
              <a:rPr lang="en-US" dirty="0"/>
              <a:t>5.5 Passing pointers to functions </a:t>
            </a:r>
          </a:p>
        </p:txBody>
      </p:sp>
      <p:sp>
        <p:nvSpPr>
          <p:cNvPr id="19" name="Date Placeholder 13">
            <a:extLst>
              <a:ext uri="{FF2B5EF4-FFF2-40B4-BE49-F238E27FC236}">
                <a16:creationId xmlns:a16="http://schemas.microsoft.com/office/drawing/2014/main" xmlns="" id="{3C573ADF-5D97-2369-8039-AD0C56F2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4CF098-4913-2074-07D3-E8642448D45D}"/>
              </a:ext>
            </a:extLst>
          </p:cNvPr>
          <p:cNvSpPr txBox="1"/>
          <p:nvPr/>
        </p:nvSpPr>
        <p:spPr>
          <a:xfrm>
            <a:off x="299046" y="1303052"/>
            <a:ext cx="7662043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programming allows passing a pointer to a function. To do so, simply declare the function parameter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 function, which can accept a pointer, can also accept an array as a pointer type.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E2EC08-1AD4-C01F-1276-E12D021EB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940" y="3833434"/>
            <a:ext cx="3718014" cy="2481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B3B5179-22DB-4AAE-31CE-DE9F90FCB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46" y="2757377"/>
            <a:ext cx="4081798" cy="3591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7601F47-7B5B-E567-DEF5-B2CFF90C2383}"/>
              </a:ext>
            </a:extLst>
          </p:cNvPr>
          <p:cNvSpPr txBox="1"/>
          <p:nvPr/>
        </p:nvSpPr>
        <p:spPr>
          <a:xfrm>
            <a:off x="8790167" y="3334143"/>
            <a:ext cx="4081063" cy="30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Pass by Reference (example)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5F88498-1D9E-4FA3-CBE7-DDEA70974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0167" y="1003440"/>
            <a:ext cx="2785089" cy="2103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AF457E8-3642-4AF4-AABA-111417EEB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2514" y="4479654"/>
            <a:ext cx="3366971" cy="186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C87E94-86CA-4338-9209-21BD3632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87BBC97D-2A8C-404A-C8BE-A31AE661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1A7931BB-A1F8-D5D4-5861-A324B650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6900"/>
            <a:ext cx="11091862" cy="873125"/>
          </a:xfrm>
        </p:spPr>
        <p:txBody>
          <a:bodyPr/>
          <a:lstStyle/>
          <a:p>
            <a:r>
              <a:rPr lang="en-US" dirty="0"/>
              <a:t>5.6 Pointer to functions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6DA978-330C-C489-6408-A7DDE6A05907}"/>
              </a:ext>
            </a:extLst>
          </p:cNvPr>
          <p:cNvSpPr txBox="1"/>
          <p:nvPr/>
        </p:nvSpPr>
        <p:spPr>
          <a:xfrm>
            <a:off x="366730" y="983694"/>
            <a:ext cx="45048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A pointer to a function contains the address of the function in memory. Pointers to functions can be passed to functions, returned from</a:t>
            </a:r>
          </a:p>
          <a:p>
            <a:r>
              <a:rPr lang="en-US" sz="1200" dirty="0"/>
              <a:t>functions, stored in arrays and assigned to other function pointers. </a:t>
            </a:r>
          </a:p>
          <a:p>
            <a:r>
              <a:rPr lang="en-US" sz="1200" dirty="0"/>
              <a:t>C also allows to return a pointer from a function. </a:t>
            </a:r>
          </a:p>
          <a:p>
            <a:endParaRPr lang="en-US" sz="1200" dirty="0"/>
          </a:p>
          <a:p>
            <a:r>
              <a:rPr lang="en-US" sz="1200" b="1" dirty="0"/>
              <a:t>int * </a:t>
            </a:r>
            <a:r>
              <a:rPr lang="en-US" sz="1200" b="1" dirty="0" err="1"/>
              <a:t>myFunction</a:t>
            </a:r>
            <a:r>
              <a:rPr lang="en-US" sz="1200" b="1" dirty="0"/>
              <a:t>() {</a:t>
            </a:r>
          </a:p>
          <a:p>
            <a:r>
              <a:rPr lang="en-US" sz="1200" b="1" dirty="0"/>
              <a:t>   .</a:t>
            </a:r>
          </a:p>
          <a:p>
            <a:r>
              <a:rPr lang="en-US" sz="1200" b="1" dirty="0"/>
              <a:t>   .</a:t>
            </a:r>
          </a:p>
          <a:p>
            <a:r>
              <a:rPr lang="en-US" sz="1200" b="1" dirty="0"/>
              <a:t>   .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dirty="0"/>
              <a:t>It is not a good idea to return the address of a local variable outside the function, so you would have to define the local variable as static variable.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B4ED032-1ED6-AE5B-1D53-BE7613342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31" y="3787116"/>
            <a:ext cx="3656575" cy="2778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5A52641-8EC8-2143-4BB4-E6741ABF0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861" y="1070025"/>
            <a:ext cx="5417673" cy="51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0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922BAF-326D-5F3C-235E-DB3895DB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1FA4F0D-26A1-93A5-CEB3-2C3918CD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6900"/>
            <a:ext cx="11091862" cy="873125"/>
          </a:xfrm>
        </p:spPr>
        <p:txBody>
          <a:bodyPr/>
          <a:lstStyle/>
          <a:p>
            <a:r>
              <a:rPr lang="en-US" dirty="0"/>
              <a:t>5.7 Multidimensional array pointer</a:t>
            </a:r>
          </a:p>
        </p:txBody>
      </p:sp>
      <p:sp>
        <p:nvSpPr>
          <p:cNvPr id="18" name="Date Placeholder 13">
            <a:extLst>
              <a:ext uri="{FF2B5EF4-FFF2-40B4-BE49-F238E27FC236}">
                <a16:creationId xmlns:a16="http://schemas.microsoft.com/office/drawing/2014/main" xmlns="" id="{2C458CF8-C84A-8277-461C-45F6E7E6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10/13/2022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E0FF0C7-6F24-089D-6BB0-AA38A244E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969" y="2558527"/>
            <a:ext cx="9132031" cy="35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0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xmlns="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90114" y="4068661"/>
            <a:ext cx="6693709" cy="2003527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>
                <a:solidFill>
                  <a:srgbClr val="FF0000">
                    <a:alpha val="60000"/>
                  </a:srgbClr>
                </a:solidFill>
              </a:rPr>
              <a:t>Each Reference is indicated on the footer on each slide.</a:t>
            </a:r>
          </a:p>
          <a:p>
            <a:r>
              <a:rPr lang="en-US" sz="2300" dirty="0"/>
              <a:t>Books:</a:t>
            </a:r>
          </a:p>
          <a:p>
            <a:pPr marL="742950" marR="783590" lvl="1" indent="-285750">
              <a:lnSpc>
                <a:spcPct val="98000"/>
              </a:lnSpc>
              <a:spcAft>
                <a:spcPts val="0"/>
              </a:spcAft>
              <a:buFont typeface="+mj-lt"/>
              <a:buAutoNum type="arabicPeriod"/>
              <a:tabLst>
                <a:tab pos="787400" algn="l"/>
                <a:tab pos="788035" algn="l"/>
              </a:tabLst>
            </a:pP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The_C_Programming_Language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_(2nd_Edition_Ritchie_Kernighan)</a:t>
            </a:r>
            <a:endParaRPr lang="en-GB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783590" lvl="1" indent="-285750">
              <a:lnSpc>
                <a:spcPct val="98000"/>
              </a:lnSpc>
              <a:spcAft>
                <a:spcPts val="0"/>
              </a:spcAft>
              <a:buFont typeface="+mj-lt"/>
              <a:buAutoNum type="arabicPeriod"/>
              <a:tabLst>
                <a:tab pos="787400" algn="l"/>
                <a:tab pos="788035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 to Program with C_ Learn to Program using the Popular C Programming Language (Noel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Kalicharan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GB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783590" lvl="1" indent="-285750">
              <a:lnSpc>
                <a:spcPct val="98000"/>
              </a:lnSpc>
              <a:spcAft>
                <a:spcPts val="0"/>
              </a:spcAft>
              <a:buFont typeface="+mj-lt"/>
              <a:buAutoNum type="arabicPeriod"/>
              <a:tabLst>
                <a:tab pos="787400" algn="l"/>
                <a:tab pos="788035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7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7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Program,</a:t>
            </a:r>
            <a:r>
              <a:rPr lang="en-US" sz="17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8th</a:t>
            </a:r>
            <a:r>
              <a:rPr lang="en-US" sz="17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edition,</a:t>
            </a:r>
            <a:r>
              <a:rPr lang="en-US" sz="17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Paul</a:t>
            </a:r>
            <a:r>
              <a:rPr lang="en-US" sz="17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Deitel</a:t>
            </a:r>
            <a:r>
              <a:rPr lang="en-US" sz="17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Harvey</a:t>
            </a:r>
            <a:r>
              <a:rPr lang="en-US" sz="17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Deitel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7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Pearson,</a:t>
            </a:r>
            <a:r>
              <a:rPr lang="en-US" sz="17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2016.</a:t>
            </a:r>
            <a:endParaRPr lang="en-GB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Date Placeholder 13">
            <a:extLst>
              <a:ext uri="{FF2B5EF4-FFF2-40B4-BE49-F238E27FC236}">
                <a16:creationId xmlns:a16="http://schemas.microsoft.com/office/drawing/2014/main" xmlns="" id="{4D21997B-B852-217D-25BF-72D7E423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10/13/2022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xmlns="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xmlns="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Nazrin Dolkhanova Sultanli</a:t>
            </a:r>
          </a:p>
          <a:p>
            <a:r>
              <a:rPr lang="en-US" dirty="0">
                <a:hlinkClick r:id="rId2"/>
              </a:rPr>
              <a:t>Nazrin.Sultanli.Dolkhanova@bhos.edu.az</a:t>
            </a:r>
            <a:endParaRPr lang="en-US" dirty="0"/>
          </a:p>
          <a:p>
            <a:r>
              <a:rPr lang="en-US" dirty="0"/>
              <a:t>Baku Higher Oil School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xmlns="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xmlns="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Date Placeholder 13">
            <a:extLst>
              <a:ext uri="{FF2B5EF4-FFF2-40B4-BE49-F238E27FC236}">
                <a16:creationId xmlns:a16="http://schemas.microsoft.com/office/drawing/2014/main" xmlns="" id="{9CD68D27-B15C-547D-5B7E-EB63C3B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10/13/2022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87" y="196900"/>
            <a:ext cx="3565524" cy="866376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xmlns="" id="{7D76EDB4-01E4-0755-D31B-3AD63BC59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726728"/>
              </p:ext>
            </p:extLst>
          </p:nvPr>
        </p:nvGraphicFramePr>
        <p:xfrm>
          <a:off x="714103" y="1378526"/>
          <a:ext cx="3301592" cy="4692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xmlns="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xmlns="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xmlns="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xmlns="" id="{4E95F5B4-8C9F-9EB6-62FF-F268A8D6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10/13/2022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xmlns="" id="{1DB043B4-68C6-45B9-82AC-A5800EADB8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xmlns="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6724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3C64A91D-E535-4C24-A0E3-96A3810E3F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26FC4867-BA3E-4F8E-AB23-684F34DF3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</a:t>
            </a:r>
            <a:r>
              <a:rPr lang="en-US" dirty="0"/>
              <a:t>five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</a:rPr>
              <a:t>Pointers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xmlns="" id="{A4B889AC-2D2F-C7A4-E8C7-C667ADF3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10/13/2022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A2FDF8-CCD5-80F1-BFB4-BD3A389D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6967A87-F9F8-9A9C-0EBA-81C12D8D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54" y="208767"/>
            <a:ext cx="11091600" cy="1332000"/>
          </a:xfrm>
        </p:spPr>
        <p:txBody>
          <a:bodyPr/>
          <a:lstStyle/>
          <a:p>
            <a:r>
              <a:rPr lang="en-US" sz="4800" dirty="0"/>
              <a:t>5.1 What is pointer</a:t>
            </a:r>
            <a:endParaRPr lang="en-US" dirty="0"/>
          </a:p>
        </p:txBody>
      </p:sp>
      <p:sp>
        <p:nvSpPr>
          <p:cNvPr id="22" name="Date Placeholder 13">
            <a:extLst>
              <a:ext uri="{FF2B5EF4-FFF2-40B4-BE49-F238E27FC236}">
                <a16:creationId xmlns:a16="http://schemas.microsoft.com/office/drawing/2014/main" xmlns="" id="{41C00F74-2EF7-F435-A4D8-637A5172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10/13/2022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46AF5133-C898-9D17-A720-16AD3740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54" y="2399389"/>
            <a:ext cx="5247674" cy="3886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1E2D6C03-9675-65E4-1D14-D92E96DA3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405" y="2399389"/>
            <a:ext cx="4158916" cy="3886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F8B886A-8739-7BD0-40F7-B67C349B1431}"/>
              </a:ext>
            </a:extLst>
          </p:cNvPr>
          <p:cNvSpPr txBox="1"/>
          <p:nvPr/>
        </p:nvSpPr>
        <p:spPr>
          <a:xfrm>
            <a:off x="2247900" y="1067389"/>
            <a:ext cx="93932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Programs and </a:t>
            </a:r>
            <a:r>
              <a:rPr lang="en-US" dirty="0"/>
              <a:t>data (i.e. variables) are both stored in a computer’s RAM.</a:t>
            </a:r>
          </a:p>
          <a:p>
            <a:r>
              <a:rPr lang="en-US" sz="1800" dirty="0"/>
              <a:t>When Program creates variables, they stored in memory at a </a:t>
            </a:r>
            <a:r>
              <a:rPr lang="en-US" sz="1800" b="1" dirty="0"/>
              <a:t>memory address.</a:t>
            </a:r>
          </a:p>
          <a:p>
            <a:r>
              <a:rPr lang="en-US" b="1" dirty="0"/>
              <a:t>Memory addresses</a:t>
            </a:r>
            <a:r>
              <a:rPr lang="en-US" dirty="0"/>
              <a:t> are a positive integer that uniquely identifies a position in memory. It is at this positions that a variables data is stored (</a:t>
            </a:r>
            <a:r>
              <a:rPr lang="en-US" dirty="0" err="1"/>
              <a:t>i.e</a:t>
            </a:r>
            <a:r>
              <a:rPr lang="en-US" dirty="0"/>
              <a:t> a number).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887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A2FDF8-CCD5-80F1-BFB4-BD3A389D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6967A87-F9F8-9A9C-0EBA-81C12D8D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54" y="208767"/>
            <a:ext cx="11091600" cy="1332000"/>
          </a:xfrm>
        </p:spPr>
        <p:txBody>
          <a:bodyPr/>
          <a:lstStyle/>
          <a:p>
            <a:r>
              <a:rPr lang="en-US" sz="4800" dirty="0"/>
              <a:t>5.1 What is pointer</a:t>
            </a:r>
            <a:endParaRPr lang="en-US" dirty="0"/>
          </a:p>
        </p:txBody>
      </p:sp>
      <p:pic>
        <p:nvPicPr>
          <p:cNvPr id="9" name="Picture 8" descr="Diagram, table&#10;&#10;Description automatically generated">
            <a:extLst>
              <a:ext uri="{FF2B5EF4-FFF2-40B4-BE49-F238E27FC236}">
                <a16:creationId xmlns:a16="http://schemas.microsoft.com/office/drawing/2014/main" xmlns="" id="{5C0CDFDC-8F0B-35B3-19A8-E4099F4D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104" y="3067178"/>
            <a:ext cx="5245421" cy="3457402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xmlns="" id="{0D5170EB-C974-4550-1908-40E2F8428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40" y="1335741"/>
            <a:ext cx="4416874" cy="4829315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xmlns="" id="{5B7106FD-7859-9713-D639-6EBAA1E74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104" y="205347"/>
            <a:ext cx="5271770" cy="2835041"/>
          </a:xfrm>
          <a:prstGeom prst="rect">
            <a:avLst/>
          </a:prstGeom>
        </p:spPr>
      </p:pic>
      <p:sp>
        <p:nvSpPr>
          <p:cNvPr id="22" name="Date Placeholder 13">
            <a:extLst>
              <a:ext uri="{FF2B5EF4-FFF2-40B4-BE49-F238E27FC236}">
                <a16:creationId xmlns:a16="http://schemas.microsoft.com/office/drawing/2014/main" xmlns="" id="{41C00F74-2EF7-F435-A4D8-637A5172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10/13/2022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400" y="66424"/>
            <a:ext cx="11091600" cy="1350675"/>
          </a:xfrm>
        </p:spPr>
        <p:txBody>
          <a:bodyPr/>
          <a:lstStyle/>
          <a:p>
            <a:r>
              <a:rPr lang="en-US" sz="4800" dirty="0"/>
              <a:t>5.1 What is pointer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Date Placeholder 13">
            <a:extLst>
              <a:ext uri="{FF2B5EF4-FFF2-40B4-BE49-F238E27FC236}">
                <a16:creationId xmlns:a16="http://schemas.microsoft.com/office/drawing/2014/main" xmlns="" id="{D894FB21-00CD-420A-8C4C-E969ADDF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6DD7A-B558-547E-7777-735A76D518F1}"/>
              </a:ext>
            </a:extLst>
          </p:cNvPr>
          <p:cNvSpPr txBox="1"/>
          <p:nvPr/>
        </p:nvSpPr>
        <p:spPr>
          <a:xfrm>
            <a:off x="349752" y="743775"/>
            <a:ext cx="6018795" cy="5840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Pointers are variables whose values are memory addresses. Normally, a variable directly contains a specific value. A pointer, however, contains an address of a variable that contains a specific value. In this sense, a variable name directly references a value, and a pointer indirectly</a:t>
            </a:r>
          </a:p>
          <a:p>
            <a:r>
              <a:rPr lang="en-US" sz="1100" dirty="0"/>
              <a:t>references a value. Referencing a value through a pointer is called indirection.</a:t>
            </a:r>
          </a:p>
          <a:p>
            <a:endParaRPr lang="en-US" sz="1100" dirty="0"/>
          </a:p>
          <a:p>
            <a:r>
              <a:rPr lang="en-US" sz="1100" dirty="0"/>
              <a:t>Recall that when you declare a variable, a contiguous block of bytes is reserved in memory. A pointer to a variable is the address of the first of these bytes. . A pointer can be created for every type of variable: be it primitive (for example int, char, or double), a custom data type created using a struct, or even another pointer. </a:t>
            </a:r>
          </a:p>
          <a:p>
            <a:endParaRPr lang="en-US" sz="1100" dirty="0"/>
          </a:p>
          <a:p>
            <a:r>
              <a:rPr lang="en-US" sz="1100" b="1" dirty="0" err="1"/>
              <a:t>dataType</a:t>
            </a:r>
            <a:r>
              <a:rPr lang="en-US" sz="1100" b="1" dirty="0"/>
              <a:t>* </a:t>
            </a:r>
            <a:r>
              <a:rPr lang="en-US" sz="1100" b="1" dirty="0" err="1"/>
              <a:t>nameOfPointer</a:t>
            </a:r>
            <a:r>
              <a:rPr lang="en-US" sz="1100" b="1" dirty="0"/>
              <a:t>;</a:t>
            </a:r>
          </a:p>
          <a:p>
            <a:r>
              <a:rPr lang="en-US" sz="1100" dirty="0"/>
              <a:t>or</a:t>
            </a:r>
          </a:p>
          <a:p>
            <a:r>
              <a:rPr lang="en-US" sz="1100" b="1" dirty="0" err="1"/>
              <a:t>dataType</a:t>
            </a:r>
            <a:r>
              <a:rPr lang="en-US" sz="1100" b="1" dirty="0"/>
              <a:t> *</a:t>
            </a:r>
            <a:r>
              <a:rPr lang="en-US" sz="1100" b="1" dirty="0" err="1"/>
              <a:t>nameOfPointer</a:t>
            </a:r>
            <a:r>
              <a:rPr lang="en-US" sz="1100" b="1" dirty="0"/>
              <a:t>;</a:t>
            </a:r>
          </a:p>
          <a:p>
            <a:endParaRPr lang="en-US" sz="1100" dirty="0"/>
          </a:p>
          <a:p>
            <a:r>
              <a:rPr lang="en-US" sz="1100" b="1" dirty="0"/>
              <a:t>int    *</a:t>
            </a:r>
            <a:r>
              <a:rPr lang="en-US" sz="1100" b="1" dirty="0" err="1"/>
              <a:t>ip</a:t>
            </a:r>
            <a:r>
              <a:rPr lang="en-US" sz="1100" b="1" dirty="0"/>
              <a:t>;    /* pointer to an integer</a:t>
            </a:r>
            <a:r>
              <a:rPr lang="en-US" sz="1100" dirty="0"/>
              <a:t>;  </a:t>
            </a:r>
            <a:r>
              <a:rPr lang="en-US" sz="1100" i="1" dirty="0" err="1"/>
              <a:t>ip</a:t>
            </a:r>
            <a:r>
              <a:rPr lang="en-US" sz="1100" i="1" dirty="0"/>
              <a:t> stores the address of the first byte of a block of memory containing an int</a:t>
            </a:r>
          </a:p>
          <a:p>
            <a:endParaRPr lang="en-US" sz="1100" b="1" dirty="0"/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1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Create an int variable</a:t>
            </a:r>
            <a:b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GB" sz="11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1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GB" sz="11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&amp;</a:t>
            </a:r>
            <a:r>
              <a:rPr lang="en-GB" sz="11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Pointer to that int- reference operator (&amp;)– memory address of x</a:t>
            </a:r>
            <a:b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en-GB" sz="1100" b="1" dirty="0">
                <a:solidFill>
                  <a:schemeClr val="tx1">
                    <a:lumMod val="65000"/>
                  </a:schemeClr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int* </a:t>
            </a:r>
            <a:r>
              <a:rPr lang="en-GB" sz="1100" b="1" dirty="0" err="1">
                <a:solidFill>
                  <a:schemeClr val="tx1">
                    <a:lumMod val="65000"/>
                  </a:schemeClr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GB" sz="1100" b="1" dirty="0">
                <a:solidFill>
                  <a:schemeClr val="tx1">
                    <a:lumMod val="65000"/>
                  </a:schemeClr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 &amp;x;  </a:t>
            </a:r>
            <a:r>
              <a:rPr lang="en-GB" sz="1100" dirty="0">
                <a:solidFill>
                  <a:schemeClr val="tx1">
                    <a:lumMod val="65000"/>
                  </a:schemeClr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Pointer to that int- version 2</a:t>
            </a:r>
            <a:b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100" dirty="0" err="1">
                <a:solidFill>
                  <a:srgbClr val="B3CC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sz="1100" dirty="0">
                <a:solidFill>
                  <a:srgbClr val="FFE08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"%p"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1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%p needed to instruct </a:t>
            </a:r>
            <a:r>
              <a:rPr lang="en-GB" sz="1100" dirty="0" err="1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that </a:t>
            </a:r>
            <a:r>
              <a:rPr lang="en-GB" sz="1100" dirty="0" err="1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is of type pointer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dirty="0"/>
              <a:t>The data contained in the memory address pointed to by a pointer can be accessed using the dereference operator (*). The syntax is as follows:</a:t>
            </a:r>
          </a:p>
          <a:p>
            <a:r>
              <a:rPr lang="en-US" sz="1100" b="1" dirty="0"/>
              <a:t>*</a:t>
            </a:r>
            <a:r>
              <a:rPr lang="en-US" sz="1100" b="1" dirty="0" err="1"/>
              <a:t>pointerName</a:t>
            </a:r>
            <a:r>
              <a:rPr lang="en-US" sz="1100" b="1" dirty="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GB" sz="11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 </a:t>
            </a:r>
            <a:r>
              <a:rPr lang="en-GB" sz="11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GB" sz="11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 &amp;</a:t>
            </a:r>
            <a:r>
              <a:rPr lang="en-GB" sz="11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GB" sz="1100" dirty="0" err="1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stores the memory address of variable x</a:t>
            </a:r>
            <a:b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 *</a:t>
            </a:r>
            <a:r>
              <a:rPr lang="en-GB" sz="11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Declare variable y and assign to it the data stored in memory pointed to by </a:t>
            </a:r>
            <a:r>
              <a:rPr lang="en-GB" sz="1100" dirty="0" err="1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which is the value of variable x</a:t>
            </a:r>
            <a:br>
              <a:rPr lang="en-GB" sz="11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100" dirty="0" err="1">
                <a:solidFill>
                  <a:srgbClr val="B3CC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sz="1100" dirty="0">
                <a:solidFill>
                  <a:srgbClr val="FFE08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</a:t>
            </a:r>
            <a:r>
              <a:rPr lang="en-GB" sz="1100" dirty="0" err="1">
                <a:solidFill>
                  <a:srgbClr val="FFE08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1100" dirty="0">
                <a:solidFill>
                  <a:srgbClr val="FFE08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1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en-GB" sz="11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100" dirty="0"/>
          </a:p>
          <a:p>
            <a:r>
              <a:rPr lang="en-US" sz="1100" dirty="0"/>
              <a:t>Assign a NULL value to a pointer variable in case you do not have an exact address to be assigned. 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F13B8198-F24A-17B2-3799-96E19C72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C how to program Chapter 7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C1C7F40-45FE-A0B6-EBD8-4CC2FEDD8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460" y="3705998"/>
            <a:ext cx="4621702" cy="20668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6DA1460-B449-DA0D-3FC8-9E3DFD3B4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385" y="2428634"/>
            <a:ext cx="3734966" cy="12773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2E4B4FA-9ABE-D32D-6775-E84BD2296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470" y="5780100"/>
            <a:ext cx="3287538" cy="7271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B848F3A5-ED4D-CBED-B895-EFE9F1C39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4744" y="606590"/>
            <a:ext cx="3386151" cy="13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Date Placeholder 13">
            <a:extLst>
              <a:ext uri="{FF2B5EF4-FFF2-40B4-BE49-F238E27FC236}">
                <a16:creationId xmlns:a16="http://schemas.microsoft.com/office/drawing/2014/main" xmlns="" id="{D894FB21-00CD-420A-8C4C-E969ADDF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6DD7A-B558-547E-7777-735A76D518F1}"/>
              </a:ext>
            </a:extLst>
          </p:cNvPr>
          <p:cNvSpPr txBox="1"/>
          <p:nvPr/>
        </p:nvSpPr>
        <p:spPr>
          <a:xfrm>
            <a:off x="310951" y="874767"/>
            <a:ext cx="534635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Pointer is a special type of integer variable.  So, basic arithmetic operations can be done on pointers. </a:t>
            </a:r>
          </a:p>
          <a:p>
            <a:pPr algn="just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only arithmetic operations allowed for pointers are addition and subtraction. Conceptually, adding to (or subtracting from) a pointer means the pointer will point to some new address. Multiplication is not allowed because the address of a byte of memory is usually a large number; therefore, multiplying an address may yield an even larger number, possibly representing an address outside the bounds of the available memory space. Division is not allowed as it potentially allows a pointer to illogically point to an address with a non-integer index.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addition operation for a pointer is only valid when adding an integer to a pointer; you cannot add two or more pointers together! </a:t>
            </a:r>
          </a:p>
          <a:p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pointer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 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pointer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 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pointer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+=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Same outcome with different syntax</a:t>
            </a:r>
          </a:p>
          <a:p>
            <a:pPr algn="just"/>
            <a:endParaRPr lang="en-GB" sz="1200" dirty="0">
              <a:solidFill>
                <a:srgbClr val="939598"/>
              </a:solidFill>
              <a:effectLst/>
              <a:latin typeface="Ubuntu Mono" panose="020B0509030602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/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important thing to note here is that adding n to a pointer does not increment the address to point to a value n bytes away. It moves the pointer by n * (size of the data type in bytes). For example, if a pointer to an int, the size of which is four bytes, initially contains address 100 (we will use a decimal address for simplicity), and three is added to the pointer, the pointer will now point to address 112.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400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xmlns="" id="{D6241984-2C8C-28F1-566B-18EAD287CA62}"/>
              </a:ext>
            </a:extLst>
          </p:cNvPr>
          <p:cNvSpPr txBox="1">
            <a:spLocks/>
          </p:cNvSpPr>
          <p:nvPr/>
        </p:nvSpPr>
        <p:spPr>
          <a:xfrm>
            <a:off x="550863" y="208767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5. 2 Pointer arithmetic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2522EB-FCF7-7F31-4097-501AD51B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957" y="3335668"/>
            <a:ext cx="4960712" cy="3136981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xmlns="" id="{1454D7D9-D4A7-0338-D9C5-66C73114F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4555577"/>
            <a:ext cx="4619166" cy="1822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468FBB3A-8E6B-3E61-90DD-28F81D2B3D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5889" r="18453"/>
          <a:stretch/>
        </p:blipFill>
        <p:spPr>
          <a:xfrm>
            <a:off x="7053942" y="208767"/>
            <a:ext cx="3867598" cy="30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Date Placeholder 13">
            <a:extLst>
              <a:ext uri="{FF2B5EF4-FFF2-40B4-BE49-F238E27FC236}">
                <a16:creationId xmlns:a16="http://schemas.microsoft.com/office/drawing/2014/main" xmlns="" id="{D894FB21-00CD-420A-8C4C-E969ADDF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xmlns="" id="{D6241984-2C8C-28F1-566B-18EAD287CA62}"/>
              </a:ext>
            </a:extLst>
          </p:cNvPr>
          <p:cNvSpPr txBox="1">
            <a:spLocks/>
          </p:cNvSpPr>
          <p:nvPr/>
        </p:nvSpPr>
        <p:spPr>
          <a:xfrm>
            <a:off x="549536" y="196900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5. 2 Pointer arithmetic</a:t>
            </a:r>
          </a:p>
        </p:txBody>
      </p:sp>
      <p:pic>
        <p:nvPicPr>
          <p:cNvPr id="10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xmlns="" id="{9C8D8C95-15CF-9474-DFB4-F79D5C66F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2011262"/>
            <a:ext cx="2782738" cy="44593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E59EAD-8AAA-810A-431E-73069F4CA30A}"/>
              </a:ext>
            </a:extLst>
          </p:cNvPr>
          <p:cNvSpPr txBox="1"/>
          <p:nvPr/>
        </p:nvSpPr>
        <p:spPr>
          <a:xfrm>
            <a:off x="3700463" y="5516171"/>
            <a:ext cx="8843962" cy="954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GB" sz="18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= {</a:t>
            </a:r>
            <a:r>
              <a:rPr lang="en-GB" sz="18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8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8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8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8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8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8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8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8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8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b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800" dirty="0" err="1">
                <a:solidFill>
                  <a:srgbClr val="B3CC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FFE08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</a:t>
            </a:r>
            <a:r>
              <a:rPr lang="en-GB" sz="1800" dirty="0" err="1">
                <a:solidFill>
                  <a:srgbClr val="FFE08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zu</a:t>
            </a:r>
            <a:r>
              <a:rPr lang="en-GB" sz="1800" dirty="0">
                <a:solidFill>
                  <a:srgbClr val="FFE08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8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r>
              <a:rPr lang="en-GB" sz="18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pointer to first element of array</a:t>
            </a:r>
            <a:br>
              <a:rPr lang="en-GB" sz="18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800" dirty="0" err="1">
                <a:solidFill>
                  <a:srgbClr val="B3CC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FFE08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</a:t>
            </a:r>
            <a:r>
              <a:rPr lang="en-GB" sz="1800" dirty="0" err="1">
                <a:solidFill>
                  <a:srgbClr val="FFE08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zu</a:t>
            </a:r>
            <a:r>
              <a:rPr lang="en-GB" sz="1800" dirty="0">
                <a:solidFill>
                  <a:srgbClr val="FFE08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&amp;</a:t>
            </a:r>
            <a:r>
              <a:rPr lang="en-GB" sz="18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GB" sz="18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GB" sz="18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// pointer to entire array</a:t>
            </a:r>
            <a:endParaRPr lang="en-GB" sz="1800" dirty="0">
              <a:solidFill>
                <a:srgbClr val="FFFFFF"/>
              </a:solidFill>
              <a:effectLst/>
              <a:latin typeface="Ubuntu Mono" panose="020B0509030602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10A44B4-31E9-4279-BC94-13FB6097E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391" y="874767"/>
            <a:ext cx="7802745" cy="45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79" y="145487"/>
            <a:ext cx="9864946" cy="890586"/>
          </a:xfrm>
        </p:spPr>
        <p:txBody>
          <a:bodyPr/>
          <a:lstStyle/>
          <a:p>
            <a:r>
              <a:rPr lang="en-US" dirty="0"/>
              <a:t>5.3 Pointers &amp; Arrays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fld id="{916242EC-A1D4-4590-B2F5-EA78153FD17A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6E9EFB6-9BC6-49A5-1D3A-6E178056DD0C}"/>
              </a:ext>
            </a:extLst>
          </p:cNvPr>
          <p:cNvSpPr txBox="1"/>
          <p:nvPr/>
        </p:nvSpPr>
        <p:spPr>
          <a:xfrm>
            <a:off x="468313" y="795384"/>
            <a:ext cx="5627687" cy="456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Since arrays are contiguous blocks of memory, if we have a pointer to the first element, we can use pointer arithmetic to access the rest of the array.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= {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GB" sz="12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 &amp;</a:t>
            </a:r>
            <a:r>
              <a:rPr lang="en-GB" sz="12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 </a:t>
            </a:r>
            <a: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Pointer to the first element</a:t>
            </a:r>
            <a:b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b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200" dirty="0">
                <a:solidFill>
                  <a:srgbClr val="B3CC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 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GB" sz="12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EA6C8B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GB" sz="12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++){</a:t>
            </a:r>
            <a: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GB" sz="1200" dirty="0" err="1">
                <a:solidFill>
                  <a:srgbClr val="B3CC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sz="1200" dirty="0">
                <a:solidFill>
                  <a:srgbClr val="FFE08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</a:t>
            </a:r>
            <a:r>
              <a:rPr lang="en-GB" sz="1200" dirty="0" err="1">
                <a:solidFill>
                  <a:srgbClr val="FFE08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solidFill>
                  <a:srgbClr val="FFE08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\n"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*</a:t>
            </a:r>
            <a:r>
              <a:rPr lang="en-GB" sz="12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</a:t>
            </a:r>
            <a: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Dereference the pointer and print the value</a:t>
            </a:r>
            <a:b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GB" sz="12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++; </a:t>
            </a:r>
            <a: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Increment the pointer to point to the next int in the array</a:t>
            </a:r>
            <a:b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the values of an array using pointers by changing all the elements in an array to three: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= {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GB" sz="12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 &amp;</a:t>
            </a:r>
            <a:r>
              <a:rPr lang="en-GB" sz="12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 </a:t>
            </a:r>
            <a: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Pointer to the first element</a:t>
            </a:r>
            <a:b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b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200" dirty="0">
                <a:solidFill>
                  <a:srgbClr val="B3CC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 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GB" sz="12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EA6C8B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GB" sz="12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++){</a:t>
            </a:r>
            <a: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*</a:t>
            </a:r>
            <a:r>
              <a:rPr lang="en-GB" sz="12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 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Dereference the pointer and assign the value at the </a:t>
            </a:r>
            <a:r>
              <a:rPr lang="en-GB" sz="1200" dirty="0" err="1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address to three</a:t>
            </a:r>
            <a:b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</a:t>
            </a:r>
            <a:r>
              <a:rPr lang="en-GB" sz="12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++; </a:t>
            </a:r>
            <a: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Increment the pointer to point to the next int in the array</a:t>
            </a:r>
            <a:br>
              <a:rPr lang="en-GB" sz="12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8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GB" sz="1800" dirty="0">
                <a:solidFill>
                  <a:srgbClr val="939598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GB" sz="12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Arrays of pointer (string array):</a:t>
            </a:r>
          </a:p>
          <a:p>
            <a:r>
              <a:rPr lang="en-GB" sz="1200" dirty="0" err="1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 *suit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[4] = {</a:t>
            </a:r>
            <a:r>
              <a:rPr lang="en-GB" sz="1200" dirty="0">
                <a:solidFill>
                  <a:srgbClr val="FF8973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"Hearts", "Diamonds", "Clubs", "Spades"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lang="en-GB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CE55185-0612-A942-FF08-CA842064B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031" y="820081"/>
            <a:ext cx="4695825" cy="3333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D111856-8C3F-4C53-5AFF-7F6E6156F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526" y="4230775"/>
            <a:ext cx="5052834" cy="24303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9089617-7423-5747-26C6-13DABF2AA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412" y="5951848"/>
            <a:ext cx="2704826" cy="73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{86247E16-2895-47AB-B037-2AA2446A9DD7}tf33713516_win32</Template>
  <TotalTime>1823</TotalTime>
  <Words>1701</Words>
  <Application>Microsoft Office PowerPoint</Application>
  <PresentationFormat>Widescreen</PresentationFormat>
  <Paragraphs>256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Gill Sans MT</vt:lpstr>
      <vt:lpstr>Segoe UI</vt:lpstr>
      <vt:lpstr>Times New Roman</vt:lpstr>
      <vt:lpstr>Ubuntu Mono</vt:lpstr>
      <vt:lpstr>Walbaum Display</vt:lpstr>
      <vt:lpstr>3DFloatVTI</vt:lpstr>
      <vt:lpstr>Pointers</vt:lpstr>
      <vt:lpstr>Agenda</vt:lpstr>
      <vt:lpstr>Topic five</vt:lpstr>
      <vt:lpstr>5.1 What is pointer</vt:lpstr>
      <vt:lpstr>5.1 What is pointer</vt:lpstr>
      <vt:lpstr>5.1 What is pointer</vt:lpstr>
      <vt:lpstr>PowerPoint Presentation</vt:lpstr>
      <vt:lpstr>PowerPoint Presentation</vt:lpstr>
      <vt:lpstr>5.3 Pointers &amp; Arrays</vt:lpstr>
      <vt:lpstr>5.4 Pointer to Pointer</vt:lpstr>
      <vt:lpstr>5.5 Passing pointers to functions </vt:lpstr>
      <vt:lpstr>5.6 Pointer to functions</vt:lpstr>
      <vt:lpstr>5.7 Multidimensional array pointer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Nazrin Sultanli Dolkhanova</dc:creator>
  <cp:lastModifiedBy>HP Inc.</cp:lastModifiedBy>
  <cp:revision>92</cp:revision>
  <dcterms:created xsi:type="dcterms:W3CDTF">2022-09-17T18:46:00Z</dcterms:created>
  <dcterms:modified xsi:type="dcterms:W3CDTF">2022-10-13T07:53:59Z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