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1"/>
  </p:notesMasterIdLst>
  <p:handoutMasterIdLst>
    <p:handoutMasterId r:id="rId22"/>
  </p:handoutMasterIdLst>
  <p:sldIdLst>
    <p:sldId id="257" r:id="rId5"/>
    <p:sldId id="389" r:id="rId6"/>
    <p:sldId id="410" r:id="rId7"/>
    <p:sldId id="414" r:id="rId8"/>
    <p:sldId id="415" r:id="rId9"/>
    <p:sldId id="416" r:id="rId10"/>
    <p:sldId id="317" r:id="rId11"/>
    <p:sldId id="407" r:id="rId12"/>
    <p:sldId id="409" r:id="rId13"/>
    <p:sldId id="277" r:id="rId14"/>
    <p:sldId id="417" r:id="rId15"/>
    <p:sldId id="402" r:id="rId16"/>
    <p:sldId id="418" r:id="rId17"/>
    <p:sldId id="419" r:id="rId18"/>
    <p:sldId id="321" r:id="rId19"/>
    <p:sldId id="39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85" autoAdjust="0"/>
    <p:restoredTop sz="75840" autoAdjust="0"/>
  </p:normalViewPr>
  <p:slideViewPr>
    <p:cSldViewPr snapToGrid="0">
      <p:cViewPr varScale="1">
        <p:scale>
          <a:sx n="44" d="100"/>
          <a:sy n="44" d="100"/>
        </p:scale>
        <p:origin x="56" y="64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FA4AC1-1F92-4D4E-B616-B01F7265B16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34F048B1-1CEB-4F98-A8CF-28F287EE75F6}">
      <dgm:prSet/>
      <dgm:spPr/>
      <dgm:t>
        <a:bodyPr/>
        <a:lstStyle/>
        <a:p>
          <a:r>
            <a:rPr lang="en-US" dirty="0"/>
            <a:t>Introduction</a:t>
          </a:r>
          <a:endParaRPr lang="en-US" b="1" dirty="0"/>
        </a:p>
      </dgm:t>
    </dgm:pt>
    <dgm:pt modelId="{41479C2C-D183-4E30-86E8-915F61E3F699}" type="parTrans" cxnId="{9DC25485-1566-4BB4-BCBB-B96B74B7DE21}">
      <dgm:prSet/>
      <dgm:spPr/>
      <dgm:t>
        <a:bodyPr/>
        <a:lstStyle/>
        <a:p>
          <a:endParaRPr lang="en-US"/>
        </a:p>
      </dgm:t>
    </dgm:pt>
    <dgm:pt modelId="{9DDD5100-88D2-41F8-95D0-F0371387CC2C}" type="sibTrans" cxnId="{9DC25485-1566-4BB4-BCBB-B96B74B7DE21}">
      <dgm:prSet/>
      <dgm:spPr/>
      <dgm:t>
        <a:bodyPr/>
        <a:lstStyle/>
        <a:p>
          <a:endParaRPr lang="en-US"/>
        </a:p>
      </dgm:t>
    </dgm:pt>
    <dgm:pt modelId="{485C7B6C-306F-41F2-B597-42453D9763F3}">
      <dgm:prSet/>
      <dgm:spPr/>
      <dgm:t>
        <a:bodyPr/>
        <a:lstStyle/>
        <a:p>
          <a:r>
            <a:rPr lang="en-GB" dirty="0"/>
            <a:t>malloc()</a:t>
          </a:r>
          <a:endParaRPr lang="en-US" b="1" dirty="0"/>
        </a:p>
      </dgm:t>
    </dgm:pt>
    <dgm:pt modelId="{6C388E5D-91C1-4345-82F8-7C19B0D6A929}" type="parTrans" cxnId="{517DB235-4A4D-46CD-BBD0-046B90DF25B3}">
      <dgm:prSet/>
      <dgm:spPr/>
      <dgm:t>
        <a:bodyPr/>
        <a:lstStyle/>
        <a:p>
          <a:endParaRPr lang="en-US"/>
        </a:p>
      </dgm:t>
    </dgm:pt>
    <dgm:pt modelId="{D904B9AC-F99F-4437-8D5E-CA1BB2BA74B7}" type="sibTrans" cxnId="{517DB235-4A4D-46CD-BBD0-046B90DF25B3}">
      <dgm:prSet/>
      <dgm:spPr/>
      <dgm:t>
        <a:bodyPr/>
        <a:lstStyle/>
        <a:p>
          <a:endParaRPr lang="en-US"/>
        </a:p>
      </dgm:t>
    </dgm:pt>
    <dgm:pt modelId="{ED9CFA5E-B159-4CAB-A44D-4EA196267707}">
      <dgm:prSet/>
      <dgm:spPr/>
      <dgm:t>
        <a:bodyPr/>
        <a:lstStyle/>
        <a:p>
          <a:r>
            <a:rPr lang="en-US" dirty="0" err="1"/>
            <a:t>calloc</a:t>
          </a:r>
          <a:r>
            <a:rPr lang="en-US" dirty="0"/>
            <a:t>()</a:t>
          </a:r>
        </a:p>
      </dgm:t>
    </dgm:pt>
    <dgm:pt modelId="{1C221C85-E462-4E67-A667-A20FA9DDF311}" type="parTrans" cxnId="{56B6CCE0-4405-4004-A73E-5A31B3D65B77}">
      <dgm:prSet/>
      <dgm:spPr/>
      <dgm:t>
        <a:bodyPr/>
        <a:lstStyle/>
        <a:p>
          <a:endParaRPr lang="en-US"/>
        </a:p>
      </dgm:t>
    </dgm:pt>
    <dgm:pt modelId="{9EC3954D-B7F5-4480-AFF5-63133B314ECB}" type="sibTrans" cxnId="{56B6CCE0-4405-4004-A73E-5A31B3D65B77}">
      <dgm:prSet/>
      <dgm:spPr/>
      <dgm:t>
        <a:bodyPr/>
        <a:lstStyle/>
        <a:p>
          <a:endParaRPr lang="en-US"/>
        </a:p>
      </dgm:t>
    </dgm:pt>
    <dgm:pt modelId="{CFEEBEE3-8FB3-4587-AE6B-4E2B62C517B7}">
      <dgm:prSet/>
      <dgm:spPr/>
      <dgm:t>
        <a:bodyPr/>
        <a:lstStyle/>
        <a:p>
          <a:r>
            <a:rPr lang="en-GB" dirty="0" err="1"/>
            <a:t>realloc</a:t>
          </a:r>
          <a:r>
            <a:rPr lang="en-GB" dirty="0"/>
            <a:t>()</a:t>
          </a:r>
          <a:endParaRPr lang="en-US" dirty="0"/>
        </a:p>
      </dgm:t>
    </dgm:pt>
    <dgm:pt modelId="{122C8EC4-2D83-4C76-AE02-CEC19EF9CD0F}" type="parTrans" cxnId="{6D578900-9F35-4228-A783-8F0616B802A1}">
      <dgm:prSet/>
      <dgm:spPr/>
      <dgm:t>
        <a:bodyPr/>
        <a:lstStyle/>
        <a:p>
          <a:endParaRPr lang="en-GB"/>
        </a:p>
      </dgm:t>
    </dgm:pt>
    <dgm:pt modelId="{5D55D838-4C31-4126-890D-103E49E30278}" type="sibTrans" cxnId="{6D578900-9F35-4228-A783-8F0616B802A1}">
      <dgm:prSet/>
      <dgm:spPr/>
      <dgm:t>
        <a:bodyPr/>
        <a:lstStyle/>
        <a:p>
          <a:endParaRPr lang="en-GB"/>
        </a:p>
      </dgm:t>
    </dgm:pt>
    <dgm:pt modelId="{6B5AC386-91AC-457E-81EC-636E076403DC}">
      <dgm:prSet/>
      <dgm:spPr/>
      <dgm:t>
        <a:bodyPr/>
        <a:lstStyle/>
        <a:p>
          <a:r>
            <a:rPr lang="en-GB" dirty="0"/>
            <a:t>allocation of 2d array</a:t>
          </a:r>
          <a:endParaRPr lang="en-US" dirty="0"/>
        </a:p>
      </dgm:t>
    </dgm:pt>
    <dgm:pt modelId="{9DB33B6E-4923-4DBA-B7E2-11A25989907D}" type="parTrans" cxnId="{34BFB4B5-3BB0-4961-A575-9FDF43B43139}">
      <dgm:prSet/>
      <dgm:spPr/>
      <dgm:t>
        <a:bodyPr/>
        <a:lstStyle/>
        <a:p>
          <a:endParaRPr lang="en-GB"/>
        </a:p>
      </dgm:t>
    </dgm:pt>
    <dgm:pt modelId="{F7B653FA-2B49-4924-9A4D-F0D86396B3EA}" type="sibTrans" cxnId="{34BFB4B5-3BB0-4961-A575-9FDF43B43139}">
      <dgm:prSet/>
      <dgm:spPr/>
      <dgm:t>
        <a:bodyPr/>
        <a:lstStyle/>
        <a:p>
          <a:endParaRPr lang="en-GB"/>
        </a:p>
      </dgm:t>
    </dgm:pt>
    <dgm:pt modelId="{3500EAC2-EEBB-42F7-98B0-9D31A64373AC}">
      <dgm:prSet/>
      <dgm:spPr/>
      <dgm:t>
        <a:bodyPr/>
        <a:lstStyle/>
        <a:p>
          <a:r>
            <a:rPr lang="en-US" dirty="0"/>
            <a:t>free()</a:t>
          </a:r>
        </a:p>
      </dgm:t>
    </dgm:pt>
    <dgm:pt modelId="{3B7DB3E4-3527-4E07-8FE7-D426DC8E4452}" type="parTrans" cxnId="{00646505-CB7A-4E6E-84F1-FE431CBB4E64}">
      <dgm:prSet/>
      <dgm:spPr/>
      <dgm:t>
        <a:bodyPr/>
        <a:lstStyle/>
        <a:p>
          <a:endParaRPr lang="en-GB"/>
        </a:p>
      </dgm:t>
    </dgm:pt>
    <dgm:pt modelId="{E8AD9A13-B3FA-450C-8501-3D8C7D2D1232}" type="sibTrans" cxnId="{00646505-CB7A-4E6E-84F1-FE431CBB4E64}">
      <dgm:prSet/>
      <dgm:spPr/>
      <dgm:t>
        <a:bodyPr/>
        <a:lstStyle/>
        <a:p>
          <a:endParaRPr lang="en-GB"/>
        </a:p>
      </dgm:t>
    </dgm:pt>
    <dgm:pt modelId="{9ADBE4AB-A04E-4F4C-854D-3E9CAF51BFEA}">
      <dgm:prSet/>
      <dgm:spPr/>
      <dgm:t>
        <a:bodyPr/>
        <a:lstStyle/>
        <a:p>
          <a:r>
            <a:rPr lang="en-US"/>
            <a:t>malloc() vs calloc()</a:t>
          </a:r>
          <a:endParaRPr lang="en-US" dirty="0"/>
        </a:p>
      </dgm:t>
    </dgm:pt>
    <dgm:pt modelId="{77AB7A5D-F2C1-4E36-8FF9-F82A9FFAD1B8}" type="parTrans" cxnId="{20B7B861-CFED-4588-878B-8986C2CF5036}">
      <dgm:prSet/>
      <dgm:spPr/>
      <dgm:t>
        <a:bodyPr/>
        <a:lstStyle/>
        <a:p>
          <a:endParaRPr lang="en-GB"/>
        </a:p>
      </dgm:t>
    </dgm:pt>
    <dgm:pt modelId="{9997E53D-B89C-47A9-AF7F-140CF14B5AF8}" type="sibTrans" cxnId="{20B7B861-CFED-4588-878B-8986C2CF5036}">
      <dgm:prSet/>
      <dgm:spPr/>
      <dgm:t>
        <a:bodyPr/>
        <a:lstStyle/>
        <a:p>
          <a:endParaRPr lang="en-GB"/>
        </a:p>
      </dgm:t>
    </dgm:pt>
    <dgm:pt modelId="{5C9E69DE-1779-4A54-940A-86A4886C2986}">
      <dgm:prSet/>
      <dgm:spPr/>
      <dgm:t>
        <a:bodyPr/>
        <a:lstStyle/>
        <a:p>
          <a:r>
            <a:rPr lang="en-GB" dirty="0" err="1"/>
            <a:t>realloc</a:t>
          </a:r>
          <a:r>
            <a:rPr lang="en-GB" dirty="0"/>
            <a:t>() security problems</a:t>
          </a:r>
          <a:endParaRPr lang="en-US" dirty="0"/>
        </a:p>
      </dgm:t>
    </dgm:pt>
    <dgm:pt modelId="{1277F10D-EB2D-453D-9A74-D5A5A831C9C8}" type="parTrans" cxnId="{225548D0-528D-477E-BF63-58A30BDABB78}">
      <dgm:prSet/>
      <dgm:spPr/>
      <dgm:t>
        <a:bodyPr/>
        <a:lstStyle/>
        <a:p>
          <a:endParaRPr lang="en-GB"/>
        </a:p>
      </dgm:t>
    </dgm:pt>
    <dgm:pt modelId="{B2E5EB20-10F6-4712-80D9-7604D3564C23}" type="sibTrans" cxnId="{225548D0-528D-477E-BF63-58A30BDABB78}">
      <dgm:prSet/>
      <dgm:spPr/>
      <dgm:t>
        <a:bodyPr/>
        <a:lstStyle/>
        <a:p>
          <a:endParaRPr lang="en-GB"/>
        </a:p>
      </dgm:t>
    </dgm:pt>
    <dgm:pt modelId="{A99A9A24-7ECC-43B0-B3C4-D410E7A6C96E}" type="pres">
      <dgm:prSet presAssocID="{7FFA4AC1-1F92-4D4E-B616-B01F7265B16A}" presName="vert0" presStyleCnt="0">
        <dgm:presLayoutVars>
          <dgm:dir/>
          <dgm:animOne val="branch"/>
          <dgm:animLvl val="lvl"/>
        </dgm:presLayoutVars>
      </dgm:prSet>
      <dgm:spPr/>
    </dgm:pt>
    <dgm:pt modelId="{9172E8A4-C728-405A-8C67-0A00CF38F9FF}" type="pres">
      <dgm:prSet presAssocID="{34F048B1-1CEB-4F98-A8CF-28F287EE75F6}" presName="thickLine" presStyleLbl="alignNode1" presStyleIdx="0" presStyleCnt="8"/>
      <dgm:spPr/>
    </dgm:pt>
    <dgm:pt modelId="{C6CBAF73-35D3-438E-AE9C-4742C656A7EF}" type="pres">
      <dgm:prSet presAssocID="{34F048B1-1CEB-4F98-A8CF-28F287EE75F6}" presName="horz1" presStyleCnt="0"/>
      <dgm:spPr/>
    </dgm:pt>
    <dgm:pt modelId="{C42845B9-3717-476A-A8C1-F21204E884EC}" type="pres">
      <dgm:prSet presAssocID="{34F048B1-1CEB-4F98-A8CF-28F287EE75F6}" presName="tx1" presStyleLbl="revTx" presStyleIdx="0" presStyleCnt="8"/>
      <dgm:spPr/>
    </dgm:pt>
    <dgm:pt modelId="{A05955F5-1170-41D7-875F-E8BFD594B5EF}" type="pres">
      <dgm:prSet presAssocID="{34F048B1-1CEB-4F98-A8CF-28F287EE75F6}" presName="vert1" presStyleCnt="0"/>
      <dgm:spPr/>
    </dgm:pt>
    <dgm:pt modelId="{AC3DCD4D-6C8B-4448-B0E5-4A73C002F062}" type="pres">
      <dgm:prSet presAssocID="{485C7B6C-306F-41F2-B597-42453D9763F3}" presName="thickLine" presStyleLbl="alignNode1" presStyleIdx="1" presStyleCnt="8"/>
      <dgm:spPr/>
    </dgm:pt>
    <dgm:pt modelId="{9F3C14DE-B13F-4D11-A635-F002A3CF8B5A}" type="pres">
      <dgm:prSet presAssocID="{485C7B6C-306F-41F2-B597-42453D9763F3}" presName="horz1" presStyleCnt="0"/>
      <dgm:spPr/>
    </dgm:pt>
    <dgm:pt modelId="{4A4157DF-6809-4AA9-AEC1-5AA3DA89EAFD}" type="pres">
      <dgm:prSet presAssocID="{485C7B6C-306F-41F2-B597-42453D9763F3}" presName="tx1" presStyleLbl="revTx" presStyleIdx="1" presStyleCnt="8"/>
      <dgm:spPr/>
    </dgm:pt>
    <dgm:pt modelId="{7CEA4BC4-A386-4CF2-A207-47BF1B12FCC1}" type="pres">
      <dgm:prSet presAssocID="{485C7B6C-306F-41F2-B597-42453D9763F3}" presName="vert1" presStyleCnt="0"/>
      <dgm:spPr/>
    </dgm:pt>
    <dgm:pt modelId="{3BC855E9-A2F3-4F03-A175-91DF24299D2C}" type="pres">
      <dgm:prSet presAssocID="{ED9CFA5E-B159-4CAB-A44D-4EA196267707}" presName="thickLine" presStyleLbl="alignNode1" presStyleIdx="2" presStyleCnt="8"/>
      <dgm:spPr/>
    </dgm:pt>
    <dgm:pt modelId="{19E7B7DD-E315-43BC-9463-F3844FD213DC}" type="pres">
      <dgm:prSet presAssocID="{ED9CFA5E-B159-4CAB-A44D-4EA196267707}" presName="horz1" presStyleCnt="0"/>
      <dgm:spPr/>
    </dgm:pt>
    <dgm:pt modelId="{2DF326C8-72C5-46F2-9465-D5387A6801DE}" type="pres">
      <dgm:prSet presAssocID="{ED9CFA5E-B159-4CAB-A44D-4EA196267707}" presName="tx1" presStyleLbl="revTx" presStyleIdx="2" presStyleCnt="8"/>
      <dgm:spPr/>
    </dgm:pt>
    <dgm:pt modelId="{483F6AD7-EE42-4A2E-87F7-B57C17D67E5E}" type="pres">
      <dgm:prSet presAssocID="{ED9CFA5E-B159-4CAB-A44D-4EA196267707}" presName="vert1" presStyleCnt="0"/>
      <dgm:spPr/>
    </dgm:pt>
    <dgm:pt modelId="{57CFABDB-C58E-42C6-A0CE-DA24CE29F377}" type="pres">
      <dgm:prSet presAssocID="{3500EAC2-EEBB-42F7-98B0-9D31A64373AC}" presName="thickLine" presStyleLbl="alignNode1" presStyleIdx="3" presStyleCnt="8"/>
      <dgm:spPr/>
    </dgm:pt>
    <dgm:pt modelId="{52233AB0-EF2D-42CD-97C1-A37BAD0E6E27}" type="pres">
      <dgm:prSet presAssocID="{3500EAC2-EEBB-42F7-98B0-9D31A64373AC}" presName="horz1" presStyleCnt="0"/>
      <dgm:spPr/>
    </dgm:pt>
    <dgm:pt modelId="{72BD2F83-A0C6-4517-87F1-CD4FF2E86372}" type="pres">
      <dgm:prSet presAssocID="{3500EAC2-EEBB-42F7-98B0-9D31A64373AC}" presName="tx1" presStyleLbl="revTx" presStyleIdx="3" presStyleCnt="8"/>
      <dgm:spPr/>
    </dgm:pt>
    <dgm:pt modelId="{4B4FC97E-D853-4DBF-BD96-0EAA1B3CD90B}" type="pres">
      <dgm:prSet presAssocID="{3500EAC2-EEBB-42F7-98B0-9D31A64373AC}" presName="vert1" presStyleCnt="0"/>
      <dgm:spPr/>
    </dgm:pt>
    <dgm:pt modelId="{1E9C2A80-BB2E-4BB4-84D8-E5EA3FD9AE4E}" type="pres">
      <dgm:prSet presAssocID="{9ADBE4AB-A04E-4F4C-854D-3E9CAF51BFEA}" presName="thickLine" presStyleLbl="alignNode1" presStyleIdx="4" presStyleCnt="8"/>
      <dgm:spPr/>
    </dgm:pt>
    <dgm:pt modelId="{42C6F35F-722F-4002-853E-831A642B0A96}" type="pres">
      <dgm:prSet presAssocID="{9ADBE4AB-A04E-4F4C-854D-3E9CAF51BFEA}" presName="horz1" presStyleCnt="0"/>
      <dgm:spPr/>
    </dgm:pt>
    <dgm:pt modelId="{4FE815D1-C88F-4C6D-B5B9-14C91AB6995F}" type="pres">
      <dgm:prSet presAssocID="{9ADBE4AB-A04E-4F4C-854D-3E9CAF51BFEA}" presName="tx1" presStyleLbl="revTx" presStyleIdx="4" presStyleCnt="8"/>
      <dgm:spPr/>
    </dgm:pt>
    <dgm:pt modelId="{C5821AC7-EDB1-4098-AEA9-316C058DDD0D}" type="pres">
      <dgm:prSet presAssocID="{9ADBE4AB-A04E-4F4C-854D-3E9CAF51BFEA}" presName="vert1" presStyleCnt="0"/>
      <dgm:spPr/>
    </dgm:pt>
    <dgm:pt modelId="{CF5D6AF3-0D03-4FB5-A657-A1534F212751}" type="pres">
      <dgm:prSet presAssocID="{CFEEBEE3-8FB3-4587-AE6B-4E2B62C517B7}" presName="thickLine" presStyleLbl="alignNode1" presStyleIdx="5" presStyleCnt="8"/>
      <dgm:spPr/>
    </dgm:pt>
    <dgm:pt modelId="{C188E5D1-1DAB-4706-B739-D676FEA59F8A}" type="pres">
      <dgm:prSet presAssocID="{CFEEBEE3-8FB3-4587-AE6B-4E2B62C517B7}" presName="horz1" presStyleCnt="0"/>
      <dgm:spPr/>
    </dgm:pt>
    <dgm:pt modelId="{248EF01E-EA34-4E14-A6DE-0A0CCBF20DAB}" type="pres">
      <dgm:prSet presAssocID="{CFEEBEE3-8FB3-4587-AE6B-4E2B62C517B7}" presName="tx1" presStyleLbl="revTx" presStyleIdx="5" presStyleCnt="8"/>
      <dgm:spPr/>
    </dgm:pt>
    <dgm:pt modelId="{D011B14D-77A5-45FF-9128-DCFB45382AA7}" type="pres">
      <dgm:prSet presAssocID="{CFEEBEE3-8FB3-4587-AE6B-4E2B62C517B7}" presName="vert1" presStyleCnt="0"/>
      <dgm:spPr/>
    </dgm:pt>
    <dgm:pt modelId="{EE60A48F-35F3-4FFB-915A-B4E3241F6810}" type="pres">
      <dgm:prSet presAssocID="{5C9E69DE-1779-4A54-940A-86A4886C2986}" presName="thickLine" presStyleLbl="alignNode1" presStyleIdx="6" presStyleCnt="8"/>
      <dgm:spPr/>
    </dgm:pt>
    <dgm:pt modelId="{4DB0E6BD-9E60-4C58-9F94-5F2EC187F6AD}" type="pres">
      <dgm:prSet presAssocID="{5C9E69DE-1779-4A54-940A-86A4886C2986}" presName="horz1" presStyleCnt="0"/>
      <dgm:spPr/>
    </dgm:pt>
    <dgm:pt modelId="{4E8A77C6-C226-4972-B68A-FB50F0B223A6}" type="pres">
      <dgm:prSet presAssocID="{5C9E69DE-1779-4A54-940A-86A4886C2986}" presName="tx1" presStyleLbl="revTx" presStyleIdx="6" presStyleCnt="8"/>
      <dgm:spPr/>
    </dgm:pt>
    <dgm:pt modelId="{71154700-96F5-447F-8157-B56106977DF7}" type="pres">
      <dgm:prSet presAssocID="{5C9E69DE-1779-4A54-940A-86A4886C2986}" presName="vert1" presStyleCnt="0"/>
      <dgm:spPr/>
    </dgm:pt>
    <dgm:pt modelId="{53A076BE-52CA-454A-89C5-3FE99394721A}" type="pres">
      <dgm:prSet presAssocID="{6B5AC386-91AC-457E-81EC-636E076403DC}" presName="thickLine" presStyleLbl="alignNode1" presStyleIdx="7" presStyleCnt="8"/>
      <dgm:spPr/>
    </dgm:pt>
    <dgm:pt modelId="{35B85E23-DC89-4561-B4F2-DAE0737EF1B7}" type="pres">
      <dgm:prSet presAssocID="{6B5AC386-91AC-457E-81EC-636E076403DC}" presName="horz1" presStyleCnt="0"/>
      <dgm:spPr/>
    </dgm:pt>
    <dgm:pt modelId="{4500D3E1-D3AC-4307-8719-E55016B3B62C}" type="pres">
      <dgm:prSet presAssocID="{6B5AC386-91AC-457E-81EC-636E076403DC}" presName="tx1" presStyleLbl="revTx" presStyleIdx="7" presStyleCnt="8"/>
      <dgm:spPr/>
    </dgm:pt>
    <dgm:pt modelId="{145C368D-18BA-4E4F-AF71-066F1530ADAE}" type="pres">
      <dgm:prSet presAssocID="{6B5AC386-91AC-457E-81EC-636E076403DC}" presName="vert1" presStyleCnt="0"/>
      <dgm:spPr/>
    </dgm:pt>
  </dgm:ptLst>
  <dgm:cxnLst>
    <dgm:cxn modelId="{6D578900-9F35-4228-A783-8F0616B802A1}" srcId="{7FFA4AC1-1F92-4D4E-B616-B01F7265B16A}" destId="{CFEEBEE3-8FB3-4587-AE6B-4E2B62C517B7}" srcOrd="5" destOrd="0" parTransId="{122C8EC4-2D83-4C76-AE02-CEC19EF9CD0F}" sibTransId="{5D55D838-4C31-4126-890D-103E49E30278}"/>
    <dgm:cxn modelId="{00646505-CB7A-4E6E-84F1-FE431CBB4E64}" srcId="{7FFA4AC1-1F92-4D4E-B616-B01F7265B16A}" destId="{3500EAC2-EEBB-42F7-98B0-9D31A64373AC}" srcOrd="3" destOrd="0" parTransId="{3B7DB3E4-3527-4E07-8FE7-D426DC8E4452}" sibTransId="{E8AD9A13-B3FA-450C-8501-3D8C7D2D1232}"/>
    <dgm:cxn modelId="{5F6DED0F-49F7-485D-BDFD-DA472073DBB9}" type="presOf" srcId="{9ADBE4AB-A04E-4F4C-854D-3E9CAF51BFEA}" destId="{4FE815D1-C88F-4C6D-B5B9-14C91AB6995F}" srcOrd="0" destOrd="0" presId="urn:microsoft.com/office/officeart/2008/layout/LinedList"/>
    <dgm:cxn modelId="{517DB235-4A4D-46CD-BBD0-046B90DF25B3}" srcId="{7FFA4AC1-1F92-4D4E-B616-B01F7265B16A}" destId="{485C7B6C-306F-41F2-B597-42453D9763F3}" srcOrd="1" destOrd="0" parTransId="{6C388E5D-91C1-4345-82F8-7C19B0D6A929}" sibTransId="{D904B9AC-F99F-4437-8D5E-CA1BB2BA74B7}"/>
    <dgm:cxn modelId="{20B7B861-CFED-4588-878B-8986C2CF5036}" srcId="{7FFA4AC1-1F92-4D4E-B616-B01F7265B16A}" destId="{9ADBE4AB-A04E-4F4C-854D-3E9CAF51BFEA}" srcOrd="4" destOrd="0" parTransId="{77AB7A5D-F2C1-4E36-8FF9-F82A9FFAD1B8}" sibTransId="{9997E53D-B89C-47A9-AF7F-140CF14B5AF8}"/>
    <dgm:cxn modelId="{DF60C959-B1B9-4590-896A-E2175333CA9B}" type="presOf" srcId="{3500EAC2-EEBB-42F7-98B0-9D31A64373AC}" destId="{72BD2F83-A0C6-4517-87F1-CD4FF2E86372}" srcOrd="0" destOrd="0" presId="urn:microsoft.com/office/officeart/2008/layout/LinedList"/>
    <dgm:cxn modelId="{9DC25485-1566-4BB4-BCBB-B96B74B7DE21}" srcId="{7FFA4AC1-1F92-4D4E-B616-B01F7265B16A}" destId="{34F048B1-1CEB-4F98-A8CF-28F287EE75F6}" srcOrd="0" destOrd="0" parTransId="{41479C2C-D183-4E30-86E8-915F61E3F699}" sibTransId="{9DDD5100-88D2-41F8-95D0-F0371387CC2C}"/>
    <dgm:cxn modelId="{BD7CA993-539A-4DB5-B88E-09C878517B25}" type="presOf" srcId="{7FFA4AC1-1F92-4D4E-B616-B01F7265B16A}" destId="{A99A9A24-7ECC-43B0-B3C4-D410E7A6C96E}" srcOrd="0" destOrd="0" presId="urn:microsoft.com/office/officeart/2008/layout/LinedList"/>
    <dgm:cxn modelId="{067986B1-EA96-4B4D-A9BE-07FF150A531F}" type="presOf" srcId="{5C9E69DE-1779-4A54-940A-86A4886C2986}" destId="{4E8A77C6-C226-4972-B68A-FB50F0B223A6}" srcOrd="0" destOrd="0" presId="urn:microsoft.com/office/officeart/2008/layout/LinedList"/>
    <dgm:cxn modelId="{34BFB4B5-3BB0-4961-A575-9FDF43B43139}" srcId="{7FFA4AC1-1F92-4D4E-B616-B01F7265B16A}" destId="{6B5AC386-91AC-457E-81EC-636E076403DC}" srcOrd="7" destOrd="0" parTransId="{9DB33B6E-4923-4DBA-B7E2-11A25989907D}" sibTransId="{F7B653FA-2B49-4924-9A4D-F0D86396B3EA}"/>
    <dgm:cxn modelId="{E14FA0C9-84B2-4B6A-91D3-76ECB8D6F280}" type="presOf" srcId="{34F048B1-1CEB-4F98-A8CF-28F287EE75F6}" destId="{C42845B9-3717-476A-A8C1-F21204E884EC}" srcOrd="0" destOrd="0" presId="urn:microsoft.com/office/officeart/2008/layout/LinedList"/>
    <dgm:cxn modelId="{861CC6C9-8441-4983-8E55-23D721C9684E}" type="presOf" srcId="{CFEEBEE3-8FB3-4587-AE6B-4E2B62C517B7}" destId="{248EF01E-EA34-4E14-A6DE-0A0CCBF20DAB}" srcOrd="0" destOrd="0" presId="urn:microsoft.com/office/officeart/2008/layout/LinedList"/>
    <dgm:cxn modelId="{225548D0-528D-477E-BF63-58A30BDABB78}" srcId="{7FFA4AC1-1F92-4D4E-B616-B01F7265B16A}" destId="{5C9E69DE-1779-4A54-940A-86A4886C2986}" srcOrd="6" destOrd="0" parTransId="{1277F10D-EB2D-453D-9A74-D5A5A831C9C8}" sibTransId="{B2E5EB20-10F6-4712-80D9-7604D3564C23}"/>
    <dgm:cxn modelId="{72EFF8DD-DB48-47CB-B196-89E69394EBAE}" type="presOf" srcId="{ED9CFA5E-B159-4CAB-A44D-4EA196267707}" destId="{2DF326C8-72C5-46F2-9465-D5387A6801DE}" srcOrd="0" destOrd="0" presId="urn:microsoft.com/office/officeart/2008/layout/LinedList"/>
    <dgm:cxn modelId="{56B6CCE0-4405-4004-A73E-5A31B3D65B77}" srcId="{7FFA4AC1-1F92-4D4E-B616-B01F7265B16A}" destId="{ED9CFA5E-B159-4CAB-A44D-4EA196267707}" srcOrd="2" destOrd="0" parTransId="{1C221C85-E462-4E67-A667-A20FA9DDF311}" sibTransId="{9EC3954D-B7F5-4480-AFF5-63133B314ECB}"/>
    <dgm:cxn modelId="{907087E4-3A5E-446D-9D2A-3F07AFFAE6EE}" type="presOf" srcId="{485C7B6C-306F-41F2-B597-42453D9763F3}" destId="{4A4157DF-6809-4AA9-AEC1-5AA3DA89EAFD}" srcOrd="0" destOrd="0" presId="urn:microsoft.com/office/officeart/2008/layout/LinedList"/>
    <dgm:cxn modelId="{BCEFB6F5-DB83-40E3-8A26-4C9D18987C9A}" type="presOf" srcId="{6B5AC386-91AC-457E-81EC-636E076403DC}" destId="{4500D3E1-D3AC-4307-8719-E55016B3B62C}" srcOrd="0" destOrd="0" presId="urn:microsoft.com/office/officeart/2008/layout/LinedList"/>
    <dgm:cxn modelId="{802833C5-402B-44D1-8209-900D2FFADD32}" type="presParOf" srcId="{A99A9A24-7ECC-43B0-B3C4-D410E7A6C96E}" destId="{9172E8A4-C728-405A-8C67-0A00CF38F9FF}" srcOrd="0" destOrd="0" presId="urn:microsoft.com/office/officeart/2008/layout/LinedList"/>
    <dgm:cxn modelId="{6D701EE4-4333-473E-8B09-802294238CFC}" type="presParOf" srcId="{A99A9A24-7ECC-43B0-B3C4-D410E7A6C96E}" destId="{C6CBAF73-35D3-438E-AE9C-4742C656A7EF}" srcOrd="1" destOrd="0" presId="urn:microsoft.com/office/officeart/2008/layout/LinedList"/>
    <dgm:cxn modelId="{EFDCC18E-AC5E-4E06-A1DD-AE9034074FA8}" type="presParOf" srcId="{C6CBAF73-35D3-438E-AE9C-4742C656A7EF}" destId="{C42845B9-3717-476A-A8C1-F21204E884EC}" srcOrd="0" destOrd="0" presId="urn:microsoft.com/office/officeart/2008/layout/LinedList"/>
    <dgm:cxn modelId="{B6AF0721-53FE-4690-94B6-6C85B37C2C43}" type="presParOf" srcId="{C6CBAF73-35D3-438E-AE9C-4742C656A7EF}" destId="{A05955F5-1170-41D7-875F-E8BFD594B5EF}" srcOrd="1" destOrd="0" presId="urn:microsoft.com/office/officeart/2008/layout/LinedList"/>
    <dgm:cxn modelId="{9CAEE439-17F3-49D7-850D-AFB02B0FEE6C}" type="presParOf" srcId="{A99A9A24-7ECC-43B0-B3C4-D410E7A6C96E}" destId="{AC3DCD4D-6C8B-4448-B0E5-4A73C002F062}" srcOrd="2" destOrd="0" presId="urn:microsoft.com/office/officeart/2008/layout/LinedList"/>
    <dgm:cxn modelId="{F151D9AB-11DD-4739-A6F7-807E264775DA}" type="presParOf" srcId="{A99A9A24-7ECC-43B0-B3C4-D410E7A6C96E}" destId="{9F3C14DE-B13F-4D11-A635-F002A3CF8B5A}" srcOrd="3" destOrd="0" presId="urn:microsoft.com/office/officeart/2008/layout/LinedList"/>
    <dgm:cxn modelId="{4F32E8A7-06FE-4347-9BB6-B7FC2759122C}" type="presParOf" srcId="{9F3C14DE-B13F-4D11-A635-F002A3CF8B5A}" destId="{4A4157DF-6809-4AA9-AEC1-5AA3DA89EAFD}" srcOrd="0" destOrd="0" presId="urn:microsoft.com/office/officeart/2008/layout/LinedList"/>
    <dgm:cxn modelId="{2A9A1890-2B75-449A-B2B7-204DFF45BF0A}" type="presParOf" srcId="{9F3C14DE-B13F-4D11-A635-F002A3CF8B5A}" destId="{7CEA4BC4-A386-4CF2-A207-47BF1B12FCC1}" srcOrd="1" destOrd="0" presId="urn:microsoft.com/office/officeart/2008/layout/LinedList"/>
    <dgm:cxn modelId="{4BCD1BBC-4334-4A98-B9F4-740B95614E04}" type="presParOf" srcId="{A99A9A24-7ECC-43B0-B3C4-D410E7A6C96E}" destId="{3BC855E9-A2F3-4F03-A175-91DF24299D2C}" srcOrd="4" destOrd="0" presId="urn:microsoft.com/office/officeart/2008/layout/LinedList"/>
    <dgm:cxn modelId="{2D75FF26-4C75-49A4-B460-37889B09786B}" type="presParOf" srcId="{A99A9A24-7ECC-43B0-B3C4-D410E7A6C96E}" destId="{19E7B7DD-E315-43BC-9463-F3844FD213DC}" srcOrd="5" destOrd="0" presId="urn:microsoft.com/office/officeart/2008/layout/LinedList"/>
    <dgm:cxn modelId="{23AD68ED-B94A-4E0D-8A4C-151AEA46C7D2}" type="presParOf" srcId="{19E7B7DD-E315-43BC-9463-F3844FD213DC}" destId="{2DF326C8-72C5-46F2-9465-D5387A6801DE}" srcOrd="0" destOrd="0" presId="urn:microsoft.com/office/officeart/2008/layout/LinedList"/>
    <dgm:cxn modelId="{5DC763ED-0CF0-42C8-B228-AB7B29DEFA4D}" type="presParOf" srcId="{19E7B7DD-E315-43BC-9463-F3844FD213DC}" destId="{483F6AD7-EE42-4A2E-87F7-B57C17D67E5E}" srcOrd="1" destOrd="0" presId="urn:microsoft.com/office/officeart/2008/layout/LinedList"/>
    <dgm:cxn modelId="{EE7A5A97-0E11-48CE-B541-EDAD63FC1374}" type="presParOf" srcId="{A99A9A24-7ECC-43B0-B3C4-D410E7A6C96E}" destId="{57CFABDB-C58E-42C6-A0CE-DA24CE29F377}" srcOrd="6" destOrd="0" presId="urn:microsoft.com/office/officeart/2008/layout/LinedList"/>
    <dgm:cxn modelId="{C19739E5-348E-4B17-8674-E43BB319AC72}" type="presParOf" srcId="{A99A9A24-7ECC-43B0-B3C4-D410E7A6C96E}" destId="{52233AB0-EF2D-42CD-97C1-A37BAD0E6E27}" srcOrd="7" destOrd="0" presId="urn:microsoft.com/office/officeart/2008/layout/LinedList"/>
    <dgm:cxn modelId="{2D3FBDC3-452D-457A-9805-EE32F7BE104D}" type="presParOf" srcId="{52233AB0-EF2D-42CD-97C1-A37BAD0E6E27}" destId="{72BD2F83-A0C6-4517-87F1-CD4FF2E86372}" srcOrd="0" destOrd="0" presId="urn:microsoft.com/office/officeart/2008/layout/LinedList"/>
    <dgm:cxn modelId="{03ADC5FB-ECFD-48C6-BD4E-4E600FAEB36A}" type="presParOf" srcId="{52233AB0-EF2D-42CD-97C1-A37BAD0E6E27}" destId="{4B4FC97E-D853-4DBF-BD96-0EAA1B3CD90B}" srcOrd="1" destOrd="0" presId="urn:microsoft.com/office/officeart/2008/layout/LinedList"/>
    <dgm:cxn modelId="{913320D6-6667-4B0C-960B-F5EFFEB54D14}" type="presParOf" srcId="{A99A9A24-7ECC-43B0-B3C4-D410E7A6C96E}" destId="{1E9C2A80-BB2E-4BB4-84D8-E5EA3FD9AE4E}" srcOrd="8" destOrd="0" presId="urn:microsoft.com/office/officeart/2008/layout/LinedList"/>
    <dgm:cxn modelId="{DCA00ED0-6E11-40EC-A517-35C100339C89}" type="presParOf" srcId="{A99A9A24-7ECC-43B0-B3C4-D410E7A6C96E}" destId="{42C6F35F-722F-4002-853E-831A642B0A96}" srcOrd="9" destOrd="0" presId="urn:microsoft.com/office/officeart/2008/layout/LinedList"/>
    <dgm:cxn modelId="{A8864C76-085E-4D4E-B210-1DDAB4DB560A}" type="presParOf" srcId="{42C6F35F-722F-4002-853E-831A642B0A96}" destId="{4FE815D1-C88F-4C6D-B5B9-14C91AB6995F}" srcOrd="0" destOrd="0" presId="urn:microsoft.com/office/officeart/2008/layout/LinedList"/>
    <dgm:cxn modelId="{F66BEA7A-AE3B-4F5A-A970-8792E6299E47}" type="presParOf" srcId="{42C6F35F-722F-4002-853E-831A642B0A96}" destId="{C5821AC7-EDB1-4098-AEA9-316C058DDD0D}" srcOrd="1" destOrd="0" presId="urn:microsoft.com/office/officeart/2008/layout/LinedList"/>
    <dgm:cxn modelId="{1F99F432-ED8B-4C38-B31B-7AE9B7CCF73F}" type="presParOf" srcId="{A99A9A24-7ECC-43B0-B3C4-D410E7A6C96E}" destId="{CF5D6AF3-0D03-4FB5-A657-A1534F212751}" srcOrd="10" destOrd="0" presId="urn:microsoft.com/office/officeart/2008/layout/LinedList"/>
    <dgm:cxn modelId="{DA8CAED8-582F-45AF-96F2-36F14B470837}" type="presParOf" srcId="{A99A9A24-7ECC-43B0-B3C4-D410E7A6C96E}" destId="{C188E5D1-1DAB-4706-B739-D676FEA59F8A}" srcOrd="11" destOrd="0" presId="urn:microsoft.com/office/officeart/2008/layout/LinedList"/>
    <dgm:cxn modelId="{E0EBB80C-1420-4466-B48C-3DB156710184}" type="presParOf" srcId="{C188E5D1-1DAB-4706-B739-D676FEA59F8A}" destId="{248EF01E-EA34-4E14-A6DE-0A0CCBF20DAB}" srcOrd="0" destOrd="0" presId="urn:microsoft.com/office/officeart/2008/layout/LinedList"/>
    <dgm:cxn modelId="{8030D07D-2466-4A25-8041-5BE19CA22E2C}" type="presParOf" srcId="{C188E5D1-1DAB-4706-B739-D676FEA59F8A}" destId="{D011B14D-77A5-45FF-9128-DCFB45382AA7}" srcOrd="1" destOrd="0" presId="urn:microsoft.com/office/officeart/2008/layout/LinedList"/>
    <dgm:cxn modelId="{5C651528-37CA-4BB7-A665-2DE3C5B32F3F}" type="presParOf" srcId="{A99A9A24-7ECC-43B0-B3C4-D410E7A6C96E}" destId="{EE60A48F-35F3-4FFB-915A-B4E3241F6810}" srcOrd="12" destOrd="0" presId="urn:microsoft.com/office/officeart/2008/layout/LinedList"/>
    <dgm:cxn modelId="{831CC1FF-B1CA-44B1-971E-4C2B51BA74E9}" type="presParOf" srcId="{A99A9A24-7ECC-43B0-B3C4-D410E7A6C96E}" destId="{4DB0E6BD-9E60-4C58-9F94-5F2EC187F6AD}" srcOrd="13" destOrd="0" presId="urn:microsoft.com/office/officeart/2008/layout/LinedList"/>
    <dgm:cxn modelId="{7FBDB696-1300-425C-99C1-9F537F29D84F}" type="presParOf" srcId="{4DB0E6BD-9E60-4C58-9F94-5F2EC187F6AD}" destId="{4E8A77C6-C226-4972-B68A-FB50F0B223A6}" srcOrd="0" destOrd="0" presId="urn:microsoft.com/office/officeart/2008/layout/LinedList"/>
    <dgm:cxn modelId="{BCFFA6B8-27CD-4CFA-8335-E1D8C1694110}" type="presParOf" srcId="{4DB0E6BD-9E60-4C58-9F94-5F2EC187F6AD}" destId="{71154700-96F5-447F-8157-B56106977DF7}" srcOrd="1" destOrd="0" presId="urn:microsoft.com/office/officeart/2008/layout/LinedList"/>
    <dgm:cxn modelId="{BB2B4522-9442-4C83-854D-903E2AD80F1A}" type="presParOf" srcId="{A99A9A24-7ECC-43B0-B3C4-D410E7A6C96E}" destId="{53A076BE-52CA-454A-89C5-3FE99394721A}" srcOrd="14" destOrd="0" presId="urn:microsoft.com/office/officeart/2008/layout/LinedList"/>
    <dgm:cxn modelId="{50994675-D100-4A1A-BF97-AD63A2AAEC0C}" type="presParOf" srcId="{A99A9A24-7ECC-43B0-B3C4-D410E7A6C96E}" destId="{35B85E23-DC89-4561-B4F2-DAE0737EF1B7}" srcOrd="15" destOrd="0" presId="urn:microsoft.com/office/officeart/2008/layout/LinedList"/>
    <dgm:cxn modelId="{5EBFA8B8-8EFB-4B86-9DD6-86046F96C5DD}" type="presParOf" srcId="{35B85E23-DC89-4561-B4F2-DAE0737EF1B7}" destId="{4500D3E1-D3AC-4307-8719-E55016B3B62C}" srcOrd="0" destOrd="0" presId="urn:microsoft.com/office/officeart/2008/layout/LinedList"/>
    <dgm:cxn modelId="{957D9921-ECF9-4010-AD67-35C85BD5E7D4}" type="presParOf" srcId="{35B85E23-DC89-4561-B4F2-DAE0737EF1B7}" destId="{145C368D-18BA-4E4F-AF71-066F1530ADA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2E8A4-C728-405A-8C67-0A00CF38F9FF}">
      <dsp:nvSpPr>
        <dsp:cNvPr id="0" name=""/>
        <dsp:cNvSpPr/>
      </dsp:nvSpPr>
      <dsp:spPr>
        <a:xfrm>
          <a:off x="0" y="0"/>
          <a:ext cx="33015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2845B9-3717-476A-A8C1-F21204E884EC}">
      <dsp:nvSpPr>
        <dsp:cNvPr id="0" name=""/>
        <dsp:cNvSpPr/>
      </dsp:nvSpPr>
      <dsp:spPr>
        <a:xfrm>
          <a:off x="0" y="0"/>
          <a:ext cx="3301592" cy="586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Introduction</a:t>
          </a:r>
          <a:endParaRPr lang="en-US" sz="2200" b="1" kern="1200" dirty="0"/>
        </a:p>
      </dsp:txBody>
      <dsp:txXfrm>
        <a:off x="0" y="0"/>
        <a:ext cx="3301592" cy="586524"/>
      </dsp:txXfrm>
    </dsp:sp>
    <dsp:sp modelId="{AC3DCD4D-6C8B-4448-B0E5-4A73C002F062}">
      <dsp:nvSpPr>
        <dsp:cNvPr id="0" name=""/>
        <dsp:cNvSpPr/>
      </dsp:nvSpPr>
      <dsp:spPr>
        <a:xfrm>
          <a:off x="0" y="586524"/>
          <a:ext cx="33015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4157DF-6809-4AA9-AEC1-5AA3DA89EAFD}">
      <dsp:nvSpPr>
        <dsp:cNvPr id="0" name=""/>
        <dsp:cNvSpPr/>
      </dsp:nvSpPr>
      <dsp:spPr>
        <a:xfrm>
          <a:off x="0" y="586524"/>
          <a:ext cx="3301592" cy="586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dirty="0"/>
            <a:t>malloc()</a:t>
          </a:r>
          <a:endParaRPr lang="en-US" sz="2200" b="1" kern="1200" dirty="0"/>
        </a:p>
      </dsp:txBody>
      <dsp:txXfrm>
        <a:off x="0" y="586524"/>
        <a:ext cx="3301592" cy="586524"/>
      </dsp:txXfrm>
    </dsp:sp>
    <dsp:sp modelId="{3BC855E9-A2F3-4F03-A175-91DF24299D2C}">
      <dsp:nvSpPr>
        <dsp:cNvPr id="0" name=""/>
        <dsp:cNvSpPr/>
      </dsp:nvSpPr>
      <dsp:spPr>
        <a:xfrm>
          <a:off x="0" y="1173049"/>
          <a:ext cx="33015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F326C8-72C5-46F2-9465-D5387A6801DE}">
      <dsp:nvSpPr>
        <dsp:cNvPr id="0" name=""/>
        <dsp:cNvSpPr/>
      </dsp:nvSpPr>
      <dsp:spPr>
        <a:xfrm>
          <a:off x="0" y="1173049"/>
          <a:ext cx="3301592" cy="586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err="1"/>
            <a:t>calloc</a:t>
          </a:r>
          <a:r>
            <a:rPr lang="en-US" sz="2200" kern="1200" dirty="0"/>
            <a:t>()</a:t>
          </a:r>
        </a:p>
      </dsp:txBody>
      <dsp:txXfrm>
        <a:off x="0" y="1173049"/>
        <a:ext cx="3301592" cy="586524"/>
      </dsp:txXfrm>
    </dsp:sp>
    <dsp:sp modelId="{57CFABDB-C58E-42C6-A0CE-DA24CE29F377}">
      <dsp:nvSpPr>
        <dsp:cNvPr id="0" name=""/>
        <dsp:cNvSpPr/>
      </dsp:nvSpPr>
      <dsp:spPr>
        <a:xfrm>
          <a:off x="0" y="1759573"/>
          <a:ext cx="33015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BD2F83-A0C6-4517-87F1-CD4FF2E86372}">
      <dsp:nvSpPr>
        <dsp:cNvPr id="0" name=""/>
        <dsp:cNvSpPr/>
      </dsp:nvSpPr>
      <dsp:spPr>
        <a:xfrm>
          <a:off x="0" y="1759573"/>
          <a:ext cx="3301592" cy="586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free()</a:t>
          </a:r>
        </a:p>
      </dsp:txBody>
      <dsp:txXfrm>
        <a:off x="0" y="1759573"/>
        <a:ext cx="3301592" cy="586524"/>
      </dsp:txXfrm>
    </dsp:sp>
    <dsp:sp modelId="{1E9C2A80-BB2E-4BB4-84D8-E5EA3FD9AE4E}">
      <dsp:nvSpPr>
        <dsp:cNvPr id="0" name=""/>
        <dsp:cNvSpPr/>
      </dsp:nvSpPr>
      <dsp:spPr>
        <a:xfrm>
          <a:off x="0" y="2346098"/>
          <a:ext cx="33015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E815D1-C88F-4C6D-B5B9-14C91AB6995F}">
      <dsp:nvSpPr>
        <dsp:cNvPr id="0" name=""/>
        <dsp:cNvSpPr/>
      </dsp:nvSpPr>
      <dsp:spPr>
        <a:xfrm>
          <a:off x="0" y="2346098"/>
          <a:ext cx="3301592" cy="586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malloc() vs calloc()</a:t>
          </a:r>
          <a:endParaRPr lang="en-US" sz="2200" kern="1200" dirty="0"/>
        </a:p>
      </dsp:txBody>
      <dsp:txXfrm>
        <a:off x="0" y="2346098"/>
        <a:ext cx="3301592" cy="586524"/>
      </dsp:txXfrm>
    </dsp:sp>
    <dsp:sp modelId="{CF5D6AF3-0D03-4FB5-A657-A1534F212751}">
      <dsp:nvSpPr>
        <dsp:cNvPr id="0" name=""/>
        <dsp:cNvSpPr/>
      </dsp:nvSpPr>
      <dsp:spPr>
        <a:xfrm>
          <a:off x="0" y="2932623"/>
          <a:ext cx="33015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8EF01E-EA34-4E14-A6DE-0A0CCBF20DAB}">
      <dsp:nvSpPr>
        <dsp:cNvPr id="0" name=""/>
        <dsp:cNvSpPr/>
      </dsp:nvSpPr>
      <dsp:spPr>
        <a:xfrm>
          <a:off x="0" y="2932623"/>
          <a:ext cx="3301592" cy="586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dirty="0" err="1"/>
            <a:t>realloc</a:t>
          </a:r>
          <a:r>
            <a:rPr lang="en-GB" sz="2200" kern="1200" dirty="0"/>
            <a:t>()</a:t>
          </a:r>
          <a:endParaRPr lang="en-US" sz="2200" kern="1200" dirty="0"/>
        </a:p>
      </dsp:txBody>
      <dsp:txXfrm>
        <a:off x="0" y="2932623"/>
        <a:ext cx="3301592" cy="586524"/>
      </dsp:txXfrm>
    </dsp:sp>
    <dsp:sp modelId="{EE60A48F-35F3-4FFB-915A-B4E3241F6810}">
      <dsp:nvSpPr>
        <dsp:cNvPr id="0" name=""/>
        <dsp:cNvSpPr/>
      </dsp:nvSpPr>
      <dsp:spPr>
        <a:xfrm>
          <a:off x="0" y="3519147"/>
          <a:ext cx="33015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8A77C6-C226-4972-B68A-FB50F0B223A6}">
      <dsp:nvSpPr>
        <dsp:cNvPr id="0" name=""/>
        <dsp:cNvSpPr/>
      </dsp:nvSpPr>
      <dsp:spPr>
        <a:xfrm>
          <a:off x="0" y="3519147"/>
          <a:ext cx="3301592" cy="586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dirty="0" err="1"/>
            <a:t>realloc</a:t>
          </a:r>
          <a:r>
            <a:rPr lang="en-GB" sz="2200" kern="1200" dirty="0"/>
            <a:t>() security problems</a:t>
          </a:r>
          <a:endParaRPr lang="en-US" sz="2200" kern="1200" dirty="0"/>
        </a:p>
      </dsp:txBody>
      <dsp:txXfrm>
        <a:off x="0" y="3519147"/>
        <a:ext cx="3301592" cy="586524"/>
      </dsp:txXfrm>
    </dsp:sp>
    <dsp:sp modelId="{53A076BE-52CA-454A-89C5-3FE99394721A}">
      <dsp:nvSpPr>
        <dsp:cNvPr id="0" name=""/>
        <dsp:cNvSpPr/>
      </dsp:nvSpPr>
      <dsp:spPr>
        <a:xfrm>
          <a:off x="0" y="4105672"/>
          <a:ext cx="33015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00D3E1-D3AC-4307-8719-E55016B3B62C}">
      <dsp:nvSpPr>
        <dsp:cNvPr id="0" name=""/>
        <dsp:cNvSpPr/>
      </dsp:nvSpPr>
      <dsp:spPr>
        <a:xfrm>
          <a:off x="0" y="4105672"/>
          <a:ext cx="3301592" cy="586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dirty="0"/>
            <a:t>allocation of 2d array</a:t>
          </a:r>
          <a:endParaRPr lang="en-US" sz="2200" kern="1200" dirty="0"/>
        </a:p>
      </dsp:txBody>
      <dsp:txXfrm>
        <a:off x="0" y="4105672"/>
        <a:ext cx="3301592" cy="58652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10/19/2022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10/19/2022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main</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malloc</a:t>
            </a:r>
            <a:r>
              <a:rPr lang="en-GB" b="0" dirty="0">
                <a:solidFill>
                  <a:srgbClr val="D4D4D4"/>
                </a:solidFill>
                <a:effectLst/>
                <a:latin typeface="Consolas" panose="020B0609020204030204" pitchFamily="49" charset="0"/>
              </a:rPr>
              <a:t>(</a:t>
            </a:r>
            <a:r>
              <a:rPr lang="en-GB" b="0" dirty="0" err="1">
                <a:solidFill>
                  <a:srgbClr val="569CD6"/>
                </a:solidFill>
                <a:effectLst/>
                <a:latin typeface="Consolas" panose="020B0609020204030204" pitchFamily="49" charset="0"/>
              </a:rPr>
              <a:t>sizeof</a:t>
            </a:r>
            <a:r>
              <a:rPr lang="en-GB" b="0" dirty="0">
                <a:solidFill>
                  <a:srgbClr val="D4D4D4"/>
                </a:solidFill>
                <a:effectLst/>
                <a:latin typeface="Consolas" panose="020B0609020204030204" pitchFamily="49" charset="0"/>
              </a:rPr>
              <a:t>(</a:t>
            </a: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10</a:t>
            </a:r>
            <a:r>
              <a:rPr lang="en-GB" b="0"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for</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0</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&lt;</a:t>
            </a:r>
            <a:r>
              <a:rPr lang="en-GB" b="0" dirty="0">
                <a:solidFill>
                  <a:srgbClr val="B5CEA8"/>
                </a:solidFill>
                <a:effectLst/>
                <a:latin typeface="Consolas" panose="020B0609020204030204" pitchFamily="49" charset="0"/>
              </a:rPr>
              <a:t>10</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10</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p>
          <a:p>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for</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0</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&lt;</a:t>
            </a:r>
            <a:r>
              <a:rPr lang="en-GB" b="0" dirty="0">
                <a:solidFill>
                  <a:srgbClr val="B5CEA8"/>
                </a:solidFill>
                <a:effectLst/>
                <a:latin typeface="Consolas" panose="020B0609020204030204" pitchFamily="49" charset="0"/>
              </a:rPr>
              <a:t>10</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err="1">
                <a:solidFill>
                  <a:srgbClr val="DCDCAA"/>
                </a:solidFill>
                <a:effectLst/>
                <a:latin typeface="Consolas" panose="020B0609020204030204" pitchFamily="49" charset="0"/>
              </a:rPr>
              <a:t>printf</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a:t>
            </a:r>
            <a:r>
              <a:rPr lang="en-GB" b="0" dirty="0">
                <a:solidFill>
                  <a:srgbClr val="9CDCFE"/>
                </a:solidFill>
                <a:effectLst/>
                <a:latin typeface="Consolas" panose="020B0609020204030204" pitchFamily="49" charset="0"/>
              </a:rPr>
              <a:t>%d</a:t>
            </a:r>
            <a:r>
              <a:rPr lang="en-GB" b="0" dirty="0">
                <a:solidFill>
                  <a:srgbClr val="CE9178"/>
                </a:solidFill>
                <a:effectLst/>
                <a:latin typeface="Consolas" panose="020B0609020204030204" pitchFamily="49" charset="0"/>
              </a:rPr>
              <a:t>]=</a:t>
            </a:r>
            <a:r>
              <a:rPr lang="en-GB" b="0" dirty="0">
                <a:solidFill>
                  <a:srgbClr val="9CDCFE"/>
                </a:solidFill>
                <a:effectLst/>
                <a:latin typeface="Consolas" panose="020B0609020204030204" pitchFamily="49" charset="0"/>
              </a:rPr>
              <a:t>%d</a:t>
            </a:r>
            <a:r>
              <a:rPr lang="en-GB" b="0" dirty="0">
                <a:solidFill>
                  <a:srgbClr val="D7BA7D"/>
                </a:solidFill>
                <a:effectLst/>
                <a:latin typeface="Consolas" panose="020B0609020204030204" pitchFamily="49" charset="0"/>
              </a:rPr>
              <a:t>\n</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err="1">
                <a:solidFill>
                  <a:srgbClr val="DCDCAA"/>
                </a:solidFill>
                <a:effectLst/>
                <a:latin typeface="Consolas" panose="020B0609020204030204" pitchFamily="49" charset="0"/>
              </a:rPr>
              <a:t>printf</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t>
            </a:r>
            <a:r>
              <a:rPr lang="en-GB" b="0" dirty="0">
                <a:solidFill>
                  <a:srgbClr val="D7BA7D"/>
                </a:solidFill>
                <a:effectLst/>
                <a:latin typeface="Consolas" panose="020B0609020204030204" pitchFamily="49" charset="0"/>
              </a:rPr>
              <a:t>\</a:t>
            </a:r>
            <a:r>
              <a:rPr lang="en-GB" b="0" dirty="0" err="1">
                <a:solidFill>
                  <a:srgbClr val="D7BA7D"/>
                </a:solidFill>
                <a:effectLst/>
                <a:latin typeface="Consolas" panose="020B0609020204030204" pitchFamily="49" charset="0"/>
              </a:rPr>
              <a:t>n</a:t>
            </a:r>
            <a:r>
              <a:rPr lang="en-GB" b="0" dirty="0" err="1">
                <a:solidFill>
                  <a:srgbClr val="CE9178"/>
                </a:solidFill>
                <a:effectLst/>
                <a:latin typeface="Consolas" panose="020B0609020204030204" pitchFamily="49" charset="0"/>
              </a:rPr>
              <a:t>adress</a:t>
            </a:r>
            <a:r>
              <a:rPr lang="en-GB" b="0" dirty="0">
                <a:solidFill>
                  <a:srgbClr val="CE9178"/>
                </a:solidFill>
                <a:effectLst/>
                <a:latin typeface="Consolas" panose="020B0609020204030204" pitchFamily="49" charset="0"/>
              </a:rPr>
              <a:t> of a: </a:t>
            </a:r>
            <a:r>
              <a:rPr lang="en-GB" b="0" dirty="0">
                <a:solidFill>
                  <a:srgbClr val="9CDCFE"/>
                </a:solidFill>
                <a:effectLst/>
                <a:latin typeface="Consolas" panose="020B0609020204030204" pitchFamily="49" charset="0"/>
              </a:rPr>
              <a:t>%p</a:t>
            </a:r>
            <a:r>
              <a:rPr lang="en-GB" b="0" dirty="0">
                <a:solidFill>
                  <a:srgbClr val="D7BA7D"/>
                </a:solidFill>
                <a:effectLst/>
                <a:latin typeface="Consolas" panose="020B0609020204030204" pitchFamily="49" charset="0"/>
              </a:rPr>
              <a:t>\n\n</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a:t>
            </a:r>
            <a:r>
              <a:rPr lang="en-GB" b="0"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temp_save</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a</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free</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a</a:t>
            </a:r>
            <a:r>
              <a:rPr lang="en-GB" b="0"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for</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0</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&lt;</a:t>
            </a:r>
            <a:r>
              <a:rPr lang="en-GB" b="0" dirty="0">
                <a:solidFill>
                  <a:srgbClr val="B5CEA8"/>
                </a:solidFill>
                <a:effectLst/>
                <a:latin typeface="Consolas" panose="020B0609020204030204" pitchFamily="49" charset="0"/>
              </a:rPr>
              <a:t>10</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err="1">
                <a:solidFill>
                  <a:srgbClr val="DCDCAA"/>
                </a:solidFill>
                <a:effectLst/>
                <a:latin typeface="Consolas" panose="020B0609020204030204" pitchFamily="49" charset="0"/>
              </a:rPr>
              <a:t>printf</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t>
            </a:r>
            <a:r>
              <a:rPr lang="en-GB" b="0" dirty="0" err="1">
                <a:solidFill>
                  <a:srgbClr val="CE9178"/>
                </a:solidFill>
                <a:effectLst/>
                <a:latin typeface="Consolas" panose="020B0609020204030204" pitchFamily="49" charset="0"/>
              </a:rPr>
              <a:t>temp_save</a:t>
            </a:r>
            <a:r>
              <a:rPr lang="en-GB" b="0" dirty="0">
                <a:solidFill>
                  <a:srgbClr val="CE9178"/>
                </a:solidFill>
                <a:effectLst/>
                <a:latin typeface="Consolas" panose="020B0609020204030204" pitchFamily="49" charset="0"/>
              </a:rPr>
              <a:t>[</a:t>
            </a:r>
            <a:r>
              <a:rPr lang="en-GB" b="0" dirty="0">
                <a:solidFill>
                  <a:srgbClr val="9CDCFE"/>
                </a:solidFill>
                <a:effectLst/>
                <a:latin typeface="Consolas" panose="020B0609020204030204" pitchFamily="49" charset="0"/>
              </a:rPr>
              <a:t>%d</a:t>
            </a:r>
            <a:r>
              <a:rPr lang="en-GB" b="0" dirty="0">
                <a:solidFill>
                  <a:srgbClr val="CE9178"/>
                </a:solidFill>
                <a:effectLst/>
                <a:latin typeface="Consolas" panose="020B0609020204030204" pitchFamily="49" charset="0"/>
              </a:rPr>
              <a:t>]=</a:t>
            </a:r>
            <a:r>
              <a:rPr lang="en-GB" b="0" dirty="0">
                <a:solidFill>
                  <a:srgbClr val="9CDCFE"/>
                </a:solidFill>
                <a:effectLst/>
                <a:latin typeface="Consolas" panose="020B0609020204030204" pitchFamily="49" charset="0"/>
              </a:rPr>
              <a:t>%d</a:t>
            </a:r>
            <a:r>
              <a:rPr lang="en-GB" b="0" dirty="0">
                <a:solidFill>
                  <a:srgbClr val="D7BA7D"/>
                </a:solidFill>
                <a:effectLst/>
                <a:latin typeface="Consolas" panose="020B0609020204030204" pitchFamily="49" charset="0"/>
              </a:rPr>
              <a:t>\n</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temp_save</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err="1">
                <a:solidFill>
                  <a:srgbClr val="DCDCAA"/>
                </a:solidFill>
                <a:effectLst/>
                <a:latin typeface="Consolas" panose="020B0609020204030204" pitchFamily="49" charset="0"/>
              </a:rPr>
              <a:t>printf</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t>
            </a:r>
            <a:r>
              <a:rPr lang="en-GB" b="0" dirty="0">
                <a:solidFill>
                  <a:srgbClr val="D7BA7D"/>
                </a:solidFill>
                <a:effectLst/>
                <a:latin typeface="Consolas" panose="020B0609020204030204" pitchFamily="49" charset="0"/>
              </a:rPr>
              <a:t>\</a:t>
            </a:r>
            <a:r>
              <a:rPr lang="en-GB" b="0" dirty="0" err="1">
                <a:solidFill>
                  <a:srgbClr val="D7BA7D"/>
                </a:solidFill>
                <a:effectLst/>
                <a:latin typeface="Consolas" panose="020B0609020204030204" pitchFamily="49" charset="0"/>
              </a:rPr>
              <a:t>n</a:t>
            </a:r>
            <a:r>
              <a:rPr lang="en-GB" b="0" dirty="0" err="1">
                <a:solidFill>
                  <a:srgbClr val="CE9178"/>
                </a:solidFill>
                <a:effectLst/>
                <a:latin typeface="Consolas" panose="020B0609020204030204" pitchFamily="49" charset="0"/>
              </a:rPr>
              <a:t>adress</a:t>
            </a:r>
            <a:r>
              <a:rPr lang="en-GB" b="0" dirty="0">
                <a:solidFill>
                  <a:srgbClr val="CE9178"/>
                </a:solidFill>
                <a:effectLst/>
                <a:latin typeface="Consolas" panose="020B0609020204030204" pitchFamily="49" charset="0"/>
              </a:rPr>
              <a:t> of a: </a:t>
            </a:r>
            <a:r>
              <a:rPr lang="en-GB" b="0" dirty="0">
                <a:solidFill>
                  <a:srgbClr val="9CDCFE"/>
                </a:solidFill>
                <a:effectLst/>
                <a:latin typeface="Consolas" panose="020B0609020204030204" pitchFamily="49" charset="0"/>
              </a:rPr>
              <a:t>%p</a:t>
            </a:r>
            <a:r>
              <a:rPr lang="en-GB" b="0" dirty="0">
                <a:solidFill>
                  <a:srgbClr val="D7BA7D"/>
                </a:solidFill>
                <a:effectLst/>
                <a:latin typeface="Consolas" panose="020B0609020204030204" pitchFamily="49" charset="0"/>
              </a:rPr>
              <a:t>\n\n</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temp_save</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endParaRPr lang="en-GB" b="0" dirty="0">
              <a:solidFill>
                <a:srgbClr val="D4D4D4"/>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E7CCE34D-CFF1-4FFE-815B-D050E7ED2DFD}" type="slidenum">
              <a:rPr lang="en-US" smtClean="0"/>
              <a:t>10</a:t>
            </a:fld>
            <a:endParaRPr lang="en-US"/>
          </a:p>
        </p:txBody>
      </p:sp>
    </p:spTree>
    <p:extLst>
      <p:ext uri="{BB962C8B-B14F-4D97-AF65-F5344CB8AC3E}">
        <p14:creationId xmlns:p14="http://schemas.microsoft.com/office/powerpoint/2010/main" val="3013279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main</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size</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0</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junk</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err="1">
                <a:solidFill>
                  <a:srgbClr val="DCDCAA"/>
                </a:solidFill>
                <a:effectLst/>
                <a:latin typeface="Consolas" panose="020B0609020204030204" pitchFamily="49" charset="0"/>
              </a:rPr>
              <a:t>srand</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time</a:t>
            </a:r>
            <a:r>
              <a:rPr lang="en-GB" b="0" dirty="0">
                <a:solidFill>
                  <a:srgbClr val="D4D4D4"/>
                </a:solidFill>
                <a:effectLst/>
                <a:latin typeface="Consolas" panose="020B0609020204030204" pitchFamily="49" charset="0"/>
              </a:rPr>
              <a:t>(</a:t>
            </a:r>
            <a:r>
              <a:rPr lang="en-GB" b="0" dirty="0">
                <a:solidFill>
                  <a:srgbClr val="569CD6"/>
                </a:solidFill>
                <a:effectLst/>
                <a:latin typeface="Consolas" panose="020B0609020204030204" pitchFamily="49" charset="0"/>
              </a:rPr>
              <a:t>NULL</a:t>
            </a:r>
            <a:r>
              <a:rPr lang="en-GB" b="0"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    </a:t>
            </a:r>
            <a:r>
              <a:rPr lang="en-GB" b="0" dirty="0">
                <a:solidFill>
                  <a:srgbClr val="6A9955"/>
                </a:solidFill>
                <a:effectLst/>
                <a:latin typeface="Consolas" panose="020B0609020204030204" pitchFamily="49" charset="0"/>
              </a:rPr>
              <a:t>//to fill memory with junk data</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for</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0</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&lt;</a:t>
            </a:r>
            <a:r>
              <a:rPr lang="en-GB" b="0" dirty="0">
                <a:solidFill>
                  <a:srgbClr val="B5CEA8"/>
                </a:solidFill>
                <a:effectLst/>
                <a:latin typeface="Consolas" panose="020B0609020204030204" pitchFamily="49" charset="0"/>
              </a:rPr>
              <a:t>1000</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size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rand</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2000</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junk</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malloc</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size</a:t>
            </a:r>
            <a:r>
              <a:rPr lang="en-GB" b="0" dirty="0">
                <a:solidFill>
                  <a:srgbClr val="D4D4D4"/>
                </a:solidFill>
                <a:effectLst/>
                <a:latin typeface="Consolas" panose="020B0609020204030204" pitchFamily="49" charset="0"/>
              </a:rPr>
              <a:t>*</a:t>
            </a:r>
            <a:r>
              <a:rPr lang="en-GB" b="0" dirty="0" err="1">
                <a:solidFill>
                  <a:srgbClr val="569CD6"/>
                </a:solidFill>
                <a:effectLst/>
                <a:latin typeface="Consolas" panose="020B0609020204030204" pitchFamily="49" charset="0"/>
              </a:rPr>
              <a:t>sizeof</a:t>
            </a:r>
            <a:r>
              <a:rPr lang="en-GB" b="0" dirty="0">
                <a:solidFill>
                  <a:srgbClr val="D4D4D4"/>
                </a:solidFill>
                <a:effectLst/>
                <a:latin typeface="Consolas" panose="020B0609020204030204" pitchFamily="49" charset="0"/>
              </a:rPr>
              <a:t>(</a:t>
            </a: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for</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0</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&lt;</a:t>
            </a:r>
            <a:r>
              <a:rPr lang="en-GB" b="0" dirty="0">
                <a:solidFill>
                  <a:srgbClr val="9CDCFE"/>
                </a:solidFill>
                <a:effectLst/>
                <a:latin typeface="Consolas" panose="020B0609020204030204" pitchFamily="49" charset="0"/>
              </a:rPr>
              <a:t>size</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junk</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rand</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free</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junk</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6A9955"/>
                </a:solidFill>
                <a:effectLst/>
                <a:latin typeface="Consolas" panose="020B0609020204030204" pitchFamily="49" charset="0"/>
              </a:rPr>
              <a:t>// allocate new array with malloc</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arr</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len</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50</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arr</a:t>
            </a:r>
            <a:r>
              <a:rPr lang="en-GB" b="0" dirty="0">
                <a:solidFill>
                  <a:srgbClr val="D4D4D4"/>
                </a:solidFill>
                <a:effectLst/>
                <a:latin typeface="Consolas" panose="020B0609020204030204" pitchFamily="49" charset="0"/>
              </a:rPr>
              <a:t>=</a:t>
            </a:r>
            <a:r>
              <a:rPr lang="en-GB" b="0" dirty="0" err="1">
                <a:solidFill>
                  <a:srgbClr val="DCDCAA"/>
                </a:solidFill>
                <a:effectLst/>
                <a:latin typeface="Consolas" panose="020B0609020204030204" pitchFamily="49" charset="0"/>
              </a:rPr>
              <a:t>calloc</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len</a:t>
            </a:r>
            <a:r>
              <a:rPr lang="en-GB" b="0" dirty="0" err="1">
                <a:solidFill>
                  <a:srgbClr val="D4D4D4"/>
                </a:solidFill>
                <a:effectLst/>
                <a:latin typeface="Consolas" panose="020B0609020204030204" pitchFamily="49" charset="0"/>
              </a:rPr>
              <a:t>,</a:t>
            </a:r>
            <a:r>
              <a:rPr lang="en-GB" b="0" dirty="0" err="1">
                <a:solidFill>
                  <a:srgbClr val="569CD6"/>
                </a:solidFill>
                <a:effectLst/>
                <a:latin typeface="Consolas" panose="020B0609020204030204" pitchFamily="49" charset="0"/>
              </a:rPr>
              <a:t>sizeof</a:t>
            </a:r>
            <a:r>
              <a:rPr lang="en-GB" b="0" dirty="0">
                <a:solidFill>
                  <a:srgbClr val="D4D4D4"/>
                </a:solidFill>
                <a:effectLst/>
                <a:latin typeface="Consolas" panose="020B0609020204030204" pitchFamily="49" charset="0"/>
              </a:rPr>
              <a:t>(</a:t>
            </a: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for</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0</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&lt;</a:t>
            </a:r>
            <a:r>
              <a:rPr lang="en-GB" b="0" dirty="0" err="1">
                <a:solidFill>
                  <a:srgbClr val="9CDCFE"/>
                </a:solidFill>
                <a:effectLst/>
                <a:latin typeface="Consolas" panose="020B0609020204030204" pitchFamily="49" charset="0"/>
              </a:rPr>
              <a:t>len</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err="1">
                <a:solidFill>
                  <a:srgbClr val="DCDCAA"/>
                </a:solidFill>
                <a:effectLst/>
                <a:latin typeface="Consolas" panose="020B0609020204030204" pitchFamily="49" charset="0"/>
              </a:rPr>
              <a:t>printf</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t>
            </a:r>
            <a:r>
              <a:rPr lang="en-GB" b="0" dirty="0" err="1">
                <a:solidFill>
                  <a:srgbClr val="CE9178"/>
                </a:solidFill>
                <a:effectLst/>
                <a:latin typeface="Consolas" panose="020B0609020204030204" pitchFamily="49" charset="0"/>
              </a:rPr>
              <a:t>arr</a:t>
            </a:r>
            <a:r>
              <a:rPr lang="en-GB" b="0" dirty="0">
                <a:solidFill>
                  <a:srgbClr val="CE9178"/>
                </a:solidFill>
                <a:effectLst/>
                <a:latin typeface="Consolas" panose="020B0609020204030204" pitchFamily="49" charset="0"/>
              </a:rPr>
              <a:t>[</a:t>
            </a:r>
            <a:r>
              <a:rPr lang="en-GB" b="0" dirty="0">
                <a:solidFill>
                  <a:srgbClr val="9CDCFE"/>
                </a:solidFill>
                <a:effectLst/>
                <a:latin typeface="Consolas" panose="020B0609020204030204" pitchFamily="49" charset="0"/>
              </a:rPr>
              <a:t>%d</a:t>
            </a:r>
            <a:r>
              <a:rPr lang="en-GB" b="0" dirty="0">
                <a:solidFill>
                  <a:srgbClr val="CE9178"/>
                </a:solidFill>
                <a:effectLst/>
                <a:latin typeface="Consolas" panose="020B0609020204030204" pitchFamily="49" charset="0"/>
              </a:rPr>
              <a:t>]=</a:t>
            </a:r>
            <a:r>
              <a:rPr lang="en-GB" b="0" dirty="0">
                <a:solidFill>
                  <a:srgbClr val="9CDCFE"/>
                </a:solidFill>
                <a:effectLst/>
                <a:latin typeface="Consolas" panose="020B0609020204030204" pitchFamily="49" charset="0"/>
              </a:rPr>
              <a:t>%d</a:t>
            </a:r>
            <a:r>
              <a:rPr lang="en-GB" b="0" dirty="0">
                <a:solidFill>
                  <a:srgbClr val="D7BA7D"/>
                </a:solidFill>
                <a:effectLst/>
                <a:latin typeface="Consolas" panose="020B0609020204030204" pitchFamily="49" charset="0"/>
              </a:rPr>
              <a:t>\n</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arr</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p>
          <a:p>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free</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arr</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a:t>
            </a:r>
          </a:p>
          <a:p>
            <a:endParaRPr lang="en-GB" b="0" dirty="0">
              <a:solidFill>
                <a:srgbClr val="D4D4D4"/>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E7CCE34D-CFF1-4FFE-815B-D050E7ED2DFD}" type="slidenum">
              <a:rPr lang="en-US" smtClean="0"/>
              <a:t>11</a:t>
            </a:fld>
            <a:endParaRPr lang="en-US"/>
          </a:p>
        </p:txBody>
      </p:sp>
    </p:spTree>
    <p:extLst>
      <p:ext uri="{BB962C8B-B14F-4D97-AF65-F5344CB8AC3E}">
        <p14:creationId xmlns:p14="http://schemas.microsoft.com/office/powerpoint/2010/main" val="3689710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main</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size</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0</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err="1">
                <a:solidFill>
                  <a:srgbClr val="DCDCAA"/>
                </a:solidFill>
                <a:effectLst/>
                <a:latin typeface="Consolas" panose="020B0609020204030204" pitchFamily="49" charset="0"/>
              </a:rPr>
              <a:t>printf</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"enter size: "</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err="1">
                <a:solidFill>
                  <a:srgbClr val="DCDCAA"/>
                </a:solidFill>
                <a:effectLst/>
                <a:latin typeface="Consolas" panose="020B0609020204030204" pitchFamily="49" charset="0"/>
              </a:rPr>
              <a:t>scanf</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t>
            </a:r>
            <a:r>
              <a:rPr lang="en-GB" b="0" dirty="0">
                <a:solidFill>
                  <a:srgbClr val="9CDCFE"/>
                </a:solidFill>
                <a:effectLst/>
                <a:latin typeface="Consolas" panose="020B0609020204030204" pitchFamily="49" charset="0"/>
              </a:rPr>
              <a:t>%d</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 &amp;</a:t>
            </a:r>
            <a:r>
              <a:rPr lang="en-GB" b="0" dirty="0">
                <a:solidFill>
                  <a:srgbClr val="9CDCFE"/>
                </a:solidFill>
                <a:effectLst/>
                <a:latin typeface="Consolas" panose="020B0609020204030204" pitchFamily="49" charset="0"/>
              </a:rPr>
              <a:t>size</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a:t>
            </a:r>
            <a:r>
              <a:rPr lang="en-GB" b="0" dirty="0">
                <a:solidFill>
                  <a:srgbClr val="D4D4D4"/>
                </a:solidFill>
                <a:effectLst/>
                <a:latin typeface="Consolas" panose="020B0609020204030204" pitchFamily="49" charset="0"/>
              </a:rPr>
              <a:t>=</a:t>
            </a:r>
            <a:r>
              <a:rPr lang="en-GB" b="0" dirty="0" err="1">
                <a:solidFill>
                  <a:srgbClr val="DCDCAA"/>
                </a:solidFill>
                <a:effectLst/>
                <a:latin typeface="Consolas" panose="020B0609020204030204" pitchFamily="49" charset="0"/>
              </a:rPr>
              <a:t>calloc</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size</a:t>
            </a:r>
            <a:r>
              <a:rPr lang="en-GB" b="0" dirty="0" err="1">
                <a:solidFill>
                  <a:srgbClr val="D4D4D4"/>
                </a:solidFill>
                <a:effectLst/>
                <a:latin typeface="Consolas" panose="020B0609020204030204" pitchFamily="49" charset="0"/>
              </a:rPr>
              <a:t>,</a:t>
            </a:r>
            <a:r>
              <a:rPr lang="en-GB" b="0" dirty="0" err="1">
                <a:solidFill>
                  <a:srgbClr val="569CD6"/>
                </a:solidFill>
                <a:effectLst/>
                <a:latin typeface="Consolas" panose="020B0609020204030204" pitchFamily="49" charset="0"/>
              </a:rPr>
              <a:t>sizeof</a:t>
            </a:r>
            <a:r>
              <a:rPr lang="en-GB" b="0" dirty="0">
                <a:solidFill>
                  <a:srgbClr val="D4D4D4"/>
                </a:solidFill>
                <a:effectLst/>
                <a:latin typeface="Consolas" panose="020B0609020204030204" pitchFamily="49" charset="0"/>
              </a:rPr>
              <a:t>(</a:t>
            </a: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for</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0</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&lt;</a:t>
            </a:r>
            <a:r>
              <a:rPr lang="en-GB" b="0" dirty="0">
                <a:solidFill>
                  <a:srgbClr val="9CDCFE"/>
                </a:solidFill>
                <a:effectLst/>
                <a:latin typeface="Consolas" panose="020B0609020204030204" pitchFamily="49" charset="0"/>
              </a:rPr>
              <a:t>size</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10</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p>
          <a:p>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for</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0</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&lt;</a:t>
            </a:r>
            <a:r>
              <a:rPr lang="en-GB" b="0" dirty="0">
                <a:solidFill>
                  <a:srgbClr val="9CDCFE"/>
                </a:solidFill>
                <a:effectLst/>
                <a:latin typeface="Consolas" panose="020B0609020204030204" pitchFamily="49" charset="0"/>
              </a:rPr>
              <a:t>size</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err="1">
                <a:solidFill>
                  <a:srgbClr val="DCDCAA"/>
                </a:solidFill>
                <a:effectLst/>
                <a:latin typeface="Consolas" panose="020B0609020204030204" pitchFamily="49" charset="0"/>
              </a:rPr>
              <a:t>printf</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a:t>
            </a:r>
            <a:r>
              <a:rPr lang="en-GB" b="0" dirty="0">
                <a:solidFill>
                  <a:srgbClr val="9CDCFE"/>
                </a:solidFill>
                <a:effectLst/>
                <a:latin typeface="Consolas" panose="020B0609020204030204" pitchFamily="49" charset="0"/>
              </a:rPr>
              <a:t>%d</a:t>
            </a:r>
            <a:r>
              <a:rPr lang="en-GB" b="0" dirty="0">
                <a:solidFill>
                  <a:srgbClr val="CE9178"/>
                </a:solidFill>
                <a:effectLst/>
                <a:latin typeface="Consolas" panose="020B0609020204030204" pitchFamily="49" charset="0"/>
              </a:rPr>
              <a:t>]=</a:t>
            </a:r>
            <a:r>
              <a:rPr lang="en-GB" b="0" dirty="0">
                <a:solidFill>
                  <a:srgbClr val="9CDCFE"/>
                </a:solidFill>
                <a:effectLst/>
                <a:latin typeface="Consolas" panose="020B0609020204030204" pitchFamily="49" charset="0"/>
              </a:rPr>
              <a:t>%d</a:t>
            </a:r>
            <a:r>
              <a:rPr lang="en-GB" b="0" dirty="0">
                <a:solidFill>
                  <a:srgbClr val="D7BA7D"/>
                </a:solidFill>
                <a:effectLst/>
                <a:latin typeface="Consolas" panose="020B0609020204030204" pitchFamily="49" charset="0"/>
              </a:rPr>
              <a:t>\n</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err="1">
                <a:solidFill>
                  <a:srgbClr val="DCDCAA"/>
                </a:solidFill>
                <a:effectLst/>
                <a:latin typeface="Consolas" panose="020B0609020204030204" pitchFamily="49" charset="0"/>
              </a:rPr>
              <a:t>printf</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t>
            </a:r>
            <a:r>
              <a:rPr lang="en-GB" b="0" dirty="0">
                <a:solidFill>
                  <a:srgbClr val="D7BA7D"/>
                </a:solidFill>
                <a:effectLst/>
                <a:latin typeface="Consolas" panose="020B0609020204030204" pitchFamily="49" charset="0"/>
              </a:rPr>
              <a:t>\</a:t>
            </a:r>
            <a:r>
              <a:rPr lang="en-GB" b="0" dirty="0" err="1">
                <a:solidFill>
                  <a:srgbClr val="D7BA7D"/>
                </a:solidFill>
                <a:effectLst/>
                <a:latin typeface="Consolas" panose="020B0609020204030204" pitchFamily="49" charset="0"/>
              </a:rPr>
              <a:t>n</a:t>
            </a:r>
            <a:r>
              <a:rPr lang="en-GB" b="0" dirty="0" err="1">
                <a:solidFill>
                  <a:srgbClr val="CE9178"/>
                </a:solidFill>
                <a:effectLst/>
                <a:latin typeface="Consolas" panose="020B0609020204030204" pitchFamily="49" charset="0"/>
              </a:rPr>
              <a:t>adress</a:t>
            </a:r>
            <a:r>
              <a:rPr lang="en-GB" b="0" dirty="0">
                <a:solidFill>
                  <a:srgbClr val="CE9178"/>
                </a:solidFill>
                <a:effectLst/>
                <a:latin typeface="Consolas" panose="020B0609020204030204" pitchFamily="49" charset="0"/>
              </a:rPr>
              <a:t> of a: </a:t>
            </a:r>
            <a:r>
              <a:rPr lang="en-GB" b="0" dirty="0">
                <a:solidFill>
                  <a:srgbClr val="9CDCFE"/>
                </a:solidFill>
                <a:effectLst/>
                <a:latin typeface="Consolas" panose="020B0609020204030204" pitchFamily="49" charset="0"/>
              </a:rPr>
              <a:t>%p</a:t>
            </a:r>
            <a:r>
              <a:rPr lang="en-GB" b="0" dirty="0">
                <a:solidFill>
                  <a:srgbClr val="D7BA7D"/>
                </a:solidFill>
                <a:effectLst/>
                <a:latin typeface="Consolas" panose="020B0609020204030204" pitchFamily="49" charset="0"/>
              </a:rPr>
              <a:t>\n\n</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a:t>
            </a:r>
            <a:r>
              <a:rPr lang="en-GB" b="0"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a:t>
            </a:r>
            <a:r>
              <a:rPr lang="en-GB" b="0" dirty="0">
                <a:solidFill>
                  <a:srgbClr val="D4D4D4"/>
                </a:solidFill>
                <a:effectLst/>
                <a:latin typeface="Consolas" panose="020B0609020204030204" pitchFamily="49" charset="0"/>
              </a:rPr>
              <a:t>=</a:t>
            </a:r>
            <a:r>
              <a:rPr lang="en-GB" b="0" dirty="0" err="1">
                <a:solidFill>
                  <a:srgbClr val="DCDCAA"/>
                </a:solidFill>
                <a:effectLst/>
                <a:latin typeface="Consolas" panose="020B0609020204030204" pitchFamily="49" charset="0"/>
              </a:rPr>
              <a:t>realloc</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a</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5</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err="1">
                <a:solidFill>
                  <a:srgbClr val="DCDCAA"/>
                </a:solidFill>
                <a:effectLst/>
                <a:latin typeface="Consolas" panose="020B0609020204030204" pitchFamily="49" charset="0"/>
              </a:rPr>
              <a:t>printf</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"reallocated:</a:t>
            </a:r>
            <a:r>
              <a:rPr lang="en-GB" b="0" dirty="0">
                <a:solidFill>
                  <a:srgbClr val="D7BA7D"/>
                </a:solidFill>
                <a:effectLst/>
                <a:latin typeface="Consolas" panose="020B0609020204030204" pitchFamily="49" charset="0"/>
              </a:rPr>
              <a:t>\n</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for</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size</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&lt;</a:t>
            </a:r>
            <a:r>
              <a:rPr lang="en-GB" b="0" dirty="0">
                <a:solidFill>
                  <a:srgbClr val="9CDCFE"/>
                </a:solidFill>
                <a:effectLst/>
                <a:latin typeface="Consolas" panose="020B0609020204030204" pitchFamily="49" charset="0"/>
              </a:rPr>
              <a:t>size</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5</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22</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p>
          <a:p>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for</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0</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&lt;</a:t>
            </a:r>
            <a:r>
              <a:rPr lang="en-GB" b="0" dirty="0">
                <a:solidFill>
                  <a:srgbClr val="9CDCFE"/>
                </a:solidFill>
                <a:effectLst/>
                <a:latin typeface="Consolas" panose="020B0609020204030204" pitchFamily="49" charset="0"/>
              </a:rPr>
              <a:t>size</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5</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err="1">
                <a:solidFill>
                  <a:srgbClr val="DCDCAA"/>
                </a:solidFill>
                <a:effectLst/>
                <a:latin typeface="Consolas" panose="020B0609020204030204" pitchFamily="49" charset="0"/>
              </a:rPr>
              <a:t>printf</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a:t>
            </a:r>
            <a:r>
              <a:rPr lang="en-GB" b="0" dirty="0">
                <a:solidFill>
                  <a:srgbClr val="9CDCFE"/>
                </a:solidFill>
                <a:effectLst/>
                <a:latin typeface="Consolas" panose="020B0609020204030204" pitchFamily="49" charset="0"/>
              </a:rPr>
              <a:t>%d</a:t>
            </a:r>
            <a:r>
              <a:rPr lang="en-GB" b="0" dirty="0">
                <a:solidFill>
                  <a:srgbClr val="CE9178"/>
                </a:solidFill>
                <a:effectLst/>
                <a:latin typeface="Consolas" panose="020B0609020204030204" pitchFamily="49" charset="0"/>
              </a:rPr>
              <a:t>]=</a:t>
            </a:r>
            <a:r>
              <a:rPr lang="en-GB" b="0" dirty="0">
                <a:solidFill>
                  <a:srgbClr val="9CDCFE"/>
                </a:solidFill>
                <a:effectLst/>
                <a:latin typeface="Consolas" panose="020B0609020204030204" pitchFamily="49" charset="0"/>
              </a:rPr>
              <a:t>%d</a:t>
            </a:r>
            <a:r>
              <a:rPr lang="en-GB" b="0" dirty="0">
                <a:solidFill>
                  <a:srgbClr val="D7BA7D"/>
                </a:solidFill>
                <a:effectLst/>
                <a:latin typeface="Consolas" panose="020B0609020204030204" pitchFamily="49" charset="0"/>
              </a:rPr>
              <a:t>\n</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err="1">
                <a:solidFill>
                  <a:srgbClr val="DCDCAA"/>
                </a:solidFill>
                <a:effectLst/>
                <a:latin typeface="Consolas" panose="020B0609020204030204" pitchFamily="49" charset="0"/>
              </a:rPr>
              <a:t>printf</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t>
            </a:r>
            <a:r>
              <a:rPr lang="en-GB" b="0" dirty="0">
                <a:solidFill>
                  <a:srgbClr val="D7BA7D"/>
                </a:solidFill>
                <a:effectLst/>
                <a:latin typeface="Consolas" panose="020B0609020204030204" pitchFamily="49" charset="0"/>
              </a:rPr>
              <a:t>\</a:t>
            </a:r>
            <a:r>
              <a:rPr lang="en-GB" b="0" dirty="0" err="1">
                <a:solidFill>
                  <a:srgbClr val="D7BA7D"/>
                </a:solidFill>
                <a:effectLst/>
                <a:latin typeface="Consolas" panose="020B0609020204030204" pitchFamily="49" charset="0"/>
              </a:rPr>
              <a:t>n</a:t>
            </a:r>
            <a:r>
              <a:rPr lang="en-GB" b="0" dirty="0" err="1">
                <a:solidFill>
                  <a:srgbClr val="CE9178"/>
                </a:solidFill>
                <a:effectLst/>
                <a:latin typeface="Consolas" panose="020B0609020204030204" pitchFamily="49" charset="0"/>
              </a:rPr>
              <a:t>adress</a:t>
            </a:r>
            <a:r>
              <a:rPr lang="en-GB" b="0" dirty="0">
                <a:solidFill>
                  <a:srgbClr val="CE9178"/>
                </a:solidFill>
                <a:effectLst/>
                <a:latin typeface="Consolas" panose="020B0609020204030204" pitchFamily="49" charset="0"/>
              </a:rPr>
              <a:t> of reallocated a: </a:t>
            </a:r>
            <a:r>
              <a:rPr lang="en-GB" b="0" dirty="0">
                <a:solidFill>
                  <a:srgbClr val="9CDCFE"/>
                </a:solidFill>
                <a:effectLst/>
                <a:latin typeface="Consolas" panose="020B0609020204030204" pitchFamily="49" charset="0"/>
              </a:rPr>
              <a:t>%p</a:t>
            </a:r>
            <a:r>
              <a:rPr lang="en-GB" b="0" dirty="0">
                <a:solidFill>
                  <a:srgbClr val="D7BA7D"/>
                </a:solidFill>
                <a:effectLst/>
                <a:latin typeface="Consolas" panose="020B0609020204030204" pitchFamily="49" charset="0"/>
              </a:rPr>
              <a:t>\n\n</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free</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a</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a:t>
            </a:r>
          </a:p>
        </p:txBody>
      </p:sp>
      <p:sp>
        <p:nvSpPr>
          <p:cNvPr id="4" name="Slide Number Placeholder 3"/>
          <p:cNvSpPr>
            <a:spLocks noGrp="1"/>
          </p:cNvSpPr>
          <p:nvPr>
            <p:ph type="sldNum" sz="quarter" idx="5"/>
          </p:nvPr>
        </p:nvSpPr>
        <p:spPr/>
        <p:txBody>
          <a:bodyPr/>
          <a:lstStyle/>
          <a:p>
            <a:fld id="{E7CCE34D-CFF1-4FFE-815B-D050E7ED2DFD}" type="slidenum">
              <a:rPr lang="en-US" smtClean="0"/>
              <a:t>12</a:t>
            </a:fld>
            <a:endParaRPr lang="en-US"/>
          </a:p>
        </p:txBody>
      </p:sp>
    </p:spTree>
    <p:extLst>
      <p:ext uri="{BB962C8B-B14F-4D97-AF65-F5344CB8AC3E}">
        <p14:creationId xmlns:p14="http://schemas.microsoft.com/office/powerpoint/2010/main" val="829474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D4D4D4"/>
                </a:solidFill>
                <a:effectLst/>
                <a:latin typeface="Consolas" panose="020B0609020204030204" pitchFamily="49" charset="0"/>
              </a:rPr>
              <a:t>  </a:t>
            </a:r>
          </a:p>
          <a:p>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main</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len1</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5</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len2</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3</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len1</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a1</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malloc</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len1</a:t>
            </a:r>
            <a:r>
              <a:rPr lang="en-GB" b="0" dirty="0">
                <a:solidFill>
                  <a:srgbClr val="D4D4D4"/>
                </a:solidFill>
                <a:effectLst/>
                <a:latin typeface="Consolas" panose="020B0609020204030204" pitchFamily="49" charset="0"/>
              </a:rPr>
              <a:t>*</a:t>
            </a:r>
            <a:r>
              <a:rPr lang="en-GB" b="0" dirty="0" err="1">
                <a:solidFill>
                  <a:srgbClr val="569CD6"/>
                </a:solidFill>
                <a:effectLst/>
                <a:latin typeface="Consolas" panose="020B0609020204030204" pitchFamily="49" charset="0"/>
              </a:rPr>
              <a:t>sizeof</a:t>
            </a:r>
            <a:r>
              <a:rPr lang="en-GB" b="0" dirty="0">
                <a:solidFill>
                  <a:srgbClr val="D4D4D4"/>
                </a:solidFill>
                <a:effectLst/>
                <a:latin typeface="Consolas" panose="020B0609020204030204" pitchFamily="49" charset="0"/>
              </a:rPr>
              <a:t>(</a:t>
            </a: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a2</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malloc</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len1</a:t>
            </a:r>
            <a:r>
              <a:rPr lang="en-GB" b="0" dirty="0">
                <a:solidFill>
                  <a:srgbClr val="D4D4D4"/>
                </a:solidFill>
                <a:effectLst/>
                <a:latin typeface="Consolas" panose="020B0609020204030204" pitchFamily="49" charset="0"/>
              </a:rPr>
              <a:t>*</a:t>
            </a:r>
            <a:r>
              <a:rPr lang="en-GB" b="0" dirty="0" err="1">
                <a:solidFill>
                  <a:srgbClr val="569CD6"/>
                </a:solidFill>
                <a:effectLst/>
                <a:latin typeface="Consolas" panose="020B0609020204030204" pitchFamily="49" charset="0"/>
              </a:rPr>
              <a:t>sizeof</a:t>
            </a:r>
            <a:r>
              <a:rPr lang="en-GB" b="0" dirty="0">
                <a:solidFill>
                  <a:srgbClr val="D4D4D4"/>
                </a:solidFill>
                <a:effectLst/>
                <a:latin typeface="Consolas" panose="020B0609020204030204" pitchFamily="49" charset="0"/>
              </a:rPr>
              <a:t>(</a:t>
            </a: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for</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0</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&lt;</a:t>
            </a:r>
            <a:r>
              <a:rPr lang="en-GB" b="0" dirty="0">
                <a:solidFill>
                  <a:srgbClr val="9CDCFE"/>
                </a:solidFill>
                <a:effectLst/>
                <a:latin typeface="Consolas" panose="020B0609020204030204" pitchFamily="49" charset="0"/>
              </a:rPr>
              <a:t>len1</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a1</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11</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a2</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22</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err="1">
                <a:solidFill>
                  <a:srgbClr val="DCDCAA"/>
                </a:solidFill>
                <a:effectLst/>
                <a:latin typeface="Consolas" panose="020B0609020204030204" pitchFamily="49" charset="0"/>
              </a:rPr>
              <a:t>printf</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t>
            </a:r>
            <a:r>
              <a:rPr lang="en-GB" b="0" dirty="0">
                <a:solidFill>
                  <a:srgbClr val="D7BA7D"/>
                </a:solidFill>
                <a:effectLst/>
                <a:latin typeface="Consolas" panose="020B0609020204030204" pitchFamily="49" charset="0"/>
              </a:rPr>
              <a:t>\n</a:t>
            </a:r>
            <a:r>
              <a:rPr lang="en-GB" b="0" dirty="0">
                <a:solidFill>
                  <a:srgbClr val="CE9178"/>
                </a:solidFill>
                <a:effectLst/>
                <a:latin typeface="Consolas" panose="020B0609020204030204" pitchFamily="49" charset="0"/>
              </a:rPr>
              <a:t>a1 array </a:t>
            </a:r>
            <a:r>
              <a:rPr lang="en-GB" b="0" dirty="0" err="1">
                <a:solidFill>
                  <a:srgbClr val="CE9178"/>
                </a:solidFill>
                <a:effectLst/>
                <a:latin typeface="Consolas" panose="020B0609020204030204" pitchFamily="49" charset="0"/>
              </a:rPr>
              <a:t>len</a:t>
            </a:r>
            <a:r>
              <a:rPr lang="en-GB" b="0" dirty="0">
                <a:solidFill>
                  <a:srgbClr val="CE9178"/>
                </a:solidFill>
                <a:effectLst/>
                <a:latin typeface="Consolas" panose="020B0609020204030204" pitchFamily="49" charset="0"/>
              </a:rPr>
              <a:t>= </a:t>
            </a:r>
            <a:r>
              <a:rPr lang="en-GB" b="0" dirty="0">
                <a:solidFill>
                  <a:srgbClr val="9CDCFE"/>
                </a:solidFill>
                <a:effectLst/>
                <a:latin typeface="Consolas" panose="020B0609020204030204" pitchFamily="49" charset="0"/>
              </a:rPr>
              <a:t>%d</a:t>
            </a:r>
            <a:r>
              <a:rPr lang="en-GB" b="0" dirty="0">
                <a:solidFill>
                  <a:srgbClr val="CE9178"/>
                </a:solidFill>
                <a:effectLst/>
                <a:latin typeface="Consolas" panose="020B0609020204030204" pitchFamily="49" charset="0"/>
              </a:rPr>
              <a:t>: </a:t>
            </a:r>
            <a:r>
              <a:rPr lang="en-GB" b="0" dirty="0">
                <a:solidFill>
                  <a:srgbClr val="D7BA7D"/>
                </a:solidFill>
                <a:effectLst/>
                <a:latin typeface="Consolas" panose="020B0609020204030204" pitchFamily="49" charset="0"/>
              </a:rPr>
              <a:t>\n</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len1</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for</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0</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&lt;</a:t>
            </a:r>
            <a:r>
              <a:rPr lang="en-GB" b="0" dirty="0">
                <a:solidFill>
                  <a:srgbClr val="9CDCFE"/>
                </a:solidFill>
                <a:effectLst/>
                <a:latin typeface="Consolas" panose="020B0609020204030204" pitchFamily="49" charset="0"/>
              </a:rPr>
              <a:t>len1</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 </a:t>
            </a:r>
            <a:r>
              <a:rPr lang="en-GB" b="0" dirty="0" err="1">
                <a:solidFill>
                  <a:srgbClr val="DCDCAA"/>
                </a:solidFill>
                <a:effectLst/>
                <a:latin typeface="Consolas" panose="020B0609020204030204" pitchFamily="49" charset="0"/>
              </a:rPr>
              <a:t>printf</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"a1[</a:t>
            </a:r>
            <a:r>
              <a:rPr lang="en-GB" b="0" dirty="0">
                <a:solidFill>
                  <a:srgbClr val="9CDCFE"/>
                </a:solidFill>
                <a:effectLst/>
                <a:latin typeface="Consolas" panose="020B0609020204030204" pitchFamily="49" charset="0"/>
              </a:rPr>
              <a:t>%d</a:t>
            </a:r>
            <a:r>
              <a:rPr lang="en-GB" b="0" dirty="0">
                <a:solidFill>
                  <a:srgbClr val="CE9178"/>
                </a:solidFill>
                <a:effectLst/>
                <a:latin typeface="Consolas" panose="020B0609020204030204" pitchFamily="49" charset="0"/>
              </a:rPr>
              <a:t>]=</a:t>
            </a:r>
            <a:r>
              <a:rPr lang="en-GB" b="0" dirty="0">
                <a:solidFill>
                  <a:srgbClr val="9CDCFE"/>
                </a:solidFill>
                <a:effectLst/>
                <a:latin typeface="Consolas" panose="020B0609020204030204" pitchFamily="49" charset="0"/>
              </a:rPr>
              <a:t>%d</a:t>
            </a:r>
            <a:r>
              <a:rPr lang="en-GB" b="0" dirty="0">
                <a:solidFill>
                  <a:srgbClr val="D7BA7D"/>
                </a:solidFill>
                <a:effectLst/>
                <a:latin typeface="Consolas" panose="020B0609020204030204" pitchFamily="49" charset="0"/>
              </a:rPr>
              <a:t>\n</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a1</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err="1">
                <a:solidFill>
                  <a:srgbClr val="DCDCAA"/>
                </a:solidFill>
                <a:effectLst/>
                <a:latin typeface="Consolas" panose="020B0609020204030204" pitchFamily="49" charset="0"/>
              </a:rPr>
              <a:t>printf</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t>
            </a:r>
            <a:r>
              <a:rPr lang="en-GB" b="0" dirty="0">
                <a:solidFill>
                  <a:srgbClr val="D7BA7D"/>
                </a:solidFill>
                <a:effectLst/>
                <a:latin typeface="Consolas" panose="020B0609020204030204" pitchFamily="49" charset="0"/>
              </a:rPr>
              <a:t>\n</a:t>
            </a:r>
            <a:r>
              <a:rPr lang="en-GB" b="0" dirty="0">
                <a:solidFill>
                  <a:srgbClr val="CE9178"/>
                </a:solidFill>
                <a:effectLst/>
                <a:latin typeface="Consolas" panose="020B0609020204030204" pitchFamily="49" charset="0"/>
              </a:rPr>
              <a:t>a2 array </a:t>
            </a:r>
            <a:r>
              <a:rPr lang="en-GB" b="0" dirty="0" err="1">
                <a:solidFill>
                  <a:srgbClr val="CE9178"/>
                </a:solidFill>
                <a:effectLst/>
                <a:latin typeface="Consolas" panose="020B0609020204030204" pitchFamily="49" charset="0"/>
              </a:rPr>
              <a:t>len</a:t>
            </a:r>
            <a:r>
              <a:rPr lang="en-GB" b="0" dirty="0">
                <a:solidFill>
                  <a:srgbClr val="CE9178"/>
                </a:solidFill>
                <a:effectLst/>
                <a:latin typeface="Consolas" panose="020B0609020204030204" pitchFamily="49" charset="0"/>
              </a:rPr>
              <a:t>= </a:t>
            </a:r>
            <a:r>
              <a:rPr lang="en-GB" b="0" dirty="0">
                <a:solidFill>
                  <a:srgbClr val="9CDCFE"/>
                </a:solidFill>
                <a:effectLst/>
                <a:latin typeface="Consolas" panose="020B0609020204030204" pitchFamily="49" charset="0"/>
              </a:rPr>
              <a:t>%d</a:t>
            </a:r>
            <a:r>
              <a:rPr lang="en-GB" b="0" dirty="0">
                <a:solidFill>
                  <a:srgbClr val="CE9178"/>
                </a:solidFill>
                <a:effectLst/>
                <a:latin typeface="Consolas" panose="020B0609020204030204" pitchFamily="49" charset="0"/>
              </a:rPr>
              <a:t>: </a:t>
            </a:r>
            <a:r>
              <a:rPr lang="en-GB" b="0" dirty="0">
                <a:solidFill>
                  <a:srgbClr val="D7BA7D"/>
                </a:solidFill>
                <a:effectLst/>
                <a:latin typeface="Consolas" panose="020B0609020204030204" pitchFamily="49" charset="0"/>
              </a:rPr>
              <a:t>\n</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len1</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for</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0</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&lt;</a:t>
            </a:r>
            <a:r>
              <a:rPr lang="en-GB" b="0" dirty="0">
                <a:solidFill>
                  <a:srgbClr val="9CDCFE"/>
                </a:solidFill>
                <a:effectLst/>
                <a:latin typeface="Consolas" panose="020B0609020204030204" pitchFamily="49" charset="0"/>
              </a:rPr>
              <a:t>len1</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 </a:t>
            </a:r>
            <a:r>
              <a:rPr lang="en-GB" b="0" dirty="0" err="1">
                <a:solidFill>
                  <a:srgbClr val="DCDCAA"/>
                </a:solidFill>
                <a:effectLst/>
                <a:latin typeface="Consolas" panose="020B0609020204030204" pitchFamily="49" charset="0"/>
              </a:rPr>
              <a:t>printf</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"a1[</a:t>
            </a:r>
            <a:r>
              <a:rPr lang="en-GB" b="0" dirty="0">
                <a:solidFill>
                  <a:srgbClr val="9CDCFE"/>
                </a:solidFill>
                <a:effectLst/>
                <a:latin typeface="Consolas" panose="020B0609020204030204" pitchFamily="49" charset="0"/>
              </a:rPr>
              <a:t>%d</a:t>
            </a:r>
            <a:r>
              <a:rPr lang="en-GB" b="0" dirty="0">
                <a:solidFill>
                  <a:srgbClr val="CE9178"/>
                </a:solidFill>
                <a:effectLst/>
                <a:latin typeface="Consolas" panose="020B0609020204030204" pitchFamily="49" charset="0"/>
              </a:rPr>
              <a:t>]=</a:t>
            </a:r>
            <a:r>
              <a:rPr lang="en-GB" b="0" dirty="0">
                <a:solidFill>
                  <a:srgbClr val="9CDCFE"/>
                </a:solidFill>
                <a:effectLst/>
                <a:latin typeface="Consolas" panose="020B0609020204030204" pitchFamily="49" charset="0"/>
              </a:rPr>
              <a:t>%d</a:t>
            </a:r>
            <a:r>
              <a:rPr lang="en-GB" b="0" dirty="0">
                <a:solidFill>
                  <a:srgbClr val="D7BA7D"/>
                </a:solidFill>
                <a:effectLst/>
                <a:latin typeface="Consolas" panose="020B0609020204030204" pitchFamily="49" charset="0"/>
              </a:rPr>
              <a:t>\n</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a2</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    </a:t>
            </a:r>
            <a:r>
              <a:rPr lang="en-GB" b="0" dirty="0" err="1">
                <a:solidFill>
                  <a:srgbClr val="DCDCAA"/>
                </a:solidFill>
                <a:effectLst/>
                <a:latin typeface="Consolas" panose="020B0609020204030204" pitchFamily="49" charset="0"/>
              </a:rPr>
              <a:t>printf</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"a1 </a:t>
            </a:r>
            <a:r>
              <a:rPr lang="en-GB" b="0" dirty="0" err="1">
                <a:solidFill>
                  <a:srgbClr val="CE9178"/>
                </a:solidFill>
                <a:effectLst/>
                <a:latin typeface="Consolas" panose="020B0609020204030204" pitchFamily="49" charset="0"/>
              </a:rPr>
              <a:t>adress</a:t>
            </a:r>
            <a:r>
              <a:rPr lang="en-GB" b="0" dirty="0">
                <a:solidFill>
                  <a:srgbClr val="CE9178"/>
                </a:solidFill>
                <a:effectLst/>
                <a:latin typeface="Consolas" panose="020B0609020204030204" pitchFamily="49" charset="0"/>
              </a:rPr>
              <a:t> : </a:t>
            </a:r>
            <a:r>
              <a:rPr lang="en-GB" b="0" dirty="0">
                <a:solidFill>
                  <a:srgbClr val="9CDCFE"/>
                </a:solidFill>
                <a:effectLst/>
                <a:latin typeface="Consolas" panose="020B0609020204030204" pitchFamily="49" charset="0"/>
              </a:rPr>
              <a:t>%p</a:t>
            </a:r>
            <a:r>
              <a:rPr lang="en-GB" b="0" dirty="0">
                <a:solidFill>
                  <a:srgbClr val="D7BA7D"/>
                </a:solidFill>
                <a:effectLst/>
                <a:latin typeface="Consolas" panose="020B0609020204030204" pitchFamily="49" charset="0"/>
              </a:rPr>
              <a:t>\n</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a1</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err="1">
                <a:solidFill>
                  <a:srgbClr val="DCDCAA"/>
                </a:solidFill>
                <a:effectLst/>
                <a:latin typeface="Consolas" panose="020B0609020204030204" pitchFamily="49" charset="0"/>
              </a:rPr>
              <a:t>printf</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"a2 </a:t>
            </a:r>
            <a:r>
              <a:rPr lang="en-GB" b="0" dirty="0" err="1">
                <a:solidFill>
                  <a:srgbClr val="CE9178"/>
                </a:solidFill>
                <a:effectLst/>
                <a:latin typeface="Consolas" panose="020B0609020204030204" pitchFamily="49" charset="0"/>
              </a:rPr>
              <a:t>adress</a:t>
            </a:r>
            <a:r>
              <a:rPr lang="en-GB" b="0" dirty="0">
                <a:solidFill>
                  <a:srgbClr val="CE9178"/>
                </a:solidFill>
                <a:effectLst/>
                <a:latin typeface="Consolas" panose="020B0609020204030204" pitchFamily="49" charset="0"/>
              </a:rPr>
              <a:t> : </a:t>
            </a:r>
            <a:r>
              <a:rPr lang="en-GB" b="0" dirty="0">
                <a:solidFill>
                  <a:srgbClr val="9CDCFE"/>
                </a:solidFill>
                <a:effectLst/>
                <a:latin typeface="Consolas" panose="020B0609020204030204" pitchFamily="49" charset="0"/>
              </a:rPr>
              <a:t>%p</a:t>
            </a:r>
            <a:r>
              <a:rPr lang="en-GB" b="0" dirty="0">
                <a:solidFill>
                  <a:srgbClr val="D7BA7D"/>
                </a:solidFill>
                <a:effectLst/>
                <a:latin typeface="Consolas" panose="020B0609020204030204" pitchFamily="49" charset="0"/>
              </a:rPr>
              <a:t>\n\n</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a2</a:t>
            </a:r>
            <a:r>
              <a:rPr lang="en-GB" b="0"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    </a:t>
            </a:r>
            <a:r>
              <a:rPr lang="en-GB" b="0" dirty="0" err="1">
                <a:solidFill>
                  <a:srgbClr val="DCDCAA"/>
                </a:solidFill>
                <a:effectLst/>
                <a:latin typeface="Consolas" panose="020B0609020204030204" pitchFamily="49" charset="0"/>
              </a:rPr>
              <a:t>printf</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"a1 array </a:t>
            </a:r>
            <a:r>
              <a:rPr lang="en-GB" b="0" dirty="0" err="1">
                <a:solidFill>
                  <a:srgbClr val="CE9178"/>
                </a:solidFill>
                <a:effectLst/>
                <a:latin typeface="Consolas" panose="020B0609020204030204" pitchFamily="49" charset="0"/>
              </a:rPr>
              <a:t>len</a:t>
            </a:r>
            <a:r>
              <a:rPr lang="en-GB" b="0" dirty="0">
                <a:solidFill>
                  <a:srgbClr val="CE9178"/>
                </a:solidFill>
                <a:effectLst/>
                <a:latin typeface="Consolas" panose="020B0609020204030204" pitchFamily="49" charset="0"/>
              </a:rPr>
              <a:t>= </a:t>
            </a:r>
            <a:r>
              <a:rPr lang="en-GB" b="0" dirty="0">
                <a:solidFill>
                  <a:srgbClr val="9CDCFE"/>
                </a:solidFill>
                <a:effectLst/>
                <a:latin typeface="Consolas" panose="020B0609020204030204" pitchFamily="49" charset="0"/>
              </a:rPr>
              <a:t>%d</a:t>
            </a:r>
            <a:r>
              <a:rPr lang="en-GB" b="0" dirty="0">
                <a:solidFill>
                  <a:srgbClr val="CE9178"/>
                </a:solidFill>
                <a:effectLst/>
                <a:latin typeface="Consolas" panose="020B0609020204030204" pitchFamily="49" charset="0"/>
              </a:rPr>
              <a:t>: </a:t>
            </a:r>
            <a:r>
              <a:rPr lang="en-GB" b="0" dirty="0">
                <a:solidFill>
                  <a:srgbClr val="D7BA7D"/>
                </a:solidFill>
                <a:effectLst/>
                <a:latin typeface="Consolas" panose="020B0609020204030204" pitchFamily="49" charset="0"/>
              </a:rPr>
              <a:t>\n</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len2</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for</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0</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&lt;</a:t>
            </a:r>
            <a:r>
              <a:rPr lang="en-GB" b="0" dirty="0">
                <a:solidFill>
                  <a:srgbClr val="9CDCFE"/>
                </a:solidFill>
                <a:effectLst/>
                <a:latin typeface="Consolas" panose="020B0609020204030204" pitchFamily="49" charset="0"/>
              </a:rPr>
              <a:t>len2</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 </a:t>
            </a:r>
            <a:r>
              <a:rPr lang="en-GB" b="0" dirty="0" err="1">
                <a:solidFill>
                  <a:srgbClr val="DCDCAA"/>
                </a:solidFill>
                <a:effectLst/>
                <a:latin typeface="Consolas" panose="020B0609020204030204" pitchFamily="49" charset="0"/>
              </a:rPr>
              <a:t>printf</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"a1[</a:t>
            </a:r>
            <a:r>
              <a:rPr lang="en-GB" b="0" dirty="0">
                <a:solidFill>
                  <a:srgbClr val="9CDCFE"/>
                </a:solidFill>
                <a:effectLst/>
                <a:latin typeface="Consolas" panose="020B0609020204030204" pitchFamily="49" charset="0"/>
              </a:rPr>
              <a:t>%d</a:t>
            </a:r>
            <a:r>
              <a:rPr lang="en-GB" b="0" dirty="0">
                <a:solidFill>
                  <a:srgbClr val="CE9178"/>
                </a:solidFill>
                <a:effectLst/>
                <a:latin typeface="Consolas" panose="020B0609020204030204" pitchFamily="49" charset="0"/>
              </a:rPr>
              <a:t>]=</a:t>
            </a:r>
            <a:r>
              <a:rPr lang="en-GB" b="0" dirty="0">
                <a:solidFill>
                  <a:srgbClr val="9CDCFE"/>
                </a:solidFill>
                <a:effectLst/>
                <a:latin typeface="Consolas" panose="020B0609020204030204" pitchFamily="49" charset="0"/>
              </a:rPr>
              <a:t>%d</a:t>
            </a:r>
            <a:r>
              <a:rPr lang="en-GB" b="0" dirty="0">
                <a:solidFill>
                  <a:srgbClr val="D7BA7D"/>
                </a:solidFill>
                <a:effectLst/>
                <a:latin typeface="Consolas" panose="020B0609020204030204" pitchFamily="49" charset="0"/>
              </a:rPr>
              <a:t>\n</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a1</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err="1">
                <a:solidFill>
                  <a:srgbClr val="DCDCAA"/>
                </a:solidFill>
                <a:effectLst/>
                <a:latin typeface="Consolas" panose="020B0609020204030204" pitchFamily="49" charset="0"/>
              </a:rPr>
              <a:t>printf</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t>
            </a:r>
            <a:r>
              <a:rPr lang="en-GB" b="0" dirty="0">
                <a:solidFill>
                  <a:srgbClr val="D7BA7D"/>
                </a:solidFill>
                <a:effectLst/>
                <a:latin typeface="Consolas" panose="020B0609020204030204" pitchFamily="49" charset="0"/>
              </a:rPr>
              <a:t>\n</a:t>
            </a:r>
            <a:r>
              <a:rPr lang="en-GB" b="0" dirty="0">
                <a:solidFill>
                  <a:srgbClr val="CE9178"/>
                </a:solidFill>
                <a:effectLst/>
                <a:latin typeface="Consolas" panose="020B0609020204030204" pitchFamily="49" charset="0"/>
              </a:rPr>
              <a:t>a1 </a:t>
            </a:r>
            <a:r>
              <a:rPr lang="en-GB" b="0" dirty="0" err="1">
                <a:solidFill>
                  <a:srgbClr val="CE9178"/>
                </a:solidFill>
                <a:effectLst/>
                <a:latin typeface="Consolas" panose="020B0609020204030204" pitchFamily="49" charset="0"/>
              </a:rPr>
              <a:t>adress</a:t>
            </a:r>
            <a:r>
              <a:rPr lang="en-GB" b="0" dirty="0">
                <a:solidFill>
                  <a:srgbClr val="CE9178"/>
                </a:solidFill>
                <a:effectLst/>
                <a:latin typeface="Consolas" panose="020B0609020204030204" pitchFamily="49" charset="0"/>
              </a:rPr>
              <a:t> before </a:t>
            </a:r>
            <a:r>
              <a:rPr lang="en-GB" b="0" dirty="0" err="1">
                <a:solidFill>
                  <a:srgbClr val="CE9178"/>
                </a:solidFill>
                <a:effectLst/>
                <a:latin typeface="Consolas" panose="020B0609020204030204" pitchFamily="49" charset="0"/>
              </a:rPr>
              <a:t>reallaoc</a:t>
            </a:r>
            <a:r>
              <a:rPr lang="en-GB" b="0" dirty="0">
                <a:solidFill>
                  <a:srgbClr val="CE9178"/>
                </a:solidFill>
                <a:effectLst/>
                <a:latin typeface="Consolas" panose="020B0609020204030204" pitchFamily="49" charset="0"/>
              </a:rPr>
              <a:t> : </a:t>
            </a:r>
            <a:r>
              <a:rPr lang="en-GB" b="0" dirty="0">
                <a:solidFill>
                  <a:srgbClr val="9CDCFE"/>
                </a:solidFill>
                <a:effectLst/>
                <a:latin typeface="Consolas" panose="020B0609020204030204" pitchFamily="49" charset="0"/>
              </a:rPr>
              <a:t>%p</a:t>
            </a:r>
            <a:r>
              <a:rPr lang="en-GB" b="0" dirty="0">
                <a:solidFill>
                  <a:srgbClr val="D7BA7D"/>
                </a:solidFill>
                <a:effectLst/>
                <a:latin typeface="Consolas" panose="020B0609020204030204" pitchFamily="49" charset="0"/>
              </a:rPr>
              <a:t>\n</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a1</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temp_save</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a1</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a1</a:t>
            </a:r>
            <a:r>
              <a:rPr lang="en-GB" b="0" dirty="0">
                <a:solidFill>
                  <a:srgbClr val="D4D4D4"/>
                </a:solidFill>
                <a:effectLst/>
                <a:latin typeface="Consolas" panose="020B0609020204030204" pitchFamily="49" charset="0"/>
              </a:rPr>
              <a:t>=</a:t>
            </a:r>
            <a:r>
              <a:rPr lang="en-GB" b="0" dirty="0" err="1">
                <a:solidFill>
                  <a:srgbClr val="DCDCAA"/>
                </a:solidFill>
                <a:effectLst/>
                <a:latin typeface="Consolas" panose="020B0609020204030204" pitchFamily="49" charset="0"/>
              </a:rPr>
              <a:t>realloc</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a1</a:t>
            </a:r>
            <a:r>
              <a:rPr lang="en-GB" b="0" dirty="0">
                <a:solidFill>
                  <a:srgbClr val="D4D4D4"/>
                </a:solidFill>
                <a:effectLst/>
                <a:latin typeface="Consolas" panose="020B0609020204030204" pitchFamily="49" charset="0"/>
              </a:rPr>
              <a:t>, </a:t>
            </a:r>
            <a:r>
              <a:rPr lang="en-GB" b="0" dirty="0" err="1">
                <a:solidFill>
                  <a:srgbClr val="569CD6"/>
                </a:solidFill>
                <a:effectLst/>
                <a:latin typeface="Consolas" panose="020B0609020204030204" pitchFamily="49" charset="0"/>
              </a:rPr>
              <a:t>sizeof</a:t>
            </a:r>
            <a:r>
              <a:rPr lang="en-GB" b="0" dirty="0">
                <a:solidFill>
                  <a:srgbClr val="D4D4D4"/>
                </a:solidFill>
                <a:effectLst/>
                <a:latin typeface="Consolas" panose="020B0609020204030204" pitchFamily="49" charset="0"/>
              </a:rPr>
              <a:t>(</a:t>
            </a: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20</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err="1">
                <a:solidFill>
                  <a:srgbClr val="DCDCAA"/>
                </a:solidFill>
                <a:effectLst/>
                <a:latin typeface="Consolas" panose="020B0609020204030204" pitchFamily="49" charset="0"/>
              </a:rPr>
              <a:t>printf</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"a1 </a:t>
            </a:r>
            <a:r>
              <a:rPr lang="en-GB" b="0" dirty="0" err="1">
                <a:solidFill>
                  <a:srgbClr val="CE9178"/>
                </a:solidFill>
                <a:effectLst/>
                <a:latin typeface="Consolas" panose="020B0609020204030204" pitchFamily="49" charset="0"/>
              </a:rPr>
              <a:t>adress</a:t>
            </a:r>
            <a:r>
              <a:rPr lang="en-GB" b="0" dirty="0">
                <a:solidFill>
                  <a:srgbClr val="CE9178"/>
                </a:solidFill>
                <a:effectLst/>
                <a:latin typeface="Consolas" panose="020B0609020204030204" pitchFamily="49" charset="0"/>
              </a:rPr>
              <a:t> after </a:t>
            </a:r>
            <a:r>
              <a:rPr lang="en-GB" b="0" dirty="0" err="1">
                <a:solidFill>
                  <a:srgbClr val="CE9178"/>
                </a:solidFill>
                <a:effectLst/>
                <a:latin typeface="Consolas" panose="020B0609020204030204" pitchFamily="49" charset="0"/>
              </a:rPr>
              <a:t>reallaoc</a:t>
            </a:r>
            <a:r>
              <a:rPr lang="en-GB" b="0" dirty="0">
                <a:solidFill>
                  <a:srgbClr val="CE9178"/>
                </a:solidFill>
                <a:effectLst/>
                <a:latin typeface="Consolas" panose="020B0609020204030204" pitchFamily="49" charset="0"/>
              </a:rPr>
              <a:t> : </a:t>
            </a:r>
            <a:r>
              <a:rPr lang="en-GB" b="0" dirty="0">
                <a:solidFill>
                  <a:srgbClr val="9CDCFE"/>
                </a:solidFill>
                <a:effectLst/>
                <a:latin typeface="Consolas" panose="020B0609020204030204" pitchFamily="49" charset="0"/>
              </a:rPr>
              <a:t>%p</a:t>
            </a:r>
            <a:r>
              <a:rPr lang="en-GB" b="0" dirty="0">
                <a:solidFill>
                  <a:srgbClr val="D7BA7D"/>
                </a:solidFill>
                <a:effectLst/>
                <a:latin typeface="Consolas" panose="020B0609020204030204" pitchFamily="49" charset="0"/>
              </a:rPr>
              <a:t>\n</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a1</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err="1">
                <a:solidFill>
                  <a:srgbClr val="DCDCAA"/>
                </a:solidFill>
                <a:effectLst/>
                <a:latin typeface="Consolas" panose="020B0609020204030204" pitchFamily="49" charset="0"/>
              </a:rPr>
              <a:t>printf</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t>
            </a:r>
            <a:r>
              <a:rPr lang="en-GB" b="0" dirty="0" err="1">
                <a:solidFill>
                  <a:srgbClr val="CE9178"/>
                </a:solidFill>
                <a:effectLst/>
                <a:latin typeface="Consolas" panose="020B0609020204030204" pitchFamily="49" charset="0"/>
              </a:rPr>
              <a:t>temp_save</a:t>
            </a:r>
            <a:r>
              <a:rPr lang="en-GB" b="0" dirty="0">
                <a:solidFill>
                  <a:srgbClr val="CE9178"/>
                </a:solidFill>
                <a:effectLst/>
                <a:latin typeface="Consolas" panose="020B0609020204030204" pitchFamily="49" charset="0"/>
              </a:rPr>
              <a:t> </a:t>
            </a:r>
            <a:r>
              <a:rPr lang="en-GB" b="0" dirty="0" err="1">
                <a:solidFill>
                  <a:srgbClr val="CE9178"/>
                </a:solidFill>
                <a:effectLst/>
                <a:latin typeface="Consolas" panose="020B0609020204030204" pitchFamily="49" charset="0"/>
              </a:rPr>
              <a:t>adress</a:t>
            </a:r>
            <a:r>
              <a:rPr lang="en-GB" b="0" dirty="0">
                <a:solidFill>
                  <a:srgbClr val="CE9178"/>
                </a:solidFill>
                <a:effectLst/>
                <a:latin typeface="Consolas" panose="020B0609020204030204" pitchFamily="49" charset="0"/>
              </a:rPr>
              <a:t> after </a:t>
            </a:r>
            <a:r>
              <a:rPr lang="en-GB" b="0" dirty="0" err="1">
                <a:solidFill>
                  <a:srgbClr val="CE9178"/>
                </a:solidFill>
                <a:effectLst/>
                <a:latin typeface="Consolas" panose="020B0609020204030204" pitchFamily="49" charset="0"/>
              </a:rPr>
              <a:t>reallaoc</a:t>
            </a:r>
            <a:r>
              <a:rPr lang="en-GB" b="0" dirty="0">
                <a:solidFill>
                  <a:srgbClr val="CE9178"/>
                </a:solidFill>
                <a:effectLst/>
                <a:latin typeface="Consolas" panose="020B0609020204030204" pitchFamily="49" charset="0"/>
              </a:rPr>
              <a:t> : </a:t>
            </a:r>
            <a:r>
              <a:rPr lang="en-GB" b="0" dirty="0">
                <a:solidFill>
                  <a:srgbClr val="9CDCFE"/>
                </a:solidFill>
                <a:effectLst/>
                <a:latin typeface="Consolas" panose="020B0609020204030204" pitchFamily="49" charset="0"/>
              </a:rPr>
              <a:t>%p</a:t>
            </a:r>
            <a:r>
              <a:rPr lang="en-GB" b="0" dirty="0">
                <a:solidFill>
                  <a:srgbClr val="D7BA7D"/>
                </a:solidFill>
                <a:effectLst/>
                <a:latin typeface="Consolas" panose="020B0609020204030204" pitchFamily="49" charset="0"/>
              </a:rPr>
              <a:t>\n</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temp_save</a:t>
            </a:r>
            <a:r>
              <a:rPr lang="en-GB" b="0"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for</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0</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&lt;</a:t>
            </a:r>
            <a:r>
              <a:rPr lang="en-GB" b="0" dirty="0">
                <a:solidFill>
                  <a:srgbClr val="9CDCFE"/>
                </a:solidFill>
                <a:effectLst/>
                <a:latin typeface="Consolas" panose="020B0609020204030204" pitchFamily="49" charset="0"/>
              </a:rPr>
              <a:t>len1</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 </a:t>
            </a:r>
            <a:r>
              <a:rPr lang="en-GB" b="0" dirty="0" err="1">
                <a:solidFill>
                  <a:srgbClr val="DCDCAA"/>
                </a:solidFill>
                <a:effectLst/>
                <a:latin typeface="Consolas" panose="020B0609020204030204" pitchFamily="49" charset="0"/>
              </a:rPr>
              <a:t>printf</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t>
            </a:r>
            <a:r>
              <a:rPr lang="en-GB" b="0" dirty="0" err="1">
                <a:solidFill>
                  <a:srgbClr val="CE9178"/>
                </a:solidFill>
                <a:effectLst/>
                <a:latin typeface="Consolas" panose="020B0609020204030204" pitchFamily="49" charset="0"/>
              </a:rPr>
              <a:t>temp_save</a:t>
            </a:r>
            <a:r>
              <a:rPr lang="en-GB" b="0" dirty="0">
                <a:solidFill>
                  <a:srgbClr val="CE9178"/>
                </a:solidFill>
                <a:effectLst/>
                <a:latin typeface="Consolas" panose="020B0609020204030204" pitchFamily="49" charset="0"/>
              </a:rPr>
              <a:t>[</a:t>
            </a:r>
            <a:r>
              <a:rPr lang="en-GB" b="0" dirty="0">
                <a:solidFill>
                  <a:srgbClr val="9CDCFE"/>
                </a:solidFill>
                <a:effectLst/>
                <a:latin typeface="Consolas" panose="020B0609020204030204" pitchFamily="49" charset="0"/>
              </a:rPr>
              <a:t>%d</a:t>
            </a:r>
            <a:r>
              <a:rPr lang="en-GB" b="0" dirty="0">
                <a:solidFill>
                  <a:srgbClr val="CE9178"/>
                </a:solidFill>
                <a:effectLst/>
                <a:latin typeface="Consolas" panose="020B0609020204030204" pitchFamily="49" charset="0"/>
              </a:rPr>
              <a:t>]=</a:t>
            </a:r>
            <a:r>
              <a:rPr lang="en-GB" b="0" dirty="0">
                <a:solidFill>
                  <a:srgbClr val="9CDCFE"/>
                </a:solidFill>
                <a:effectLst/>
                <a:latin typeface="Consolas" panose="020B0609020204030204" pitchFamily="49" charset="0"/>
              </a:rPr>
              <a:t>%d</a:t>
            </a:r>
            <a:r>
              <a:rPr lang="en-GB" b="0" dirty="0">
                <a:solidFill>
                  <a:srgbClr val="D7BA7D"/>
                </a:solidFill>
                <a:effectLst/>
                <a:latin typeface="Consolas" panose="020B0609020204030204" pitchFamily="49" charset="0"/>
              </a:rPr>
              <a:t>\n</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temp_save</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for</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0</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&lt;</a:t>
            </a:r>
            <a:r>
              <a:rPr lang="en-GB" b="0" dirty="0">
                <a:solidFill>
                  <a:srgbClr val="9CDCFE"/>
                </a:solidFill>
                <a:effectLst/>
                <a:latin typeface="Consolas" panose="020B0609020204030204" pitchFamily="49" charset="0"/>
              </a:rPr>
              <a:t>len1</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temp_save</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0</a:t>
            </a:r>
            <a:r>
              <a:rPr lang="en-GB" b="0" dirty="0">
                <a:solidFill>
                  <a:srgbClr val="D4D4D4"/>
                </a:solidFill>
                <a:effectLst/>
                <a:latin typeface="Consolas" panose="020B0609020204030204" pitchFamily="49" charset="0"/>
              </a:rPr>
              <a:t>;</a:t>
            </a:r>
            <a:r>
              <a:rPr lang="en-GB" b="0" dirty="0">
                <a:solidFill>
                  <a:srgbClr val="6A9955"/>
                </a:solidFill>
                <a:effectLst/>
                <a:latin typeface="Consolas" panose="020B0609020204030204" pitchFamily="49" charset="0"/>
              </a:rPr>
              <a:t> // make zero the old memory block</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b="0" dirty="0" err="1">
                <a:solidFill>
                  <a:srgbClr val="DCDCAA"/>
                </a:solidFill>
                <a:effectLst/>
                <a:latin typeface="Consolas" panose="020B0609020204030204" pitchFamily="49" charset="0"/>
              </a:rPr>
              <a:t>printf</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t>
            </a:r>
            <a:r>
              <a:rPr lang="en-GB" b="0" dirty="0">
                <a:solidFill>
                  <a:srgbClr val="D7BA7D"/>
                </a:solidFill>
                <a:effectLst/>
                <a:latin typeface="Consolas" panose="020B0609020204030204" pitchFamily="49" charset="0"/>
              </a:rPr>
              <a:t>\</a:t>
            </a:r>
            <a:r>
              <a:rPr lang="en-GB" b="0" dirty="0" err="1">
                <a:solidFill>
                  <a:srgbClr val="D7BA7D"/>
                </a:solidFill>
                <a:effectLst/>
                <a:latin typeface="Consolas" panose="020B0609020204030204" pitchFamily="49" charset="0"/>
              </a:rPr>
              <a:t>n</a:t>
            </a:r>
            <a:r>
              <a:rPr lang="en-GB" b="0" dirty="0" err="1">
                <a:solidFill>
                  <a:srgbClr val="CE9178"/>
                </a:solidFill>
                <a:effectLst/>
                <a:latin typeface="Consolas" panose="020B0609020204030204" pitchFamily="49" charset="0"/>
              </a:rPr>
              <a:t>temp_save</a:t>
            </a:r>
            <a:r>
              <a:rPr lang="en-GB" b="0" dirty="0">
                <a:solidFill>
                  <a:srgbClr val="CE9178"/>
                </a:solidFill>
                <a:effectLst/>
                <a:latin typeface="Consolas" panose="020B0609020204030204" pitchFamily="49" charset="0"/>
              </a:rPr>
              <a:t> became zero:</a:t>
            </a:r>
            <a:r>
              <a:rPr lang="en-GB" b="0" dirty="0">
                <a:solidFill>
                  <a:srgbClr val="D7BA7D"/>
                </a:solidFill>
                <a:effectLst/>
                <a:latin typeface="Consolas" panose="020B0609020204030204" pitchFamily="49" charset="0"/>
              </a:rPr>
              <a:t>\n</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for</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0</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&lt;</a:t>
            </a:r>
            <a:r>
              <a:rPr lang="en-GB" b="0" dirty="0">
                <a:solidFill>
                  <a:srgbClr val="9CDCFE"/>
                </a:solidFill>
                <a:effectLst/>
                <a:latin typeface="Consolas" panose="020B0609020204030204" pitchFamily="49" charset="0"/>
              </a:rPr>
              <a:t>len1</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 </a:t>
            </a:r>
            <a:r>
              <a:rPr lang="en-GB" b="0" dirty="0" err="1">
                <a:solidFill>
                  <a:srgbClr val="DCDCAA"/>
                </a:solidFill>
                <a:effectLst/>
                <a:latin typeface="Consolas" panose="020B0609020204030204" pitchFamily="49" charset="0"/>
              </a:rPr>
              <a:t>printf</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t>
            </a:r>
            <a:r>
              <a:rPr lang="en-GB" b="0" dirty="0" err="1">
                <a:solidFill>
                  <a:srgbClr val="CE9178"/>
                </a:solidFill>
                <a:effectLst/>
                <a:latin typeface="Consolas" panose="020B0609020204030204" pitchFamily="49" charset="0"/>
              </a:rPr>
              <a:t>temp_save</a:t>
            </a:r>
            <a:r>
              <a:rPr lang="en-GB" b="0" dirty="0">
                <a:solidFill>
                  <a:srgbClr val="CE9178"/>
                </a:solidFill>
                <a:effectLst/>
                <a:latin typeface="Consolas" panose="020B0609020204030204" pitchFamily="49" charset="0"/>
              </a:rPr>
              <a:t>[</a:t>
            </a:r>
            <a:r>
              <a:rPr lang="en-GB" b="0" dirty="0">
                <a:solidFill>
                  <a:srgbClr val="9CDCFE"/>
                </a:solidFill>
                <a:effectLst/>
                <a:latin typeface="Consolas" panose="020B0609020204030204" pitchFamily="49" charset="0"/>
              </a:rPr>
              <a:t>%d</a:t>
            </a:r>
            <a:r>
              <a:rPr lang="en-GB" b="0" dirty="0">
                <a:solidFill>
                  <a:srgbClr val="CE9178"/>
                </a:solidFill>
                <a:effectLst/>
                <a:latin typeface="Consolas" panose="020B0609020204030204" pitchFamily="49" charset="0"/>
              </a:rPr>
              <a:t>]=</a:t>
            </a:r>
            <a:r>
              <a:rPr lang="en-GB" b="0" dirty="0">
                <a:solidFill>
                  <a:srgbClr val="9CDCFE"/>
                </a:solidFill>
                <a:effectLst/>
                <a:latin typeface="Consolas" panose="020B0609020204030204" pitchFamily="49" charset="0"/>
              </a:rPr>
              <a:t>%d</a:t>
            </a:r>
            <a:r>
              <a:rPr lang="en-GB" b="0" dirty="0">
                <a:solidFill>
                  <a:srgbClr val="D7BA7D"/>
                </a:solidFill>
                <a:effectLst/>
                <a:latin typeface="Consolas" panose="020B0609020204030204" pitchFamily="49" charset="0"/>
              </a:rPr>
              <a:t>\n</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temp_save</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free</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a1</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free</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a2</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a:t>
            </a:r>
          </a:p>
        </p:txBody>
      </p:sp>
      <p:sp>
        <p:nvSpPr>
          <p:cNvPr id="4" name="Slide Number Placeholder 3"/>
          <p:cNvSpPr>
            <a:spLocks noGrp="1"/>
          </p:cNvSpPr>
          <p:nvPr>
            <p:ph type="sldNum" sz="quarter" idx="5"/>
          </p:nvPr>
        </p:nvSpPr>
        <p:spPr/>
        <p:txBody>
          <a:bodyPr/>
          <a:lstStyle/>
          <a:p>
            <a:fld id="{E7CCE34D-CFF1-4FFE-815B-D050E7ED2DFD}" type="slidenum">
              <a:rPr lang="en-US" smtClean="0"/>
              <a:t>13</a:t>
            </a:fld>
            <a:endParaRPr lang="en-US"/>
          </a:p>
        </p:txBody>
      </p:sp>
    </p:spTree>
    <p:extLst>
      <p:ext uri="{BB962C8B-B14F-4D97-AF65-F5344CB8AC3E}">
        <p14:creationId xmlns:p14="http://schemas.microsoft.com/office/powerpoint/2010/main" val="1623325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main</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row</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3</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col</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3</a:t>
            </a:r>
            <a:r>
              <a:rPr lang="en-GB" b="0"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array</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malloc</a:t>
            </a:r>
            <a:r>
              <a:rPr lang="en-GB" b="0" dirty="0">
                <a:solidFill>
                  <a:srgbClr val="D4D4D4"/>
                </a:solidFill>
                <a:effectLst/>
                <a:latin typeface="Consolas" panose="020B0609020204030204" pitchFamily="49" charset="0"/>
              </a:rPr>
              <a:t>(</a:t>
            </a:r>
            <a:r>
              <a:rPr lang="en-GB" b="0" dirty="0" err="1">
                <a:solidFill>
                  <a:srgbClr val="569CD6"/>
                </a:solidFill>
                <a:effectLst/>
                <a:latin typeface="Consolas" panose="020B0609020204030204" pitchFamily="49" charset="0"/>
              </a:rPr>
              <a:t>sizeof</a:t>
            </a:r>
            <a:r>
              <a:rPr lang="en-GB" b="0" dirty="0">
                <a:solidFill>
                  <a:srgbClr val="D4D4D4"/>
                </a:solidFill>
                <a:effectLst/>
                <a:latin typeface="Consolas" panose="020B0609020204030204" pitchFamily="49" charset="0"/>
              </a:rPr>
              <a:t>(</a:t>
            </a: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row</a:t>
            </a:r>
            <a:r>
              <a:rPr lang="en-GB" b="0" dirty="0">
                <a:solidFill>
                  <a:srgbClr val="D4D4D4"/>
                </a:solidFill>
                <a:effectLst/>
                <a:latin typeface="Consolas" panose="020B0609020204030204" pitchFamily="49" charset="0"/>
              </a:rPr>
              <a:t>);</a:t>
            </a:r>
            <a:r>
              <a:rPr lang="en-GB" b="0" dirty="0">
                <a:solidFill>
                  <a:srgbClr val="6A9955"/>
                </a:solidFill>
                <a:effectLst/>
                <a:latin typeface="Consolas" panose="020B0609020204030204" pitchFamily="49" charset="0"/>
              </a:rPr>
              <a:t>//allocation of rows</a:t>
            </a:r>
            <a:endParaRPr lang="en-GB" b="0" dirty="0">
              <a:solidFill>
                <a:srgbClr val="D4D4D4"/>
              </a:solidFill>
              <a:effectLst/>
              <a:latin typeface="Consolas" panose="020B0609020204030204" pitchFamily="49" charset="0"/>
            </a:endParaRPr>
          </a:p>
          <a:p>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for</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0</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&lt;</a:t>
            </a:r>
            <a:r>
              <a:rPr lang="en-GB" b="0" dirty="0">
                <a:solidFill>
                  <a:srgbClr val="9CDCFE"/>
                </a:solidFill>
                <a:effectLst/>
                <a:latin typeface="Consolas" panose="020B0609020204030204" pitchFamily="49" charset="0"/>
              </a:rPr>
              <a:t>row</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array</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malloc</a:t>
            </a:r>
            <a:r>
              <a:rPr lang="en-GB" b="0" dirty="0">
                <a:solidFill>
                  <a:srgbClr val="D4D4D4"/>
                </a:solidFill>
                <a:effectLst/>
                <a:latin typeface="Consolas" panose="020B0609020204030204" pitchFamily="49" charset="0"/>
              </a:rPr>
              <a:t>(</a:t>
            </a:r>
            <a:r>
              <a:rPr lang="en-GB" b="0" dirty="0" err="1">
                <a:solidFill>
                  <a:srgbClr val="569CD6"/>
                </a:solidFill>
                <a:effectLst/>
                <a:latin typeface="Consolas" panose="020B0609020204030204" pitchFamily="49" charset="0"/>
              </a:rPr>
              <a:t>sizeof</a:t>
            </a:r>
            <a:r>
              <a:rPr lang="en-GB" b="0" dirty="0">
                <a:solidFill>
                  <a:srgbClr val="D4D4D4"/>
                </a:solidFill>
                <a:effectLst/>
                <a:latin typeface="Consolas" panose="020B0609020204030204" pitchFamily="49" charset="0"/>
              </a:rPr>
              <a:t>(</a:t>
            </a: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col</a:t>
            </a:r>
            <a:r>
              <a:rPr lang="en-GB" b="0" dirty="0">
                <a:solidFill>
                  <a:srgbClr val="D4D4D4"/>
                </a:solidFill>
                <a:effectLst/>
                <a:latin typeface="Consolas" panose="020B0609020204030204" pitchFamily="49" charset="0"/>
              </a:rPr>
              <a:t>);</a:t>
            </a:r>
            <a:r>
              <a:rPr lang="en-GB" b="0" dirty="0">
                <a:solidFill>
                  <a:srgbClr val="6A9955"/>
                </a:solidFill>
                <a:effectLst/>
                <a:latin typeface="Consolas" panose="020B0609020204030204" pitchFamily="49" charset="0"/>
              </a:rPr>
              <a:t> // allocation of columns</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err="1">
                <a:solidFill>
                  <a:srgbClr val="DCDCAA"/>
                </a:solidFill>
                <a:effectLst/>
                <a:latin typeface="Consolas" panose="020B0609020204030204" pitchFamily="49" charset="0"/>
              </a:rPr>
              <a:t>printf</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"&amp;array= </a:t>
            </a:r>
            <a:r>
              <a:rPr lang="en-GB" b="0" dirty="0">
                <a:solidFill>
                  <a:srgbClr val="9CDCFE"/>
                </a:solidFill>
                <a:effectLst/>
                <a:latin typeface="Consolas" panose="020B0609020204030204" pitchFamily="49" charset="0"/>
              </a:rPr>
              <a:t>%p</a:t>
            </a:r>
            <a:r>
              <a:rPr lang="en-GB" b="0" dirty="0">
                <a:solidFill>
                  <a:srgbClr val="CE9178"/>
                </a:solidFill>
                <a:effectLst/>
                <a:latin typeface="Consolas" panose="020B0609020204030204" pitchFamily="49" charset="0"/>
              </a:rPr>
              <a:t> </a:t>
            </a:r>
            <a:r>
              <a:rPr lang="en-GB" b="0" dirty="0">
                <a:solidFill>
                  <a:srgbClr val="D7BA7D"/>
                </a:solidFill>
                <a:effectLst/>
                <a:latin typeface="Consolas" panose="020B0609020204030204" pitchFamily="49" charset="0"/>
              </a:rPr>
              <a:t>\n\n</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array</a:t>
            </a:r>
            <a:r>
              <a:rPr lang="en-GB" b="0" dirty="0">
                <a:solidFill>
                  <a:srgbClr val="D4D4D4"/>
                </a:solidFill>
                <a:effectLst/>
                <a:latin typeface="Consolas" panose="020B0609020204030204" pitchFamily="49" charset="0"/>
              </a:rPr>
              <a:t>);</a:t>
            </a:r>
            <a:r>
              <a:rPr lang="en-GB" b="0" dirty="0">
                <a:solidFill>
                  <a:srgbClr val="6A9955"/>
                </a:solidFill>
                <a:effectLst/>
                <a:latin typeface="Consolas" panose="020B0609020204030204" pitchFamily="49" charset="0"/>
              </a:rPr>
              <a:t>//</a:t>
            </a:r>
            <a:r>
              <a:rPr lang="en-GB" b="0" dirty="0" err="1">
                <a:solidFill>
                  <a:srgbClr val="6A9955"/>
                </a:solidFill>
                <a:effectLst/>
                <a:latin typeface="Consolas" panose="020B0609020204030204" pitchFamily="49" charset="0"/>
              </a:rPr>
              <a:t>adress</a:t>
            </a:r>
            <a:r>
              <a:rPr lang="en-GB" b="0" dirty="0">
                <a:solidFill>
                  <a:srgbClr val="6A9955"/>
                </a:solidFill>
                <a:effectLst/>
                <a:latin typeface="Consolas" panose="020B0609020204030204" pitchFamily="49" charset="0"/>
              </a:rPr>
              <a:t> of array</a:t>
            </a:r>
            <a:endParaRPr lang="en-GB" b="0" dirty="0">
              <a:solidFill>
                <a:srgbClr val="D4D4D4"/>
              </a:solidFill>
              <a:effectLst/>
              <a:latin typeface="Consolas" panose="020B0609020204030204" pitchFamily="49" charset="0"/>
            </a:endParaRPr>
          </a:p>
          <a:p>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   </a:t>
            </a:r>
          </a:p>
          <a:p>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for</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0</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&lt;</a:t>
            </a:r>
            <a:r>
              <a:rPr lang="en-GB" b="0" dirty="0">
                <a:solidFill>
                  <a:srgbClr val="9CDCFE"/>
                </a:solidFill>
                <a:effectLst/>
                <a:latin typeface="Consolas" panose="020B0609020204030204" pitchFamily="49" charset="0"/>
              </a:rPr>
              <a:t>row</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err="1">
                <a:solidFill>
                  <a:srgbClr val="DCDCAA"/>
                </a:solidFill>
                <a:effectLst/>
                <a:latin typeface="Consolas" panose="020B0609020204030204" pitchFamily="49" charset="0"/>
              </a:rPr>
              <a:t>printf</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"&amp;array[</a:t>
            </a:r>
            <a:r>
              <a:rPr lang="en-GB" b="0" dirty="0">
                <a:solidFill>
                  <a:srgbClr val="9CDCFE"/>
                </a:solidFill>
                <a:effectLst/>
                <a:latin typeface="Consolas" panose="020B0609020204030204" pitchFamily="49" charset="0"/>
              </a:rPr>
              <a:t>%d</a:t>
            </a:r>
            <a:r>
              <a:rPr lang="en-GB" b="0" dirty="0">
                <a:solidFill>
                  <a:srgbClr val="CE9178"/>
                </a:solidFill>
                <a:effectLst/>
                <a:latin typeface="Consolas" panose="020B0609020204030204" pitchFamily="49" charset="0"/>
              </a:rPr>
              <a:t>]= </a:t>
            </a:r>
            <a:r>
              <a:rPr lang="en-GB" b="0" dirty="0">
                <a:solidFill>
                  <a:srgbClr val="9CDCFE"/>
                </a:solidFill>
                <a:effectLst/>
                <a:latin typeface="Consolas" panose="020B0609020204030204" pitchFamily="49" charset="0"/>
              </a:rPr>
              <a:t>%p</a:t>
            </a:r>
            <a:r>
              <a:rPr lang="en-GB" b="0" dirty="0">
                <a:solidFill>
                  <a:srgbClr val="CE9178"/>
                </a:solidFill>
                <a:effectLst/>
                <a:latin typeface="Consolas" panose="020B0609020204030204" pitchFamily="49" charset="0"/>
              </a:rPr>
              <a:t> </a:t>
            </a:r>
            <a:r>
              <a:rPr lang="en-GB" b="0" dirty="0">
                <a:solidFill>
                  <a:srgbClr val="D7BA7D"/>
                </a:solidFill>
                <a:effectLst/>
                <a:latin typeface="Consolas" panose="020B0609020204030204" pitchFamily="49" charset="0"/>
              </a:rPr>
              <a:t>\n</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,&amp;</a:t>
            </a:r>
            <a:r>
              <a:rPr lang="en-GB" b="0" dirty="0">
                <a:solidFill>
                  <a:srgbClr val="9CDCFE"/>
                </a:solidFill>
                <a:effectLst/>
                <a:latin typeface="Consolas" panose="020B0609020204030204" pitchFamily="49" charset="0"/>
              </a:rPr>
              <a:t>array</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r>
              <a:rPr lang="en-GB" b="0" dirty="0">
                <a:solidFill>
                  <a:srgbClr val="6A9955"/>
                </a:solidFill>
                <a:effectLst/>
                <a:latin typeface="Consolas" panose="020B0609020204030204" pitchFamily="49" charset="0"/>
              </a:rPr>
              <a:t>//</a:t>
            </a:r>
            <a:r>
              <a:rPr lang="en-GB" b="0" dirty="0" err="1">
                <a:solidFill>
                  <a:srgbClr val="6A9955"/>
                </a:solidFill>
                <a:effectLst/>
                <a:latin typeface="Consolas" panose="020B0609020204030204" pitchFamily="49" charset="0"/>
              </a:rPr>
              <a:t>adress</a:t>
            </a:r>
            <a:r>
              <a:rPr lang="en-GB" b="0" dirty="0">
                <a:solidFill>
                  <a:srgbClr val="6A9955"/>
                </a:solidFill>
                <a:effectLst/>
                <a:latin typeface="Consolas" panose="020B0609020204030204" pitchFamily="49" charset="0"/>
              </a:rPr>
              <a:t> of array[</a:t>
            </a:r>
            <a:r>
              <a:rPr lang="en-GB" b="0" dirty="0" err="1">
                <a:solidFill>
                  <a:srgbClr val="6A9955"/>
                </a:solidFill>
                <a:effectLst/>
                <a:latin typeface="Consolas" panose="020B0609020204030204" pitchFamily="49" charset="0"/>
              </a:rPr>
              <a:t>i</a:t>
            </a:r>
            <a:r>
              <a:rPr lang="en-GB" b="0" dirty="0">
                <a:solidFill>
                  <a:srgbClr val="6A9955"/>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b="0" dirty="0" err="1">
                <a:solidFill>
                  <a:srgbClr val="DCDCAA"/>
                </a:solidFill>
                <a:effectLst/>
                <a:latin typeface="Consolas" panose="020B0609020204030204" pitchFamily="49" charset="0"/>
              </a:rPr>
              <a:t>printf</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"array[</a:t>
            </a:r>
            <a:r>
              <a:rPr lang="en-GB" b="0" dirty="0">
                <a:solidFill>
                  <a:srgbClr val="9CDCFE"/>
                </a:solidFill>
                <a:effectLst/>
                <a:latin typeface="Consolas" panose="020B0609020204030204" pitchFamily="49" charset="0"/>
              </a:rPr>
              <a:t>%d</a:t>
            </a:r>
            <a:r>
              <a:rPr lang="en-GB" b="0" dirty="0">
                <a:solidFill>
                  <a:srgbClr val="CE9178"/>
                </a:solidFill>
                <a:effectLst/>
                <a:latin typeface="Consolas" panose="020B0609020204030204" pitchFamily="49" charset="0"/>
              </a:rPr>
              <a:t>]= </a:t>
            </a:r>
            <a:r>
              <a:rPr lang="en-GB" b="0" dirty="0">
                <a:solidFill>
                  <a:srgbClr val="9CDCFE"/>
                </a:solidFill>
                <a:effectLst/>
                <a:latin typeface="Consolas" panose="020B0609020204030204" pitchFamily="49" charset="0"/>
              </a:rPr>
              <a:t>%p</a:t>
            </a:r>
            <a:r>
              <a:rPr lang="en-GB" b="0" dirty="0">
                <a:solidFill>
                  <a:srgbClr val="CE9178"/>
                </a:solidFill>
                <a:effectLst/>
                <a:latin typeface="Consolas" panose="020B0609020204030204" pitchFamily="49" charset="0"/>
              </a:rPr>
              <a:t> </a:t>
            </a:r>
            <a:r>
              <a:rPr lang="en-GB" b="0" dirty="0">
                <a:solidFill>
                  <a:srgbClr val="D7BA7D"/>
                </a:solidFill>
                <a:effectLst/>
                <a:latin typeface="Consolas" panose="020B0609020204030204" pitchFamily="49" charset="0"/>
              </a:rPr>
              <a:t>\n\n</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array</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r>
              <a:rPr lang="en-GB" b="0" dirty="0">
                <a:solidFill>
                  <a:srgbClr val="6A9955"/>
                </a:solidFill>
                <a:effectLst/>
                <a:latin typeface="Consolas" panose="020B0609020204030204" pitchFamily="49" charset="0"/>
              </a:rPr>
              <a:t>//value of array[</a:t>
            </a:r>
            <a:r>
              <a:rPr lang="en-GB" b="0" dirty="0" err="1">
                <a:solidFill>
                  <a:srgbClr val="6A9955"/>
                </a:solidFill>
                <a:effectLst/>
                <a:latin typeface="Consolas" panose="020B0609020204030204" pitchFamily="49" charset="0"/>
              </a:rPr>
              <a:t>i</a:t>
            </a:r>
            <a:r>
              <a:rPr lang="en-GB" b="0" dirty="0">
                <a:solidFill>
                  <a:srgbClr val="6A9955"/>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for</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j</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0</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j</a:t>
            </a:r>
            <a:r>
              <a:rPr lang="en-GB" b="0" dirty="0">
                <a:solidFill>
                  <a:srgbClr val="D4D4D4"/>
                </a:solidFill>
                <a:effectLst/>
                <a:latin typeface="Consolas" panose="020B0609020204030204" pitchFamily="49" charset="0"/>
              </a:rPr>
              <a:t>&lt;</a:t>
            </a:r>
            <a:r>
              <a:rPr lang="en-GB" b="0" dirty="0">
                <a:solidFill>
                  <a:srgbClr val="9CDCFE"/>
                </a:solidFill>
                <a:effectLst/>
                <a:latin typeface="Consolas" panose="020B0609020204030204" pitchFamily="49" charset="0"/>
              </a:rPr>
              <a:t>col</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j</a:t>
            </a:r>
            <a:r>
              <a:rPr lang="en-GB" b="0" dirty="0" err="1">
                <a:solidFill>
                  <a:srgbClr val="D4D4D4"/>
                </a:solidFill>
                <a:effectLst/>
                <a:latin typeface="Consolas" panose="020B0609020204030204" pitchFamily="49" charset="0"/>
              </a:rPr>
              <a:t>++</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err="1">
                <a:solidFill>
                  <a:srgbClr val="DCDCAA"/>
                </a:solidFill>
                <a:effectLst/>
                <a:latin typeface="Consolas" panose="020B0609020204030204" pitchFamily="49" charset="0"/>
              </a:rPr>
              <a:t>printf</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"&amp;array[</a:t>
            </a:r>
            <a:r>
              <a:rPr lang="en-GB" b="0" dirty="0">
                <a:solidFill>
                  <a:srgbClr val="9CDCFE"/>
                </a:solidFill>
                <a:effectLst/>
                <a:latin typeface="Consolas" panose="020B0609020204030204" pitchFamily="49" charset="0"/>
              </a:rPr>
              <a:t>%d</a:t>
            </a:r>
            <a:r>
              <a:rPr lang="en-GB" b="0" dirty="0">
                <a:solidFill>
                  <a:srgbClr val="CE9178"/>
                </a:solidFill>
                <a:effectLst/>
                <a:latin typeface="Consolas" panose="020B0609020204030204" pitchFamily="49" charset="0"/>
              </a:rPr>
              <a:t>][</a:t>
            </a:r>
            <a:r>
              <a:rPr lang="en-GB" b="0" dirty="0">
                <a:solidFill>
                  <a:srgbClr val="9CDCFE"/>
                </a:solidFill>
                <a:effectLst/>
                <a:latin typeface="Consolas" panose="020B0609020204030204" pitchFamily="49" charset="0"/>
              </a:rPr>
              <a:t>%d</a:t>
            </a:r>
            <a:r>
              <a:rPr lang="en-GB" b="0" dirty="0">
                <a:solidFill>
                  <a:srgbClr val="CE9178"/>
                </a:solidFill>
                <a:effectLst/>
                <a:latin typeface="Consolas" panose="020B0609020204030204" pitchFamily="49" charset="0"/>
              </a:rPr>
              <a:t>] = </a:t>
            </a:r>
            <a:r>
              <a:rPr lang="en-GB" b="0" dirty="0">
                <a:solidFill>
                  <a:srgbClr val="9CDCFE"/>
                </a:solidFill>
                <a:effectLst/>
                <a:latin typeface="Consolas" panose="020B0609020204030204" pitchFamily="49" charset="0"/>
              </a:rPr>
              <a:t>%p</a:t>
            </a:r>
            <a:r>
              <a:rPr lang="en-GB" b="0" dirty="0">
                <a:solidFill>
                  <a:srgbClr val="CE9178"/>
                </a:solidFill>
                <a:effectLst/>
                <a:latin typeface="Consolas" panose="020B0609020204030204" pitchFamily="49" charset="0"/>
              </a:rPr>
              <a:t> </a:t>
            </a:r>
            <a:r>
              <a:rPr lang="en-GB" b="0" dirty="0">
                <a:solidFill>
                  <a:srgbClr val="D7BA7D"/>
                </a:solidFill>
                <a:effectLst/>
                <a:latin typeface="Consolas" panose="020B0609020204030204" pitchFamily="49" charset="0"/>
              </a:rPr>
              <a:t>\n</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err="1">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j</a:t>
            </a:r>
            <a:r>
              <a:rPr lang="en-GB" b="0" dirty="0" err="1">
                <a:solidFill>
                  <a:srgbClr val="D4D4D4"/>
                </a:solidFill>
                <a:effectLst/>
                <a:latin typeface="Consolas" panose="020B0609020204030204" pitchFamily="49" charset="0"/>
              </a:rPr>
              <a:t>,&amp;</a:t>
            </a:r>
            <a:r>
              <a:rPr lang="en-GB" b="0" dirty="0" err="1">
                <a:solidFill>
                  <a:srgbClr val="9CDCFE"/>
                </a:solidFill>
                <a:effectLst/>
                <a:latin typeface="Consolas" panose="020B0609020204030204" pitchFamily="49" charset="0"/>
              </a:rPr>
              <a:t>array</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j</a:t>
            </a:r>
            <a:r>
              <a:rPr lang="en-GB" b="0" dirty="0">
                <a:solidFill>
                  <a:srgbClr val="D4D4D4"/>
                </a:solidFill>
                <a:effectLst/>
                <a:latin typeface="Consolas" panose="020B0609020204030204" pitchFamily="49" charset="0"/>
              </a:rPr>
              <a:t>]);</a:t>
            </a:r>
            <a:r>
              <a:rPr lang="en-GB" b="0" dirty="0">
                <a:solidFill>
                  <a:srgbClr val="6A9955"/>
                </a:solidFill>
                <a:effectLst/>
                <a:latin typeface="Consolas" panose="020B0609020204030204" pitchFamily="49" charset="0"/>
              </a:rPr>
              <a:t>//</a:t>
            </a:r>
            <a:r>
              <a:rPr lang="en-GB" b="0" dirty="0" err="1">
                <a:solidFill>
                  <a:srgbClr val="6A9955"/>
                </a:solidFill>
                <a:effectLst/>
                <a:latin typeface="Consolas" panose="020B0609020204030204" pitchFamily="49" charset="0"/>
              </a:rPr>
              <a:t>adress</a:t>
            </a:r>
            <a:r>
              <a:rPr lang="en-GB" b="0" dirty="0">
                <a:solidFill>
                  <a:srgbClr val="6A9955"/>
                </a:solidFill>
                <a:effectLst/>
                <a:latin typeface="Consolas" panose="020B0609020204030204" pitchFamily="49" charset="0"/>
              </a:rPr>
              <a:t> of array[</a:t>
            </a:r>
            <a:r>
              <a:rPr lang="en-GB" b="0" dirty="0" err="1">
                <a:solidFill>
                  <a:srgbClr val="6A9955"/>
                </a:solidFill>
                <a:effectLst/>
                <a:latin typeface="Consolas" panose="020B0609020204030204" pitchFamily="49" charset="0"/>
              </a:rPr>
              <a:t>i</a:t>
            </a:r>
            <a:r>
              <a:rPr lang="en-GB" b="0" dirty="0">
                <a:solidFill>
                  <a:srgbClr val="6A9955"/>
                </a:solidFill>
                <a:effectLst/>
                <a:latin typeface="Consolas" panose="020B0609020204030204" pitchFamily="49" charset="0"/>
              </a:rPr>
              <a:t>][j]</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err="1">
                <a:solidFill>
                  <a:srgbClr val="DCDCAA"/>
                </a:solidFill>
                <a:effectLst/>
                <a:latin typeface="Consolas" panose="020B0609020204030204" pitchFamily="49" charset="0"/>
              </a:rPr>
              <a:t>printf</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t>
            </a:r>
            <a:r>
              <a:rPr lang="en-GB" b="0" dirty="0">
                <a:solidFill>
                  <a:srgbClr val="D7BA7D"/>
                </a:solidFill>
                <a:effectLst/>
                <a:latin typeface="Consolas" panose="020B0609020204030204" pitchFamily="49" charset="0"/>
              </a:rPr>
              <a:t>\n\n</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for</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0</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&lt;</a:t>
            </a:r>
            <a:r>
              <a:rPr lang="en-GB" b="0" dirty="0">
                <a:solidFill>
                  <a:srgbClr val="9CDCFE"/>
                </a:solidFill>
                <a:effectLst/>
                <a:latin typeface="Consolas" panose="020B0609020204030204" pitchFamily="49" charset="0"/>
              </a:rPr>
              <a:t>row</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free</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array</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r>
              <a:rPr lang="en-GB" b="0" dirty="0">
                <a:solidFill>
                  <a:srgbClr val="6A9955"/>
                </a:solidFill>
                <a:effectLst/>
                <a:latin typeface="Consolas" panose="020B0609020204030204" pitchFamily="49" charset="0"/>
              </a:rPr>
              <a:t> // free the columns</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free</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array</a:t>
            </a:r>
            <a:r>
              <a:rPr lang="en-GB" b="0" dirty="0">
                <a:solidFill>
                  <a:srgbClr val="D4D4D4"/>
                </a:solidFill>
                <a:effectLst/>
                <a:latin typeface="Consolas" panose="020B0609020204030204" pitchFamily="49" charset="0"/>
              </a:rPr>
              <a:t>);</a:t>
            </a:r>
            <a:r>
              <a:rPr lang="en-GB" b="0" dirty="0">
                <a:solidFill>
                  <a:srgbClr val="6A9955"/>
                </a:solidFill>
                <a:effectLst/>
                <a:latin typeface="Consolas" panose="020B0609020204030204" pitchFamily="49" charset="0"/>
              </a:rPr>
              <a:t> // free the rows columns   </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a:t>
            </a:r>
          </a:p>
        </p:txBody>
      </p:sp>
      <p:sp>
        <p:nvSpPr>
          <p:cNvPr id="4" name="Slide Number Placeholder 3"/>
          <p:cNvSpPr>
            <a:spLocks noGrp="1"/>
          </p:cNvSpPr>
          <p:nvPr>
            <p:ph type="sldNum" sz="quarter" idx="5"/>
          </p:nvPr>
        </p:nvSpPr>
        <p:spPr/>
        <p:txBody>
          <a:bodyPr/>
          <a:lstStyle/>
          <a:p>
            <a:fld id="{E7CCE34D-CFF1-4FFE-815B-D050E7ED2DFD}" type="slidenum">
              <a:rPr lang="en-US" smtClean="0"/>
              <a:t>14</a:t>
            </a:fld>
            <a:endParaRPr lang="en-US"/>
          </a:p>
        </p:txBody>
      </p:sp>
    </p:spTree>
    <p:extLst>
      <p:ext uri="{BB962C8B-B14F-4D97-AF65-F5344CB8AC3E}">
        <p14:creationId xmlns:p14="http://schemas.microsoft.com/office/powerpoint/2010/main" val="257250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7CCE34D-CFF1-4FFE-815B-D050E7ED2DFD}" type="slidenum">
              <a:rPr lang="en-US" smtClean="0"/>
              <a:t>2</a:t>
            </a:fld>
            <a:endParaRPr lang="en-US"/>
          </a:p>
        </p:txBody>
      </p:sp>
    </p:spTree>
    <p:extLst>
      <p:ext uri="{BB962C8B-B14F-4D97-AF65-F5344CB8AC3E}">
        <p14:creationId xmlns:p14="http://schemas.microsoft.com/office/powerpoint/2010/main" val="3827484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https://www.scaler.com/topics/c/memory-layout-in-c/</a:t>
            </a:r>
          </a:p>
          <a:p>
            <a:r>
              <a:rPr lang="en-GB" dirty="0"/>
              <a:t>https://www.geeksforgeeks.org/memory-layout-of-c-program/</a:t>
            </a:r>
          </a:p>
          <a:p>
            <a:r>
              <a:rPr lang="en-GB" dirty="0"/>
              <a:t>https://www.javatpoint.com/memory-layout-in-c</a:t>
            </a:r>
          </a:p>
        </p:txBody>
      </p:sp>
      <p:sp>
        <p:nvSpPr>
          <p:cNvPr id="4" name="Slide Number Placeholder 3"/>
          <p:cNvSpPr>
            <a:spLocks noGrp="1"/>
          </p:cNvSpPr>
          <p:nvPr>
            <p:ph type="sldNum" sz="quarter" idx="5"/>
          </p:nvPr>
        </p:nvSpPr>
        <p:spPr/>
        <p:txBody>
          <a:bodyPr/>
          <a:lstStyle/>
          <a:p>
            <a:fld id="{E7CCE34D-CFF1-4FFE-815B-D050E7ED2DFD}" type="slidenum">
              <a:rPr lang="en-US" smtClean="0"/>
              <a:t>3</a:t>
            </a:fld>
            <a:endParaRPr lang="en-US"/>
          </a:p>
        </p:txBody>
      </p:sp>
    </p:spTree>
    <p:extLst>
      <p:ext uri="{BB962C8B-B14F-4D97-AF65-F5344CB8AC3E}">
        <p14:creationId xmlns:p14="http://schemas.microsoft.com/office/powerpoint/2010/main" val="2578883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#include&lt;stdio.h&gt;</a:t>
            </a:r>
          </a:p>
          <a:p>
            <a:endParaRPr lang="en-GB" dirty="0"/>
          </a:p>
          <a:p>
            <a:r>
              <a:rPr lang="en-GB" dirty="0"/>
              <a:t>int main(int </a:t>
            </a:r>
            <a:r>
              <a:rPr lang="en-GB" dirty="0" err="1"/>
              <a:t>argc</a:t>
            </a:r>
            <a:r>
              <a:rPr lang="en-GB" dirty="0"/>
              <a:t>, char *</a:t>
            </a:r>
            <a:r>
              <a:rPr lang="en-GB" dirty="0" err="1"/>
              <a:t>argv</a:t>
            </a:r>
            <a:r>
              <a:rPr lang="en-GB" dirty="0"/>
              <a:t>[]) {</a:t>
            </a:r>
          </a:p>
          <a:p>
            <a:r>
              <a:rPr lang="en-GB" dirty="0"/>
              <a:t>    int </a:t>
            </a:r>
            <a:r>
              <a:rPr lang="en-GB" dirty="0" err="1"/>
              <a:t>i</a:t>
            </a:r>
            <a:r>
              <a:rPr lang="en-GB" dirty="0"/>
              <a:t>;</a:t>
            </a:r>
          </a:p>
          <a:p>
            <a:r>
              <a:rPr lang="en-GB" dirty="0"/>
              <a:t>  </a:t>
            </a:r>
          </a:p>
          <a:p>
            <a:r>
              <a:rPr lang="en-GB" dirty="0"/>
              <a:t>    // first value in </a:t>
            </a:r>
            <a:r>
              <a:rPr lang="en-GB" dirty="0" err="1"/>
              <a:t>argv</a:t>
            </a:r>
            <a:r>
              <a:rPr lang="en-GB" dirty="0"/>
              <a:t> stores file name</a:t>
            </a:r>
          </a:p>
          <a:p>
            <a:r>
              <a:rPr lang="en-GB" dirty="0"/>
              <a:t>    </a:t>
            </a:r>
            <a:r>
              <a:rPr lang="en-GB" dirty="0" err="1"/>
              <a:t>printf</a:t>
            </a:r>
            <a:r>
              <a:rPr lang="en-GB" dirty="0"/>
              <a:t>("File name = %s\n", </a:t>
            </a:r>
            <a:r>
              <a:rPr lang="en-GB" dirty="0" err="1"/>
              <a:t>argv</a:t>
            </a:r>
            <a:r>
              <a:rPr lang="en-GB" dirty="0"/>
              <a:t>[0]);</a:t>
            </a:r>
          </a:p>
          <a:p>
            <a:r>
              <a:rPr lang="en-GB" dirty="0"/>
              <a:t>    </a:t>
            </a:r>
            <a:r>
              <a:rPr lang="en-GB" dirty="0" err="1"/>
              <a:t>printf</a:t>
            </a:r>
            <a:r>
              <a:rPr lang="en-GB" dirty="0"/>
              <a:t>("Number of arguments passed = %d\n", argc-1);</a:t>
            </a:r>
          </a:p>
          <a:p>
            <a:r>
              <a:rPr lang="en-GB" dirty="0"/>
              <a:t>    for(</a:t>
            </a:r>
            <a:r>
              <a:rPr lang="en-GB" dirty="0" err="1"/>
              <a:t>i</a:t>
            </a:r>
            <a:r>
              <a:rPr lang="en-GB" dirty="0"/>
              <a:t> = 1; </a:t>
            </a:r>
            <a:r>
              <a:rPr lang="en-GB" dirty="0" err="1"/>
              <a:t>i</a:t>
            </a:r>
            <a:r>
              <a:rPr lang="en-GB" dirty="0"/>
              <a:t> &lt; </a:t>
            </a:r>
            <a:r>
              <a:rPr lang="en-GB" dirty="0" err="1"/>
              <a:t>argc</a:t>
            </a:r>
            <a:r>
              <a:rPr lang="en-GB" dirty="0"/>
              <a:t>; </a:t>
            </a:r>
            <a:r>
              <a:rPr lang="en-GB" dirty="0" err="1"/>
              <a:t>i</a:t>
            </a:r>
            <a:r>
              <a:rPr lang="en-GB" dirty="0"/>
              <a:t>++) {</a:t>
            </a:r>
          </a:p>
          <a:p>
            <a:r>
              <a:rPr lang="en-GB" dirty="0"/>
              <a:t>        </a:t>
            </a:r>
            <a:r>
              <a:rPr lang="en-GB" dirty="0" err="1"/>
              <a:t>printf</a:t>
            </a:r>
            <a:r>
              <a:rPr lang="en-GB" dirty="0"/>
              <a:t>("Value of </a:t>
            </a:r>
            <a:r>
              <a:rPr lang="en-GB" dirty="0" err="1"/>
              <a:t>Argument_%d</a:t>
            </a:r>
            <a:r>
              <a:rPr lang="en-GB" dirty="0"/>
              <a:t> = %s\n", </a:t>
            </a:r>
            <a:r>
              <a:rPr lang="en-GB" dirty="0" err="1"/>
              <a:t>i</a:t>
            </a:r>
            <a:r>
              <a:rPr lang="en-GB" dirty="0"/>
              <a:t>, </a:t>
            </a:r>
            <a:r>
              <a:rPr lang="en-GB" dirty="0" err="1"/>
              <a:t>argv</a:t>
            </a:r>
            <a:r>
              <a:rPr lang="en-GB" dirty="0"/>
              <a:t>[</a:t>
            </a:r>
            <a:r>
              <a:rPr lang="en-GB" dirty="0" err="1"/>
              <a:t>i</a:t>
            </a:r>
            <a:r>
              <a:rPr lang="en-GB" dirty="0"/>
              <a:t>]);</a:t>
            </a:r>
          </a:p>
          <a:p>
            <a:r>
              <a:rPr lang="en-GB" dirty="0"/>
              <a:t>    }  </a:t>
            </a:r>
          </a:p>
          <a:p>
            <a:r>
              <a:rPr lang="en-GB" dirty="0"/>
              <a:t>  </a:t>
            </a:r>
          </a:p>
          <a:p>
            <a:r>
              <a:rPr lang="en-GB" dirty="0"/>
              <a:t>    return 0;</a:t>
            </a:r>
          </a:p>
          <a:p>
            <a:r>
              <a:rPr lang="en-GB" dirty="0"/>
              <a:t>}</a:t>
            </a:r>
          </a:p>
          <a:p>
            <a:endParaRPr lang="en-GB" dirty="0"/>
          </a:p>
        </p:txBody>
      </p:sp>
      <p:sp>
        <p:nvSpPr>
          <p:cNvPr id="4" name="Slide Number Placeholder 3"/>
          <p:cNvSpPr>
            <a:spLocks noGrp="1"/>
          </p:cNvSpPr>
          <p:nvPr>
            <p:ph type="sldNum" sz="quarter" idx="5"/>
          </p:nvPr>
        </p:nvSpPr>
        <p:spPr/>
        <p:txBody>
          <a:bodyPr/>
          <a:lstStyle/>
          <a:p>
            <a:fld id="{E7CCE34D-CFF1-4FFE-815B-D050E7ED2DFD}" type="slidenum">
              <a:rPr lang="en-US" smtClean="0"/>
              <a:t>4</a:t>
            </a:fld>
            <a:endParaRPr lang="en-US"/>
          </a:p>
        </p:txBody>
      </p:sp>
    </p:spTree>
    <p:extLst>
      <p:ext uri="{BB962C8B-B14F-4D97-AF65-F5344CB8AC3E}">
        <p14:creationId xmlns:p14="http://schemas.microsoft.com/office/powerpoint/2010/main" val="1145314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#include&lt;stdio.h&gt;</a:t>
            </a:r>
          </a:p>
          <a:p>
            <a:endParaRPr lang="en-GB" dirty="0"/>
          </a:p>
          <a:p>
            <a:r>
              <a:rPr lang="en-GB" dirty="0"/>
              <a:t>int main(int </a:t>
            </a:r>
            <a:r>
              <a:rPr lang="en-GB" dirty="0" err="1"/>
              <a:t>argc</a:t>
            </a:r>
            <a:r>
              <a:rPr lang="en-GB" dirty="0"/>
              <a:t>, char *</a:t>
            </a:r>
            <a:r>
              <a:rPr lang="en-GB" dirty="0" err="1"/>
              <a:t>argv</a:t>
            </a:r>
            <a:r>
              <a:rPr lang="en-GB" dirty="0"/>
              <a:t>[]) {</a:t>
            </a:r>
          </a:p>
          <a:p>
            <a:r>
              <a:rPr lang="en-GB" dirty="0"/>
              <a:t>    int </a:t>
            </a:r>
            <a:r>
              <a:rPr lang="en-GB" dirty="0" err="1"/>
              <a:t>i</a:t>
            </a:r>
            <a:r>
              <a:rPr lang="en-GB" dirty="0"/>
              <a:t>;</a:t>
            </a:r>
          </a:p>
          <a:p>
            <a:r>
              <a:rPr lang="en-GB" dirty="0"/>
              <a:t>  </a:t>
            </a:r>
          </a:p>
          <a:p>
            <a:r>
              <a:rPr lang="en-GB" dirty="0"/>
              <a:t>    // first value in </a:t>
            </a:r>
            <a:r>
              <a:rPr lang="en-GB" dirty="0" err="1"/>
              <a:t>argv</a:t>
            </a:r>
            <a:r>
              <a:rPr lang="en-GB" dirty="0"/>
              <a:t> stores file name</a:t>
            </a:r>
          </a:p>
          <a:p>
            <a:r>
              <a:rPr lang="en-GB" dirty="0"/>
              <a:t>    </a:t>
            </a:r>
            <a:r>
              <a:rPr lang="en-GB" dirty="0" err="1"/>
              <a:t>printf</a:t>
            </a:r>
            <a:r>
              <a:rPr lang="en-GB" dirty="0"/>
              <a:t>("File name = %s\n", </a:t>
            </a:r>
            <a:r>
              <a:rPr lang="en-GB" dirty="0" err="1"/>
              <a:t>argv</a:t>
            </a:r>
            <a:r>
              <a:rPr lang="en-GB" dirty="0"/>
              <a:t>[0]);</a:t>
            </a:r>
          </a:p>
          <a:p>
            <a:r>
              <a:rPr lang="en-GB" dirty="0"/>
              <a:t>    </a:t>
            </a:r>
            <a:r>
              <a:rPr lang="en-GB" dirty="0" err="1"/>
              <a:t>printf</a:t>
            </a:r>
            <a:r>
              <a:rPr lang="en-GB" dirty="0"/>
              <a:t>("Number of arguments passed = %d\n", argc-1);</a:t>
            </a:r>
          </a:p>
          <a:p>
            <a:r>
              <a:rPr lang="en-GB" dirty="0"/>
              <a:t>    for(</a:t>
            </a:r>
            <a:r>
              <a:rPr lang="en-GB" dirty="0" err="1"/>
              <a:t>i</a:t>
            </a:r>
            <a:r>
              <a:rPr lang="en-GB" dirty="0"/>
              <a:t> = 1; </a:t>
            </a:r>
            <a:r>
              <a:rPr lang="en-GB" dirty="0" err="1"/>
              <a:t>i</a:t>
            </a:r>
            <a:r>
              <a:rPr lang="en-GB" dirty="0"/>
              <a:t> &lt; </a:t>
            </a:r>
            <a:r>
              <a:rPr lang="en-GB" dirty="0" err="1"/>
              <a:t>argc</a:t>
            </a:r>
            <a:r>
              <a:rPr lang="en-GB" dirty="0"/>
              <a:t>; </a:t>
            </a:r>
            <a:r>
              <a:rPr lang="en-GB" dirty="0" err="1"/>
              <a:t>i</a:t>
            </a:r>
            <a:r>
              <a:rPr lang="en-GB" dirty="0"/>
              <a:t>++) {</a:t>
            </a:r>
          </a:p>
          <a:p>
            <a:r>
              <a:rPr lang="en-GB" dirty="0"/>
              <a:t>        </a:t>
            </a:r>
            <a:r>
              <a:rPr lang="en-GB" dirty="0" err="1"/>
              <a:t>printf</a:t>
            </a:r>
            <a:r>
              <a:rPr lang="en-GB" dirty="0"/>
              <a:t>("Value of </a:t>
            </a:r>
            <a:r>
              <a:rPr lang="en-GB" dirty="0" err="1"/>
              <a:t>Argument_%d</a:t>
            </a:r>
            <a:r>
              <a:rPr lang="en-GB" dirty="0"/>
              <a:t> = %s\n", </a:t>
            </a:r>
            <a:r>
              <a:rPr lang="en-GB" dirty="0" err="1"/>
              <a:t>i</a:t>
            </a:r>
            <a:r>
              <a:rPr lang="en-GB" dirty="0"/>
              <a:t>, </a:t>
            </a:r>
            <a:r>
              <a:rPr lang="en-GB" dirty="0" err="1"/>
              <a:t>argv</a:t>
            </a:r>
            <a:r>
              <a:rPr lang="en-GB" dirty="0"/>
              <a:t>[</a:t>
            </a:r>
            <a:r>
              <a:rPr lang="en-GB" dirty="0" err="1"/>
              <a:t>i</a:t>
            </a:r>
            <a:r>
              <a:rPr lang="en-GB" dirty="0"/>
              <a:t>]);</a:t>
            </a:r>
          </a:p>
          <a:p>
            <a:r>
              <a:rPr lang="en-GB" dirty="0"/>
              <a:t>    }  </a:t>
            </a:r>
          </a:p>
          <a:p>
            <a:r>
              <a:rPr lang="en-GB" dirty="0"/>
              <a:t>  </a:t>
            </a:r>
          </a:p>
          <a:p>
            <a:r>
              <a:rPr lang="en-GB" dirty="0"/>
              <a:t>    return 0;</a:t>
            </a:r>
          </a:p>
          <a:p>
            <a:r>
              <a:rPr lang="en-GB" dirty="0"/>
              <a:t>}</a:t>
            </a:r>
          </a:p>
          <a:p>
            <a:endParaRPr lang="en-GB" dirty="0"/>
          </a:p>
        </p:txBody>
      </p:sp>
      <p:sp>
        <p:nvSpPr>
          <p:cNvPr id="4" name="Slide Number Placeholder 3"/>
          <p:cNvSpPr>
            <a:spLocks noGrp="1"/>
          </p:cNvSpPr>
          <p:nvPr>
            <p:ph type="sldNum" sz="quarter" idx="5"/>
          </p:nvPr>
        </p:nvSpPr>
        <p:spPr/>
        <p:txBody>
          <a:bodyPr/>
          <a:lstStyle/>
          <a:p>
            <a:fld id="{E7CCE34D-CFF1-4FFE-815B-D050E7ED2DFD}" type="slidenum">
              <a:rPr lang="en-US" smtClean="0"/>
              <a:t>5</a:t>
            </a:fld>
            <a:endParaRPr lang="en-US"/>
          </a:p>
        </p:txBody>
      </p:sp>
    </p:spTree>
    <p:extLst>
      <p:ext uri="{BB962C8B-B14F-4D97-AF65-F5344CB8AC3E}">
        <p14:creationId xmlns:p14="http://schemas.microsoft.com/office/powerpoint/2010/main" val="1135196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#include&lt;stdio.h&gt;</a:t>
            </a:r>
          </a:p>
          <a:p>
            <a:endParaRPr lang="en-GB" dirty="0"/>
          </a:p>
          <a:p>
            <a:r>
              <a:rPr lang="en-GB" dirty="0"/>
              <a:t>int main(int </a:t>
            </a:r>
            <a:r>
              <a:rPr lang="en-GB" dirty="0" err="1"/>
              <a:t>argc</a:t>
            </a:r>
            <a:r>
              <a:rPr lang="en-GB" dirty="0"/>
              <a:t>, char *</a:t>
            </a:r>
            <a:r>
              <a:rPr lang="en-GB" dirty="0" err="1"/>
              <a:t>argv</a:t>
            </a:r>
            <a:r>
              <a:rPr lang="en-GB" dirty="0"/>
              <a:t>[]) {</a:t>
            </a:r>
          </a:p>
          <a:p>
            <a:r>
              <a:rPr lang="en-GB" dirty="0"/>
              <a:t>    int </a:t>
            </a:r>
            <a:r>
              <a:rPr lang="en-GB" dirty="0" err="1"/>
              <a:t>i</a:t>
            </a:r>
            <a:r>
              <a:rPr lang="en-GB" dirty="0"/>
              <a:t>;</a:t>
            </a:r>
          </a:p>
          <a:p>
            <a:r>
              <a:rPr lang="en-GB" dirty="0"/>
              <a:t>  </a:t>
            </a:r>
          </a:p>
          <a:p>
            <a:r>
              <a:rPr lang="en-GB" dirty="0"/>
              <a:t>    // first value in </a:t>
            </a:r>
            <a:r>
              <a:rPr lang="en-GB" dirty="0" err="1"/>
              <a:t>argv</a:t>
            </a:r>
            <a:r>
              <a:rPr lang="en-GB" dirty="0"/>
              <a:t> stores file name</a:t>
            </a:r>
          </a:p>
          <a:p>
            <a:r>
              <a:rPr lang="en-GB" dirty="0"/>
              <a:t>    </a:t>
            </a:r>
            <a:r>
              <a:rPr lang="en-GB" dirty="0" err="1"/>
              <a:t>printf</a:t>
            </a:r>
            <a:r>
              <a:rPr lang="en-GB" dirty="0"/>
              <a:t>("File name = %s\n", </a:t>
            </a:r>
            <a:r>
              <a:rPr lang="en-GB" dirty="0" err="1"/>
              <a:t>argv</a:t>
            </a:r>
            <a:r>
              <a:rPr lang="en-GB" dirty="0"/>
              <a:t>[0]);</a:t>
            </a:r>
          </a:p>
          <a:p>
            <a:r>
              <a:rPr lang="en-GB" dirty="0"/>
              <a:t>    </a:t>
            </a:r>
            <a:r>
              <a:rPr lang="en-GB" dirty="0" err="1"/>
              <a:t>printf</a:t>
            </a:r>
            <a:r>
              <a:rPr lang="en-GB" dirty="0"/>
              <a:t>("Number of arguments passed = %d\n", argc-1);</a:t>
            </a:r>
          </a:p>
          <a:p>
            <a:r>
              <a:rPr lang="en-GB" dirty="0"/>
              <a:t>    for(</a:t>
            </a:r>
            <a:r>
              <a:rPr lang="en-GB" dirty="0" err="1"/>
              <a:t>i</a:t>
            </a:r>
            <a:r>
              <a:rPr lang="en-GB" dirty="0"/>
              <a:t> = 1; </a:t>
            </a:r>
            <a:r>
              <a:rPr lang="en-GB" dirty="0" err="1"/>
              <a:t>i</a:t>
            </a:r>
            <a:r>
              <a:rPr lang="en-GB" dirty="0"/>
              <a:t> &lt; </a:t>
            </a:r>
            <a:r>
              <a:rPr lang="en-GB" dirty="0" err="1"/>
              <a:t>argc</a:t>
            </a:r>
            <a:r>
              <a:rPr lang="en-GB" dirty="0"/>
              <a:t>; </a:t>
            </a:r>
            <a:r>
              <a:rPr lang="en-GB" dirty="0" err="1"/>
              <a:t>i</a:t>
            </a:r>
            <a:r>
              <a:rPr lang="en-GB" dirty="0"/>
              <a:t>++) {</a:t>
            </a:r>
          </a:p>
          <a:p>
            <a:r>
              <a:rPr lang="en-GB" dirty="0"/>
              <a:t>        </a:t>
            </a:r>
            <a:r>
              <a:rPr lang="en-GB" dirty="0" err="1"/>
              <a:t>printf</a:t>
            </a:r>
            <a:r>
              <a:rPr lang="en-GB" dirty="0"/>
              <a:t>("Value of </a:t>
            </a:r>
            <a:r>
              <a:rPr lang="en-GB" dirty="0" err="1"/>
              <a:t>Argument_%d</a:t>
            </a:r>
            <a:r>
              <a:rPr lang="en-GB" dirty="0"/>
              <a:t> = %s\n", </a:t>
            </a:r>
            <a:r>
              <a:rPr lang="en-GB" dirty="0" err="1"/>
              <a:t>i</a:t>
            </a:r>
            <a:r>
              <a:rPr lang="en-GB" dirty="0"/>
              <a:t>, </a:t>
            </a:r>
            <a:r>
              <a:rPr lang="en-GB" dirty="0" err="1"/>
              <a:t>argv</a:t>
            </a:r>
            <a:r>
              <a:rPr lang="en-GB" dirty="0"/>
              <a:t>[</a:t>
            </a:r>
            <a:r>
              <a:rPr lang="en-GB" dirty="0" err="1"/>
              <a:t>i</a:t>
            </a:r>
            <a:r>
              <a:rPr lang="en-GB" dirty="0"/>
              <a:t>]);</a:t>
            </a:r>
          </a:p>
          <a:p>
            <a:r>
              <a:rPr lang="en-GB" dirty="0"/>
              <a:t>    }  </a:t>
            </a:r>
          </a:p>
          <a:p>
            <a:r>
              <a:rPr lang="en-GB" dirty="0"/>
              <a:t>  </a:t>
            </a:r>
          </a:p>
          <a:p>
            <a:r>
              <a:rPr lang="en-GB" dirty="0"/>
              <a:t>    return 0;</a:t>
            </a:r>
          </a:p>
          <a:p>
            <a:r>
              <a:rPr lang="en-GB" dirty="0"/>
              <a:t>}</a:t>
            </a:r>
          </a:p>
          <a:p>
            <a:endParaRPr lang="en-GB" dirty="0"/>
          </a:p>
        </p:txBody>
      </p:sp>
      <p:sp>
        <p:nvSpPr>
          <p:cNvPr id="4" name="Slide Number Placeholder 3"/>
          <p:cNvSpPr>
            <a:spLocks noGrp="1"/>
          </p:cNvSpPr>
          <p:nvPr>
            <p:ph type="sldNum" sz="quarter" idx="5"/>
          </p:nvPr>
        </p:nvSpPr>
        <p:spPr/>
        <p:txBody>
          <a:bodyPr/>
          <a:lstStyle/>
          <a:p>
            <a:fld id="{E7CCE34D-CFF1-4FFE-815B-D050E7ED2DFD}" type="slidenum">
              <a:rPr lang="en-US" smtClean="0"/>
              <a:t>6</a:t>
            </a:fld>
            <a:endParaRPr lang="en-US"/>
          </a:p>
        </p:txBody>
      </p:sp>
    </p:spTree>
    <p:extLst>
      <p:ext uri="{BB962C8B-B14F-4D97-AF65-F5344CB8AC3E}">
        <p14:creationId xmlns:p14="http://schemas.microsoft.com/office/powerpoint/2010/main" val="3373453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C586C0"/>
                </a:solidFill>
                <a:effectLst/>
                <a:latin typeface="Consolas" panose="020B0609020204030204" pitchFamily="49" charset="0"/>
              </a:rPr>
              <a:t>#include</a:t>
            </a:r>
            <a:r>
              <a:rPr lang="en-GB" b="0" dirty="0">
                <a:solidFill>
                  <a:srgbClr val="569CD6"/>
                </a:solidFill>
                <a:effectLst/>
                <a:latin typeface="Consolas" panose="020B0609020204030204" pitchFamily="49" charset="0"/>
              </a:rPr>
              <a:t> </a:t>
            </a:r>
            <a:r>
              <a:rPr lang="en-GB" b="0" dirty="0">
                <a:solidFill>
                  <a:srgbClr val="CE9178"/>
                </a:solidFill>
                <a:effectLst/>
                <a:latin typeface="Consolas" panose="020B0609020204030204" pitchFamily="49" charset="0"/>
              </a:rPr>
              <a:t>&lt;</a:t>
            </a:r>
            <a:r>
              <a:rPr lang="en-GB" b="0" dirty="0" err="1">
                <a:solidFill>
                  <a:srgbClr val="CE9178"/>
                </a:solidFill>
                <a:effectLst/>
                <a:latin typeface="Consolas" panose="020B0609020204030204" pitchFamily="49" charset="0"/>
              </a:rPr>
              <a:t>stdio.h</a:t>
            </a:r>
            <a:r>
              <a:rPr lang="en-GB" b="0" dirty="0">
                <a:solidFill>
                  <a:srgbClr val="CE9178"/>
                </a:solidFill>
                <a:effectLst/>
                <a:latin typeface="Consolas" panose="020B0609020204030204" pitchFamily="49" charset="0"/>
              </a:rPr>
              <a:t>&gt;</a:t>
            </a:r>
            <a:endParaRPr lang="en-GB" b="0" dirty="0">
              <a:solidFill>
                <a:srgbClr val="D4D4D4"/>
              </a:solidFill>
              <a:effectLst/>
              <a:latin typeface="Consolas" panose="020B0609020204030204" pitchFamily="49" charset="0"/>
            </a:endParaRPr>
          </a:p>
          <a:p>
            <a:r>
              <a:rPr lang="en-GB" b="0" dirty="0">
                <a:solidFill>
                  <a:srgbClr val="C586C0"/>
                </a:solidFill>
                <a:effectLst/>
                <a:latin typeface="Consolas" panose="020B0609020204030204" pitchFamily="49" charset="0"/>
              </a:rPr>
              <a:t>#include</a:t>
            </a:r>
            <a:r>
              <a:rPr lang="en-GB" b="0" dirty="0">
                <a:solidFill>
                  <a:srgbClr val="569CD6"/>
                </a:solidFill>
                <a:effectLst/>
                <a:latin typeface="Consolas" panose="020B0609020204030204" pitchFamily="49" charset="0"/>
              </a:rPr>
              <a:t> </a:t>
            </a:r>
            <a:r>
              <a:rPr lang="en-GB" b="0" dirty="0">
                <a:solidFill>
                  <a:srgbClr val="CE9178"/>
                </a:solidFill>
                <a:effectLst/>
                <a:latin typeface="Consolas" panose="020B0609020204030204" pitchFamily="49" charset="0"/>
              </a:rPr>
              <a:t>&lt;</a:t>
            </a:r>
            <a:r>
              <a:rPr lang="en-GB" b="0" dirty="0" err="1">
                <a:solidFill>
                  <a:srgbClr val="CE9178"/>
                </a:solidFill>
                <a:effectLst/>
                <a:latin typeface="Consolas" panose="020B0609020204030204" pitchFamily="49" charset="0"/>
              </a:rPr>
              <a:t>stdlib.h</a:t>
            </a:r>
            <a:r>
              <a:rPr lang="en-GB" b="0" dirty="0">
                <a:solidFill>
                  <a:srgbClr val="CE9178"/>
                </a:solidFill>
                <a:effectLst/>
                <a:latin typeface="Consolas" panose="020B0609020204030204" pitchFamily="49" charset="0"/>
              </a:rPr>
              <a:t>&gt;</a:t>
            </a:r>
            <a:endParaRPr lang="en-GB" b="0" dirty="0">
              <a:solidFill>
                <a:srgbClr val="D4D4D4"/>
              </a:solidFill>
              <a:effectLst/>
              <a:latin typeface="Consolas" panose="020B0609020204030204" pitchFamily="49" charset="0"/>
            </a:endParaRPr>
          </a:p>
          <a:p>
            <a:br>
              <a:rPr lang="en-GB" b="0" dirty="0">
                <a:solidFill>
                  <a:srgbClr val="D4D4D4"/>
                </a:solidFill>
                <a:effectLst/>
                <a:latin typeface="Consolas" panose="020B0609020204030204" pitchFamily="49" charset="0"/>
              </a:rPr>
            </a:b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main</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malloc</a:t>
            </a:r>
            <a:r>
              <a:rPr lang="en-GB" b="0" dirty="0">
                <a:solidFill>
                  <a:srgbClr val="D4D4D4"/>
                </a:solidFill>
                <a:effectLst/>
                <a:latin typeface="Consolas" panose="020B0609020204030204" pitchFamily="49" charset="0"/>
              </a:rPr>
              <a:t>(</a:t>
            </a:r>
            <a:r>
              <a:rPr lang="en-GB" b="0" dirty="0" err="1">
                <a:solidFill>
                  <a:srgbClr val="569CD6"/>
                </a:solidFill>
                <a:effectLst/>
                <a:latin typeface="Consolas" panose="020B0609020204030204" pitchFamily="49" charset="0"/>
              </a:rPr>
              <a:t>sizeof</a:t>
            </a:r>
            <a:r>
              <a:rPr lang="en-GB" b="0" dirty="0">
                <a:solidFill>
                  <a:srgbClr val="D4D4D4"/>
                </a:solidFill>
                <a:effectLst/>
                <a:latin typeface="Consolas" panose="020B0609020204030204" pitchFamily="49" charset="0"/>
              </a:rPr>
              <a:t>(</a:t>
            </a: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10</a:t>
            </a:r>
            <a:r>
              <a:rPr lang="en-GB" b="0"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for</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0</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&lt;</a:t>
            </a:r>
            <a:r>
              <a:rPr lang="en-GB" b="0" dirty="0">
                <a:solidFill>
                  <a:srgbClr val="B5CEA8"/>
                </a:solidFill>
                <a:effectLst/>
                <a:latin typeface="Consolas" panose="020B0609020204030204" pitchFamily="49" charset="0"/>
              </a:rPr>
              <a:t>10</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10</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p>
          <a:p>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for</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0</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&lt;</a:t>
            </a:r>
            <a:r>
              <a:rPr lang="en-GB" b="0" dirty="0">
                <a:solidFill>
                  <a:srgbClr val="B5CEA8"/>
                </a:solidFill>
                <a:effectLst/>
                <a:latin typeface="Consolas" panose="020B0609020204030204" pitchFamily="49" charset="0"/>
              </a:rPr>
              <a:t>10</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err="1">
                <a:solidFill>
                  <a:srgbClr val="DCDCAA"/>
                </a:solidFill>
                <a:effectLst/>
                <a:latin typeface="Consolas" panose="020B0609020204030204" pitchFamily="49" charset="0"/>
              </a:rPr>
              <a:t>printf</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a:t>
            </a:r>
            <a:r>
              <a:rPr lang="en-GB" b="0" dirty="0">
                <a:solidFill>
                  <a:srgbClr val="9CDCFE"/>
                </a:solidFill>
                <a:effectLst/>
                <a:latin typeface="Consolas" panose="020B0609020204030204" pitchFamily="49" charset="0"/>
              </a:rPr>
              <a:t>%d</a:t>
            </a:r>
            <a:r>
              <a:rPr lang="en-GB" b="0" dirty="0">
                <a:solidFill>
                  <a:srgbClr val="CE9178"/>
                </a:solidFill>
                <a:effectLst/>
                <a:latin typeface="Consolas" panose="020B0609020204030204" pitchFamily="49" charset="0"/>
              </a:rPr>
              <a:t>]=</a:t>
            </a:r>
            <a:r>
              <a:rPr lang="en-GB" b="0" dirty="0">
                <a:solidFill>
                  <a:srgbClr val="9CDCFE"/>
                </a:solidFill>
                <a:effectLst/>
                <a:latin typeface="Consolas" panose="020B0609020204030204" pitchFamily="49" charset="0"/>
              </a:rPr>
              <a:t>%d</a:t>
            </a:r>
            <a:r>
              <a:rPr lang="en-GB" b="0" dirty="0">
                <a:solidFill>
                  <a:srgbClr val="D7BA7D"/>
                </a:solidFill>
                <a:effectLst/>
                <a:latin typeface="Consolas" panose="020B0609020204030204" pitchFamily="49" charset="0"/>
              </a:rPr>
              <a:t>\n</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err="1">
                <a:solidFill>
                  <a:srgbClr val="DCDCAA"/>
                </a:solidFill>
                <a:effectLst/>
                <a:latin typeface="Consolas" panose="020B0609020204030204" pitchFamily="49" charset="0"/>
              </a:rPr>
              <a:t>printf</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t>
            </a:r>
            <a:r>
              <a:rPr lang="en-GB" b="0" dirty="0">
                <a:solidFill>
                  <a:srgbClr val="D7BA7D"/>
                </a:solidFill>
                <a:effectLst/>
                <a:latin typeface="Consolas" panose="020B0609020204030204" pitchFamily="49" charset="0"/>
              </a:rPr>
              <a:t>\</a:t>
            </a:r>
            <a:r>
              <a:rPr lang="en-GB" b="0" dirty="0" err="1">
                <a:solidFill>
                  <a:srgbClr val="D7BA7D"/>
                </a:solidFill>
                <a:effectLst/>
                <a:latin typeface="Consolas" panose="020B0609020204030204" pitchFamily="49" charset="0"/>
              </a:rPr>
              <a:t>n</a:t>
            </a:r>
            <a:r>
              <a:rPr lang="en-GB" b="0" dirty="0" err="1">
                <a:solidFill>
                  <a:srgbClr val="CE9178"/>
                </a:solidFill>
                <a:effectLst/>
                <a:latin typeface="Consolas" panose="020B0609020204030204" pitchFamily="49" charset="0"/>
              </a:rPr>
              <a:t>adress</a:t>
            </a:r>
            <a:r>
              <a:rPr lang="en-GB" b="0" dirty="0">
                <a:solidFill>
                  <a:srgbClr val="CE9178"/>
                </a:solidFill>
                <a:effectLst/>
                <a:latin typeface="Consolas" panose="020B0609020204030204" pitchFamily="49" charset="0"/>
              </a:rPr>
              <a:t> of a: </a:t>
            </a:r>
            <a:r>
              <a:rPr lang="en-GB" b="0" dirty="0">
                <a:solidFill>
                  <a:srgbClr val="9CDCFE"/>
                </a:solidFill>
                <a:effectLst/>
                <a:latin typeface="Consolas" panose="020B0609020204030204" pitchFamily="49" charset="0"/>
              </a:rPr>
              <a:t>%p</a:t>
            </a:r>
            <a:r>
              <a:rPr lang="en-GB" b="0" dirty="0">
                <a:solidFill>
                  <a:srgbClr val="D7BA7D"/>
                </a:solidFill>
                <a:effectLst/>
                <a:latin typeface="Consolas" panose="020B0609020204030204" pitchFamily="49" charset="0"/>
              </a:rPr>
              <a:t>\n\n</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free</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a</a:t>
            </a:r>
            <a:r>
              <a:rPr lang="en-GB" b="0" dirty="0">
                <a:solidFill>
                  <a:srgbClr val="D4D4D4"/>
                </a:solidFill>
                <a:effectLst/>
                <a:latin typeface="Consolas" panose="020B0609020204030204" pitchFamily="49" charset="0"/>
              </a:rPr>
              <a:t>);</a:t>
            </a:r>
          </a:p>
          <a:p>
            <a:r>
              <a:rPr lang="en-GB" b="0">
                <a:solidFill>
                  <a:srgbClr val="D4D4D4"/>
                </a:solidFill>
                <a:effectLst/>
                <a:latin typeface="Consolas" panose="020B0609020204030204" pitchFamily="49" charset="0"/>
              </a:rPr>
              <a:t>}</a:t>
            </a:r>
          </a:p>
          <a:p>
            <a:endParaRPr lang="en-GB"/>
          </a:p>
        </p:txBody>
      </p:sp>
      <p:sp>
        <p:nvSpPr>
          <p:cNvPr id="4" name="Slide Number Placeholder 3"/>
          <p:cNvSpPr>
            <a:spLocks noGrp="1"/>
          </p:cNvSpPr>
          <p:nvPr>
            <p:ph type="sldNum" sz="quarter" idx="5"/>
          </p:nvPr>
        </p:nvSpPr>
        <p:spPr/>
        <p:txBody>
          <a:bodyPr/>
          <a:lstStyle/>
          <a:p>
            <a:fld id="{E7CCE34D-CFF1-4FFE-815B-D050E7ED2DFD}" type="slidenum">
              <a:rPr lang="en-US" smtClean="0"/>
              <a:t>8</a:t>
            </a:fld>
            <a:endParaRPr lang="en-US"/>
          </a:p>
        </p:txBody>
      </p:sp>
    </p:spTree>
    <p:extLst>
      <p:ext uri="{BB962C8B-B14F-4D97-AF65-F5344CB8AC3E}">
        <p14:creationId xmlns:p14="http://schemas.microsoft.com/office/powerpoint/2010/main" val="3921943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569CD6"/>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main</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calloc</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10</a:t>
            </a:r>
            <a:r>
              <a:rPr lang="en-US" b="0" dirty="0">
                <a:solidFill>
                  <a:srgbClr val="D4D4D4"/>
                </a:solidFill>
                <a:effectLst/>
                <a:latin typeface="Consolas" panose="020B0609020204030204" pitchFamily="49" charset="0"/>
              </a:rPr>
              <a:t>, </a:t>
            </a:r>
            <a:r>
              <a:rPr lang="en-US" b="0" dirty="0" err="1">
                <a:solidFill>
                  <a:srgbClr val="569CD6"/>
                </a:solidFill>
                <a:effectLst/>
                <a:latin typeface="Consolas" panose="020B0609020204030204" pitchFamily="49" charset="0"/>
              </a:rPr>
              <a:t>sizeof</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int</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for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a:t>
            </a:r>
            <a:r>
              <a:rPr lang="en-US" b="0" dirty="0">
                <a:solidFill>
                  <a:srgbClr val="D4D4D4"/>
                </a:solidFill>
                <a:effectLst/>
                <a:latin typeface="Consolas" panose="020B0609020204030204" pitchFamily="49" charset="0"/>
              </a:rPr>
              <a:t>&lt;</a:t>
            </a:r>
            <a:r>
              <a:rPr lang="en-US" b="0" dirty="0">
                <a:solidFill>
                  <a:srgbClr val="B5CEA8"/>
                </a:solidFill>
                <a:effectLst/>
                <a:latin typeface="Consolas" panose="020B0609020204030204" pitchFamily="49" charset="0"/>
              </a:rPr>
              <a:t>10</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i</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10</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i</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for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a:t>
            </a:r>
            <a:r>
              <a:rPr lang="en-US" b="0" dirty="0">
                <a:solidFill>
                  <a:srgbClr val="D4D4D4"/>
                </a:solidFill>
                <a:effectLst/>
                <a:latin typeface="Consolas" panose="020B0609020204030204" pitchFamily="49" charset="0"/>
              </a:rPr>
              <a:t>&lt;</a:t>
            </a:r>
            <a:r>
              <a:rPr lang="en-US" b="0" dirty="0">
                <a:solidFill>
                  <a:srgbClr val="B5CEA8"/>
                </a:solidFill>
                <a:effectLst/>
                <a:latin typeface="Consolas" panose="020B0609020204030204" pitchFamily="49" charset="0"/>
              </a:rPr>
              <a:t>10</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printf</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a:t>
            </a:r>
            <a:r>
              <a:rPr lang="en-US" b="0" dirty="0">
                <a:solidFill>
                  <a:srgbClr val="9CDCFE"/>
                </a:solidFill>
                <a:effectLst/>
                <a:latin typeface="Consolas" panose="020B0609020204030204" pitchFamily="49" charset="0"/>
              </a:rPr>
              <a:t>%d</a:t>
            </a:r>
            <a:r>
              <a:rPr lang="en-US" b="0" dirty="0">
                <a:solidFill>
                  <a:srgbClr val="CE9178"/>
                </a:solidFill>
                <a:effectLst/>
                <a:latin typeface="Consolas" panose="020B0609020204030204" pitchFamily="49" charset="0"/>
              </a:rPr>
              <a:t>]=</a:t>
            </a:r>
            <a:r>
              <a:rPr lang="en-US" b="0" dirty="0">
                <a:solidFill>
                  <a:srgbClr val="9CDCFE"/>
                </a:solidFill>
                <a:effectLst/>
                <a:latin typeface="Consolas" panose="020B0609020204030204" pitchFamily="49" charset="0"/>
              </a:rPr>
              <a:t>%d</a:t>
            </a:r>
            <a:r>
              <a:rPr lang="en-US" b="0" dirty="0">
                <a:solidFill>
                  <a:srgbClr val="D7BA7D"/>
                </a:solidFill>
                <a:effectLst/>
                <a:latin typeface="Consolas" panose="020B0609020204030204" pitchFamily="49" charset="0"/>
              </a:rPr>
              <a:t>\n</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i</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i</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puts</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printf</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adress</a:t>
            </a:r>
            <a:r>
              <a:rPr lang="en-US" b="0" dirty="0">
                <a:solidFill>
                  <a:srgbClr val="CE9178"/>
                </a:solidFill>
                <a:effectLst/>
                <a:latin typeface="Consolas" panose="020B0609020204030204" pitchFamily="49" charset="0"/>
              </a:rPr>
              <a:t> of a: </a:t>
            </a:r>
            <a:r>
              <a:rPr lang="en-US" b="0" dirty="0">
                <a:solidFill>
                  <a:srgbClr val="9CDCFE"/>
                </a:solidFill>
                <a:effectLst/>
                <a:latin typeface="Consolas" panose="020B0609020204030204" pitchFamily="49" charset="0"/>
              </a:rPr>
              <a:t>%p</a:t>
            </a:r>
            <a:r>
              <a:rPr lang="en-US" b="0" dirty="0">
                <a:solidFill>
                  <a:srgbClr val="D7BA7D"/>
                </a:solidFill>
                <a:effectLst/>
                <a:latin typeface="Consolas" panose="020B0609020204030204" pitchFamily="49" charset="0"/>
              </a:rPr>
              <a:t>\n</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free</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t>
            </a:r>
          </a:p>
          <a:p>
            <a:endParaRPr lang="en-GB" dirty="0"/>
          </a:p>
        </p:txBody>
      </p:sp>
      <p:sp>
        <p:nvSpPr>
          <p:cNvPr id="4" name="Slide Number Placeholder 3"/>
          <p:cNvSpPr>
            <a:spLocks noGrp="1"/>
          </p:cNvSpPr>
          <p:nvPr>
            <p:ph type="sldNum" sz="quarter" idx="5"/>
          </p:nvPr>
        </p:nvSpPr>
        <p:spPr/>
        <p:txBody>
          <a:bodyPr/>
          <a:lstStyle/>
          <a:p>
            <a:fld id="{E7CCE34D-CFF1-4FFE-815B-D050E7ED2DFD}" type="slidenum">
              <a:rPr lang="en-US" smtClean="0"/>
              <a:t>9</a:t>
            </a:fld>
            <a:endParaRPr lang="en-US"/>
          </a:p>
        </p:txBody>
      </p:sp>
    </p:spTree>
    <p:extLst>
      <p:ext uri="{BB962C8B-B14F-4D97-AF65-F5344CB8AC3E}">
        <p14:creationId xmlns:p14="http://schemas.microsoft.com/office/powerpoint/2010/main" val="3622443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mailto:Nazrin.Sultanli.Dolkhanova@bhos.edu.az" TargetMode="External"/><Relationship Id="rId1" Type="http://schemas.openxmlformats.org/officeDocument/2006/relationships/slideLayout" Target="../slideLayouts/slideLayout12.xml"/><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6.jpeg"/><Relationship Id="rId4" Type="http://schemas.openxmlformats.org/officeDocument/2006/relationships/diagramLayout" Target="../diagrams/layout1.xml"/><Relationship Id="rId9"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5" name="Group 2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6" name="Freeform: Shape 2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Oval 2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1" name="Rectangle 3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b="38859"/>
          <a:stretch/>
        </p:blipFill>
        <p:spPr>
          <a:xfrm>
            <a:off x="20" y="-142089"/>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33" name="Rectangle 32">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92000" y="-3"/>
            <a:ext cx="9000000" cy="6857998"/>
          </a:xfrm>
          <a:prstGeom prst="rect">
            <a:avLst/>
          </a:prstGeom>
          <a:gradFill flip="none" rotWithShape="1">
            <a:gsLst>
              <a:gs pos="50000">
                <a:schemeClr val="bg2">
                  <a:alpha val="60000"/>
                </a:schemeClr>
              </a:gs>
              <a:gs pos="0">
                <a:schemeClr val="bg2">
                  <a:alpha val="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5822576" y="549275"/>
            <a:ext cx="5818562" cy="2986234"/>
          </a:xfrm>
        </p:spPr>
        <p:txBody>
          <a:bodyPr vert="horz" wrap="square" lIns="0" tIns="0" rIns="0" bIns="0" rtlCol="0" anchor="b" anchorCtr="0">
            <a:normAutofit fontScale="90000"/>
          </a:bodyPr>
          <a:lstStyle/>
          <a:p>
            <a:pPr>
              <a:lnSpc>
                <a:spcPct val="100000"/>
              </a:lnSpc>
            </a:pPr>
            <a:r>
              <a:rPr lang="en-US" sz="6600" b="1" dirty="0">
                <a:solidFill>
                  <a:srgbClr val="FFFFFF"/>
                </a:solidFill>
              </a:rPr>
              <a:t>Dynamic Memory Allocation</a:t>
            </a:r>
            <a:endParaRPr lang="en-US" sz="6400" kern="1200" dirty="0">
              <a:solidFill>
                <a:schemeClr val="tx1"/>
              </a:solidFill>
              <a:latin typeface="+mj-lt"/>
              <a:ea typeface="+mj-ea"/>
              <a:cs typeface="+mj-cs"/>
            </a:endParaRPr>
          </a:p>
        </p:txBody>
      </p:sp>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5822576" y="3762198"/>
            <a:ext cx="5437187" cy="2265216"/>
          </a:xfrm>
        </p:spPr>
        <p:txBody>
          <a:bodyPr vert="horz" wrap="square" lIns="0" tIns="0" rIns="0" bIns="0" rtlCol="0">
            <a:normAutofit/>
          </a:bodyPr>
          <a:lstStyle/>
          <a:p>
            <a:pPr marL="0" indent="0">
              <a:lnSpc>
                <a:spcPct val="100000"/>
              </a:lnSpc>
            </a:pPr>
            <a:r>
              <a:rPr lang="en-US" sz="2400" kern="1200" dirty="0">
                <a:latin typeface="+mn-lt"/>
                <a:ea typeface="+mn-ea"/>
                <a:cs typeface="+mn-cs"/>
              </a:rPr>
              <a:t>Nazrin Dolkhanova Sultanli</a:t>
            </a:r>
          </a:p>
          <a:p>
            <a:pPr marL="0" indent="0">
              <a:lnSpc>
                <a:spcPct val="100000"/>
              </a:lnSpc>
            </a:pPr>
            <a:r>
              <a:rPr lang="en-US" sz="1800" dirty="0">
                <a:effectLst/>
                <a:latin typeface="Times New Roman" panose="02020603050405020304" pitchFamily="18" charset="0"/>
                <a:ea typeface="Times New Roman" panose="02020603050405020304" pitchFamily="18" charset="0"/>
              </a:rPr>
              <a:t>Programming</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Computer</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a:t>
            </a:r>
            <a:r>
              <a:rPr lang="en-US" sz="1800" spc="-335" dirty="0">
                <a:effectLst/>
                <a:latin typeface="Times New Roman" panose="02020603050405020304" pitchFamily="18" charset="0"/>
                <a:ea typeface="Times New Roman" panose="02020603050405020304" pitchFamily="18" charset="0"/>
              </a:rPr>
              <a:t> </a:t>
            </a:r>
            <a:endParaRPr lang="en-US" sz="2400" kern="1200" dirty="0">
              <a:latin typeface="+mn-lt"/>
              <a:ea typeface="+mn-ea"/>
              <a:cs typeface="+mn-cs"/>
            </a:endParaRPr>
          </a:p>
        </p:txBody>
      </p:sp>
      <p:pic>
        <p:nvPicPr>
          <p:cNvPr id="7" name="Graphic 6">
            <a:extLst>
              <a:ext uri="{FF2B5EF4-FFF2-40B4-BE49-F238E27FC236}">
                <a16:creationId xmlns:a16="http://schemas.microsoft.com/office/drawing/2014/main" id="{8BE51323-B855-A736-DC17-9EAA8859DB3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433" y="126654"/>
            <a:ext cx="1304925" cy="809625"/>
          </a:xfrm>
          <a:prstGeom prst="rect">
            <a:avLst/>
          </a:prstGeom>
        </p:spPr>
      </p:pic>
    </p:spTree>
    <p:extLst>
      <p:ext uri="{BB962C8B-B14F-4D97-AF65-F5344CB8AC3E}">
        <p14:creationId xmlns:p14="http://schemas.microsoft.com/office/powerpoint/2010/main" val="75281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1100400" y="66424"/>
            <a:ext cx="11091600" cy="1350675"/>
          </a:xfrm>
        </p:spPr>
        <p:txBody>
          <a:bodyPr/>
          <a:lstStyle/>
          <a:p>
            <a:r>
              <a:rPr lang="en-US" dirty="0"/>
              <a:t>6</a:t>
            </a:r>
            <a:r>
              <a:rPr lang="en-US" sz="4800" dirty="0"/>
              <a:t>.3 free()</a:t>
            </a:r>
            <a:endParaRPr lang="en-US" dirty="0"/>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13" name="Date Placeholder 13">
            <a:extLst>
              <a:ext uri="{FF2B5EF4-FFF2-40B4-BE49-F238E27FC236}">
                <a16:creationId xmlns:a16="http://schemas.microsoft.com/office/drawing/2014/main" id="{D894FB21-00CD-420A-8C4C-E969ADDF945E}"/>
              </a:ext>
            </a:extLst>
          </p:cNvPr>
          <p:cNvSpPr>
            <a:spLocks noGrp="1"/>
          </p:cNvSpPr>
          <p:nvPr>
            <p:ph type="dt" sz="half" idx="10"/>
          </p:nvPr>
        </p:nvSpPr>
        <p:spPr>
          <a:xfrm>
            <a:off x="550863" y="6507212"/>
            <a:ext cx="2628900" cy="153888"/>
          </a:xfrm>
        </p:spPr>
        <p:txBody>
          <a:bodyPr/>
          <a:lstStyle/>
          <a:p>
            <a:fld id="{916242EC-A1D4-4590-B2F5-EA78153FD17A}" type="datetime1">
              <a:rPr lang="en-US" smtClean="0"/>
              <a:t>10/19/2022</a:t>
            </a:fld>
            <a:endParaRPr lang="en-US" dirty="0"/>
          </a:p>
        </p:txBody>
      </p:sp>
      <p:sp>
        <p:nvSpPr>
          <p:cNvPr id="15" name="Footer Placeholder 14">
            <a:extLst>
              <a:ext uri="{FF2B5EF4-FFF2-40B4-BE49-F238E27FC236}">
                <a16:creationId xmlns:a16="http://schemas.microsoft.com/office/drawing/2014/main" id="{F13B8198-F24A-17B2-3799-96E19C7292C1}"/>
              </a:ext>
            </a:extLst>
          </p:cNvPr>
          <p:cNvSpPr>
            <a:spLocks noGrp="1"/>
          </p:cNvSpPr>
          <p:nvPr>
            <p:ph type="ftr" sz="quarter" idx="11"/>
          </p:nvPr>
        </p:nvSpPr>
        <p:spPr>
          <a:xfrm>
            <a:off x="3359150" y="6507212"/>
            <a:ext cx="6379210" cy="153888"/>
          </a:xfrm>
        </p:spPr>
        <p:txBody>
          <a:bodyPr/>
          <a:lstStyle/>
          <a:p>
            <a:r>
              <a:rPr lang="en-US" dirty="0"/>
              <a:t>C how to program Chapter 7</a:t>
            </a:r>
          </a:p>
        </p:txBody>
      </p:sp>
      <p:sp>
        <p:nvSpPr>
          <p:cNvPr id="2" name="TextBox 1">
            <a:extLst>
              <a:ext uri="{FF2B5EF4-FFF2-40B4-BE49-F238E27FC236}">
                <a16:creationId xmlns:a16="http://schemas.microsoft.com/office/drawing/2014/main" id="{80BFE8AC-897D-8F28-E968-AFA7C8F40D73}"/>
              </a:ext>
            </a:extLst>
          </p:cNvPr>
          <p:cNvSpPr txBox="1"/>
          <p:nvPr/>
        </p:nvSpPr>
        <p:spPr>
          <a:xfrm>
            <a:off x="316055" y="1318823"/>
            <a:ext cx="6745060" cy="1661993"/>
          </a:xfrm>
          <a:prstGeom prst="rect">
            <a:avLst/>
          </a:prstGeom>
          <a:noFill/>
        </p:spPr>
        <p:txBody>
          <a:bodyPr wrap="square">
            <a:spAutoFit/>
          </a:bodyPr>
          <a:lstStyle/>
          <a:p>
            <a:pPr algn="just"/>
            <a:r>
              <a:rPr lang="en-US" sz="1400" dirty="0"/>
              <a:t>Dynamically allocated memory created with either </a:t>
            </a:r>
            <a:r>
              <a:rPr lang="en-US" sz="1400" b="1" dirty="0" err="1"/>
              <a:t>calloc</a:t>
            </a:r>
            <a:r>
              <a:rPr lang="en-US" sz="1400" b="1" dirty="0"/>
              <a:t>() </a:t>
            </a:r>
            <a:r>
              <a:rPr lang="en-US" sz="1400" dirty="0"/>
              <a:t>or </a:t>
            </a:r>
            <a:r>
              <a:rPr lang="en-US" sz="1400" b="1" dirty="0"/>
              <a:t>malloc() </a:t>
            </a:r>
            <a:r>
              <a:rPr lang="en-US" sz="1400" dirty="0"/>
              <a:t>doesn't get freed on their own. You must explicitly use </a:t>
            </a:r>
            <a:r>
              <a:rPr lang="en-US" sz="1400" b="1" dirty="0"/>
              <a:t>free() </a:t>
            </a:r>
            <a:r>
              <a:rPr lang="en-US" sz="1400" dirty="0"/>
              <a:t>to release the space. Otherwise, it will consume memory until program exit.</a:t>
            </a:r>
          </a:p>
          <a:p>
            <a:pPr algn="just"/>
            <a:endParaRPr lang="en-US" sz="1400" dirty="0"/>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rgbClr val="E6C07B"/>
                </a:solidFill>
              </a:rPr>
              <a:t>free</a:t>
            </a:r>
            <a:r>
              <a:rPr kumimoji="0" lang="en-US" altLang="en-US" sz="1600" b="0" i="0" u="none" strike="noStrike" cap="none" normalizeH="0" baseline="0" dirty="0">
                <a:ln>
                  <a:noFill/>
                </a:ln>
                <a:solidFill>
                  <a:srgbClr val="D3D3D3"/>
                </a:solidFill>
                <a:effectLst/>
              </a:rPr>
              <a:t>(</a:t>
            </a:r>
            <a:r>
              <a:rPr lang="en-US" altLang="en-US" sz="1600" dirty="0" err="1">
                <a:solidFill>
                  <a:srgbClr val="D19A66"/>
                </a:solidFill>
              </a:rPr>
              <a:t>ptr</a:t>
            </a:r>
            <a:r>
              <a:rPr kumimoji="0" lang="en-US" altLang="en-US" sz="1600" b="0" i="0" u="none" strike="noStrike" cap="none" normalizeH="0" baseline="0" dirty="0">
                <a:ln>
                  <a:noFill/>
                </a:ln>
                <a:solidFill>
                  <a:srgbClr val="D3D3D3"/>
                </a:solidFill>
                <a:effectLst/>
              </a:rPr>
              <a:t>);</a:t>
            </a:r>
            <a:r>
              <a:rPr kumimoji="0" lang="en-US" altLang="en-US" sz="1600" b="0" i="0" u="none" strike="noStrike" cap="none" normalizeH="0" baseline="0" dirty="0">
                <a:ln>
                  <a:noFill/>
                </a:ln>
                <a:solidFill>
                  <a:schemeClr val="tx1"/>
                </a:solidFill>
                <a:effectLst/>
              </a:rPr>
              <a:t> </a:t>
            </a:r>
          </a:p>
          <a:p>
            <a:pPr algn="just" eaLnBrk="0" fontAlgn="base" hangingPunct="0">
              <a:spcBef>
                <a:spcPct val="0"/>
              </a:spcBef>
              <a:spcAft>
                <a:spcPct val="0"/>
              </a:spcAft>
            </a:pPr>
            <a:endParaRPr kumimoji="0" lang="en-US" altLang="en-US"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rPr>
              <a:t>This statement frees the space allocated in the memory pointed by </a:t>
            </a:r>
            <a:r>
              <a:rPr kumimoji="0" lang="en-US" altLang="en-US" sz="1400" b="1" i="0" u="none" strike="noStrike" cap="none" normalizeH="0" baseline="0" dirty="0" err="1">
                <a:ln>
                  <a:noFill/>
                </a:ln>
                <a:solidFill>
                  <a:schemeClr val="tx1"/>
                </a:solidFill>
                <a:effectLst/>
              </a:rPr>
              <a:t>ptr</a:t>
            </a:r>
            <a:r>
              <a:rPr kumimoji="0" lang="en-US" altLang="en-US" sz="1400" b="0" i="0" u="none" strike="noStrike" cap="none" normalizeH="0" baseline="0" dirty="0">
                <a:ln>
                  <a:noFill/>
                </a:ln>
                <a:solidFill>
                  <a:schemeClr val="tx1"/>
                </a:solidFill>
                <a:effectLst/>
              </a:rPr>
              <a:t>.</a:t>
            </a:r>
            <a:endParaRPr lang="en-US" sz="1400" dirty="0"/>
          </a:p>
        </p:txBody>
      </p:sp>
      <p:sp>
        <p:nvSpPr>
          <p:cNvPr id="4" name="TextBox 3">
            <a:extLst>
              <a:ext uri="{FF2B5EF4-FFF2-40B4-BE49-F238E27FC236}">
                <a16:creationId xmlns:a16="http://schemas.microsoft.com/office/drawing/2014/main" id="{B313194F-1C72-9E3F-2CFD-51B801E4C681}"/>
              </a:ext>
            </a:extLst>
          </p:cNvPr>
          <p:cNvSpPr txBox="1"/>
          <p:nvPr/>
        </p:nvSpPr>
        <p:spPr>
          <a:xfrm>
            <a:off x="8020669" y="738790"/>
            <a:ext cx="3400539" cy="1569660"/>
          </a:xfrm>
          <a:prstGeom prst="rect">
            <a:avLst/>
          </a:prstGeom>
          <a:noFill/>
        </p:spPr>
        <p:txBody>
          <a:bodyPr wrap="square">
            <a:spAutoFit/>
          </a:bodyPr>
          <a:lstStyle/>
          <a:p>
            <a:r>
              <a:rPr lang="en-GB" sz="1200" b="0" dirty="0">
                <a:solidFill>
                  <a:srgbClr val="569CD6"/>
                </a:solidFill>
                <a:effectLst/>
                <a:latin typeface="Consolas" panose="020B0609020204030204" pitchFamily="49" charset="0"/>
              </a:rPr>
              <a:t>void</a:t>
            </a:r>
            <a:r>
              <a:rPr lang="en-GB" sz="1200" b="0" dirty="0">
                <a:solidFill>
                  <a:srgbClr val="D4D4D4"/>
                </a:solidFill>
                <a:effectLst/>
                <a:latin typeface="Consolas" panose="020B0609020204030204" pitchFamily="49" charset="0"/>
              </a:rPr>
              <a:t> </a:t>
            </a:r>
            <a:r>
              <a:rPr lang="en-GB" sz="1200" b="0" dirty="0">
                <a:solidFill>
                  <a:srgbClr val="DCDCAA"/>
                </a:solidFill>
                <a:effectLst/>
                <a:latin typeface="Consolas" panose="020B0609020204030204" pitchFamily="49" charset="0"/>
              </a:rPr>
              <a:t>mem</a:t>
            </a:r>
            <a:r>
              <a:rPr lang="en-GB" sz="1200" b="0" dirty="0">
                <a:solidFill>
                  <a:srgbClr val="D4D4D4"/>
                </a:solidFill>
                <a:effectLst/>
                <a:latin typeface="Consolas" panose="020B0609020204030204" pitchFamily="49" charset="0"/>
              </a:rPr>
              <a:t>(){</a:t>
            </a:r>
          </a:p>
          <a:p>
            <a:r>
              <a:rPr lang="en-GB" sz="1200" b="0" dirty="0">
                <a:solidFill>
                  <a:srgbClr val="D4D4D4"/>
                </a:solidFill>
                <a:effectLst/>
                <a:latin typeface="Consolas" panose="020B0609020204030204" pitchFamily="49" charset="0"/>
              </a:rPr>
              <a:t>    </a:t>
            </a:r>
            <a:r>
              <a:rPr lang="en-GB" sz="1200" b="0" dirty="0">
                <a:solidFill>
                  <a:srgbClr val="569CD6"/>
                </a:solidFill>
                <a:effectLst/>
                <a:latin typeface="Consolas" panose="020B0609020204030204" pitchFamily="49" charset="0"/>
              </a:rPr>
              <a:t>int</a:t>
            </a:r>
            <a:r>
              <a:rPr lang="en-GB" sz="1200" b="0" dirty="0">
                <a:solidFill>
                  <a:srgbClr val="D4D4D4"/>
                </a:solidFill>
                <a:effectLst/>
                <a:latin typeface="Consolas" panose="020B0609020204030204" pitchFamily="49" charset="0"/>
              </a:rPr>
              <a:t> *</a:t>
            </a:r>
            <a:r>
              <a:rPr lang="en-GB" sz="1200" b="0" dirty="0">
                <a:solidFill>
                  <a:srgbClr val="9CDCFE"/>
                </a:solidFill>
                <a:effectLst/>
                <a:latin typeface="Consolas" panose="020B0609020204030204" pitchFamily="49" charset="0"/>
              </a:rPr>
              <a:t>p</a:t>
            </a:r>
            <a:r>
              <a:rPr lang="en-GB" sz="1200" b="0" dirty="0">
                <a:solidFill>
                  <a:srgbClr val="D4D4D4"/>
                </a:solidFill>
                <a:effectLst/>
                <a:latin typeface="Consolas" panose="020B0609020204030204" pitchFamily="49" charset="0"/>
              </a:rPr>
              <a:t>=</a:t>
            </a:r>
            <a:r>
              <a:rPr lang="en-GB" sz="1200" b="0" dirty="0">
                <a:solidFill>
                  <a:srgbClr val="DCDCAA"/>
                </a:solidFill>
                <a:effectLst/>
                <a:latin typeface="Consolas" panose="020B0609020204030204" pitchFamily="49" charset="0"/>
              </a:rPr>
              <a:t>malloc</a:t>
            </a:r>
            <a:r>
              <a:rPr lang="en-GB" sz="1200" b="0" dirty="0">
                <a:solidFill>
                  <a:srgbClr val="D4D4D4"/>
                </a:solidFill>
                <a:effectLst/>
                <a:latin typeface="Consolas" panose="020B0609020204030204" pitchFamily="49" charset="0"/>
              </a:rPr>
              <a:t>(</a:t>
            </a:r>
            <a:r>
              <a:rPr lang="en-GB" sz="1200" b="0" dirty="0" err="1">
                <a:solidFill>
                  <a:srgbClr val="569CD6"/>
                </a:solidFill>
                <a:effectLst/>
                <a:latin typeface="Consolas" panose="020B0609020204030204" pitchFamily="49" charset="0"/>
              </a:rPr>
              <a:t>sizeof</a:t>
            </a:r>
            <a:r>
              <a:rPr lang="en-GB" sz="1200" b="0" dirty="0">
                <a:solidFill>
                  <a:srgbClr val="D4D4D4"/>
                </a:solidFill>
                <a:effectLst/>
                <a:latin typeface="Consolas" panose="020B0609020204030204" pitchFamily="49" charset="0"/>
              </a:rPr>
              <a:t>(</a:t>
            </a:r>
            <a:r>
              <a:rPr lang="en-GB" sz="1200" b="0" dirty="0">
                <a:solidFill>
                  <a:srgbClr val="569CD6"/>
                </a:solidFill>
                <a:effectLst/>
                <a:latin typeface="Consolas" panose="020B0609020204030204" pitchFamily="49" charset="0"/>
              </a:rPr>
              <a:t>int</a:t>
            </a:r>
            <a:r>
              <a:rPr lang="en-GB" sz="1200" b="0" dirty="0">
                <a:solidFill>
                  <a:srgbClr val="D4D4D4"/>
                </a:solidFill>
                <a:effectLst/>
                <a:latin typeface="Consolas" panose="020B0609020204030204" pitchFamily="49" charset="0"/>
              </a:rPr>
              <a:t>)*</a:t>
            </a:r>
            <a:r>
              <a:rPr lang="en-GB" sz="1200" b="0" dirty="0">
                <a:solidFill>
                  <a:srgbClr val="B5CEA8"/>
                </a:solidFill>
                <a:effectLst/>
                <a:latin typeface="Consolas" panose="020B0609020204030204" pitchFamily="49" charset="0"/>
              </a:rPr>
              <a:t>12800</a:t>
            </a:r>
            <a:r>
              <a:rPr lang="en-GB" sz="1200" b="0" dirty="0">
                <a:solidFill>
                  <a:srgbClr val="D4D4D4"/>
                </a:solidFill>
                <a:effectLst/>
                <a:latin typeface="Consolas" panose="020B0609020204030204" pitchFamily="49" charset="0"/>
              </a:rPr>
              <a:t>);</a:t>
            </a:r>
          </a:p>
          <a:p>
            <a:r>
              <a:rPr lang="en-GB" sz="1200" b="0" dirty="0">
                <a:solidFill>
                  <a:srgbClr val="D4D4D4"/>
                </a:solidFill>
                <a:effectLst/>
                <a:latin typeface="Consolas" panose="020B0609020204030204" pitchFamily="49" charset="0"/>
              </a:rPr>
              <a:t>}</a:t>
            </a:r>
          </a:p>
          <a:p>
            <a:r>
              <a:rPr lang="en-GB" sz="1200" b="0" dirty="0">
                <a:solidFill>
                  <a:srgbClr val="569CD6"/>
                </a:solidFill>
                <a:effectLst/>
                <a:latin typeface="Consolas" panose="020B0609020204030204" pitchFamily="49" charset="0"/>
              </a:rPr>
              <a:t>int</a:t>
            </a:r>
            <a:r>
              <a:rPr lang="en-GB" sz="1200" b="0" dirty="0">
                <a:solidFill>
                  <a:srgbClr val="D4D4D4"/>
                </a:solidFill>
                <a:effectLst/>
                <a:latin typeface="Consolas" panose="020B0609020204030204" pitchFamily="49" charset="0"/>
              </a:rPr>
              <a:t> </a:t>
            </a:r>
            <a:r>
              <a:rPr lang="en-GB" sz="1200" b="0" dirty="0">
                <a:solidFill>
                  <a:srgbClr val="DCDCAA"/>
                </a:solidFill>
                <a:effectLst/>
                <a:latin typeface="Consolas" panose="020B0609020204030204" pitchFamily="49" charset="0"/>
              </a:rPr>
              <a:t>main</a:t>
            </a:r>
            <a:r>
              <a:rPr lang="en-GB" sz="1200" b="0" dirty="0">
                <a:solidFill>
                  <a:srgbClr val="D4D4D4"/>
                </a:solidFill>
                <a:effectLst/>
                <a:latin typeface="Consolas" panose="020B0609020204030204" pitchFamily="49" charset="0"/>
              </a:rPr>
              <a:t>(){</a:t>
            </a:r>
          </a:p>
          <a:p>
            <a:r>
              <a:rPr lang="en-GB" sz="1200" b="0" dirty="0">
                <a:solidFill>
                  <a:srgbClr val="D4D4D4"/>
                </a:solidFill>
                <a:effectLst/>
                <a:latin typeface="Consolas" panose="020B0609020204030204" pitchFamily="49" charset="0"/>
              </a:rPr>
              <a:t>    </a:t>
            </a:r>
            <a:r>
              <a:rPr lang="en-GB" sz="1200" b="0" dirty="0">
                <a:solidFill>
                  <a:srgbClr val="C586C0"/>
                </a:solidFill>
                <a:effectLst/>
                <a:latin typeface="Consolas" panose="020B0609020204030204" pitchFamily="49" charset="0"/>
              </a:rPr>
              <a:t>while</a:t>
            </a:r>
            <a:r>
              <a:rPr lang="en-GB" sz="1200" b="0" dirty="0">
                <a:solidFill>
                  <a:srgbClr val="D4D4D4"/>
                </a:solidFill>
                <a:effectLst/>
                <a:latin typeface="Consolas" panose="020B0609020204030204" pitchFamily="49" charset="0"/>
              </a:rPr>
              <a:t>(</a:t>
            </a:r>
            <a:r>
              <a:rPr lang="en-GB" sz="1200" b="0" dirty="0">
                <a:solidFill>
                  <a:srgbClr val="B5CEA8"/>
                </a:solidFill>
                <a:effectLst/>
                <a:latin typeface="Consolas" panose="020B0609020204030204" pitchFamily="49" charset="0"/>
              </a:rPr>
              <a:t>1</a:t>
            </a:r>
            <a:r>
              <a:rPr lang="en-GB" sz="1200" b="0" dirty="0">
                <a:solidFill>
                  <a:srgbClr val="D4D4D4"/>
                </a:solidFill>
                <a:effectLst/>
                <a:latin typeface="Consolas" panose="020B0609020204030204" pitchFamily="49" charset="0"/>
              </a:rPr>
              <a:t>) {</a:t>
            </a:r>
          </a:p>
          <a:p>
            <a:r>
              <a:rPr lang="en-GB" sz="1200" b="0" dirty="0">
                <a:solidFill>
                  <a:srgbClr val="D4D4D4"/>
                </a:solidFill>
                <a:effectLst/>
                <a:latin typeface="Consolas" panose="020B0609020204030204" pitchFamily="49" charset="0"/>
              </a:rPr>
              <a:t>        </a:t>
            </a:r>
            <a:r>
              <a:rPr lang="en-GB" sz="1200" b="0" dirty="0">
                <a:solidFill>
                  <a:srgbClr val="DCDCAA"/>
                </a:solidFill>
                <a:effectLst/>
                <a:latin typeface="Consolas" panose="020B0609020204030204" pitchFamily="49" charset="0"/>
              </a:rPr>
              <a:t>mem</a:t>
            </a:r>
            <a:r>
              <a:rPr lang="en-GB" sz="1200" b="0" dirty="0">
                <a:solidFill>
                  <a:srgbClr val="D4D4D4"/>
                </a:solidFill>
                <a:effectLst/>
                <a:latin typeface="Consolas" panose="020B0609020204030204" pitchFamily="49" charset="0"/>
              </a:rPr>
              <a:t>()</a:t>
            </a:r>
          </a:p>
          <a:p>
            <a:r>
              <a:rPr lang="en-GB" sz="1200" b="0" dirty="0">
                <a:solidFill>
                  <a:srgbClr val="D4D4D4"/>
                </a:solidFill>
                <a:effectLst/>
                <a:latin typeface="Consolas" panose="020B0609020204030204" pitchFamily="49" charset="0"/>
              </a:rPr>
              <a:t>        };</a:t>
            </a:r>
          </a:p>
          <a:p>
            <a:r>
              <a:rPr lang="en-GB" sz="1200" b="0" dirty="0">
                <a:solidFill>
                  <a:srgbClr val="D4D4D4"/>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C7E9DF2D-A9F8-1DEB-8A2D-2EDEDCA84309}"/>
              </a:ext>
            </a:extLst>
          </p:cNvPr>
          <p:cNvSpPr txBox="1"/>
          <p:nvPr/>
        </p:nvSpPr>
        <p:spPr>
          <a:xfrm>
            <a:off x="8020668" y="2457596"/>
            <a:ext cx="3400539" cy="523220"/>
          </a:xfrm>
          <a:prstGeom prst="rect">
            <a:avLst/>
          </a:prstGeom>
          <a:noFill/>
        </p:spPr>
        <p:txBody>
          <a:bodyPr wrap="square">
            <a:spAutoFit/>
          </a:bodyPr>
          <a:lstStyle/>
          <a:p>
            <a:r>
              <a:rPr lang="en-US" altLang="en-US" sz="1400" i="1" dirty="0"/>
              <a:t>When you run a code a</a:t>
            </a:r>
            <a:r>
              <a:rPr kumimoji="0" lang="en-US" altLang="en-US" sz="1400" b="0" i="1" u="none" strike="noStrike" cap="none" normalizeH="0" baseline="0" dirty="0">
                <a:ln>
                  <a:noFill/>
                </a:ln>
                <a:solidFill>
                  <a:schemeClr val="tx1"/>
                </a:solidFill>
                <a:effectLst/>
              </a:rPr>
              <a:t>bove, your program will crush and it will ruin your memory. </a:t>
            </a:r>
            <a:endParaRPr lang="en-GB" sz="1400" i="1" dirty="0"/>
          </a:p>
        </p:txBody>
      </p:sp>
      <p:sp>
        <p:nvSpPr>
          <p:cNvPr id="9" name="TextBox 8">
            <a:extLst>
              <a:ext uri="{FF2B5EF4-FFF2-40B4-BE49-F238E27FC236}">
                <a16:creationId xmlns:a16="http://schemas.microsoft.com/office/drawing/2014/main" id="{1A8EB61B-80BE-E49B-401D-4CF182AEEA67}"/>
              </a:ext>
            </a:extLst>
          </p:cNvPr>
          <p:cNvSpPr txBox="1"/>
          <p:nvPr/>
        </p:nvSpPr>
        <p:spPr>
          <a:xfrm>
            <a:off x="316055" y="4269161"/>
            <a:ext cx="5214949" cy="1738938"/>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200" dirty="0">
                <a:solidFill>
                  <a:srgbClr val="E6C07B"/>
                </a:solidFill>
              </a:rPr>
              <a:t>free</a:t>
            </a:r>
            <a:r>
              <a:rPr kumimoji="0" lang="en-US" altLang="en-US" sz="1200" b="0" i="0" u="none" strike="noStrike" cap="none" normalizeH="0" baseline="0" dirty="0">
                <a:ln>
                  <a:noFill/>
                </a:ln>
                <a:solidFill>
                  <a:srgbClr val="D3D3D3"/>
                </a:solidFill>
                <a:effectLst/>
              </a:rPr>
              <a:t>(</a:t>
            </a:r>
            <a:r>
              <a:rPr lang="en-US" altLang="en-US" sz="1200" dirty="0" err="1">
                <a:solidFill>
                  <a:srgbClr val="D19A66"/>
                </a:solidFill>
              </a:rPr>
              <a:t>ptr</a:t>
            </a:r>
            <a:r>
              <a:rPr kumimoji="0" lang="en-US" altLang="en-US" sz="1200" b="0" i="0" u="none" strike="noStrike" cap="none" normalizeH="0" baseline="0" dirty="0">
                <a:ln>
                  <a:noFill/>
                </a:ln>
                <a:solidFill>
                  <a:srgbClr val="D3D3D3"/>
                </a:solidFill>
                <a:effectLst/>
              </a:rPr>
              <a:t>) frees up the block of memory so that it could be allocated again, it means that malloc() and </a:t>
            </a:r>
            <a:r>
              <a:rPr kumimoji="0" lang="en-US" altLang="en-US" sz="1200" b="0" i="0" u="none" strike="noStrike" cap="none" normalizeH="0" baseline="0" dirty="0" err="1">
                <a:ln>
                  <a:noFill/>
                </a:ln>
                <a:solidFill>
                  <a:srgbClr val="D3D3D3"/>
                </a:solidFill>
                <a:effectLst/>
              </a:rPr>
              <a:t>calloc</a:t>
            </a:r>
            <a:r>
              <a:rPr kumimoji="0" lang="en-US" altLang="en-US" sz="1200" b="0" i="0" u="none" strike="noStrike" cap="none" normalizeH="0" baseline="0" dirty="0">
                <a:ln>
                  <a:noFill/>
                </a:ln>
                <a:solidFill>
                  <a:srgbClr val="D3D3D3"/>
                </a:solidFill>
                <a:effectLst/>
              </a:rPr>
              <a:t>() could use that space.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D3D3D3"/>
                </a:solidFill>
                <a:effectLst/>
              </a:rPr>
              <a:t>However, it does not delete</a:t>
            </a:r>
            <a:r>
              <a:rPr lang="en-US" altLang="en-US" sz="1200" dirty="0">
                <a:solidFill>
                  <a:srgbClr val="D3D3D3"/>
                </a:solidFill>
              </a:rPr>
              <a:t> the data in that space.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D3D3D3"/>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200" dirty="0">
                <a:solidFill>
                  <a:srgbClr val="D3D3D3"/>
                </a:solidFill>
              </a:rPr>
              <a:t>Use free(</a:t>
            </a:r>
            <a:r>
              <a:rPr lang="en-US" altLang="en-US" sz="1200" dirty="0" err="1">
                <a:solidFill>
                  <a:srgbClr val="D3D3D3"/>
                </a:solidFill>
              </a:rPr>
              <a:t>ptr</a:t>
            </a:r>
            <a:r>
              <a:rPr lang="en-US" altLang="en-US" sz="1200" dirty="0">
                <a:solidFill>
                  <a:srgbClr val="D3D3D3"/>
                </a:solidFill>
              </a:rPr>
              <a:t>) to make memory available to be allocated again.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200" dirty="0">
                <a:solidFill>
                  <a:srgbClr val="D3D3D3"/>
                </a:solidFill>
              </a:rPr>
              <a:t>So, </a:t>
            </a:r>
            <a:r>
              <a:rPr lang="en-US" altLang="en-US" sz="1200" dirty="0" err="1">
                <a:solidFill>
                  <a:srgbClr val="D3D3D3"/>
                </a:solidFill>
              </a:rPr>
              <a:t>calloc</a:t>
            </a:r>
            <a:r>
              <a:rPr lang="en-US" altLang="en-US" sz="1200" dirty="0">
                <a:solidFill>
                  <a:srgbClr val="D3D3D3"/>
                </a:solidFill>
              </a:rPr>
              <a:t>() gets the certain memory block and set them to zero. This decreases the security risks (passwords and so on)</a:t>
            </a:r>
            <a:endParaRPr kumimoji="0" lang="en-US" altLang="en-US" sz="1200" b="0" i="0" u="none" strike="noStrike" cap="none" normalizeH="0" baseline="0" dirty="0">
              <a:ln>
                <a:noFill/>
              </a:ln>
              <a:solidFill>
                <a:schemeClr val="tx1"/>
              </a:solidFill>
              <a:effectLst/>
            </a:endParaRPr>
          </a:p>
          <a:p>
            <a:pPr algn="just" eaLnBrk="0" fontAlgn="base" hangingPunct="0">
              <a:spcBef>
                <a:spcPct val="0"/>
              </a:spcBef>
              <a:spcAft>
                <a:spcPct val="0"/>
              </a:spcAft>
            </a:pPr>
            <a:endParaRPr kumimoji="0" lang="en-US" altLang="en-US" sz="12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rPr>
              <a:t>This statement frees the space allocated in the memory pointed by </a:t>
            </a:r>
            <a:r>
              <a:rPr kumimoji="0" lang="en-US" altLang="en-US" sz="1100" b="1" i="0" u="none" strike="noStrike" cap="none" normalizeH="0" baseline="0" dirty="0" err="1">
                <a:ln>
                  <a:noFill/>
                </a:ln>
                <a:solidFill>
                  <a:schemeClr val="tx1"/>
                </a:solidFill>
                <a:effectLst/>
              </a:rPr>
              <a:t>ptr</a:t>
            </a:r>
            <a:r>
              <a:rPr kumimoji="0" lang="en-US" altLang="en-US" sz="1100" b="0" i="0" u="none" strike="noStrike" cap="none" normalizeH="0" baseline="0" dirty="0">
                <a:ln>
                  <a:noFill/>
                </a:ln>
                <a:solidFill>
                  <a:schemeClr val="tx1"/>
                </a:solidFill>
                <a:effectLst/>
              </a:rPr>
              <a:t>.</a:t>
            </a:r>
            <a:endParaRPr lang="en-US" sz="1100" dirty="0"/>
          </a:p>
        </p:txBody>
      </p:sp>
      <p:pic>
        <p:nvPicPr>
          <p:cNvPr id="10" name="Picture 9">
            <a:extLst>
              <a:ext uri="{FF2B5EF4-FFF2-40B4-BE49-F238E27FC236}">
                <a16:creationId xmlns:a16="http://schemas.microsoft.com/office/drawing/2014/main" id="{5E7ACF35-0A76-9CB0-62D1-E37C137EBEEA}"/>
              </a:ext>
            </a:extLst>
          </p:cNvPr>
          <p:cNvPicPr>
            <a:picLocks noChangeAspect="1"/>
          </p:cNvPicPr>
          <p:nvPr/>
        </p:nvPicPr>
        <p:blipFill>
          <a:blip r:embed="rId3"/>
          <a:stretch>
            <a:fillRect/>
          </a:stretch>
        </p:blipFill>
        <p:spPr>
          <a:xfrm>
            <a:off x="6548755" y="3872474"/>
            <a:ext cx="4872453" cy="2532312"/>
          </a:xfrm>
          <a:prstGeom prst="rect">
            <a:avLst/>
          </a:prstGeom>
        </p:spPr>
      </p:pic>
    </p:spTree>
    <p:extLst>
      <p:ext uri="{BB962C8B-B14F-4D97-AF65-F5344CB8AC3E}">
        <p14:creationId xmlns:p14="http://schemas.microsoft.com/office/powerpoint/2010/main" val="3740286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1100400" y="66424"/>
            <a:ext cx="11091600" cy="1350675"/>
          </a:xfrm>
        </p:spPr>
        <p:txBody>
          <a:bodyPr/>
          <a:lstStyle/>
          <a:p>
            <a:r>
              <a:rPr lang="en-US" dirty="0"/>
              <a:t>6</a:t>
            </a:r>
            <a:r>
              <a:rPr lang="en-US" sz="4800" dirty="0"/>
              <a:t>.4 malloc() vs </a:t>
            </a:r>
            <a:r>
              <a:rPr lang="en-US" sz="4800" dirty="0" err="1"/>
              <a:t>calloc</a:t>
            </a:r>
            <a:r>
              <a:rPr lang="en-US" sz="4800" dirty="0"/>
              <a:t>()</a:t>
            </a:r>
            <a:endParaRPr lang="en-US" dirty="0"/>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13" name="Date Placeholder 13">
            <a:extLst>
              <a:ext uri="{FF2B5EF4-FFF2-40B4-BE49-F238E27FC236}">
                <a16:creationId xmlns:a16="http://schemas.microsoft.com/office/drawing/2014/main" id="{D894FB21-00CD-420A-8C4C-E969ADDF945E}"/>
              </a:ext>
            </a:extLst>
          </p:cNvPr>
          <p:cNvSpPr>
            <a:spLocks noGrp="1"/>
          </p:cNvSpPr>
          <p:nvPr>
            <p:ph type="dt" sz="half" idx="10"/>
          </p:nvPr>
        </p:nvSpPr>
        <p:spPr>
          <a:xfrm>
            <a:off x="550863" y="6507212"/>
            <a:ext cx="2628900" cy="153888"/>
          </a:xfrm>
        </p:spPr>
        <p:txBody>
          <a:bodyPr/>
          <a:lstStyle/>
          <a:p>
            <a:fld id="{916242EC-A1D4-4590-B2F5-EA78153FD17A}" type="datetime1">
              <a:rPr lang="en-US" smtClean="0"/>
              <a:t>10/19/2022</a:t>
            </a:fld>
            <a:endParaRPr lang="en-US" dirty="0"/>
          </a:p>
        </p:txBody>
      </p:sp>
      <p:sp>
        <p:nvSpPr>
          <p:cNvPr id="15" name="Footer Placeholder 14">
            <a:extLst>
              <a:ext uri="{FF2B5EF4-FFF2-40B4-BE49-F238E27FC236}">
                <a16:creationId xmlns:a16="http://schemas.microsoft.com/office/drawing/2014/main" id="{F13B8198-F24A-17B2-3799-96E19C7292C1}"/>
              </a:ext>
            </a:extLst>
          </p:cNvPr>
          <p:cNvSpPr>
            <a:spLocks noGrp="1"/>
          </p:cNvSpPr>
          <p:nvPr>
            <p:ph type="ftr" sz="quarter" idx="11"/>
          </p:nvPr>
        </p:nvSpPr>
        <p:spPr>
          <a:xfrm>
            <a:off x="3359150" y="6507212"/>
            <a:ext cx="6379210" cy="153888"/>
          </a:xfrm>
        </p:spPr>
        <p:txBody>
          <a:bodyPr/>
          <a:lstStyle/>
          <a:p>
            <a:r>
              <a:rPr lang="en-US" dirty="0"/>
              <a:t>C how to program Chapter 7</a:t>
            </a:r>
          </a:p>
        </p:txBody>
      </p:sp>
      <p:pic>
        <p:nvPicPr>
          <p:cNvPr id="10" name="Picture 9">
            <a:extLst>
              <a:ext uri="{FF2B5EF4-FFF2-40B4-BE49-F238E27FC236}">
                <a16:creationId xmlns:a16="http://schemas.microsoft.com/office/drawing/2014/main" id="{7B9C9CD2-8098-00C1-12A0-7C9A84EBB7FB}"/>
              </a:ext>
            </a:extLst>
          </p:cNvPr>
          <p:cNvPicPr>
            <a:picLocks noChangeAspect="1"/>
          </p:cNvPicPr>
          <p:nvPr/>
        </p:nvPicPr>
        <p:blipFill>
          <a:blip r:embed="rId3"/>
          <a:stretch>
            <a:fillRect/>
          </a:stretch>
        </p:blipFill>
        <p:spPr>
          <a:xfrm>
            <a:off x="440022" y="854927"/>
            <a:ext cx="5283159" cy="5322849"/>
          </a:xfrm>
          <a:prstGeom prst="rect">
            <a:avLst/>
          </a:prstGeom>
        </p:spPr>
      </p:pic>
      <p:pic>
        <p:nvPicPr>
          <p:cNvPr id="12" name="Picture 11">
            <a:extLst>
              <a:ext uri="{FF2B5EF4-FFF2-40B4-BE49-F238E27FC236}">
                <a16:creationId xmlns:a16="http://schemas.microsoft.com/office/drawing/2014/main" id="{00279465-3B8A-ED9B-6252-F6665A9D31AA}"/>
              </a:ext>
            </a:extLst>
          </p:cNvPr>
          <p:cNvPicPr>
            <a:picLocks noChangeAspect="1"/>
          </p:cNvPicPr>
          <p:nvPr/>
        </p:nvPicPr>
        <p:blipFill>
          <a:blip r:embed="rId4"/>
          <a:stretch>
            <a:fillRect/>
          </a:stretch>
        </p:blipFill>
        <p:spPr>
          <a:xfrm>
            <a:off x="6668146" y="854927"/>
            <a:ext cx="4685700" cy="5322849"/>
          </a:xfrm>
          <a:prstGeom prst="rect">
            <a:avLst/>
          </a:prstGeom>
        </p:spPr>
      </p:pic>
    </p:spTree>
    <p:extLst>
      <p:ext uri="{BB962C8B-B14F-4D97-AF65-F5344CB8AC3E}">
        <p14:creationId xmlns:p14="http://schemas.microsoft.com/office/powerpoint/2010/main" val="49233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13" name="Date Placeholder 13">
            <a:extLst>
              <a:ext uri="{FF2B5EF4-FFF2-40B4-BE49-F238E27FC236}">
                <a16:creationId xmlns:a16="http://schemas.microsoft.com/office/drawing/2014/main" id="{D894FB21-00CD-420A-8C4C-E969ADDF945E}"/>
              </a:ext>
            </a:extLst>
          </p:cNvPr>
          <p:cNvSpPr>
            <a:spLocks noGrp="1"/>
          </p:cNvSpPr>
          <p:nvPr>
            <p:ph type="dt" sz="half" idx="10"/>
          </p:nvPr>
        </p:nvSpPr>
        <p:spPr>
          <a:xfrm>
            <a:off x="550863" y="6507212"/>
            <a:ext cx="2628900" cy="153888"/>
          </a:xfrm>
        </p:spPr>
        <p:txBody>
          <a:bodyPr/>
          <a:lstStyle/>
          <a:p>
            <a:fld id="{916242EC-A1D4-4590-B2F5-EA78153FD17A}" type="datetime1">
              <a:rPr lang="en-US" smtClean="0"/>
              <a:t>10/19/2022</a:t>
            </a:fld>
            <a:endParaRPr lang="en-US" dirty="0"/>
          </a:p>
        </p:txBody>
      </p:sp>
      <p:sp>
        <p:nvSpPr>
          <p:cNvPr id="2" name="Title 6">
            <a:extLst>
              <a:ext uri="{FF2B5EF4-FFF2-40B4-BE49-F238E27FC236}">
                <a16:creationId xmlns:a16="http://schemas.microsoft.com/office/drawing/2014/main" id="{D6241984-2C8C-28F1-566B-18EAD287CA62}"/>
              </a:ext>
            </a:extLst>
          </p:cNvPr>
          <p:cNvSpPr txBox="1">
            <a:spLocks/>
          </p:cNvSpPr>
          <p:nvPr/>
        </p:nvSpPr>
        <p:spPr>
          <a:xfrm>
            <a:off x="550863" y="208767"/>
            <a:ext cx="11091600" cy="1332000"/>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GB" dirty="0"/>
              <a:t>6. 5 </a:t>
            </a:r>
            <a:r>
              <a:rPr lang="en-GB" dirty="0" err="1"/>
              <a:t>realloc</a:t>
            </a:r>
            <a:r>
              <a:rPr lang="en-GB" dirty="0"/>
              <a:t>() </a:t>
            </a:r>
          </a:p>
        </p:txBody>
      </p:sp>
      <p:sp>
        <p:nvSpPr>
          <p:cNvPr id="3" name="TextBox 2">
            <a:extLst>
              <a:ext uri="{FF2B5EF4-FFF2-40B4-BE49-F238E27FC236}">
                <a16:creationId xmlns:a16="http://schemas.microsoft.com/office/drawing/2014/main" id="{CF427D75-C343-CEA8-F02C-99D70533CCD1}"/>
              </a:ext>
            </a:extLst>
          </p:cNvPr>
          <p:cNvSpPr txBox="1"/>
          <p:nvPr/>
        </p:nvSpPr>
        <p:spPr>
          <a:xfrm>
            <a:off x="555627" y="1474002"/>
            <a:ext cx="3949466" cy="1877437"/>
          </a:xfrm>
          <a:prstGeom prst="rect">
            <a:avLst/>
          </a:prstGeom>
          <a:noFill/>
        </p:spPr>
        <p:txBody>
          <a:bodyPr wrap="square">
            <a:spAutoFit/>
          </a:bodyPr>
          <a:lstStyle/>
          <a:p>
            <a:pPr algn="just"/>
            <a:r>
              <a:rPr lang="en-US" sz="1400" dirty="0"/>
              <a:t>If the dynamically allocated memory is insufficient or more than required, you can change the size of previously allocated memory using the </a:t>
            </a:r>
            <a:r>
              <a:rPr lang="en-US" sz="1400" dirty="0" err="1"/>
              <a:t>realloc</a:t>
            </a:r>
            <a:r>
              <a:rPr lang="en-US" sz="1400" dirty="0"/>
              <a:t>() function. In short, it changes the memory size.</a:t>
            </a:r>
          </a:p>
          <a:p>
            <a:pPr algn="just"/>
            <a:endParaRPr lang="en-US" sz="1400" dirty="0"/>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D3D3D3"/>
                </a:solidFill>
                <a:effectLst/>
              </a:rPr>
              <a:t>ptr</a:t>
            </a:r>
            <a:r>
              <a:rPr kumimoji="0" lang="en-US" altLang="en-US" sz="1600" b="0" i="0" u="none" strike="noStrike" cap="none" normalizeH="0" baseline="0" dirty="0">
                <a:ln>
                  <a:noFill/>
                </a:ln>
                <a:solidFill>
                  <a:srgbClr val="D3D3D3"/>
                </a:solidFill>
                <a:effectLst/>
              </a:rPr>
              <a:t> = </a:t>
            </a:r>
            <a:r>
              <a:rPr lang="en-US" altLang="en-US" sz="1600" dirty="0" err="1">
                <a:solidFill>
                  <a:srgbClr val="E6C07B"/>
                </a:solidFill>
              </a:rPr>
              <a:t>re</a:t>
            </a:r>
            <a:r>
              <a:rPr kumimoji="0" lang="en-US" altLang="en-US" sz="1600" b="0" i="0" u="none" strike="noStrike" cap="none" normalizeH="0" baseline="0" dirty="0" err="1">
                <a:ln>
                  <a:noFill/>
                </a:ln>
                <a:solidFill>
                  <a:srgbClr val="E6C07B"/>
                </a:solidFill>
                <a:effectLst/>
              </a:rPr>
              <a:t>alloc</a:t>
            </a:r>
            <a:r>
              <a:rPr kumimoji="0" lang="en-US" altLang="en-US" sz="1600" b="0" i="0" u="none" strike="noStrike" cap="none" normalizeH="0" baseline="0" dirty="0">
                <a:ln>
                  <a:noFill/>
                </a:ln>
                <a:solidFill>
                  <a:srgbClr val="D3D3D3"/>
                </a:solidFill>
                <a:effectLst/>
              </a:rPr>
              <a:t>(</a:t>
            </a:r>
            <a:r>
              <a:rPr kumimoji="0" lang="en-US" altLang="en-US" sz="1600" b="0" i="0" u="none" strike="noStrike" cap="none" normalizeH="0" baseline="0" dirty="0" err="1">
                <a:ln>
                  <a:noFill/>
                </a:ln>
                <a:solidFill>
                  <a:srgbClr val="D3D3D3"/>
                </a:solidFill>
                <a:effectLst/>
              </a:rPr>
              <a:t>ptr</a:t>
            </a:r>
            <a:r>
              <a:rPr kumimoji="0" lang="en-US" altLang="en-US" sz="1600" b="0" i="0" u="none" strike="noStrike" cap="none" normalizeH="0" baseline="0" dirty="0">
                <a:ln>
                  <a:noFill/>
                </a:ln>
                <a:solidFill>
                  <a:srgbClr val="D3D3D3"/>
                </a:solidFill>
                <a:effectLst/>
              </a:rPr>
              <a:t>, x);</a:t>
            </a:r>
            <a:r>
              <a:rPr kumimoji="0" lang="en-US" altLang="en-US" sz="1600" b="0" i="0" u="none" strike="noStrike" cap="none" normalizeH="0" baseline="0" dirty="0">
                <a:ln>
                  <a:noFill/>
                </a:ln>
                <a:solidFill>
                  <a:schemeClr val="tx1"/>
                </a:solidFill>
                <a:effectLst/>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sz="1400" dirty="0"/>
              <a:t>Here, </a:t>
            </a:r>
            <a:r>
              <a:rPr lang="en-US" sz="1400" dirty="0" err="1"/>
              <a:t>ptr</a:t>
            </a:r>
            <a:r>
              <a:rPr lang="en-US" sz="1400" dirty="0"/>
              <a:t> is reallocated with a new size x.</a:t>
            </a:r>
          </a:p>
        </p:txBody>
      </p:sp>
      <p:pic>
        <p:nvPicPr>
          <p:cNvPr id="5" name="Picture 4">
            <a:extLst>
              <a:ext uri="{FF2B5EF4-FFF2-40B4-BE49-F238E27FC236}">
                <a16:creationId xmlns:a16="http://schemas.microsoft.com/office/drawing/2014/main" id="{55568264-A678-C2E9-F4B2-75CD47DFB14F}"/>
              </a:ext>
            </a:extLst>
          </p:cNvPr>
          <p:cNvPicPr>
            <a:picLocks noChangeAspect="1"/>
          </p:cNvPicPr>
          <p:nvPr/>
        </p:nvPicPr>
        <p:blipFill>
          <a:blip r:embed="rId3"/>
          <a:stretch>
            <a:fillRect/>
          </a:stretch>
        </p:blipFill>
        <p:spPr>
          <a:xfrm>
            <a:off x="4960232" y="1315843"/>
            <a:ext cx="6569878" cy="4670873"/>
          </a:xfrm>
          <a:prstGeom prst="rect">
            <a:avLst/>
          </a:prstGeom>
        </p:spPr>
      </p:pic>
    </p:spTree>
    <p:extLst>
      <p:ext uri="{BB962C8B-B14F-4D97-AF65-F5344CB8AC3E}">
        <p14:creationId xmlns:p14="http://schemas.microsoft.com/office/powerpoint/2010/main" val="1373561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
        <p:nvSpPr>
          <p:cNvPr id="13" name="Date Placeholder 13">
            <a:extLst>
              <a:ext uri="{FF2B5EF4-FFF2-40B4-BE49-F238E27FC236}">
                <a16:creationId xmlns:a16="http://schemas.microsoft.com/office/drawing/2014/main" id="{D894FB21-00CD-420A-8C4C-E969ADDF945E}"/>
              </a:ext>
            </a:extLst>
          </p:cNvPr>
          <p:cNvSpPr>
            <a:spLocks noGrp="1"/>
          </p:cNvSpPr>
          <p:nvPr>
            <p:ph type="dt" sz="half" idx="10"/>
          </p:nvPr>
        </p:nvSpPr>
        <p:spPr>
          <a:xfrm>
            <a:off x="550863" y="6507212"/>
            <a:ext cx="2628900" cy="153888"/>
          </a:xfrm>
        </p:spPr>
        <p:txBody>
          <a:bodyPr/>
          <a:lstStyle/>
          <a:p>
            <a:fld id="{916242EC-A1D4-4590-B2F5-EA78153FD17A}" type="datetime1">
              <a:rPr lang="en-US" smtClean="0"/>
              <a:t>10/19/2022</a:t>
            </a:fld>
            <a:endParaRPr lang="en-US" dirty="0"/>
          </a:p>
        </p:txBody>
      </p:sp>
      <p:sp>
        <p:nvSpPr>
          <p:cNvPr id="2" name="Title 6">
            <a:extLst>
              <a:ext uri="{FF2B5EF4-FFF2-40B4-BE49-F238E27FC236}">
                <a16:creationId xmlns:a16="http://schemas.microsoft.com/office/drawing/2014/main" id="{D6241984-2C8C-28F1-566B-18EAD287CA62}"/>
              </a:ext>
            </a:extLst>
          </p:cNvPr>
          <p:cNvSpPr txBox="1">
            <a:spLocks/>
          </p:cNvSpPr>
          <p:nvPr/>
        </p:nvSpPr>
        <p:spPr>
          <a:xfrm>
            <a:off x="550863" y="208767"/>
            <a:ext cx="11091600" cy="1332000"/>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GB" dirty="0"/>
              <a:t>6. 6 </a:t>
            </a:r>
            <a:r>
              <a:rPr lang="en-GB" dirty="0" err="1"/>
              <a:t>realloc</a:t>
            </a:r>
            <a:r>
              <a:rPr lang="en-GB" dirty="0"/>
              <a:t>() security problems</a:t>
            </a:r>
          </a:p>
        </p:txBody>
      </p:sp>
      <p:sp>
        <p:nvSpPr>
          <p:cNvPr id="3" name="TextBox 2">
            <a:extLst>
              <a:ext uri="{FF2B5EF4-FFF2-40B4-BE49-F238E27FC236}">
                <a16:creationId xmlns:a16="http://schemas.microsoft.com/office/drawing/2014/main" id="{CF427D75-C343-CEA8-F02C-99D70533CCD1}"/>
              </a:ext>
            </a:extLst>
          </p:cNvPr>
          <p:cNvSpPr txBox="1"/>
          <p:nvPr/>
        </p:nvSpPr>
        <p:spPr>
          <a:xfrm>
            <a:off x="873552" y="874767"/>
            <a:ext cx="10097506" cy="553998"/>
          </a:xfrm>
          <a:prstGeom prst="rect">
            <a:avLst/>
          </a:prstGeom>
          <a:noFill/>
        </p:spPr>
        <p:txBody>
          <a:bodyPr wrap="square">
            <a:spAutoFit/>
          </a:bodyPr>
          <a:lstStyle/>
          <a:p>
            <a:pPr algn="just"/>
            <a:r>
              <a:rPr lang="en-US" sz="1400" dirty="0"/>
              <a:t>Data in previously allocated memory has not been changed during </a:t>
            </a:r>
            <a:r>
              <a:rPr lang="en-US" sz="1400" dirty="0" err="1"/>
              <a:t>realloc</a:t>
            </a:r>
            <a:r>
              <a:rPr lang="en-US" sz="1400" dirty="0"/>
              <a:t>() function.  </a:t>
            </a:r>
          </a:p>
          <a:p>
            <a:pPr algn="just"/>
            <a:r>
              <a:rPr kumimoji="0" lang="en-US" altLang="en-US" sz="1400" b="0" i="0" u="none" strike="noStrike" cap="none" normalizeH="0" baseline="0" dirty="0">
                <a:ln>
                  <a:noFill/>
                </a:ln>
                <a:solidFill>
                  <a:schemeClr val="tx1"/>
                </a:solidFill>
                <a:effectLst/>
              </a:rPr>
              <a:t>If available, </a:t>
            </a:r>
            <a:r>
              <a:rPr lang="en-US" sz="1600" dirty="0" err="1"/>
              <a:t>realloc</a:t>
            </a:r>
            <a:r>
              <a:rPr lang="en-US" sz="1600" dirty="0"/>
              <a:t>() allocates the next memory blocks, if not, it finds new address for reallocation</a:t>
            </a:r>
            <a:r>
              <a:rPr lang="en-US" sz="1400" dirty="0"/>
              <a:t> with a new size.</a:t>
            </a:r>
          </a:p>
        </p:txBody>
      </p:sp>
      <p:pic>
        <p:nvPicPr>
          <p:cNvPr id="7" name="Picture 6">
            <a:extLst>
              <a:ext uri="{FF2B5EF4-FFF2-40B4-BE49-F238E27FC236}">
                <a16:creationId xmlns:a16="http://schemas.microsoft.com/office/drawing/2014/main" id="{47CB74BC-4B2D-AD44-BC7A-A7223C8ACCB0}"/>
              </a:ext>
            </a:extLst>
          </p:cNvPr>
          <p:cNvPicPr>
            <a:picLocks noChangeAspect="1"/>
          </p:cNvPicPr>
          <p:nvPr/>
        </p:nvPicPr>
        <p:blipFill>
          <a:blip r:embed="rId3"/>
          <a:stretch>
            <a:fillRect/>
          </a:stretch>
        </p:blipFill>
        <p:spPr>
          <a:xfrm>
            <a:off x="1865313" y="1540767"/>
            <a:ext cx="7904432" cy="4900585"/>
          </a:xfrm>
          <a:prstGeom prst="rect">
            <a:avLst/>
          </a:prstGeom>
        </p:spPr>
      </p:pic>
    </p:spTree>
    <p:extLst>
      <p:ext uri="{BB962C8B-B14F-4D97-AF65-F5344CB8AC3E}">
        <p14:creationId xmlns:p14="http://schemas.microsoft.com/office/powerpoint/2010/main" val="3261513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
        <p:nvSpPr>
          <p:cNvPr id="13" name="Date Placeholder 13">
            <a:extLst>
              <a:ext uri="{FF2B5EF4-FFF2-40B4-BE49-F238E27FC236}">
                <a16:creationId xmlns:a16="http://schemas.microsoft.com/office/drawing/2014/main" id="{D894FB21-00CD-420A-8C4C-E969ADDF945E}"/>
              </a:ext>
            </a:extLst>
          </p:cNvPr>
          <p:cNvSpPr>
            <a:spLocks noGrp="1"/>
          </p:cNvSpPr>
          <p:nvPr>
            <p:ph type="dt" sz="half" idx="10"/>
          </p:nvPr>
        </p:nvSpPr>
        <p:spPr>
          <a:xfrm>
            <a:off x="550863" y="6507212"/>
            <a:ext cx="2628900" cy="153888"/>
          </a:xfrm>
        </p:spPr>
        <p:txBody>
          <a:bodyPr/>
          <a:lstStyle/>
          <a:p>
            <a:fld id="{916242EC-A1D4-4590-B2F5-EA78153FD17A}" type="datetime1">
              <a:rPr lang="en-US" smtClean="0"/>
              <a:t>10/19/2022</a:t>
            </a:fld>
            <a:endParaRPr lang="en-US" dirty="0"/>
          </a:p>
        </p:txBody>
      </p:sp>
      <p:sp>
        <p:nvSpPr>
          <p:cNvPr id="2" name="Title 6">
            <a:extLst>
              <a:ext uri="{FF2B5EF4-FFF2-40B4-BE49-F238E27FC236}">
                <a16:creationId xmlns:a16="http://schemas.microsoft.com/office/drawing/2014/main" id="{D6241984-2C8C-28F1-566B-18EAD287CA62}"/>
              </a:ext>
            </a:extLst>
          </p:cNvPr>
          <p:cNvSpPr txBox="1">
            <a:spLocks/>
          </p:cNvSpPr>
          <p:nvPr/>
        </p:nvSpPr>
        <p:spPr>
          <a:xfrm>
            <a:off x="550863" y="208767"/>
            <a:ext cx="11091600" cy="1332000"/>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GB" dirty="0"/>
              <a:t>6. 7 allocation of 2d array</a:t>
            </a:r>
          </a:p>
        </p:txBody>
      </p:sp>
      <p:pic>
        <p:nvPicPr>
          <p:cNvPr id="9" name="Picture 8">
            <a:extLst>
              <a:ext uri="{FF2B5EF4-FFF2-40B4-BE49-F238E27FC236}">
                <a16:creationId xmlns:a16="http://schemas.microsoft.com/office/drawing/2014/main" id="{BA61F132-8210-6B94-448D-6773F57E4015}"/>
              </a:ext>
            </a:extLst>
          </p:cNvPr>
          <p:cNvPicPr>
            <a:picLocks noChangeAspect="1"/>
          </p:cNvPicPr>
          <p:nvPr/>
        </p:nvPicPr>
        <p:blipFill>
          <a:blip r:embed="rId3"/>
          <a:stretch>
            <a:fillRect/>
          </a:stretch>
        </p:blipFill>
        <p:spPr>
          <a:xfrm>
            <a:off x="155993" y="1014432"/>
            <a:ext cx="11694035" cy="5245119"/>
          </a:xfrm>
          <a:prstGeom prst="rect">
            <a:avLst/>
          </a:prstGeom>
        </p:spPr>
      </p:pic>
    </p:spTree>
    <p:extLst>
      <p:ext uri="{BB962C8B-B14F-4D97-AF65-F5344CB8AC3E}">
        <p14:creationId xmlns:p14="http://schemas.microsoft.com/office/powerpoint/2010/main" val="2069886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References</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4790114" y="4068661"/>
            <a:ext cx="6693709" cy="2003527"/>
          </a:xfrm>
        </p:spPr>
        <p:txBody>
          <a:bodyPr>
            <a:normAutofit fontScale="77500" lnSpcReduction="20000"/>
          </a:bodyPr>
          <a:lstStyle/>
          <a:p>
            <a:r>
              <a:rPr lang="en-US" sz="2600" b="1" dirty="0">
                <a:solidFill>
                  <a:srgbClr val="FF0000">
                    <a:alpha val="60000"/>
                  </a:srgbClr>
                </a:solidFill>
              </a:rPr>
              <a:t>Each Reference is indicated on the footer on each slide.</a:t>
            </a:r>
          </a:p>
          <a:p>
            <a:r>
              <a:rPr lang="en-US" sz="2300" dirty="0"/>
              <a:t>Books:</a:t>
            </a:r>
          </a:p>
          <a:p>
            <a:pPr marL="742950" marR="783590" lvl="1" indent="-285750">
              <a:lnSpc>
                <a:spcPct val="98000"/>
              </a:lnSpc>
              <a:spcAft>
                <a:spcPts val="0"/>
              </a:spcAft>
              <a:buFont typeface="+mj-lt"/>
              <a:buAutoNum type="arabicPeriod"/>
              <a:tabLst>
                <a:tab pos="787400" algn="l"/>
                <a:tab pos="788035" algn="l"/>
              </a:tabLst>
            </a:pPr>
            <a:r>
              <a:rPr lang="en-US" sz="1700" dirty="0" err="1">
                <a:effectLst/>
                <a:latin typeface="Times New Roman" panose="02020603050405020304" pitchFamily="18" charset="0"/>
                <a:ea typeface="Times New Roman" panose="02020603050405020304" pitchFamily="18" charset="0"/>
              </a:rPr>
              <a:t>The_C_Programming_Language</a:t>
            </a:r>
            <a:r>
              <a:rPr lang="en-US" sz="1700" dirty="0">
                <a:effectLst/>
                <a:latin typeface="Times New Roman" panose="02020603050405020304" pitchFamily="18" charset="0"/>
                <a:ea typeface="Times New Roman" panose="02020603050405020304" pitchFamily="18" charset="0"/>
              </a:rPr>
              <a:t>_(2nd_Edition_Ritchie_Kernighan)</a:t>
            </a:r>
            <a:endParaRPr lang="en-GB" sz="1700" dirty="0">
              <a:effectLst/>
              <a:latin typeface="Times New Roman" panose="02020603050405020304" pitchFamily="18" charset="0"/>
              <a:ea typeface="Times New Roman" panose="02020603050405020304" pitchFamily="18" charset="0"/>
            </a:endParaRPr>
          </a:p>
          <a:p>
            <a:pPr marL="742950" marR="783590" lvl="1" indent="-285750">
              <a:lnSpc>
                <a:spcPct val="98000"/>
              </a:lnSpc>
              <a:spcAft>
                <a:spcPts val="0"/>
              </a:spcAft>
              <a:buFont typeface="+mj-lt"/>
              <a:buAutoNum type="arabicPeriod"/>
              <a:tabLst>
                <a:tab pos="787400" algn="l"/>
                <a:tab pos="788035" algn="l"/>
              </a:tabLst>
            </a:pPr>
            <a:r>
              <a:rPr lang="en-US" sz="1700" dirty="0">
                <a:effectLst/>
                <a:latin typeface="Times New Roman" panose="02020603050405020304" pitchFamily="18" charset="0"/>
                <a:ea typeface="Times New Roman" panose="02020603050405020304" pitchFamily="18" charset="0"/>
              </a:rPr>
              <a:t>Learn to Program with C_ Learn to Program using the Popular C Programming Language (Noel </a:t>
            </a:r>
            <a:r>
              <a:rPr lang="en-US" sz="1700" dirty="0" err="1">
                <a:effectLst/>
                <a:latin typeface="Times New Roman" panose="02020603050405020304" pitchFamily="18" charset="0"/>
                <a:ea typeface="Times New Roman" panose="02020603050405020304" pitchFamily="18" charset="0"/>
              </a:rPr>
              <a:t>Kalicharan</a:t>
            </a:r>
            <a:r>
              <a:rPr lang="en-US" sz="1700" dirty="0">
                <a:effectLst/>
                <a:latin typeface="Times New Roman" panose="02020603050405020304" pitchFamily="18" charset="0"/>
                <a:ea typeface="Times New Roman" panose="02020603050405020304" pitchFamily="18" charset="0"/>
              </a:rPr>
              <a:t>)</a:t>
            </a:r>
            <a:endParaRPr lang="en-GB" sz="1700" dirty="0">
              <a:effectLst/>
              <a:latin typeface="Times New Roman" panose="02020603050405020304" pitchFamily="18" charset="0"/>
              <a:ea typeface="Times New Roman" panose="02020603050405020304" pitchFamily="18" charset="0"/>
            </a:endParaRPr>
          </a:p>
          <a:p>
            <a:pPr marL="742950" marR="783590" lvl="1" indent="-285750">
              <a:lnSpc>
                <a:spcPct val="98000"/>
              </a:lnSpc>
              <a:spcAft>
                <a:spcPts val="0"/>
              </a:spcAft>
              <a:buFont typeface="+mj-lt"/>
              <a:buAutoNum type="arabicPeriod"/>
              <a:tabLst>
                <a:tab pos="787400" algn="l"/>
                <a:tab pos="788035" algn="l"/>
              </a:tabLst>
            </a:pPr>
            <a:r>
              <a:rPr lang="en-US" sz="1700" dirty="0">
                <a:effectLst/>
                <a:latin typeface="Times New Roman" panose="02020603050405020304" pitchFamily="18" charset="0"/>
                <a:ea typeface="Times New Roman" panose="02020603050405020304" pitchFamily="18" charset="0"/>
              </a:rPr>
              <a:t>C</a:t>
            </a:r>
            <a:r>
              <a:rPr lang="en-US" sz="1700" spc="-1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How</a:t>
            </a:r>
            <a:r>
              <a:rPr lang="en-US" sz="1700" spc="-2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to Program,</a:t>
            </a:r>
            <a:r>
              <a:rPr lang="en-US" sz="1700" spc="1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8th</a:t>
            </a:r>
            <a:r>
              <a:rPr lang="en-US" sz="1700" spc="-2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edition,</a:t>
            </a:r>
            <a:r>
              <a:rPr lang="en-US" sz="1700" spc="1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Paul</a:t>
            </a:r>
            <a:r>
              <a:rPr lang="en-US" sz="1700" spc="-40" dirty="0">
                <a:effectLst/>
                <a:latin typeface="Times New Roman" panose="02020603050405020304" pitchFamily="18" charset="0"/>
                <a:ea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rPr>
              <a:t>Deitel</a:t>
            </a:r>
            <a:r>
              <a:rPr lang="en-US" sz="1700" spc="1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and Harvey</a:t>
            </a:r>
            <a:r>
              <a:rPr lang="en-US" sz="1700" spc="-50" dirty="0">
                <a:effectLst/>
                <a:latin typeface="Times New Roman" panose="02020603050405020304" pitchFamily="18" charset="0"/>
                <a:ea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rPr>
              <a:t>Deitel</a:t>
            </a:r>
            <a:r>
              <a:rPr lang="en-US" sz="1700" dirty="0">
                <a:effectLst/>
                <a:latin typeface="Times New Roman" panose="02020603050405020304" pitchFamily="18" charset="0"/>
                <a:ea typeface="Times New Roman" panose="02020603050405020304" pitchFamily="18" charset="0"/>
              </a:rPr>
              <a:t>,</a:t>
            </a:r>
            <a:r>
              <a:rPr lang="en-US" sz="1700" spc="1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Pearson,</a:t>
            </a:r>
            <a:r>
              <a:rPr lang="en-US" sz="1700" spc="1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2016.</a:t>
            </a:r>
            <a:endParaRPr lang="en-GB" sz="1700" dirty="0">
              <a:effectLst/>
              <a:latin typeface="Times New Roman" panose="02020603050405020304" pitchFamily="18" charset="0"/>
              <a:ea typeface="Times New Roman" panose="02020603050405020304" pitchFamily="18" charset="0"/>
            </a:endParaRPr>
          </a:p>
          <a:p>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
        <p:nvSpPr>
          <p:cNvPr id="2" name="Date Placeholder 13">
            <a:extLst>
              <a:ext uri="{FF2B5EF4-FFF2-40B4-BE49-F238E27FC236}">
                <a16:creationId xmlns:a16="http://schemas.microsoft.com/office/drawing/2014/main" id="{4D21997B-B852-217D-25BF-72D7E4238C12}"/>
              </a:ext>
            </a:extLst>
          </p:cNvPr>
          <p:cNvSpPr>
            <a:spLocks noGrp="1"/>
          </p:cNvSpPr>
          <p:nvPr>
            <p:ph type="dt" sz="half" idx="10"/>
          </p:nvPr>
        </p:nvSpPr>
        <p:spPr>
          <a:xfrm>
            <a:off x="550863" y="6507212"/>
            <a:ext cx="2628900" cy="153888"/>
          </a:xfrm>
        </p:spPr>
        <p:txBody>
          <a:bodyPr/>
          <a:lstStyle/>
          <a:p>
            <a:fld id="{916242EC-A1D4-4590-B2F5-EA78153FD17A}" type="datetime1">
              <a:rPr lang="en-US" smtClean="0"/>
              <a:t>10/19/2022</a:t>
            </a:fld>
            <a:endParaRPr lang="en-US" dirty="0"/>
          </a:p>
        </p:txBody>
      </p:sp>
    </p:spTree>
    <p:extLst>
      <p:ext uri="{BB962C8B-B14F-4D97-AF65-F5344CB8AC3E}">
        <p14:creationId xmlns:p14="http://schemas.microsoft.com/office/powerpoint/2010/main" val="3521561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Nazrin Dolkhanova Sultanli</a:t>
            </a:r>
          </a:p>
          <a:p>
            <a:r>
              <a:rPr lang="en-US" dirty="0">
                <a:hlinkClick r:id="rId2"/>
              </a:rPr>
              <a:t>Nazrin.Sultanli.Dolkhanova@bhos.edu.az</a:t>
            </a:r>
            <a:endParaRPr lang="en-US" dirty="0"/>
          </a:p>
          <a:p>
            <a:r>
              <a:rPr lang="en-US" dirty="0"/>
              <a:t>Baku Higher Oil School</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
        <p:nvSpPr>
          <p:cNvPr id="2" name="Date Placeholder 13">
            <a:extLst>
              <a:ext uri="{FF2B5EF4-FFF2-40B4-BE49-F238E27FC236}">
                <a16:creationId xmlns:a16="http://schemas.microsoft.com/office/drawing/2014/main" id="{9CD68D27-B15C-547D-5B7E-EB63C3B7C38C}"/>
              </a:ext>
            </a:extLst>
          </p:cNvPr>
          <p:cNvSpPr>
            <a:spLocks noGrp="1"/>
          </p:cNvSpPr>
          <p:nvPr>
            <p:ph type="dt" sz="half" idx="10"/>
          </p:nvPr>
        </p:nvSpPr>
        <p:spPr>
          <a:xfrm>
            <a:off x="550863" y="6507212"/>
            <a:ext cx="2628900" cy="153888"/>
          </a:xfrm>
        </p:spPr>
        <p:txBody>
          <a:bodyPr/>
          <a:lstStyle/>
          <a:p>
            <a:fld id="{916242EC-A1D4-4590-B2F5-EA78153FD17A}" type="datetime1">
              <a:rPr lang="en-US" smtClean="0"/>
              <a:t>10/19/2022</a:t>
            </a:fld>
            <a:endParaRPr lang="en-US" dirty="0"/>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801187" y="196900"/>
            <a:ext cx="3565524" cy="866376"/>
          </a:xfrm>
        </p:spPr>
        <p:txBody>
          <a:bodyPr/>
          <a:lstStyle/>
          <a:p>
            <a:r>
              <a:rPr lang="en-US"/>
              <a:t>Agenda</a:t>
            </a:r>
            <a:endParaRPr lang="en-US" dirty="0"/>
          </a:p>
        </p:txBody>
      </p:sp>
      <p:graphicFrame>
        <p:nvGraphicFramePr>
          <p:cNvPr id="17" name="Content Placeholder 2">
            <a:extLst>
              <a:ext uri="{FF2B5EF4-FFF2-40B4-BE49-F238E27FC236}">
                <a16:creationId xmlns:a16="http://schemas.microsoft.com/office/drawing/2014/main" id="{7D76EDB4-01E4-0755-D31B-3AD63BC5935E}"/>
              </a:ext>
            </a:extLst>
          </p:cNvPr>
          <p:cNvGraphicFramePr>
            <a:graphicFrameLocks noGrp="1"/>
          </p:cNvGraphicFramePr>
          <p:nvPr>
            <p:ph idx="1"/>
            <p:extLst>
              <p:ext uri="{D42A27DB-BD31-4B8C-83A1-F6EECF244321}">
                <p14:modId xmlns:p14="http://schemas.microsoft.com/office/powerpoint/2010/main" val="301377435"/>
              </p:ext>
            </p:extLst>
          </p:nvPr>
        </p:nvGraphicFramePr>
        <p:xfrm>
          <a:off x="714103" y="1378526"/>
          <a:ext cx="3301592" cy="46921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8"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9"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10"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
        <p:nvSpPr>
          <p:cNvPr id="4" name="Date Placeholder 13">
            <a:extLst>
              <a:ext uri="{FF2B5EF4-FFF2-40B4-BE49-F238E27FC236}">
                <a16:creationId xmlns:a16="http://schemas.microsoft.com/office/drawing/2014/main" id="{4E95F5B4-8C9F-9EB6-62FF-F268A8D6A440}"/>
              </a:ext>
            </a:extLst>
          </p:cNvPr>
          <p:cNvSpPr>
            <a:spLocks noGrp="1"/>
          </p:cNvSpPr>
          <p:nvPr>
            <p:ph type="dt" sz="half" idx="10"/>
          </p:nvPr>
        </p:nvSpPr>
        <p:spPr>
          <a:xfrm>
            <a:off x="550863" y="6507212"/>
            <a:ext cx="2628900" cy="153888"/>
          </a:xfrm>
        </p:spPr>
        <p:txBody>
          <a:bodyPr/>
          <a:lstStyle/>
          <a:p>
            <a:fld id="{916242EC-A1D4-4590-B2F5-EA78153FD17A}" type="datetime1">
              <a:rPr lang="en-US" smtClean="0"/>
              <a:t>10/19/2022</a:t>
            </a:fld>
            <a:endParaRPr lang="en-US" dirty="0"/>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C2DB3-FB4C-DE28-ACAF-F25EF7804EC3}"/>
              </a:ext>
            </a:extLst>
          </p:cNvPr>
          <p:cNvSpPr>
            <a:spLocks noGrp="1"/>
          </p:cNvSpPr>
          <p:nvPr>
            <p:ph type="title"/>
          </p:nvPr>
        </p:nvSpPr>
        <p:spPr>
          <a:xfrm>
            <a:off x="137691" y="134898"/>
            <a:ext cx="3565524" cy="630277"/>
          </a:xfrm>
        </p:spPr>
        <p:txBody>
          <a:bodyPr/>
          <a:lstStyle/>
          <a:p>
            <a:r>
              <a:rPr lang="en-GB" dirty="0"/>
              <a:t>Introduction</a:t>
            </a:r>
          </a:p>
        </p:txBody>
      </p:sp>
      <p:sp>
        <p:nvSpPr>
          <p:cNvPr id="3" name="Content Placeholder 2">
            <a:extLst>
              <a:ext uri="{FF2B5EF4-FFF2-40B4-BE49-F238E27FC236}">
                <a16:creationId xmlns:a16="http://schemas.microsoft.com/office/drawing/2014/main" id="{83C506E3-CECE-1390-B9B1-6778EF1D35E5}"/>
              </a:ext>
            </a:extLst>
          </p:cNvPr>
          <p:cNvSpPr>
            <a:spLocks noGrp="1"/>
          </p:cNvSpPr>
          <p:nvPr>
            <p:ph idx="1"/>
          </p:nvPr>
        </p:nvSpPr>
        <p:spPr>
          <a:xfrm>
            <a:off x="7098873" y="637257"/>
            <a:ext cx="2926927" cy="563612"/>
          </a:xfrm>
        </p:spPr>
        <p:txBody>
          <a:bodyPr/>
          <a:lstStyle/>
          <a:p>
            <a:r>
              <a:rPr lang="en-GB" sz="2800" dirty="0"/>
              <a:t>Memory Layout</a:t>
            </a:r>
          </a:p>
        </p:txBody>
      </p:sp>
      <p:sp>
        <p:nvSpPr>
          <p:cNvPr id="8" name="Footer Placeholder 7">
            <a:extLst>
              <a:ext uri="{FF2B5EF4-FFF2-40B4-BE49-F238E27FC236}">
                <a16:creationId xmlns:a16="http://schemas.microsoft.com/office/drawing/2014/main" id="{B09417E3-5938-2F7A-2A52-316F4AB49CAE}"/>
              </a:ext>
            </a:extLst>
          </p:cNvPr>
          <p:cNvSpPr>
            <a:spLocks noGrp="1"/>
          </p:cNvSpPr>
          <p:nvPr>
            <p:ph type="ftr" sz="quarter" idx="11"/>
          </p:nvPr>
        </p:nvSpPr>
        <p:spPr/>
        <p:txBody>
          <a:bodyPr/>
          <a:lstStyle/>
          <a:p>
            <a:r>
              <a:rPr lang="en-US" dirty="0"/>
              <a:t>https://www.javatpoint.com/memory-layout-in-c</a:t>
            </a:r>
          </a:p>
        </p:txBody>
      </p:sp>
      <p:sp>
        <p:nvSpPr>
          <p:cNvPr id="9" name="Slide Number Placeholder 8">
            <a:extLst>
              <a:ext uri="{FF2B5EF4-FFF2-40B4-BE49-F238E27FC236}">
                <a16:creationId xmlns:a16="http://schemas.microsoft.com/office/drawing/2014/main" id="{24FC7F2F-E0E5-2625-AF77-D813EECA2A86}"/>
              </a:ext>
            </a:extLst>
          </p:cNvPr>
          <p:cNvSpPr>
            <a:spLocks noGrp="1"/>
          </p:cNvSpPr>
          <p:nvPr>
            <p:ph type="sldNum" sz="quarter" idx="12"/>
          </p:nvPr>
        </p:nvSpPr>
        <p:spPr/>
        <p:txBody>
          <a:bodyPr/>
          <a:lstStyle/>
          <a:p>
            <a:fld id="{DBA1B0FB-D917-4C8C-928F-313BD683BF39}" type="slidenum">
              <a:rPr lang="en-US" smtClean="0"/>
              <a:t>3</a:t>
            </a:fld>
            <a:endParaRPr lang="en-US"/>
          </a:p>
        </p:txBody>
      </p:sp>
      <p:pic>
        <p:nvPicPr>
          <p:cNvPr id="11" name="Picture 10" descr="Timeline&#10;&#10;Description automatically generated">
            <a:extLst>
              <a:ext uri="{FF2B5EF4-FFF2-40B4-BE49-F238E27FC236}">
                <a16:creationId xmlns:a16="http://schemas.microsoft.com/office/drawing/2014/main" id="{D9CBC521-1065-742E-A8D4-BC1D4F0F66F8}"/>
              </a:ext>
            </a:extLst>
          </p:cNvPr>
          <p:cNvPicPr>
            <a:picLocks noChangeAspect="1"/>
          </p:cNvPicPr>
          <p:nvPr/>
        </p:nvPicPr>
        <p:blipFill>
          <a:blip r:embed="rId3"/>
          <a:stretch>
            <a:fillRect/>
          </a:stretch>
        </p:blipFill>
        <p:spPr>
          <a:xfrm>
            <a:off x="4943409" y="1398687"/>
            <a:ext cx="6914086" cy="45402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TextBox 14">
            <a:extLst>
              <a:ext uri="{FF2B5EF4-FFF2-40B4-BE49-F238E27FC236}">
                <a16:creationId xmlns:a16="http://schemas.microsoft.com/office/drawing/2014/main" id="{F43746DC-89C5-2100-2F74-80C820E8FCEC}"/>
              </a:ext>
            </a:extLst>
          </p:cNvPr>
          <p:cNvSpPr txBox="1"/>
          <p:nvPr/>
        </p:nvSpPr>
        <p:spPr>
          <a:xfrm>
            <a:off x="233148" y="1114532"/>
            <a:ext cx="4253611" cy="5262979"/>
          </a:xfrm>
          <a:prstGeom prst="rect">
            <a:avLst/>
          </a:prstGeom>
          <a:noFill/>
        </p:spPr>
        <p:txBody>
          <a:bodyPr wrap="square">
            <a:spAutoFit/>
          </a:bodyPr>
          <a:lstStyle/>
          <a:p>
            <a:pPr algn="just"/>
            <a:r>
              <a:rPr lang="en-US" sz="1400" dirty="0"/>
              <a:t>When C program is executed, the executable code of the file loads into RAM in an organized manner. Computers do not access program instructions directly from secondary storage because the access time of secondary storage is longer when compared to that of RAM. RAM is faster than secondary storage but has a limited storage capacity, so it is necessary for programmers to utilize this limited storage efficiently. </a:t>
            </a:r>
          </a:p>
          <a:p>
            <a:pPr algn="just"/>
            <a:r>
              <a:rPr lang="en-US" sz="1400" dirty="0"/>
              <a:t>Components of C program memory layout:</a:t>
            </a:r>
          </a:p>
          <a:p>
            <a:pPr marL="342900" indent="-342900" algn="just">
              <a:buFont typeface="+mj-lt"/>
              <a:buAutoNum type="arabicPeriod"/>
            </a:pPr>
            <a:r>
              <a:rPr lang="en-US" sz="1400" dirty="0"/>
              <a:t>Command-line arguments</a:t>
            </a:r>
          </a:p>
          <a:p>
            <a:pPr marL="342900" indent="-342900" algn="just">
              <a:buFont typeface="+mj-lt"/>
              <a:buAutoNum type="arabicPeriod"/>
            </a:pPr>
            <a:r>
              <a:rPr lang="en-US" sz="1400" dirty="0"/>
              <a:t>Text/code segment. </a:t>
            </a:r>
          </a:p>
          <a:p>
            <a:pPr marL="342900" indent="-342900" algn="just">
              <a:buFont typeface="+mj-lt"/>
              <a:buAutoNum type="arabicPeriod"/>
            </a:pPr>
            <a:r>
              <a:rPr lang="en-US" sz="1400" dirty="0"/>
              <a:t>Data section</a:t>
            </a:r>
          </a:p>
          <a:p>
            <a:pPr marL="800100" lvl="1" indent="-342900" algn="just">
              <a:buFont typeface="+mj-lt"/>
              <a:buAutoNum type="alphaLcParenR"/>
            </a:pPr>
            <a:r>
              <a:rPr lang="en-US" sz="1400" dirty="0"/>
              <a:t>Uninitialized data</a:t>
            </a:r>
          </a:p>
          <a:p>
            <a:pPr marL="800100" lvl="1" indent="-342900" algn="just">
              <a:buFont typeface="+mj-lt"/>
              <a:buAutoNum type="alphaLcParenR"/>
            </a:pPr>
            <a:r>
              <a:rPr lang="en-US" sz="1400" dirty="0"/>
              <a:t>Initialized data</a:t>
            </a:r>
          </a:p>
          <a:p>
            <a:pPr marL="342900" indent="-342900" algn="just">
              <a:buFont typeface="+mj-lt"/>
              <a:buAutoNum type="arabicPeriod"/>
            </a:pPr>
            <a:r>
              <a:rPr lang="en-US" sz="1400" dirty="0"/>
              <a:t>Stack</a:t>
            </a:r>
          </a:p>
          <a:p>
            <a:pPr marL="342900" indent="-342900" algn="just">
              <a:buFont typeface="+mj-lt"/>
              <a:buAutoNum type="arabicPeriod"/>
            </a:pPr>
            <a:r>
              <a:rPr lang="en-US" sz="1400" dirty="0"/>
              <a:t>Heap</a:t>
            </a:r>
          </a:p>
          <a:p>
            <a:pPr algn="just"/>
            <a:endParaRPr lang="en-US" sz="1400" dirty="0"/>
          </a:p>
          <a:p>
            <a:pPr algn="just"/>
            <a:r>
              <a:rPr lang="en-US" sz="1400" dirty="0"/>
              <a:t>Each of these segments has its own read, write permissions. A segmentation fault occurs when a program tries to access any of the segments in a way that is not allowed, which is also a common reason for the program to crash.</a:t>
            </a:r>
          </a:p>
          <a:p>
            <a:pPr algn="just"/>
            <a:endParaRPr lang="en-US" sz="1400" dirty="0"/>
          </a:p>
          <a:p>
            <a:pPr algn="just"/>
            <a:endParaRPr lang="en-US" sz="1400" dirty="0"/>
          </a:p>
        </p:txBody>
      </p:sp>
      <p:sp>
        <p:nvSpPr>
          <p:cNvPr id="16" name="Date Placeholder 13">
            <a:extLst>
              <a:ext uri="{FF2B5EF4-FFF2-40B4-BE49-F238E27FC236}">
                <a16:creationId xmlns:a16="http://schemas.microsoft.com/office/drawing/2014/main" id="{1817DA20-D513-C9EB-564B-18304F309748}"/>
              </a:ext>
            </a:extLst>
          </p:cNvPr>
          <p:cNvSpPr>
            <a:spLocks noGrp="1"/>
          </p:cNvSpPr>
          <p:nvPr>
            <p:ph type="dt" sz="half" idx="10"/>
          </p:nvPr>
        </p:nvSpPr>
        <p:spPr>
          <a:xfrm>
            <a:off x="550863" y="6507212"/>
            <a:ext cx="2628900" cy="153888"/>
          </a:xfrm>
        </p:spPr>
        <p:txBody>
          <a:bodyPr/>
          <a:lstStyle/>
          <a:p>
            <a:fld id="{916242EC-A1D4-4590-B2F5-EA78153FD17A}" type="datetime1">
              <a:rPr lang="en-US" smtClean="0"/>
              <a:t>10/19/2022</a:t>
            </a:fld>
            <a:endParaRPr lang="en-US" dirty="0"/>
          </a:p>
        </p:txBody>
      </p:sp>
    </p:spTree>
    <p:extLst>
      <p:ext uri="{BB962C8B-B14F-4D97-AF65-F5344CB8AC3E}">
        <p14:creationId xmlns:p14="http://schemas.microsoft.com/office/powerpoint/2010/main" val="3879410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A9816749-D88C-8CB8-96C9-AA3EA8368E50}"/>
              </a:ext>
            </a:extLst>
          </p:cNvPr>
          <p:cNvSpPr>
            <a:spLocks noGrp="1"/>
          </p:cNvSpPr>
          <p:nvPr>
            <p:ph type="sldNum" sz="quarter" idx="12"/>
          </p:nvPr>
        </p:nvSpPr>
        <p:spPr/>
        <p:txBody>
          <a:bodyPr/>
          <a:lstStyle/>
          <a:p>
            <a:fld id="{DBA1B0FB-D917-4C8C-928F-313BD683BF39}" type="slidenum">
              <a:rPr lang="en-US" smtClean="0"/>
              <a:t>4</a:t>
            </a:fld>
            <a:endParaRPr lang="en-US"/>
          </a:p>
        </p:txBody>
      </p:sp>
      <p:sp>
        <p:nvSpPr>
          <p:cNvPr id="10" name="Title 1">
            <a:extLst>
              <a:ext uri="{FF2B5EF4-FFF2-40B4-BE49-F238E27FC236}">
                <a16:creationId xmlns:a16="http://schemas.microsoft.com/office/drawing/2014/main" id="{6268BE0F-70C7-76C7-0D49-8350AC277EB7}"/>
              </a:ext>
            </a:extLst>
          </p:cNvPr>
          <p:cNvSpPr>
            <a:spLocks noGrp="1"/>
          </p:cNvSpPr>
          <p:nvPr>
            <p:ph type="title"/>
          </p:nvPr>
        </p:nvSpPr>
        <p:spPr>
          <a:xfrm>
            <a:off x="137691" y="134898"/>
            <a:ext cx="3565524" cy="630277"/>
          </a:xfrm>
        </p:spPr>
        <p:txBody>
          <a:bodyPr/>
          <a:lstStyle/>
          <a:p>
            <a:r>
              <a:rPr lang="en-GB" dirty="0"/>
              <a:t>Introduction</a:t>
            </a:r>
          </a:p>
        </p:txBody>
      </p:sp>
      <p:sp>
        <p:nvSpPr>
          <p:cNvPr id="11" name="Content Placeholder 2">
            <a:extLst>
              <a:ext uri="{FF2B5EF4-FFF2-40B4-BE49-F238E27FC236}">
                <a16:creationId xmlns:a16="http://schemas.microsoft.com/office/drawing/2014/main" id="{244BD13A-ADE2-6DCF-92E5-B91DCBDC801A}"/>
              </a:ext>
            </a:extLst>
          </p:cNvPr>
          <p:cNvSpPr>
            <a:spLocks noGrp="1"/>
          </p:cNvSpPr>
          <p:nvPr>
            <p:ph idx="1"/>
          </p:nvPr>
        </p:nvSpPr>
        <p:spPr>
          <a:xfrm>
            <a:off x="5647263" y="257110"/>
            <a:ext cx="2926927" cy="563612"/>
          </a:xfrm>
        </p:spPr>
        <p:txBody>
          <a:bodyPr/>
          <a:lstStyle/>
          <a:p>
            <a:r>
              <a:rPr lang="en-GB" sz="2800" dirty="0"/>
              <a:t>Memory Layout</a:t>
            </a:r>
          </a:p>
        </p:txBody>
      </p:sp>
      <p:sp>
        <p:nvSpPr>
          <p:cNvPr id="13" name="TextBox 12">
            <a:extLst>
              <a:ext uri="{FF2B5EF4-FFF2-40B4-BE49-F238E27FC236}">
                <a16:creationId xmlns:a16="http://schemas.microsoft.com/office/drawing/2014/main" id="{48154B0B-B3BF-4906-4FD1-9EA14B2C98D5}"/>
              </a:ext>
            </a:extLst>
          </p:cNvPr>
          <p:cNvSpPr txBox="1"/>
          <p:nvPr/>
        </p:nvSpPr>
        <p:spPr>
          <a:xfrm>
            <a:off x="245200" y="986311"/>
            <a:ext cx="5000947" cy="2492990"/>
          </a:xfrm>
          <a:prstGeom prst="rect">
            <a:avLst/>
          </a:prstGeom>
          <a:noFill/>
        </p:spPr>
        <p:txBody>
          <a:bodyPr wrap="square">
            <a:spAutoFit/>
          </a:bodyPr>
          <a:lstStyle/>
          <a:p>
            <a:pPr algn="just"/>
            <a:r>
              <a:rPr lang="en-US" sz="1600" b="1" dirty="0"/>
              <a:t>1.</a:t>
            </a:r>
            <a:r>
              <a:rPr lang="en-GB" sz="1600" b="1" i="0" dirty="0">
                <a:effectLst/>
                <a:latin typeface="Source Sans Pro" panose="020B0503030403020204" pitchFamily="34" charset="0"/>
              </a:rPr>
              <a:t> Command-line arguments</a:t>
            </a:r>
            <a:endParaRPr lang="en-US" sz="1600" b="1" dirty="0"/>
          </a:p>
          <a:p>
            <a:pPr algn="just"/>
            <a:r>
              <a:rPr lang="en-US" sz="1400" dirty="0"/>
              <a:t>The arguments passed from command line are called command line arguments. These arguments are handled by main() function.</a:t>
            </a:r>
          </a:p>
          <a:p>
            <a:pPr algn="just"/>
            <a:r>
              <a:rPr lang="en-US" sz="1400" dirty="0"/>
              <a:t>To support command line argument, you need to change the structure of main() function as given below.</a:t>
            </a:r>
          </a:p>
          <a:p>
            <a:pPr algn="just"/>
            <a:endParaRPr lang="en-US" sz="1400" dirty="0"/>
          </a:p>
          <a:p>
            <a:pPr algn="just"/>
            <a:r>
              <a:rPr lang="en-US" sz="1400" b="1" dirty="0">
                <a:solidFill>
                  <a:schemeClr val="accent1"/>
                </a:solidFill>
              </a:rPr>
              <a:t>int</a:t>
            </a:r>
            <a:r>
              <a:rPr lang="en-US" sz="1400" b="1" dirty="0"/>
              <a:t> main(</a:t>
            </a:r>
            <a:r>
              <a:rPr lang="en-US" sz="1400" b="1" dirty="0">
                <a:solidFill>
                  <a:schemeClr val="accent1"/>
                </a:solidFill>
              </a:rPr>
              <a:t>int</a:t>
            </a:r>
            <a:r>
              <a:rPr lang="en-US" sz="1400" b="1" dirty="0"/>
              <a:t> </a:t>
            </a:r>
            <a:r>
              <a:rPr lang="en-US" sz="1400" b="1" dirty="0" err="1"/>
              <a:t>argc</a:t>
            </a:r>
            <a:r>
              <a:rPr lang="en-US" sz="1400" b="1" dirty="0"/>
              <a:t>, </a:t>
            </a:r>
            <a:r>
              <a:rPr lang="en-US" sz="1400" b="1" dirty="0">
                <a:solidFill>
                  <a:schemeClr val="accent1"/>
                </a:solidFill>
              </a:rPr>
              <a:t>char</a:t>
            </a:r>
            <a:r>
              <a:rPr lang="en-US" sz="1400" b="1" dirty="0"/>
              <a:t> *</a:t>
            </a:r>
            <a:r>
              <a:rPr lang="en-US" sz="1400" b="1" dirty="0" err="1"/>
              <a:t>argv</a:t>
            </a:r>
            <a:r>
              <a:rPr lang="en-US" sz="1400" b="1" dirty="0"/>
              <a:t>[] ) </a:t>
            </a:r>
          </a:p>
          <a:p>
            <a:pPr algn="just"/>
            <a:r>
              <a:rPr lang="en-US" sz="1400" dirty="0"/>
              <a:t>Here, </a:t>
            </a:r>
            <a:r>
              <a:rPr lang="en-US" sz="1400" b="1" dirty="0" err="1"/>
              <a:t>argc</a:t>
            </a:r>
            <a:r>
              <a:rPr lang="en-US" sz="1400" dirty="0"/>
              <a:t> counts the number of arguments. It counts the file name as the first argument.</a:t>
            </a:r>
          </a:p>
          <a:p>
            <a:pPr algn="just"/>
            <a:r>
              <a:rPr lang="en-US" sz="1400" dirty="0"/>
              <a:t>The </a:t>
            </a:r>
            <a:r>
              <a:rPr lang="en-US" sz="1400" b="1" dirty="0" err="1"/>
              <a:t>argv</a:t>
            </a:r>
            <a:r>
              <a:rPr lang="en-US" sz="1400" b="1" dirty="0"/>
              <a:t>[]</a:t>
            </a:r>
            <a:r>
              <a:rPr lang="en-US" sz="1400" dirty="0"/>
              <a:t> contains the total number of arguments. The first argument is the file name always.</a:t>
            </a:r>
            <a:endParaRPr lang="en-GB" sz="1400" dirty="0"/>
          </a:p>
        </p:txBody>
      </p:sp>
      <p:sp>
        <p:nvSpPr>
          <p:cNvPr id="2" name="TextBox 1">
            <a:extLst>
              <a:ext uri="{FF2B5EF4-FFF2-40B4-BE49-F238E27FC236}">
                <a16:creationId xmlns:a16="http://schemas.microsoft.com/office/drawing/2014/main" id="{BE380D43-E4ED-993A-29E6-99F57D1F16AE}"/>
              </a:ext>
            </a:extLst>
          </p:cNvPr>
          <p:cNvSpPr txBox="1"/>
          <p:nvPr/>
        </p:nvSpPr>
        <p:spPr>
          <a:xfrm>
            <a:off x="302351" y="4238761"/>
            <a:ext cx="4849512" cy="1631216"/>
          </a:xfrm>
          <a:prstGeom prst="rect">
            <a:avLst/>
          </a:prstGeom>
          <a:noFill/>
        </p:spPr>
        <p:txBody>
          <a:bodyPr wrap="square">
            <a:spAutoFit/>
          </a:bodyPr>
          <a:lstStyle/>
          <a:p>
            <a:pPr algn="just"/>
            <a:r>
              <a:rPr lang="en-US" sz="1600" b="1" dirty="0"/>
              <a:t>2.</a:t>
            </a:r>
            <a:r>
              <a:rPr lang="en-GB" sz="1600" b="1" i="0" dirty="0">
                <a:effectLst/>
                <a:latin typeface="Source Sans Pro" panose="020B0503030403020204" pitchFamily="34" charset="0"/>
              </a:rPr>
              <a:t> Text segment</a:t>
            </a:r>
            <a:endParaRPr lang="en-US" sz="1600" b="1" dirty="0"/>
          </a:p>
          <a:p>
            <a:pPr algn="just"/>
            <a:r>
              <a:rPr lang="en-US" sz="1400" dirty="0"/>
              <a:t>The text segment is also known as the code segment. When we compile any program, it creates an executable file like </a:t>
            </a:r>
            <a:r>
              <a:rPr lang="en-US" sz="1400" dirty="0" err="1"/>
              <a:t>a.out</a:t>
            </a:r>
            <a:r>
              <a:rPr lang="en-US" sz="1400" dirty="0"/>
              <a:t>, .exe, etc., that gets stored in the text or code section of the RAM memory. </a:t>
            </a:r>
          </a:p>
          <a:p>
            <a:pPr algn="just"/>
            <a:r>
              <a:rPr lang="en-US" sz="1400" dirty="0"/>
              <a:t>If the instructions are store in the hard disk, then the speed for accessing the instructions from the hard disk becomes slower.</a:t>
            </a:r>
            <a:endParaRPr lang="en-GB" sz="1400" dirty="0"/>
          </a:p>
        </p:txBody>
      </p:sp>
      <p:sp>
        <p:nvSpPr>
          <p:cNvPr id="3" name="TextBox 2">
            <a:extLst>
              <a:ext uri="{FF2B5EF4-FFF2-40B4-BE49-F238E27FC236}">
                <a16:creationId xmlns:a16="http://schemas.microsoft.com/office/drawing/2014/main" id="{0227DB86-B72F-C06B-7B70-F6DFFF783E85}"/>
              </a:ext>
            </a:extLst>
          </p:cNvPr>
          <p:cNvSpPr txBox="1"/>
          <p:nvPr/>
        </p:nvSpPr>
        <p:spPr>
          <a:xfrm>
            <a:off x="6713151" y="986311"/>
            <a:ext cx="4441099" cy="1631216"/>
          </a:xfrm>
          <a:prstGeom prst="rect">
            <a:avLst/>
          </a:prstGeom>
          <a:noFill/>
        </p:spPr>
        <p:txBody>
          <a:bodyPr wrap="square">
            <a:spAutoFit/>
          </a:bodyPr>
          <a:lstStyle/>
          <a:p>
            <a:pPr algn="just"/>
            <a:r>
              <a:rPr lang="en-US" sz="1600" b="1" dirty="0"/>
              <a:t>3.</a:t>
            </a:r>
            <a:r>
              <a:rPr lang="en-GB" sz="1600" b="1" i="0" dirty="0">
                <a:effectLst/>
                <a:latin typeface="Source Sans Pro" panose="020B0503030403020204" pitchFamily="34" charset="0"/>
              </a:rPr>
              <a:t> Data section</a:t>
            </a:r>
          </a:p>
          <a:p>
            <a:pPr algn="just"/>
            <a:r>
              <a:rPr lang="en-US" sz="1400" dirty="0"/>
              <a:t>The data which is used in our program will be stored in the data section. Since the variables declared inside the main() function are stored in the stack, but the variables declared outside the main() method will be stored in the data section. The variables declared in the data section could be stored in the form of initialized, uninitialized</a:t>
            </a:r>
            <a:endParaRPr lang="en-GB" sz="1400" dirty="0"/>
          </a:p>
        </p:txBody>
      </p:sp>
      <p:pic>
        <p:nvPicPr>
          <p:cNvPr id="5" name="Picture 4">
            <a:extLst>
              <a:ext uri="{FF2B5EF4-FFF2-40B4-BE49-F238E27FC236}">
                <a16:creationId xmlns:a16="http://schemas.microsoft.com/office/drawing/2014/main" id="{9DA6C3F6-F07F-1F9E-3BA2-98800363C1DE}"/>
              </a:ext>
            </a:extLst>
          </p:cNvPr>
          <p:cNvPicPr>
            <a:picLocks noChangeAspect="1"/>
          </p:cNvPicPr>
          <p:nvPr/>
        </p:nvPicPr>
        <p:blipFill>
          <a:blip r:embed="rId3"/>
          <a:stretch>
            <a:fillRect/>
          </a:stretch>
        </p:blipFill>
        <p:spPr>
          <a:xfrm>
            <a:off x="7176313" y="3125656"/>
            <a:ext cx="3752668" cy="2903163"/>
          </a:xfrm>
          <a:prstGeom prst="rect">
            <a:avLst/>
          </a:prstGeom>
        </p:spPr>
      </p:pic>
      <p:sp>
        <p:nvSpPr>
          <p:cNvPr id="12" name="Footer Placeholder 7">
            <a:extLst>
              <a:ext uri="{FF2B5EF4-FFF2-40B4-BE49-F238E27FC236}">
                <a16:creationId xmlns:a16="http://schemas.microsoft.com/office/drawing/2014/main" id="{EF9C44B9-BACC-0BEF-C235-E2F628568BE0}"/>
              </a:ext>
            </a:extLst>
          </p:cNvPr>
          <p:cNvSpPr>
            <a:spLocks noGrp="1"/>
          </p:cNvSpPr>
          <p:nvPr>
            <p:ph type="ftr" sz="quarter" idx="11"/>
          </p:nvPr>
        </p:nvSpPr>
        <p:spPr>
          <a:xfrm>
            <a:off x="3359150" y="6507212"/>
            <a:ext cx="6379210" cy="153888"/>
          </a:xfrm>
        </p:spPr>
        <p:txBody>
          <a:bodyPr/>
          <a:lstStyle/>
          <a:p>
            <a:r>
              <a:rPr lang="en-US" dirty="0"/>
              <a:t>https://www.javatpoint.com/memory-layout-in-c</a:t>
            </a:r>
          </a:p>
        </p:txBody>
      </p:sp>
      <p:sp>
        <p:nvSpPr>
          <p:cNvPr id="14" name="Date Placeholder 13">
            <a:extLst>
              <a:ext uri="{FF2B5EF4-FFF2-40B4-BE49-F238E27FC236}">
                <a16:creationId xmlns:a16="http://schemas.microsoft.com/office/drawing/2014/main" id="{E114422D-4833-A10B-6D51-8456E59BF259}"/>
              </a:ext>
            </a:extLst>
          </p:cNvPr>
          <p:cNvSpPr>
            <a:spLocks noGrp="1"/>
          </p:cNvSpPr>
          <p:nvPr>
            <p:ph type="dt" sz="half" idx="10"/>
          </p:nvPr>
        </p:nvSpPr>
        <p:spPr>
          <a:xfrm>
            <a:off x="550863" y="6507212"/>
            <a:ext cx="2628900" cy="153888"/>
          </a:xfrm>
        </p:spPr>
        <p:txBody>
          <a:bodyPr/>
          <a:lstStyle/>
          <a:p>
            <a:fld id="{916242EC-A1D4-4590-B2F5-EA78153FD17A}" type="datetime1">
              <a:rPr lang="en-US" smtClean="0"/>
              <a:t>10/19/2022</a:t>
            </a:fld>
            <a:endParaRPr lang="en-US" dirty="0"/>
          </a:p>
        </p:txBody>
      </p:sp>
    </p:spTree>
    <p:extLst>
      <p:ext uri="{BB962C8B-B14F-4D97-AF65-F5344CB8AC3E}">
        <p14:creationId xmlns:p14="http://schemas.microsoft.com/office/powerpoint/2010/main" val="1774944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A9816749-D88C-8CB8-96C9-AA3EA8368E50}"/>
              </a:ext>
            </a:extLst>
          </p:cNvPr>
          <p:cNvSpPr>
            <a:spLocks noGrp="1"/>
          </p:cNvSpPr>
          <p:nvPr>
            <p:ph type="sldNum" sz="quarter" idx="12"/>
          </p:nvPr>
        </p:nvSpPr>
        <p:spPr/>
        <p:txBody>
          <a:bodyPr/>
          <a:lstStyle/>
          <a:p>
            <a:fld id="{DBA1B0FB-D917-4C8C-928F-313BD683BF39}" type="slidenum">
              <a:rPr lang="en-US" smtClean="0"/>
              <a:t>5</a:t>
            </a:fld>
            <a:endParaRPr lang="en-US"/>
          </a:p>
        </p:txBody>
      </p:sp>
      <p:sp>
        <p:nvSpPr>
          <p:cNvPr id="10" name="Title 1">
            <a:extLst>
              <a:ext uri="{FF2B5EF4-FFF2-40B4-BE49-F238E27FC236}">
                <a16:creationId xmlns:a16="http://schemas.microsoft.com/office/drawing/2014/main" id="{6268BE0F-70C7-76C7-0D49-8350AC277EB7}"/>
              </a:ext>
            </a:extLst>
          </p:cNvPr>
          <p:cNvSpPr>
            <a:spLocks noGrp="1"/>
          </p:cNvSpPr>
          <p:nvPr>
            <p:ph type="title"/>
          </p:nvPr>
        </p:nvSpPr>
        <p:spPr>
          <a:xfrm>
            <a:off x="137691" y="110405"/>
            <a:ext cx="3565524" cy="630277"/>
          </a:xfrm>
        </p:spPr>
        <p:txBody>
          <a:bodyPr/>
          <a:lstStyle/>
          <a:p>
            <a:r>
              <a:rPr lang="en-GB" dirty="0"/>
              <a:t>Introduction</a:t>
            </a:r>
          </a:p>
        </p:txBody>
      </p:sp>
      <p:sp>
        <p:nvSpPr>
          <p:cNvPr id="11" name="Content Placeholder 2">
            <a:extLst>
              <a:ext uri="{FF2B5EF4-FFF2-40B4-BE49-F238E27FC236}">
                <a16:creationId xmlns:a16="http://schemas.microsoft.com/office/drawing/2014/main" id="{244BD13A-ADE2-6DCF-92E5-B91DCBDC801A}"/>
              </a:ext>
            </a:extLst>
          </p:cNvPr>
          <p:cNvSpPr>
            <a:spLocks noGrp="1"/>
          </p:cNvSpPr>
          <p:nvPr>
            <p:ph idx="1"/>
          </p:nvPr>
        </p:nvSpPr>
        <p:spPr>
          <a:xfrm>
            <a:off x="456989" y="696514"/>
            <a:ext cx="2926927" cy="563612"/>
          </a:xfrm>
        </p:spPr>
        <p:txBody>
          <a:bodyPr/>
          <a:lstStyle/>
          <a:p>
            <a:r>
              <a:rPr lang="en-GB" sz="2800" dirty="0"/>
              <a:t>Memory Layout</a:t>
            </a:r>
          </a:p>
        </p:txBody>
      </p:sp>
      <p:sp>
        <p:nvSpPr>
          <p:cNvPr id="13" name="TextBox 12">
            <a:extLst>
              <a:ext uri="{FF2B5EF4-FFF2-40B4-BE49-F238E27FC236}">
                <a16:creationId xmlns:a16="http://schemas.microsoft.com/office/drawing/2014/main" id="{48154B0B-B3BF-4906-4FD1-9EA14B2C98D5}"/>
              </a:ext>
            </a:extLst>
          </p:cNvPr>
          <p:cNvSpPr txBox="1"/>
          <p:nvPr/>
        </p:nvSpPr>
        <p:spPr>
          <a:xfrm>
            <a:off x="253365" y="1708462"/>
            <a:ext cx="5000947" cy="2369880"/>
          </a:xfrm>
          <a:prstGeom prst="rect">
            <a:avLst/>
          </a:prstGeom>
          <a:noFill/>
        </p:spPr>
        <p:txBody>
          <a:bodyPr wrap="square">
            <a:spAutoFit/>
          </a:bodyPr>
          <a:lstStyle/>
          <a:p>
            <a:pPr algn="just"/>
            <a:r>
              <a:rPr lang="en-US" sz="1400" b="1" dirty="0"/>
              <a:t>3.</a:t>
            </a:r>
            <a:r>
              <a:rPr lang="en-GB" sz="1400" b="1" i="0" dirty="0">
                <a:effectLst/>
                <a:latin typeface="Source Sans Pro" panose="020B0503030403020204" pitchFamily="34" charset="0"/>
              </a:rPr>
              <a:t> Data Section</a:t>
            </a:r>
          </a:p>
          <a:p>
            <a:pPr algn="just"/>
            <a:r>
              <a:rPr lang="en-GB" sz="1400" b="1" dirty="0">
                <a:latin typeface="Source Sans Pro" panose="020B0503030403020204" pitchFamily="34" charset="0"/>
              </a:rPr>
              <a:t>a) Uninitialized data segment</a:t>
            </a:r>
          </a:p>
          <a:p>
            <a:pPr algn="just"/>
            <a:r>
              <a:rPr lang="en-US" sz="1200" dirty="0"/>
              <a:t>The uninitialized data segment is also known as a .</a:t>
            </a:r>
            <a:r>
              <a:rPr lang="en-US" sz="1200" dirty="0" err="1"/>
              <a:t>bss</a:t>
            </a:r>
            <a:r>
              <a:rPr lang="en-US" sz="1200" dirty="0"/>
              <a:t> segment that stores all the uninitialized global, local and external variables. If the global, static and external variables are not initialized, they are assigned with zero value by default.</a:t>
            </a:r>
          </a:p>
          <a:p>
            <a:pPr algn="just"/>
            <a:endParaRPr lang="en-US" sz="1200" dirty="0"/>
          </a:p>
          <a:p>
            <a:pPr algn="just"/>
            <a:r>
              <a:rPr lang="en-US" sz="1200" dirty="0"/>
              <a:t>The .</a:t>
            </a:r>
            <a:r>
              <a:rPr lang="en-US" sz="1200" dirty="0" err="1"/>
              <a:t>bss</a:t>
            </a:r>
            <a:r>
              <a:rPr lang="en-US" sz="1200" dirty="0"/>
              <a:t> segment stands for Block Started by symbol. The </a:t>
            </a:r>
            <a:r>
              <a:rPr lang="en-US" sz="1200" dirty="0" err="1"/>
              <a:t>bss</a:t>
            </a:r>
            <a:r>
              <a:rPr lang="en-US" sz="1200" dirty="0"/>
              <a:t> segment contains the object file where all the statically allocated variables are stored. Here, statically allocated objects are those objects without explicit initialization are initialized with zero value. In the above code, var1 is an uninitialized variable so it is stored in the uninitialized data section.</a:t>
            </a:r>
            <a:endParaRPr lang="en-GB" sz="1200" dirty="0"/>
          </a:p>
        </p:txBody>
      </p:sp>
      <p:sp>
        <p:nvSpPr>
          <p:cNvPr id="6" name="TextBox 5">
            <a:extLst>
              <a:ext uri="{FF2B5EF4-FFF2-40B4-BE49-F238E27FC236}">
                <a16:creationId xmlns:a16="http://schemas.microsoft.com/office/drawing/2014/main" id="{3C7A91B4-112E-8367-25B3-B21B4EDD9810}"/>
              </a:ext>
            </a:extLst>
          </p:cNvPr>
          <p:cNvSpPr txBox="1"/>
          <p:nvPr/>
        </p:nvSpPr>
        <p:spPr>
          <a:xfrm>
            <a:off x="550863" y="4629151"/>
            <a:ext cx="4261757" cy="1600438"/>
          </a:xfrm>
          <a:prstGeom prst="rect">
            <a:avLst/>
          </a:prstGeom>
          <a:solidFill>
            <a:schemeClr val="tx1"/>
          </a:solidFill>
        </p:spPr>
        <p:txBody>
          <a:bodyPr wrap="square">
            <a:spAutoFit/>
          </a:bodyPr>
          <a:lstStyle/>
          <a:p>
            <a:pPr algn="just"/>
            <a:r>
              <a:rPr lang="en-US" sz="1400" b="0" i="0" dirty="0">
                <a:solidFill>
                  <a:srgbClr val="0000FF"/>
                </a:solidFill>
                <a:effectLst/>
                <a:latin typeface="inter-regular"/>
              </a:rPr>
              <a:t>#include&lt;stdio.h&gt;</a:t>
            </a:r>
            <a:r>
              <a:rPr lang="en-US" sz="1400" b="0" i="0" dirty="0">
                <a:solidFill>
                  <a:srgbClr val="000000"/>
                </a:solidFill>
                <a:effectLst/>
                <a:latin typeface="inter-regular"/>
              </a:rPr>
              <a:t>  </a:t>
            </a:r>
          </a:p>
          <a:p>
            <a:pPr algn="just"/>
            <a:r>
              <a:rPr lang="en-US" sz="1400" b="1" i="0" dirty="0">
                <a:solidFill>
                  <a:srgbClr val="2E8B57"/>
                </a:solidFill>
                <a:effectLst/>
                <a:latin typeface="inter-regular"/>
              </a:rPr>
              <a:t>char</a:t>
            </a:r>
            <a:r>
              <a:rPr lang="en-US" sz="1400" b="0" i="0" dirty="0">
                <a:solidFill>
                  <a:srgbClr val="000000"/>
                </a:solidFill>
                <a:effectLst/>
                <a:latin typeface="inter-regular"/>
              </a:rPr>
              <a:t> a;    </a:t>
            </a:r>
            <a:r>
              <a:rPr lang="en-US" sz="1400" b="0" i="0" dirty="0">
                <a:solidFill>
                  <a:srgbClr val="008200"/>
                </a:solidFill>
                <a:effectLst/>
                <a:latin typeface="inter-regular"/>
              </a:rPr>
              <a:t>// uninitialized global variable..</a:t>
            </a:r>
            <a:r>
              <a:rPr lang="en-US" sz="1400" b="0" i="0" dirty="0">
                <a:solidFill>
                  <a:srgbClr val="000000"/>
                </a:solidFill>
                <a:effectLst/>
                <a:latin typeface="inter-regular"/>
              </a:rPr>
              <a:t>  </a:t>
            </a:r>
          </a:p>
          <a:p>
            <a:pPr algn="just"/>
            <a:r>
              <a:rPr lang="en-US" sz="1400" b="1" i="0" dirty="0">
                <a:solidFill>
                  <a:srgbClr val="2E8B57"/>
                </a:solidFill>
                <a:effectLst/>
                <a:latin typeface="inter-regular"/>
              </a:rPr>
              <a:t>int</a:t>
            </a:r>
            <a:r>
              <a:rPr lang="en-US" sz="1400" b="0" i="0" dirty="0">
                <a:solidFill>
                  <a:srgbClr val="000000"/>
                </a:solidFill>
                <a:effectLst/>
                <a:latin typeface="inter-regular"/>
              </a:rPr>
              <a:t> main()  </a:t>
            </a:r>
          </a:p>
          <a:p>
            <a:pPr algn="just"/>
            <a:r>
              <a:rPr lang="en-US" sz="1400" b="0" i="0" dirty="0">
                <a:solidFill>
                  <a:srgbClr val="000000"/>
                </a:solidFill>
                <a:effectLst/>
                <a:latin typeface="inter-regular"/>
              </a:rPr>
              <a:t>{  </a:t>
            </a:r>
          </a:p>
          <a:p>
            <a:pPr algn="just"/>
            <a:r>
              <a:rPr lang="en-US" sz="1400" b="0" i="0" dirty="0">
                <a:solidFill>
                  <a:srgbClr val="000000"/>
                </a:solidFill>
                <a:effectLst/>
                <a:latin typeface="inter-regular"/>
              </a:rPr>
              <a:t>    </a:t>
            </a:r>
            <a:r>
              <a:rPr lang="en-US" sz="1400" b="1" i="0" dirty="0">
                <a:solidFill>
                  <a:srgbClr val="006699"/>
                </a:solidFill>
                <a:effectLst/>
                <a:latin typeface="inter-regular"/>
              </a:rPr>
              <a:t>static</a:t>
            </a:r>
            <a:r>
              <a:rPr lang="en-US" sz="1400" b="0" i="0" dirty="0">
                <a:solidFill>
                  <a:srgbClr val="000000"/>
                </a:solidFill>
                <a:effectLst/>
                <a:latin typeface="inter-regular"/>
              </a:rPr>
              <a:t> </a:t>
            </a:r>
            <a:r>
              <a:rPr lang="en-US" sz="1400" b="1" i="0" dirty="0">
                <a:solidFill>
                  <a:srgbClr val="2E8B57"/>
                </a:solidFill>
                <a:effectLst/>
                <a:latin typeface="inter-regular"/>
              </a:rPr>
              <a:t>int</a:t>
            </a:r>
            <a:r>
              <a:rPr lang="en-US" sz="1400" b="0" i="0" dirty="0">
                <a:solidFill>
                  <a:srgbClr val="000000"/>
                </a:solidFill>
                <a:effectLst/>
                <a:latin typeface="inter-regular"/>
              </a:rPr>
              <a:t> a;   </a:t>
            </a:r>
            <a:r>
              <a:rPr lang="en-US" sz="1400" b="0" i="0" dirty="0">
                <a:solidFill>
                  <a:srgbClr val="008200"/>
                </a:solidFill>
                <a:effectLst/>
                <a:latin typeface="inter-regular"/>
              </a:rPr>
              <a:t>// uninitialized static variable..</a:t>
            </a:r>
            <a:r>
              <a:rPr lang="en-US" sz="1400" b="0" i="0" dirty="0">
                <a:solidFill>
                  <a:srgbClr val="000000"/>
                </a:solidFill>
                <a:effectLst/>
                <a:latin typeface="inter-regular"/>
              </a:rPr>
              <a:t>  </a:t>
            </a:r>
          </a:p>
          <a:p>
            <a:pPr algn="just"/>
            <a:r>
              <a:rPr lang="en-US" sz="1400" b="0" i="0" dirty="0">
                <a:solidFill>
                  <a:srgbClr val="000000"/>
                </a:solidFill>
                <a:effectLst/>
                <a:latin typeface="inter-regular"/>
              </a:rPr>
              <a:t>    </a:t>
            </a:r>
            <a:r>
              <a:rPr lang="en-US" sz="1400" b="1" i="0" dirty="0">
                <a:solidFill>
                  <a:srgbClr val="006699"/>
                </a:solidFill>
                <a:effectLst/>
                <a:latin typeface="inter-regular"/>
              </a:rPr>
              <a:t>return</a:t>
            </a:r>
            <a:r>
              <a:rPr lang="en-US" sz="1400" b="0" i="0" dirty="0">
                <a:solidFill>
                  <a:srgbClr val="000000"/>
                </a:solidFill>
                <a:effectLst/>
                <a:latin typeface="inter-regular"/>
              </a:rPr>
              <a:t> 0;   </a:t>
            </a:r>
          </a:p>
          <a:p>
            <a:pPr algn="just"/>
            <a:r>
              <a:rPr lang="en-US" sz="1400" b="0" i="0" dirty="0">
                <a:solidFill>
                  <a:srgbClr val="000000"/>
                </a:solidFill>
                <a:effectLst/>
                <a:latin typeface="inter-regular"/>
              </a:rPr>
              <a:t>}  </a:t>
            </a:r>
          </a:p>
        </p:txBody>
      </p:sp>
      <p:sp>
        <p:nvSpPr>
          <p:cNvPr id="12" name="TextBox 11">
            <a:extLst>
              <a:ext uri="{FF2B5EF4-FFF2-40B4-BE49-F238E27FC236}">
                <a16:creationId xmlns:a16="http://schemas.microsoft.com/office/drawing/2014/main" id="{1571BEBA-78D0-A861-8FC3-FD66BA283B8E}"/>
              </a:ext>
            </a:extLst>
          </p:cNvPr>
          <p:cNvSpPr txBox="1"/>
          <p:nvPr/>
        </p:nvSpPr>
        <p:spPr>
          <a:xfrm>
            <a:off x="6017079" y="356811"/>
            <a:ext cx="5749017" cy="3477875"/>
          </a:xfrm>
          <a:prstGeom prst="rect">
            <a:avLst/>
          </a:prstGeom>
          <a:noFill/>
        </p:spPr>
        <p:txBody>
          <a:bodyPr wrap="square">
            <a:spAutoFit/>
          </a:bodyPr>
          <a:lstStyle/>
          <a:p>
            <a:pPr algn="just"/>
            <a:r>
              <a:rPr lang="en-US" sz="1400" b="1" dirty="0"/>
              <a:t>3.</a:t>
            </a:r>
            <a:r>
              <a:rPr lang="en-GB" sz="1400" b="1" i="0" dirty="0">
                <a:effectLst/>
                <a:latin typeface="Source Sans Pro" panose="020B0503030403020204" pitchFamily="34" charset="0"/>
              </a:rPr>
              <a:t> Data Section</a:t>
            </a:r>
          </a:p>
          <a:p>
            <a:pPr algn="just"/>
            <a:r>
              <a:rPr lang="en-GB" sz="1400" b="1" dirty="0">
                <a:latin typeface="Source Sans Pro" panose="020B0503030403020204" pitchFamily="34" charset="0"/>
              </a:rPr>
              <a:t>b) Initialized data segment</a:t>
            </a:r>
          </a:p>
          <a:p>
            <a:pPr algn="just"/>
            <a:r>
              <a:rPr lang="en-US" sz="1200" dirty="0"/>
              <a:t>An initialized data segment is also known as the data segment. A data segment is a virtual address space of a program that contains all the global and static variables which are explicitly initialized by the programmer.</a:t>
            </a:r>
          </a:p>
          <a:p>
            <a:pPr algn="just"/>
            <a:endParaRPr lang="en-US" sz="1200" dirty="0"/>
          </a:p>
          <a:p>
            <a:pPr algn="just"/>
            <a:r>
              <a:rPr lang="en-US" sz="1200" dirty="0"/>
              <a:t>The values of variables in a data segment are not read-one, i.e., they can be modified at run time. This data segment can be further classified into categories:</a:t>
            </a:r>
          </a:p>
          <a:p>
            <a:pPr algn="just"/>
            <a:endParaRPr lang="en-US" sz="1200" dirty="0"/>
          </a:p>
          <a:p>
            <a:pPr marL="285750" indent="-285750" algn="just">
              <a:buFont typeface="Arial" panose="020B0604020202020204" pitchFamily="34" charset="0"/>
              <a:buChar char="•"/>
            </a:pPr>
            <a:r>
              <a:rPr lang="en-US" sz="1200" b="1" dirty="0"/>
              <a:t>Initialized read-only area: </a:t>
            </a:r>
            <a:r>
              <a:rPr lang="en-US" sz="1200" dirty="0"/>
              <a:t>It is an area where the values of variables cannot be modified.</a:t>
            </a:r>
          </a:p>
          <a:p>
            <a:pPr marL="285750" indent="-285750" algn="just">
              <a:buFont typeface="Arial" panose="020B0604020202020204" pitchFamily="34" charset="0"/>
              <a:buChar char="•"/>
            </a:pPr>
            <a:r>
              <a:rPr lang="en-US" sz="1200" b="1" dirty="0"/>
              <a:t>Initialized read-write area: </a:t>
            </a:r>
            <a:r>
              <a:rPr lang="en-US" sz="1200" dirty="0"/>
              <a:t>It is an area where the values of variables can also be altered.</a:t>
            </a:r>
          </a:p>
          <a:p>
            <a:pPr algn="just"/>
            <a:endParaRPr lang="en-US" sz="1200" dirty="0"/>
          </a:p>
          <a:p>
            <a:pPr algn="just"/>
            <a:r>
              <a:rPr lang="en-US" sz="1200" dirty="0"/>
              <a:t>For example: the global variables like </a:t>
            </a:r>
            <a:r>
              <a:rPr lang="en-US" sz="1200" b="1" dirty="0"/>
              <a:t>char str[] = "</a:t>
            </a:r>
            <a:r>
              <a:rPr lang="en-US" sz="1200" b="1" dirty="0" err="1"/>
              <a:t>javatpoint</a:t>
            </a:r>
            <a:r>
              <a:rPr lang="en-US" sz="1200" b="1" dirty="0"/>
              <a:t>" </a:t>
            </a:r>
            <a:r>
              <a:rPr lang="en-US" sz="1200" dirty="0"/>
              <a:t>and </a:t>
            </a:r>
            <a:r>
              <a:rPr lang="en-US" sz="1200" b="1" dirty="0"/>
              <a:t>int a=45; </a:t>
            </a:r>
            <a:r>
              <a:rPr lang="en-US" sz="1200" dirty="0"/>
              <a:t>will be stored in the initialized read-write area. If we create the global variable like </a:t>
            </a:r>
            <a:r>
              <a:rPr lang="en-US" sz="1200" b="1" dirty="0"/>
              <a:t>const char* string = "</a:t>
            </a:r>
            <a:r>
              <a:rPr lang="en-US" sz="1200" b="1" dirty="0" err="1"/>
              <a:t>javatpoint</a:t>
            </a:r>
            <a:r>
              <a:rPr lang="en-US" sz="1200" b="1" dirty="0"/>
              <a:t>"; </a:t>
            </a:r>
            <a:r>
              <a:rPr lang="en-US" sz="1200" dirty="0"/>
              <a:t>the literal "</a:t>
            </a:r>
            <a:r>
              <a:rPr lang="en-US" sz="1200" dirty="0" err="1"/>
              <a:t>javatpoint</a:t>
            </a:r>
            <a:r>
              <a:rPr lang="en-US" sz="1200" dirty="0"/>
              <a:t>" would be stored in the initialized read area, whereas the char pointer variable would be stored in the initialized write area.</a:t>
            </a:r>
            <a:endParaRPr lang="en-GB" sz="1200" dirty="0"/>
          </a:p>
        </p:txBody>
      </p:sp>
      <p:sp>
        <p:nvSpPr>
          <p:cNvPr id="15" name="TextBox 14">
            <a:extLst>
              <a:ext uri="{FF2B5EF4-FFF2-40B4-BE49-F238E27FC236}">
                <a16:creationId xmlns:a16="http://schemas.microsoft.com/office/drawing/2014/main" id="{9DEFE717-50A0-AFBD-4DCB-1A13F4AD9690}"/>
              </a:ext>
            </a:extLst>
          </p:cNvPr>
          <p:cNvSpPr txBox="1"/>
          <p:nvPr/>
        </p:nvSpPr>
        <p:spPr>
          <a:xfrm>
            <a:off x="6268513" y="4277115"/>
            <a:ext cx="5246147" cy="2031325"/>
          </a:xfrm>
          <a:prstGeom prst="rect">
            <a:avLst/>
          </a:prstGeom>
          <a:solidFill>
            <a:schemeClr val="tx1"/>
          </a:solidFill>
        </p:spPr>
        <p:txBody>
          <a:bodyPr wrap="square">
            <a:spAutoFit/>
          </a:bodyPr>
          <a:lstStyle/>
          <a:p>
            <a:pPr algn="just"/>
            <a:r>
              <a:rPr lang="en-GB" sz="1400" b="0" i="0" dirty="0">
                <a:solidFill>
                  <a:srgbClr val="0000FF"/>
                </a:solidFill>
                <a:effectLst/>
                <a:latin typeface="inter-regular"/>
              </a:rPr>
              <a:t>#include&lt;stdio.h&gt;</a:t>
            </a:r>
            <a:r>
              <a:rPr lang="en-GB" sz="1400" b="0" i="0" dirty="0">
                <a:solidFill>
                  <a:srgbClr val="000000"/>
                </a:solidFill>
                <a:effectLst/>
                <a:latin typeface="inter-regular"/>
              </a:rPr>
              <a:t>  </a:t>
            </a:r>
          </a:p>
          <a:p>
            <a:pPr algn="just"/>
            <a:r>
              <a:rPr lang="en-GB" sz="1400" b="1" i="0" dirty="0">
                <a:solidFill>
                  <a:srgbClr val="2E8B57"/>
                </a:solidFill>
                <a:effectLst/>
                <a:latin typeface="inter-regular"/>
              </a:rPr>
              <a:t>char</a:t>
            </a:r>
            <a:r>
              <a:rPr lang="en-GB" sz="1400" b="0" i="0" dirty="0">
                <a:solidFill>
                  <a:srgbClr val="000000"/>
                </a:solidFill>
                <a:effectLst/>
                <a:latin typeface="inter-regular"/>
              </a:rPr>
              <a:t> string[] = </a:t>
            </a:r>
            <a:r>
              <a:rPr lang="en-GB" sz="1400" b="0" i="0" dirty="0">
                <a:solidFill>
                  <a:srgbClr val="0000FF"/>
                </a:solidFill>
                <a:effectLst/>
                <a:latin typeface="inter-regular"/>
              </a:rPr>
              <a:t>"</a:t>
            </a:r>
            <a:r>
              <a:rPr lang="en-GB" sz="1400" b="0" i="0" dirty="0" err="1">
                <a:solidFill>
                  <a:srgbClr val="0000FF"/>
                </a:solidFill>
                <a:effectLst/>
                <a:latin typeface="inter-regular"/>
              </a:rPr>
              <a:t>javatpoint</a:t>
            </a:r>
            <a:r>
              <a:rPr lang="en-GB" sz="1400" b="0" i="0" dirty="0">
                <a:solidFill>
                  <a:srgbClr val="0000FF"/>
                </a:solidFill>
                <a:effectLst/>
                <a:latin typeface="inter-regular"/>
              </a:rPr>
              <a:t>"</a:t>
            </a:r>
            <a:r>
              <a:rPr lang="en-GB" sz="1400" b="0" i="0" dirty="0">
                <a:solidFill>
                  <a:srgbClr val="000000"/>
                </a:solidFill>
                <a:effectLst/>
                <a:latin typeface="inter-regular"/>
              </a:rPr>
              <a:t>;  </a:t>
            </a:r>
            <a:r>
              <a:rPr lang="en-GB" sz="1400" b="0" i="0" dirty="0">
                <a:solidFill>
                  <a:srgbClr val="008200"/>
                </a:solidFill>
                <a:effectLst/>
                <a:latin typeface="inter-regular"/>
              </a:rPr>
              <a:t>// global variable stored in initialized </a:t>
            </a:r>
          </a:p>
          <a:p>
            <a:pPr algn="just"/>
            <a:r>
              <a:rPr lang="en-GB" sz="1400" dirty="0">
                <a:solidFill>
                  <a:srgbClr val="008200"/>
                </a:solidFill>
                <a:latin typeface="inter-regular"/>
              </a:rPr>
              <a:t>		//</a:t>
            </a:r>
            <a:r>
              <a:rPr lang="en-GB" sz="1400" b="0" i="0" dirty="0">
                <a:solidFill>
                  <a:srgbClr val="008200"/>
                </a:solidFill>
                <a:effectLst/>
                <a:latin typeface="inter-regular"/>
              </a:rPr>
              <a:t>data segment in read-write area..</a:t>
            </a:r>
            <a:r>
              <a:rPr lang="en-GB" sz="1400" b="0" i="0" dirty="0">
                <a:solidFill>
                  <a:srgbClr val="000000"/>
                </a:solidFill>
                <a:effectLst/>
                <a:latin typeface="inter-regular"/>
              </a:rPr>
              <a:t>  </a:t>
            </a:r>
          </a:p>
          <a:p>
            <a:pPr algn="just"/>
            <a:r>
              <a:rPr lang="en-GB" sz="1400" b="1" i="0" dirty="0">
                <a:solidFill>
                  <a:srgbClr val="2E8B57"/>
                </a:solidFill>
                <a:effectLst/>
                <a:latin typeface="inter-regular"/>
              </a:rPr>
              <a:t>int</a:t>
            </a:r>
            <a:r>
              <a:rPr lang="en-GB" sz="1400" b="0" i="0" dirty="0">
                <a:solidFill>
                  <a:srgbClr val="000000"/>
                </a:solidFill>
                <a:effectLst/>
                <a:latin typeface="inter-regular"/>
              </a:rPr>
              <a:t> main()  </a:t>
            </a:r>
          </a:p>
          <a:p>
            <a:pPr algn="just"/>
            <a:r>
              <a:rPr lang="en-GB" sz="1400" b="0" i="0" dirty="0">
                <a:solidFill>
                  <a:srgbClr val="000000"/>
                </a:solidFill>
                <a:effectLst/>
                <a:latin typeface="inter-regular"/>
              </a:rPr>
              <a:t>{  </a:t>
            </a:r>
          </a:p>
          <a:p>
            <a:pPr algn="just"/>
            <a:r>
              <a:rPr lang="en-GB" sz="1400" b="0" i="0" dirty="0">
                <a:solidFill>
                  <a:srgbClr val="000000"/>
                </a:solidFill>
                <a:effectLst/>
                <a:latin typeface="inter-regular"/>
              </a:rPr>
              <a:t>   </a:t>
            </a:r>
            <a:r>
              <a:rPr lang="en-GB" sz="1400" b="1" i="0" dirty="0">
                <a:solidFill>
                  <a:srgbClr val="006699"/>
                </a:solidFill>
                <a:effectLst/>
                <a:latin typeface="inter-regular"/>
              </a:rPr>
              <a:t>static</a:t>
            </a:r>
            <a:r>
              <a:rPr lang="en-GB" sz="1400" b="0" i="0" dirty="0">
                <a:solidFill>
                  <a:srgbClr val="000000"/>
                </a:solidFill>
                <a:effectLst/>
                <a:latin typeface="inter-regular"/>
              </a:rPr>
              <a:t> </a:t>
            </a:r>
            <a:r>
              <a:rPr lang="en-GB" sz="1400" b="1" i="0" dirty="0">
                <a:solidFill>
                  <a:srgbClr val="2E8B57"/>
                </a:solidFill>
                <a:effectLst/>
                <a:latin typeface="inter-regular"/>
              </a:rPr>
              <a:t>int</a:t>
            </a:r>
            <a:r>
              <a:rPr lang="en-GB" sz="1400" b="0" i="0" dirty="0">
                <a:solidFill>
                  <a:srgbClr val="000000"/>
                </a:solidFill>
                <a:effectLst/>
                <a:latin typeface="inter-regular"/>
              </a:rPr>
              <a:t> </a:t>
            </a:r>
            <a:r>
              <a:rPr lang="en-GB" sz="1400" b="0" i="0" dirty="0" err="1">
                <a:solidFill>
                  <a:srgbClr val="000000"/>
                </a:solidFill>
                <a:effectLst/>
                <a:latin typeface="inter-regular"/>
              </a:rPr>
              <a:t>i</a:t>
            </a:r>
            <a:r>
              <a:rPr lang="en-GB" sz="1400" b="0" i="0" dirty="0">
                <a:solidFill>
                  <a:srgbClr val="000000"/>
                </a:solidFill>
                <a:effectLst/>
                <a:latin typeface="inter-regular"/>
              </a:rPr>
              <a:t> = 90;   </a:t>
            </a:r>
            <a:r>
              <a:rPr lang="en-GB" sz="1400" b="0" i="0" dirty="0">
                <a:solidFill>
                  <a:srgbClr val="008200"/>
                </a:solidFill>
                <a:effectLst/>
                <a:latin typeface="inter-regular"/>
              </a:rPr>
              <a:t>// static variable stored in initialized data segment..</a:t>
            </a:r>
            <a:r>
              <a:rPr lang="en-GB" sz="1400" b="0" i="0" dirty="0">
                <a:solidFill>
                  <a:srgbClr val="000000"/>
                </a:solidFill>
                <a:effectLst/>
                <a:latin typeface="inter-regular"/>
              </a:rPr>
              <a:t>  </a:t>
            </a:r>
          </a:p>
          <a:p>
            <a:pPr algn="just"/>
            <a:r>
              <a:rPr lang="en-GB" sz="1400" b="0" i="0" dirty="0">
                <a:solidFill>
                  <a:srgbClr val="000000"/>
                </a:solidFill>
                <a:effectLst/>
                <a:latin typeface="inter-regular"/>
              </a:rPr>
              <a:t>   </a:t>
            </a:r>
            <a:r>
              <a:rPr lang="en-GB" sz="1400" b="1" i="0" dirty="0">
                <a:solidFill>
                  <a:srgbClr val="006699"/>
                </a:solidFill>
                <a:effectLst/>
                <a:latin typeface="inter-regular"/>
              </a:rPr>
              <a:t>return</a:t>
            </a:r>
            <a:r>
              <a:rPr lang="en-GB" sz="1400" b="0" i="0" dirty="0">
                <a:solidFill>
                  <a:srgbClr val="000000"/>
                </a:solidFill>
                <a:effectLst/>
                <a:latin typeface="inter-regular"/>
              </a:rPr>
              <a:t> 0;   </a:t>
            </a:r>
          </a:p>
          <a:p>
            <a:pPr algn="just"/>
            <a:r>
              <a:rPr lang="en-GB" sz="1400" b="0" i="0" dirty="0">
                <a:solidFill>
                  <a:srgbClr val="000000"/>
                </a:solidFill>
                <a:effectLst/>
                <a:latin typeface="inter-regular"/>
              </a:rPr>
              <a:t>}  </a:t>
            </a:r>
          </a:p>
        </p:txBody>
      </p:sp>
      <p:sp>
        <p:nvSpPr>
          <p:cNvPr id="16" name="Footer Placeholder 7">
            <a:extLst>
              <a:ext uri="{FF2B5EF4-FFF2-40B4-BE49-F238E27FC236}">
                <a16:creationId xmlns:a16="http://schemas.microsoft.com/office/drawing/2014/main" id="{A7605EE3-B561-0A83-B25B-233DDF864E57}"/>
              </a:ext>
            </a:extLst>
          </p:cNvPr>
          <p:cNvSpPr>
            <a:spLocks noGrp="1"/>
          </p:cNvSpPr>
          <p:nvPr>
            <p:ph type="ftr" sz="quarter" idx="11"/>
          </p:nvPr>
        </p:nvSpPr>
        <p:spPr>
          <a:xfrm>
            <a:off x="3359150" y="6507212"/>
            <a:ext cx="6379210" cy="153888"/>
          </a:xfrm>
        </p:spPr>
        <p:txBody>
          <a:bodyPr/>
          <a:lstStyle/>
          <a:p>
            <a:r>
              <a:rPr lang="en-US" dirty="0"/>
              <a:t>https://www.javatpoint.com/memory-layout-in-c</a:t>
            </a:r>
          </a:p>
        </p:txBody>
      </p:sp>
      <p:sp>
        <p:nvSpPr>
          <p:cNvPr id="17" name="Date Placeholder 13">
            <a:extLst>
              <a:ext uri="{FF2B5EF4-FFF2-40B4-BE49-F238E27FC236}">
                <a16:creationId xmlns:a16="http://schemas.microsoft.com/office/drawing/2014/main" id="{64D96CBC-2B77-622C-16CB-34C394E23AB4}"/>
              </a:ext>
            </a:extLst>
          </p:cNvPr>
          <p:cNvSpPr>
            <a:spLocks noGrp="1"/>
          </p:cNvSpPr>
          <p:nvPr>
            <p:ph type="dt" sz="half" idx="10"/>
          </p:nvPr>
        </p:nvSpPr>
        <p:spPr>
          <a:xfrm>
            <a:off x="550863" y="6507212"/>
            <a:ext cx="2628900" cy="153888"/>
          </a:xfrm>
        </p:spPr>
        <p:txBody>
          <a:bodyPr/>
          <a:lstStyle/>
          <a:p>
            <a:fld id="{916242EC-A1D4-4590-B2F5-EA78153FD17A}" type="datetime1">
              <a:rPr lang="en-US" smtClean="0"/>
              <a:t>10/19/2022</a:t>
            </a:fld>
            <a:endParaRPr lang="en-US" dirty="0"/>
          </a:p>
        </p:txBody>
      </p:sp>
    </p:spTree>
    <p:extLst>
      <p:ext uri="{BB962C8B-B14F-4D97-AF65-F5344CB8AC3E}">
        <p14:creationId xmlns:p14="http://schemas.microsoft.com/office/powerpoint/2010/main" val="19962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A9816749-D88C-8CB8-96C9-AA3EA8368E50}"/>
              </a:ext>
            </a:extLst>
          </p:cNvPr>
          <p:cNvSpPr>
            <a:spLocks noGrp="1"/>
          </p:cNvSpPr>
          <p:nvPr>
            <p:ph type="sldNum" sz="quarter" idx="12"/>
          </p:nvPr>
        </p:nvSpPr>
        <p:spPr/>
        <p:txBody>
          <a:bodyPr/>
          <a:lstStyle/>
          <a:p>
            <a:fld id="{DBA1B0FB-D917-4C8C-928F-313BD683BF39}" type="slidenum">
              <a:rPr lang="en-US" smtClean="0"/>
              <a:t>6</a:t>
            </a:fld>
            <a:endParaRPr lang="en-US"/>
          </a:p>
        </p:txBody>
      </p:sp>
      <p:sp>
        <p:nvSpPr>
          <p:cNvPr id="10" name="Title 1">
            <a:extLst>
              <a:ext uri="{FF2B5EF4-FFF2-40B4-BE49-F238E27FC236}">
                <a16:creationId xmlns:a16="http://schemas.microsoft.com/office/drawing/2014/main" id="{6268BE0F-70C7-76C7-0D49-8350AC277EB7}"/>
              </a:ext>
            </a:extLst>
          </p:cNvPr>
          <p:cNvSpPr>
            <a:spLocks noGrp="1"/>
          </p:cNvSpPr>
          <p:nvPr>
            <p:ph type="title"/>
          </p:nvPr>
        </p:nvSpPr>
        <p:spPr>
          <a:xfrm>
            <a:off x="137691" y="110405"/>
            <a:ext cx="3565524" cy="630277"/>
          </a:xfrm>
        </p:spPr>
        <p:txBody>
          <a:bodyPr/>
          <a:lstStyle/>
          <a:p>
            <a:r>
              <a:rPr lang="en-GB" dirty="0"/>
              <a:t>Introduction</a:t>
            </a:r>
          </a:p>
        </p:txBody>
      </p:sp>
      <p:sp>
        <p:nvSpPr>
          <p:cNvPr id="11" name="Content Placeholder 2">
            <a:extLst>
              <a:ext uri="{FF2B5EF4-FFF2-40B4-BE49-F238E27FC236}">
                <a16:creationId xmlns:a16="http://schemas.microsoft.com/office/drawing/2014/main" id="{244BD13A-ADE2-6DCF-92E5-B91DCBDC801A}"/>
              </a:ext>
            </a:extLst>
          </p:cNvPr>
          <p:cNvSpPr>
            <a:spLocks noGrp="1"/>
          </p:cNvSpPr>
          <p:nvPr>
            <p:ph idx="1"/>
          </p:nvPr>
        </p:nvSpPr>
        <p:spPr>
          <a:xfrm>
            <a:off x="3910483" y="209744"/>
            <a:ext cx="2926927" cy="563612"/>
          </a:xfrm>
        </p:spPr>
        <p:txBody>
          <a:bodyPr/>
          <a:lstStyle/>
          <a:p>
            <a:r>
              <a:rPr lang="en-GB" sz="2800" dirty="0"/>
              <a:t>Memory Layout</a:t>
            </a:r>
          </a:p>
        </p:txBody>
      </p:sp>
      <p:sp>
        <p:nvSpPr>
          <p:cNvPr id="13" name="TextBox 12">
            <a:extLst>
              <a:ext uri="{FF2B5EF4-FFF2-40B4-BE49-F238E27FC236}">
                <a16:creationId xmlns:a16="http://schemas.microsoft.com/office/drawing/2014/main" id="{48154B0B-B3BF-4906-4FD1-9EA14B2C98D5}"/>
              </a:ext>
            </a:extLst>
          </p:cNvPr>
          <p:cNvSpPr txBox="1"/>
          <p:nvPr/>
        </p:nvSpPr>
        <p:spPr>
          <a:xfrm>
            <a:off x="137691" y="894683"/>
            <a:ext cx="7209718" cy="3139321"/>
          </a:xfrm>
          <a:prstGeom prst="rect">
            <a:avLst/>
          </a:prstGeom>
          <a:noFill/>
        </p:spPr>
        <p:txBody>
          <a:bodyPr wrap="square">
            <a:spAutoFit/>
          </a:bodyPr>
          <a:lstStyle/>
          <a:p>
            <a:pPr algn="just"/>
            <a:r>
              <a:rPr lang="en-US" sz="1600" b="1" i="0" dirty="0">
                <a:effectLst/>
                <a:latin typeface="Source Sans Pro" panose="020B0503030403020204" pitchFamily="34" charset="0"/>
              </a:rPr>
              <a:t>4. Stack</a:t>
            </a:r>
            <a:endParaRPr lang="en-GB" sz="1600" b="1" i="0" dirty="0">
              <a:effectLst/>
              <a:latin typeface="Source Sans Pro" panose="020B0503030403020204" pitchFamily="34" charset="0"/>
            </a:endParaRPr>
          </a:p>
          <a:p>
            <a:pPr algn="just"/>
            <a:r>
              <a:rPr lang="en-US" sz="1400" dirty="0"/>
              <a:t>The stack area traditionally adjoined the heap area and grew in the opposite direction; when the stack pointer met the heap pointer, free memory was exhausted. </a:t>
            </a:r>
          </a:p>
          <a:p>
            <a:pPr algn="just"/>
            <a:r>
              <a:rPr lang="en-US" sz="1400" dirty="0"/>
              <a:t>When we define a function and call that function then we use the stack frame. The variables which are declared inside the function are stored in the stack. The function arguments are also stored in the function as the arguments are also a part of the function. Such a type of memory allocation is known as static memory allocation because all the variables are defined in the function, and the size of the variables is also defined at the compile time. The stack section plays a very important role in the memory because whenever the function is called, a new stack frame is created.</a:t>
            </a:r>
          </a:p>
          <a:p>
            <a:pPr algn="just"/>
            <a:endParaRPr lang="en-US" sz="1400" dirty="0"/>
          </a:p>
          <a:p>
            <a:pPr algn="just"/>
            <a:r>
              <a:rPr lang="en-US" sz="1400" dirty="0"/>
              <a:t>Stack is also used for recursive functions. When the function is called itself again and again inside the same function which causes the stack overflow condition and it leads to the segmentation fault error in the program.</a:t>
            </a:r>
            <a:endParaRPr lang="en-GB" sz="1400" dirty="0"/>
          </a:p>
        </p:txBody>
      </p:sp>
      <p:sp>
        <p:nvSpPr>
          <p:cNvPr id="12" name="TextBox 11">
            <a:extLst>
              <a:ext uri="{FF2B5EF4-FFF2-40B4-BE49-F238E27FC236}">
                <a16:creationId xmlns:a16="http://schemas.microsoft.com/office/drawing/2014/main" id="{1571BEBA-78D0-A861-8FC3-FD66BA283B8E}"/>
              </a:ext>
            </a:extLst>
          </p:cNvPr>
          <p:cNvSpPr txBox="1"/>
          <p:nvPr/>
        </p:nvSpPr>
        <p:spPr>
          <a:xfrm>
            <a:off x="8417379" y="894683"/>
            <a:ext cx="3523736" cy="2492990"/>
          </a:xfrm>
          <a:prstGeom prst="rect">
            <a:avLst/>
          </a:prstGeom>
          <a:noFill/>
        </p:spPr>
        <p:txBody>
          <a:bodyPr wrap="square">
            <a:spAutoFit/>
          </a:bodyPr>
          <a:lstStyle/>
          <a:p>
            <a:pPr algn="just"/>
            <a:r>
              <a:rPr lang="en-US" sz="1600" b="1" dirty="0"/>
              <a:t>5.</a:t>
            </a:r>
            <a:r>
              <a:rPr lang="en-GB" sz="1600" b="1" i="0" dirty="0">
                <a:effectLst/>
                <a:latin typeface="Source Sans Pro" panose="020B0503030403020204" pitchFamily="34" charset="0"/>
              </a:rPr>
              <a:t> Heap </a:t>
            </a:r>
          </a:p>
          <a:p>
            <a:pPr algn="just"/>
            <a:r>
              <a:rPr lang="en-US" sz="1400" dirty="0"/>
              <a:t>Heap memory is used for the dynamic memory allocation. Heap memory begins from the end of the uninitialized data segment and grows upwards to the higher addresses. The malloc(), </a:t>
            </a:r>
            <a:r>
              <a:rPr lang="en-US" sz="1400" dirty="0" err="1"/>
              <a:t>realloc</a:t>
            </a:r>
            <a:r>
              <a:rPr lang="en-US" sz="1400" dirty="0"/>
              <a:t> and </a:t>
            </a:r>
            <a:r>
              <a:rPr lang="en-US" sz="1400" dirty="0" err="1"/>
              <a:t>calloc</a:t>
            </a:r>
            <a:r>
              <a:rPr lang="en-US" sz="1400" dirty="0"/>
              <a:t>() functions are used to allocate the memory in the heap. The heap memory can be used by all the shared libraries and dynamically loaded modules. The free() function is used to deallocate the memory from the heap.</a:t>
            </a:r>
            <a:endParaRPr lang="en-GB" sz="1400" dirty="0"/>
          </a:p>
        </p:txBody>
      </p:sp>
      <p:sp>
        <p:nvSpPr>
          <p:cNvPr id="4" name="Rectangle 1">
            <a:extLst>
              <a:ext uri="{FF2B5EF4-FFF2-40B4-BE49-F238E27FC236}">
                <a16:creationId xmlns:a16="http://schemas.microsoft.com/office/drawing/2014/main" id="{89AB2A25-697A-639C-8000-1857027A0FC6}"/>
              </a:ext>
            </a:extLst>
          </p:cNvPr>
          <p:cNvSpPr>
            <a:spLocks noChangeArrowheads="1"/>
          </p:cNvSpPr>
          <p:nvPr/>
        </p:nvSpPr>
        <p:spPr bwMode="auto">
          <a:xfrm>
            <a:off x="757656" y="4188005"/>
            <a:ext cx="5891118" cy="2092881"/>
          </a:xfrm>
          <a:prstGeom prst="rect">
            <a:avLst/>
          </a:prstGeom>
          <a:solidFill>
            <a:schemeClr val="bg1">
              <a:lumMod val="85000"/>
              <a:lumOff val="1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61AEEE"/>
                </a:solidFill>
                <a:effectLst/>
                <a:latin typeface="Courier New" panose="02070309020205020404" pitchFamily="49" charset="0"/>
              </a:rPr>
              <a:t>#include</a:t>
            </a:r>
            <a:r>
              <a:rPr kumimoji="0" lang="en-US" altLang="en-US" sz="1000" b="0" i="0" u="none" strike="noStrike" cap="none" normalizeH="0" baseline="0" dirty="0">
                <a:ln>
                  <a:noFill/>
                </a:ln>
                <a:solidFill>
                  <a:srgbClr val="98C379"/>
                </a:solidFill>
                <a:effectLst/>
                <a:latin typeface="Courier New" panose="02070309020205020404" pitchFamily="49" charset="0"/>
              </a:rPr>
              <a:t>&lt;stdio.h&gt;</a:t>
            </a:r>
            <a:r>
              <a:rPr kumimoji="0" lang="en-US" altLang="en-US" sz="1000" b="0" i="0" u="none" strike="noStrike" cap="none" normalizeH="0" baseline="0" dirty="0">
                <a:ln>
                  <a:noFill/>
                </a:ln>
                <a:solidFill>
                  <a:srgbClr val="ABB2BF"/>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92672"/>
                </a:solidFill>
                <a:effectLst/>
                <a:latin typeface="Courier New" panose="02070309020205020404" pitchFamily="49" charset="0"/>
              </a:rPr>
              <a:t>void</a:t>
            </a:r>
            <a:r>
              <a:rPr kumimoji="0" lang="en-US" altLang="en-US" sz="1000" b="0" i="0" u="none" strike="noStrike" cap="none" normalizeH="0" baseline="0" dirty="0">
                <a:ln>
                  <a:noFill/>
                </a:ln>
                <a:solidFill>
                  <a:srgbClr val="61AEEE"/>
                </a:solidFill>
                <a:effectLst/>
                <a:latin typeface="Courier New" panose="02070309020205020404" pitchFamily="49" charset="0"/>
              </a:rPr>
              <a:t> foo() </a:t>
            </a:r>
            <a:r>
              <a:rPr kumimoji="0" lang="en-US" altLang="en-US" sz="1000" b="0" i="0" u="none" strike="noStrike" cap="none" normalizeH="0" baseline="0" dirty="0">
                <a:ln>
                  <a:noFill/>
                </a:ln>
                <a:solidFill>
                  <a:srgbClr val="ABB2BF"/>
                </a:solidFill>
                <a:effectLst/>
                <a:latin typeface="Courier New" panose="02070309020205020404" pitchFamily="49" charset="0"/>
              </a:rPr>
              <a:t>{</a:t>
            </a:r>
          </a:p>
          <a:p>
            <a:pPr lvl="1" eaLnBrk="0" fontAlgn="base" hangingPunct="0">
              <a:spcBef>
                <a:spcPct val="0"/>
              </a:spcBef>
              <a:spcAft>
                <a:spcPct val="0"/>
              </a:spcAft>
            </a:pPr>
            <a:r>
              <a:rPr kumimoji="0" lang="en-US" altLang="en-US" sz="1000" b="0" i="1" u="none" strike="noStrike" cap="none" normalizeH="0" baseline="0" dirty="0">
                <a:ln>
                  <a:noFill/>
                </a:ln>
                <a:solidFill>
                  <a:srgbClr val="B18EB1"/>
                </a:solidFill>
                <a:effectLst/>
                <a:latin typeface="Courier New" panose="02070309020205020404" pitchFamily="49" charset="0"/>
              </a:rPr>
              <a:t>// local variables stored in stack</a:t>
            </a:r>
            <a:r>
              <a:rPr lang="en-US" altLang="en-US" sz="1000" dirty="0">
                <a:solidFill>
                  <a:srgbClr val="ABB2BF"/>
                </a:solidFill>
                <a:latin typeface="Courier New" panose="02070309020205020404" pitchFamily="49" charset="0"/>
              </a:rPr>
              <a:t> </a:t>
            </a:r>
            <a:r>
              <a:rPr kumimoji="0" lang="en-US" altLang="en-US" sz="1000" b="0" i="1" u="none" strike="noStrike" cap="none" normalizeH="0" baseline="0" dirty="0">
                <a:ln>
                  <a:noFill/>
                </a:ln>
                <a:solidFill>
                  <a:srgbClr val="B18EB1"/>
                </a:solidFill>
                <a:effectLst/>
                <a:latin typeface="Courier New" panose="02070309020205020404" pitchFamily="49" charset="0"/>
              </a:rPr>
              <a:t>when the function call is made</a:t>
            </a:r>
            <a:r>
              <a:rPr kumimoji="0" lang="en-US" altLang="en-US" sz="1000" b="0" i="0" u="none" strike="noStrike" cap="none" normalizeH="0" baseline="0" dirty="0">
                <a:ln>
                  <a:noFill/>
                </a:ln>
                <a:solidFill>
                  <a:srgbClr val="ABB2BF"/>
                </a:solidFill>
                <a:effectLst/>
                <a:latin typeface="Courier New" panose="02070309020205020404" pitchFamily="49" charset="0"/>
              </a:rPr>
              <a:t> </a:t>
            </a:r>
          </a:p>
          <a:p>
            <a:pPr lvl="1" eaLnBrk="0" fontAlgn="base" hangingPunct="0">
              <a:spcBef>
                <a:spcPct val="0"/>
              </a:spcBef>
              <a:spcAft>
                <a:spcPct val="0"/>
              </a:spcAft>
            </a:pPr>
            <a:r>
              <a:rPr kumimoji="0" lang="en-US" altLang="en-US" sz="1000" b="0" i="0" u="none" strike="noStrike" cap="none" normalizeH="0" baseline="0" dirty="0">
                <a:ln>
                  <a:noFill/>
                </a:ln>
                <a:solidFill>
                  <a:srgbClr val="F92672"/>
                </a:solidFill>
                <a:effectLst/>
                <a:latin typeface="Courier New" panose="02070309020205020404" pitchFamily="49" charset="0"/>
              </a:rPr>
              <a:t>int</a:t>
            </a:r>
            <a:r>
              <a:rPr kumimoji="0" lang="en-US" altLang="en-US" sz="1000" b="0" i="0" u="none" strike="noStrike" cap="none" normalizeH="0" baseline="0" dirty="0">
                <a:ln>
                  <a:noFill/>
                </a:ln>
                <a:solidFill>
                  <a:srgbClr val="ABB2BF"/>
                </a:solidFill>
                <a:effectLst/>
                <a:latin typeface="Courier New" panose="02070309020205020404" pitchFamily="49" charset="0"/>
              </a:rPr>
              <a:t> a, b; </a:t>
            </a:r>
          </a:p>
          <a:p>
            <a:pPr lvl="1" eaLnBrk="0" fontAlgn="base" hangingPunct="0">
              <a:spcBef>
                <a:spcPct val="0"/>
              </a:spcBef>
              <a:spcAft>
                <a:spcPct val="0"/>
              </a:spcAft>
            </a:pPr>
            <a:r>
              <a:rPr kumimoji="0" lang="en-US" altLang="en-US" sz="1000" b="0" i="0" u="none" strike="noStrike" cap="none" normalizeH="0" baseline="0" dirty="0">
                <a:ln>
                  <a:noFill/>
                </a:ln>
                <a:solidFill>
                  <a:srgbClr val="ABB2BF"/>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92672"/>
                </a:solidFill>
                <a:effectLst/>
                <a:latin typeface="Courier New" panose="02070309020205020404" pitchFamily="49" charset="0"/>
              </a:rPr>
              <a:t>int</a:t>
            </a:r>
            <a:r>
              <a:rPr kumimoji="0" lang="en-US" altLang="en-US" sz="1000" b="0" i="0" u="none" strike="noStrike" cap="none" normalizeH="0" baseline="0" dirty="0">
                <a:ln>
                  <a:noFill/>
                </a:ln>
                <a:solidFill>
                  <a:srgbClr val="61AEEE"/>
                </a:solidFill>
                <a:effectLst/>
                <a:latin typeface="Courier New" panose="02070309020205020404" pitchFamily="49" charset="0"/>
              </a:rPr>
              <a:t> main() </a:t>
            </a:r>
            <a:r>
              <a:rPr kumimoji="0" lang="en-US" altLang="en-US" sz="1000" b="0" i="0" u="none" strike="noStrike" cap="none" normalizeH="0" baseline="0" dirty="0">
                <a:ln>
                  <a:noFill/>
                </a:ln>
                <a:solidFill>
                  <a:srgbClr val="ABB2BF"/>
                </a:solidFill>
                <a:effectLst/>
                <a:latin typeface="Courier New" panose="02070309020205020404" pitchFamily="49" charset="0"/>
              </a:rPr>
              <a:t>{ </a:t>
            </a:r>
          </a:p>
          <a:p>
            <a:pPr lvl="1" eaLnBrk="0" fontAlgn="base" hangingPunct="0">
              <a:spcBef>
                <a:spcPct val="0"/>
              </a:spcBef>
              <a:spcAft>
                <a:spcPct val="0"/>
              </a:spcAft>
            </a:pPr>
            <a:r>
              <a:rPr kumimoji="0" lang="en-US" altLang="en-US" sz="1000" b="0" i="1" u="none" strike="noStrike" cap="none" normalizeH="0" baseline="0" dirty="0">
                <a:ln>
                  <a:noFill/>
                </a:ln>
                <a:solidFill>
                  <a:srgbClr val="B18EB1"/>
                </a:solidFill>
                <a:effectLst/>
                <a:latin typeface="Courier New" panose="02070309020205020404" pitchFamily="49" charset="0"/>
              </a:rPr>
              <a:t>// local variables stored in stack</a:t>
            </a:r>
            <a:r>
              <a:rPr kumimoji="0" lang="en-US" altLang="en-US" sz="1000" b="0" i="0" u="none" strike="noStrike" cap="none" normalizeH="0" baseline="0" dirty="0">
                <a:ln>
                  <a:noFill/>
                </a:ln>
                <a:solidFill>
                  <a:srgbClr val="ABB2BF"/>
                </a:solidFill>
                <a:effectLst/>
                <a:latin typeface="Courier New" panose="02070309020205020404" pitchFamily="49" charset="0"/>
              </a:rPr>
              <a:t> </a:t>
            </a:r>
          </a:p>
          <a:p>
            <a:pPr lvl="1" eaLnBrk="0" fontAlgn="base" hangingPunct="0">
              <a:spcBef>
                <a:spcPct val="0"/>
              </a:spcBef>
              <a:spcAft>
                <a:spcPct val="0"/>
              </a:spcAft>
            </a:pPr>
            <a:r>
              <a:rPr kumimoji="0" lang="en-US" altLang="en-US" sz="1000" b="0" i="0" u="none" strike="noStrike" cap="none" normalizeH="0" baseline="0" dirty="0">
                <a:ln>
                  <a:noFill/>
                </a:ln>
                <a:solidFill>
                  <a:srgbClr val="F92672"/>
                </a:solidFill>
                <a:effectLst/>
                <a:latin typeface="Courier New" panose="02070309020205020404" pitchFamily="49" charset="0"/>
              </a:rPr>
              <a:t>int</a:t>
            </a:r>
            <a:r>
              <a:rPr kumimoji="0" lang="en-US" altLang="en-US" sz="1000" b="0" i="0" u="none" strike="noStrike" cap="none" normalizeH="0" baseline="0" dirty="0">
                <a:ln>
                  <a:noFill/>
                </a:ln>
                <a:solidFill>
                  <a:srgbClr val="ABB2BF"/>
                </a:solidFill>
                <a:effectLst/>
                <a:latin typeface="Courier New" panose="02070309020205020404" pitchFamily="49" charset="0"/>
              </a:rPr>
              <a:t> local = </a:t>
            </a:r>
            <a:r>
              <a:rPr kumimoji="0" lang="en-US" altLang="en-US" sz="1000" b="0" i="0" u="none" strike="noStrike" cap="none" normalizeH="0" baseline="0" dirty="0">
                <a:ln>
                  <a:noFill/>
                </a:ln>
                <a:solidFill>
                  <a:srgbClr val="D19A66"/>
                </a:solidFill>
                <a:effectLst/>
                <a:latin typeface="Courier New" panose="02070309020205020404" pitchFamily="49" charset="0"/>
              </a:rPr>
              <a:t>5</a:t>
            </a:r>
            <a:r>
              <a:rPr kumimoji="0" lang="en-US" altLang="en-US" sz="1000" b="0" i="0" u="none" strike="noStrike" cap="none" normalizeH="0" baseline="0" dirty="0">
                <a:ln>
                  <a:noFill/>
                </a:ln>
                <a:solidFill>
                  <a:srgbClr val="ABB2BF"/>
                </a:solidFill>
                <a:effectLst/>
                <a:latin typeface="Courier New" panose="02070309020205020404" pitchFamily="49" charset="0"/>
              </a:rPr>
              <a:t>; </a:t>
            </a:r>
          </a:p>
          <a:p>
            <a:pPr lvl="1" eaLnBrk="0" fontAlgn="base" hangingPunct="0">
              <a:spcBef>
                <a:spcPct val="0"/>
              </a:spcBef>
              <a:spcAft>
                <a:spcPct val="0"/>
              </a:spcAft>
            </a:pPr>
            <a:r>
              <a:rPr kumimoji="0" lang="en-US" altLang="en-US" sz="1000" b="0" i="0" u="none" strike="noStrike" cap="none" normalizeH="0" baseline="0" dirty="0">
                <a:ln>
                  <a:noFill/>
                </a:ln>
                <a:solidFill>
                  <a:srgbClr val="F92672"/>
                </a:solidFill>
                <a:effectLst/>
                <a:latin typeface="Courier New" panose="02070309020205020404" pitchFamily="49" charset="0"/>
              </a:rPr>
              <a:t>char</a:t>
            </a:r>
            <a:r>
              <a:rPr kumimoji="0" lang="en-US" altLang="en-US" sz="1000" b="0" i="0" u="none" strike="noStrike" cap="none" normalizeH="0" baseline="0" dirty="0">
                <a:ln>
                  <a:noFill/>
                </a:ln>
                <a:solidFill>
                  <a:srgbClr val="ABB2BF"/>
                </a:solidFill>
                <a:effectLst/>
                <a:latin typeface="Courier New" panose="02070309020205020404" pitchFamily="49" charset="0"/>
              </a:rPr>
              <a:t> name[</a:t>
            </a:r>
            <a:r>
              <a:rPr kumimoji="0" lang="en-US" altLang="en-US" sz="1000" b="0" i="0" u="none" strike="noStrike" cap="none" normalizeH="0" baseline="0" dirty="0">
                <a:ln>
                  <a:noFill/>
                </a:ln>
                <a:solidFill>
                  <a:srgbClr val="D19A66"/>
                </a:solidFill>
                <a:effectLst/>
                <a:latin typeface="Courier New" panose="02070309020205020404" pitchFamily="49" charset="0"/>
              </a:rPr>
              <a:t>26</a:t>
            </a:r>
            <a:r>
              <a:rPr kumimoji="0" lang="en-US" altLang="en-US" sz="1000" b="0" i="0" u="none" strike="noStrike" cap="none" normalizeH="0" baseline="0" dirty="0">
                <a:ln>
                  <a:noFill/>
                </a:ln>
                <a:solidFill>
                  <a:srgbClr val="ABB2BF"/>
                </a:solidFill>
                <a:effectLst/>
                <a:latin typeface="Courier New" panose="02070309020205020404" pitchFamily="49" charset="0"/>
              </a:rPr>
              <a:t>]; </a:t>
            </a:r>
          </a:p>
          <a:p>
            <a:pPr lvl="1" eaLnBrk="0" fontAlgn="base" hangingPunct="0">
              <a:spcBef>
                <a:spcPct val="0"/>
              </a:spcBef>
              <a:spcAft>
                <a:spcPct val="0"/>
              </a:spcAft>
            </a:pPr>
            <a:r>
              <a:rPr kumimoji="0" lang="en-US" altLang="en-US" sz="1000" b="0" i="0" u="none" strike="noStrike" cap="none" normalizeH="0" baseline="0" dirty="0">
                <a:ln>
                  <a:noFill/>
                </a:ln>
                <a:solidFill>
                  <a:srgbClr val="ABB2BF"/>
                </a:solidFill>
                <a:effectLst/>
                <a:latin typeface="Courier New" panose="02070309020205020404" pitchFamily="49" charset="0"/>
              </a:rPr>
              <a:t>foo(); </a:t>
            </a:r>
          </a:p>
          <a:p>
            <a:pPr lvl="1" eaLnBrk="0" fontAlgn="base" hangingPunct="0">
              <a:spcBef>
                <a:spcPct val="0"/>
              </a:spcBef>
              <a:spcAft>
                <a:spcPct val="0"/>
              </a:spcAft>
            </a:pPr>
            <a:r>
              <a:rPr kumimoji="0" lang="en-US" altLang="en-US" sz="1000" b="0" i="1" u="none" strike="noStrike" cap="none" normalizeH="0" baseline="0" dirty="0">
                <a:ln>
                  <a:noFill/>
                </a:ln>
                <a:solidFill>
                  <a:srgbClr val="B18EB1"/>
                </a:solidFill>
                <a:effectLst/>
                <a:latin typeface="Courier New" panose="02070309020205020404" pitchFamily="49" charset="0"/>
              </a:rPr>
              <a:t>// ..</a:t>
            </a:r>
            <a:r>
              <a:rPr kumimoji="0" lang="en-US" altLang="en-US" sz="1000" b="0" i="0" u="none" strike="noStrike" cap="none" normalizeH="0" baseline="0" dirty="0">
                <a:ln>
                  <a:noFill/>
                </a:ln>
                <a:solidFill>
                  <a:srgbClr val="ABB2BF"/>
                </a:solidFill>
                <a:effectLst/>
                <a:latin typeface="Courier New" panose="02070309020205020404" pitchFamily="49" charset="0"/>
              </a:rPr>
              <a:t> </a:t>
            </a:r>
          </a:p>
          <a:p>
            <a:pPr lvl="1" eaLnBrk="0" fontAlgn="base" hangingPunct="0">
              <a:spcBef>
                <a:spcPct val="0"/>
              </a:spcBef>
              <a:spcAft>
                <a:spcPct val="0"/>
              </a:spcAft>
            </a:pPr>
            <a:r>
              <a:rPr kumimoji="0" lang="en-US" altLang="en-US" sz="1000" b="0" i="0" u="none" strike="noStrike" cap="none" normalizeH="0" baseline="0" dirty="0">
                <a:ln>
                  <a:noFill/>
                </a:ln>
                <a:solidFill>
                  <a:srgbClr val="F92672"/>
                </a:solidFill>
                <a:effectLst/>
                <a:latin typeface="Courier New" panose="02070309020205020404" pitchFamily="49" charset="0"/>
              </a:rPr>
              <a:t>return</a:t>
            </a:r>
            <a:r>
              <a:rPr kumimoji="0" lang="en-US" altLang="en-US" sz="1000" b="0" i="0" u="none" strike="noStrike" cap="none" normalizeH="0" baseline="0" dirty="0">
                <a:ln>
                  <a:noFill/>
                </a:ln>
                <a:solidFill>
                  <a:srgbClr val="ABB2BF"/>
                </a:solidFill>
                <a:effectLst/>
                <a:latin typeface="Courier New" panose="02070309020205020404" pitchFamily="49" charset="0"/>
              </a:rPr>
              <a:t> </a:t>
            </a:r>
            <a:r>
              <a:rPr kumimoji="0" lang="en-US" altLang="en-US" sz="1000" b="0" i="0" u="none" strike="noStrike" cap="none" normalizeH="0" baseline="0" dirty="0">
                <a:ln>
                  <a:noFill/>
                </a:ln>
                <a:solidFill>
                  <a:srgbClr val="D19A66"/>
                </a:solidFill>
                <a:effectLst/>
                <a:latin typeface="Courier New" panose="02070309020205020404" pitchFamily="49" charset="0"/>
              </a:rPr>
              <a:t>0</a:t>
            </a:r>
            <a:r>
              <a:rPr kumimoji="0" lang="en-US" altLang="en-US" sz="1000" b="0" i="0" u="none" strike="noStrike" cap="none" normalizeH="0" baseline="0" dirty="0">
                <a:ln>
                  <a:noFill/>
                </a:ln>
                <a:solidFill>
                  <a:srgbClr val="ABB2BF"/>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ABB2BF"/>
                </a:solidFill>
                <a:effectLst/>
                <a:latin typeface="Courier New" panose="02070309020205020404" pitchFamily="49" charset="0"/>
              </a:rPr>
              <a:t>}</a:t>
            </a:r>
            <a:r>
              <a:rPr kumimoji="0" lang="en-US" altLang="en-US" sz="7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D0F34CDD-B075-735E-AA68-D9E3C8F76345}"/>
              </a:ext>
            </a:extLst>
          </p:cNvPr>
          <p:cNvSpPr>
            <a:spLocks noChangeArrowheads="1"/>
          </p:cNvSpPr>
          <p:nvPr/>
        </p:nvSpPr>
        <p:spPr bwMode="auto">
          <a:xfrm>
            <a:off x="7822842" y="4101057"/>
            <a:ext cx="3997428" cy="1169551"/>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61AEEE"/>
                </a:solidFill>
                <a:effectLst/>
                <a:latin typeface="Courier New" panose="02070309020205020404" pitchFamily="49" charset="0"/>
              </a:rPr>
              <a:t>#include </a:t>
            </a:r>
            <a:r>
              <a:rPr kumimoji="0" lang="en-US" altLang="en-US" sz="1000" b="0" i="0" u="none" strike="noStrike" cap="none" normalizeH="0" baseline="0" dirty="0">
                <a:ln>
                  <a:noFill/>
                </a:ln>
                <a:solidFill>
                  <a:srgbClr val="98C379"/>
                </a:solidFill>
                <a:effectLst/>
                <a:latin typeface="Courier New" panose="02070309020205020404" pitchFamily="49" charset="0"/>
              </a:rPr>
              <a:t>&lt;</a:t>
            </a:r>
            <a:r>
              <a:rPr kumimoji="0" lang="en-US" altLang="en-US" sz="1000" b="0" i="0" u="none" strike="noStrike" cap="none" normalizeH="0" baseline="0" dirty="0" err="1">
                <a:ln>
                  <a:noFill/>
                </a:ln>
                <a:solidFill>
                  <a:srgbClr val="98C379"/>
                </a:solidFill>
                <a:effectLst/>
                <a:latin typeface="Courier New" panose="02070309020205020404" pitchFamily="49" charset="0"/>
              </a:rPr>
              <a:t>stdio.h</a:t>
            </a:r>
            <a:r>
              <a:rPr kumimoji="0" lang="en-US" altLang="en-US" sz="1000" b="0" i="0" u="none" strike="noStrike" cap="none" normalizeH="0" baseline="0" dirty="0">
                <a:ln>
                  <a:noFill/>
                </a:ln>
                <a:solidFill>
                  <a:srgbClr val="98C379"/>
                </a:solidFill>
                <a:effectLst/>
                <a:latin typeface="Courier New" panose="02070309020205020404" pitchFamily="49" charset="0"/>
              </a:rPr>
              <a:t>&gt;</a:t>
            </a:r>
            <a:r>
              <a:rPr kumimoji="0" lang="en-US" altLang="en-US" sz="1000" b="0" i="0" u="none" strike="noStrike" cap="none" normalizeH="0" baseline="0" dirty="0">
                <a:ln>
                  <a:noFill/>
                </a:ln>
                <a:solidFill>
                  <a:srgbClr val="ABB2BF"/>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92672"/>
                </a:solidFill>
                <a:effectLst/>
                <a:latin typeface="Courier New" panose="02070309020205020404" pitchFamily="49" charset="0"/>
              </a:rPr>
              <a:t>int</a:t>
            </a:r>
            <a:r>
              <a:rPr kumimoji="0" lang="en-US" altLang="en-US" sz="1000" b="0" i="0" u="none" strike="noStrike" cap="none" normalizeH="0" baseline="0" dirty="0">
                <a:ln>
                  <a:noFill/>
                </a:ln>
                <a:solidFill>
                  <a:srgbClr val="61AEEE"/>
                </a:solidFill>
                <a:effectLst/>
                <a:latin typeface="Courier New" panose="02070309020205020404" pitchFamily="49" charset="0"/>
              </a:rPr>
              <a:t> main() </a:t>
            </a:r>
            <a:r>
              <a:rPr kumimoji="0" lang="en-US" altLang="en-US" sz="1000" b="0" i="0" u="none" strike="noStrike" cap="none" normalizeH="0" baseline="0" dirty="0">
                <a:ln>
                  <a:noFill/>
                </a:ln>
                <a:solidFill>
                  <a:srgbClr val="ABB2BF"/>
                </a:solidFill>
                <a:effectLst/>
                <a:latin typeface="Courier New" panose="02070309020205020404" pitchFamily="49" charset="0"/>
              </a:rPr>
              <a:t>{ </a:t>
            </a:r>
          </a:p>
          <a:p>
            <a:pPr lvl="1" eaLnBrk="0" fontAlgn="base" hangingPunct="0">
              <a:spcBef>
                <a:spcPct val="0"/>
              </a:spcBef>
              <a:spcAft>
                <a:spcPct val="0"/>
              </a:spcAft>
            </a:pPr>
            <a:r>
              <a:rPr kumimoji="0" lang="en-US" altLang="en-US" sz="1000" b="0" i="1" u="none" strike="noStrike" cap="none" normalizeH="0" baseline="0" dirty="0">
                <a:ln>
                  <a:noFill/>
                </a:ln>
                <a:solidFill>
                  <a:srgbClr val="B18EB1"/>
                </a:solidFill>
                <a:effectLst/>
                <a:latin typeface="Courier New" panose="02070309020205020404" pitchFamily="49" charset="0"/>
              </a:rPr>
              <a:t>// memory allocated in heap segment</a:t>
            </a:r>
            <a:r>
              <a:rPr kumimoji="0" lang="en-US" altLang="en-US" sz="1000" b="0" i="0" u="none" strike="noStrike" cap="none" normalizeH="0" baseline="0" dirty="0">
                <a:ln>
                  <a:noFill/>
                </a:ln>
                <a:solidFill>
                  <a:srgbClr val="ABB2BF"/>
                </a:solidFill>
                <a:effectLst/>
                <a:latin typeface="Courier New" panose="02070309020205020404" pitchFamily="49" charset="0"/>
              </a:rPr>
              <a:t> </a:t>
            </a:r>
          </a:p>
          <a:p>
            <a:pPr lvl="1" eaLnBrk="0" fontAlgn="base" hangingPunct="0">
              <a:spcBef>
                <a:spcPct val="0"/>
              </a:spcBef>
              <a:spcAft>
                <a:spcPct val="0"/>
              </a:spcAft>
            </a:pPr>
            <a:r>
              <a:rPr kumimoji="0" lang="en-US" altLang="en-US" sz="1000" b="0" i="0" u="none" strike="noStrike" cap="none" normalizeH="0" baseline="0" dirty="0">
                <a:ln>
                  <a:noFill/>
                </a:ln>
                <a:solidFill>
                  <a:srgbClr val="F92672"/>
                </a:solidFill>
                <a:effectLst/>
                <a:latin typeface="Courier New" panose="02070309020205020404" pitchFamily="49" charset="0"/>
              </a:rPr>
              <a:t>char</a:t>
            </a:r>
            <a:r>
              <a:rPr kumimoji="0" lang="en-US" altLang="en-US" sz="1000" b="0" i="0" u="none" strike="noStrike" cap="none" normalizeH="0" baseline="0" dirty="0">
                <a:ln>
                  <a:noFill/>
                </a:ln>
                <a:solidFill>
                  <a:srgbClr val="ABB2BF"/>
                </a:solidFill>
                <a:effectLst/>
                <a:latin typeface="Courier New" panose="02070309020205020404" pitchFamily="49" charset="0"/>
              </a:rPr>
              <a:t> *var = (</a:t>
            </a:r>
            <a:r>
              <a:rPr kumimoji="0" lang="en-US" altLang="en-US" sz="1000" b="0" i="0" u="none" strike="noStrike" cap="none" normalizeH="0" baseline="0" dirty="0">
                <a:ln>
                  <a:noFill/>
                </a:ln>
                <a:solidFill>
                  <a:srgbClr val="F92672"/>
                </a:solidFill>
                <a:effectLst/>
                <a:latin typeface="Courier New" panose="02070309020205020404" pitchFamily="49" charset="0"/>
              </a:rPr>
              <a:t>char</a:t>
            </a:r>
            <a:r>
              <a:rPr kumimoji="0" lang="en-US" altLang="en-US" sz="1000" b="0" i="0" u="none" strike="noStrike" cap="none" normalizeH="0" baseline="0" dirty="0">
                <a:ln>
                  <a:noFill/>
                </a:ln>
                <a:solidFill>
                  <a:srgbClr val="ABB2BF"/>
                </a:solidFill>
                <a:effectLst/>
                <a:latin typeface="Courier New" panose="02070309020205020404" pitchFamily="49" charset="0"/>
              </a:rPr>
              <a:t>*) </a:t>
            </a:r>
            <a:r>
              <a:rPr kumimoji="0" lang="en-US" altLang="en-US" sz="1000" b="0" i="0" u="none" strike="noStrike" cap="none" normalizeH="0" baseline="0" dirty="0">
                <a:ln>
                  <a:noFill/>
                </a:ln>
                <a:solidFill>
                  <a:srgbClr val="E6C07B"/>
                </a:solidFill>
                <a:effectLst/>
                <a:latin typeface="Courier New" panose="02070309020205020404" pitchFamily="49" charset="0"/>
              </a:rPr>
              <a:t>malloc</a:t>
            </a:r>
            <a:r>
              <a:rPr kumimoji="0" lang="en-US" altLang="en-US" sz="1000" b="0" i="0" u="none" strike="noStrike" cap="none" normalizeH="0" baseline="0" dirty="0">
                <a:ln>
                  <a:noFill/>
                </a:ln>
                <a:solidFill>
                  <a:srgbClr val="ABB2BF"/>
                </a:solidFill>
                <a:effectLst/>
                <a:latin typeface="Courier New" panose="02070309020205020404" pitchFamily="49" charset="0"/>
              </a:rPr>
              <a:t> ( </a:t>
            </a:r>
            <a:r>
              <a:rPr kumimoji="0" lang="en-US" altLang="en-US" sz="1000" b="0" i="0" u="none" strike="noStrike" cap="none" normalizeH="0" baseline="0" dirty="0" err="1">
                <a:ln>
                  <a:noFill/>
                </a:ln>
                <a:solidFill>
                  <a:srgbClr val="F92672"/>
                </a:solidFill>
                <a:effectLst/>
                <a:latin typeface="Courier New" panose="02070309020205020404" pitchFamily="49" charset="0"/>
              </a:rPr>
              <a:t>sizeof</a:t>
            </a:r>
            <a:r>
              <a:rPr kumimoji="0" lang="en-US" altLang="en-US" sz="1000" b="0" i="0" u="none" strike="noStrike" cap="none" normalizeH="0" baseline="0" dirty="0">
                <a:ln>
                  <a:noFill/>
                </a:ln>
                <a:solidFill>
                  <a:srgbClr val="ABB2BF"/>
                </a:solidFill>
                <a:effectLst/>
                <a:latin typeface="Courier New" panose="02070309020205020404" pitchFamily="49" charset="0"/>
              </a:rPr>
              <a:t>(</a:t>
            </a:r>
            <a:r>
              <a:rPr kumimoji="0" lang="en-US" altLang="en-US" sz="1000" b="0" i="0" u="none" strike="noStrike" cap="none" normalizeH="0" baseline="0" dirty="0">
                <a:ln>
                  <a:noFill/>
                </a:ln>
                <a:solidFill>
                  <a:srgbClr val="F92672"/>
                </a:solidFill>
                <a:effectLst/>
                <a:latin typeface="Courier New" panose="02070309020205020404" pitchFamily="49" charset="0"/>
              </a:rPr>
              <a:t>char</a:t>
            </a:r>
            <a:r>
              <a:rPr kumimoji="0" lang="en-US" altLang="en-US" sz="1000" b="0" i="0" u="none" strike="noStrike" cap="none" normalizeH="0" baseline="0" dirty="0">
                <a:ln>
                  <a:noFill/>
                </a:ln>
                <a:solidFill>
                  <a:srgbClr val="ABB2BF"/>
                </a:solidFill>
                <a:effectLst/>
                <a:latin typeface="Courier New" panose="02070309020205020404" pitchFamily="49" charset="0"/>
              </a:rPr>
              <a:t>) ); </a:t>
            </a:r>
          </a:p>
          <a:p>
            <a:pPr lvl="1" eaLnBrk="0" fontAlgn="base" hangingPunct="0">
              <a:spcBef>
                <a:spcPct val="0"/>
              </a:spcBef>
              <a:spcAft>
                <a:spcPct val="0"/>
              </a:spcAft>
            </a:pPr>
            <a:r>
              <a:rPr kumimoji="0" lang="en-US" altLang="en-US" sz="1000" b="0" i="1" u="none" strike="noStrike" cap="none" normalizeH="0" baseline="0" dirty="0">
                <a:ln>
                  <a:noFill/>
                </a:ln>
                <a:solidFill>
                  <a:srgbClr val="B18EB1"/>
                </a:solidFill>
                <a:effectLst/>
                <a:latin typeface="Courier New" panose="02070309020205020404" pitchFamily="49" charset="0"/>
              </a:rPr>
              <a:t>// ..</a:t>
            </a:r>
            <a:r>
              <a:rPr kumimoji="0" lang="en-US" altLang="en-US" sz="1000" b="0" i="0" u="none" strike="noStrike" cap="none" normalizeH="0" baseline="0" dirty="0">
                <a:ln>
                  <a:noFill/>
                </a:ln>
                <a:solidFill>
                  <a:srgbClr val="ABB2BF"/>
                </a:solidFill>
                <a:effectLst/>
                <a:latin typeface="Courier New" panose="02070309020205020404" pitchFamily="49" charset="0"/>
              </a:rPr>
              <a:t> </a:t>
            </a:r>
          </a:p>
          <a:p>
            <a:pPr lvl="1" eaLnBrk="0" fontAlgn="base" hangingPunct="0">
              <a:spcBef>
                <a:spcPct val="0"/>
              </a:spcBef>
              <a:spcAft>
                <a:spcPct val="0"/>
              </a:spcAft>
            </a:pPr>
            <a:r>
              <a:rPr kumimoji="0" lang="en-US" altLang="en-US" sz="1000" b="0" i="0" u="none" strike="noStrike" cap="none" normalizeH="0" baseline="0" dirty="0">
                <a:ln>
                  <a:noFill/>
                </a:ln>
                <a:solidFill>
                  <a:srgbClr val="F92672"/>
                </a:solidFill>
                <a:effectLst/>
                <a:latin typeface="Courier New" panose="02070309020205020404" pitchFamily="49" charset="0"/>
              </a:rPr>
              <a:t>return</a:t>
            </a:r>
            <a:r>
              <a:rPr kumimoji="0" lang="en-US" altLang="en-US" sz="1000" b="0" i="0" u="none" strike="noStrike" cap="none" normalizeH="0" baseline="0" dirty="0">
                <a:ln>
                  <a:noFill/>
                </a:ln>
                <a:solidFill>
                  <a:srgbClr val="ABB2BF"/>
                </a:solidFill>
                <a:effectLst/>
                <a:latin typeface="Courier New" panose="02070309020205020404" pitchFamily="49" charset="0"/>
              </a:rPr>
              <a:t> </a:t>
            </a:r>
            <a:r>
              <a:rPr kumimoji="0" lang="en-US" altLang="en-US" sz="1000" b="0" i="0" u="none" strike="noStrike" cap="none" normalizeH="0" baseline="0" dirty="0">
                <a:ln>
                  <a:noFill/>
                </a:ln>
                <a:solidFill>
                  <a:srgbClr val="D19A66"/>
                </a:solidFill>
                <a:effectLst/>
                <a:latin typeface="Courier New" panose="02070309020205020404" pitchFamily="49" charset="0"/>
              </a:rPr>
              <a:t>0</a:t>
            </a:r>
            <a:r>
              <a:rPr kumimoji="0" lang="en-US" altLang="en-US" sz="1000" b="0" i="0" u="none" strike="noStrike" cap="none" normalizeH="0" baseline="0" dirty="0">
                <a:ln>
                  <a:noFill/>
                </a:ln>
                <a:solidFill>
                  <a:srgbClr val="ABB2BF"/>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ABB2BF"/>
                </a:solidFill>
                <a:effectLst/>
                <a:latin typeface="Courier New" panose="02070309020205020404" pitchFamily="49" charset="0"/>
              </a:rPr>
              <a:t>}</a:t>
            </a:r>
            <a:r>
              <a:rPr kumimoji="0" lang="en-US" altLang="en-US" sz="7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Footer Placeholder 7">
            <a:extLst>
              <a:ext uri="{FF2B5EF4-FFF2-40B4-BE49-F238E27FC236}">
                <a16:creationId xmlns:a16="http://schemas.microsoft.com/office/drawing/2014/main" id="{78B64ACA-AE57-8A73-71A9-48546C3C24A4}"/>
              </a:ext>
            </a:extLst>
          </p:cNvPr>
          <p:cNvSpPr>
            <a:spLocks noGrp="1"/>
          </p:cNvSpPr>
          <p:nvPr>
            <p:ph type="ftr" sz="quarter" idx="11"/>
          </p:nvPr>
        </p:nvSpPr>
        <p:spPr>
          <a:xfrm>
            <a:off x="3359150" y="6507212"/>
            <a:ext cx="6379210" cy="153888"/>
          </a:xfrm>
        </p:spPr>
        <p:txBody>
          <a:bodyPr/>
          <a:lstStyle/>
          <a:p>
            <a:r>
              <a:rPr lang="en-US" dirty="0"/>
              <a:t>https://www.javatpoint.com/memory-layout-in-c</a:t>
            </a:r>
          </a:p>
        </p:txBody>
      </p:sp>
      <p:sp>
        <p:nvSpPr>
          <p:cNvPr id="16" name="Date Placeholder 13">
            <a:extLst>
              <a:ext uri="{FF2B5EF4-FFF2-40B4-BE49-F238E27FC236}">
                <a16:creationId xmlns:a16="http://schemas.microsoft.com/office/drawing/2014/main" id="{A037303E-B0BE-FC52-AE03-8F7707FE0032}"/>
              </a:ext>
            </a:extLst>
          </p:cNvPr>
          <p:cNvSpPr>
            <a:spLocks noGrp="1"/>
          </p:cNvSpPr>
          <p:nvPr>
            <p:ph type="dt" sz="half" idx="10"/>
          </p:nvPr>
        </p:nvSpPr>
        <p:spPr>
          <a:xfrm>
            <a:off x="550863" y="6507212"/>
            <a:ext cx="2628900" cy="153888"/>
          </a:xfrm>
        </p:spPr>
        <p:txBody>
          <a:bodyPr/>
          <a:lstStyle/>
          <a:p>
            <a:fld id="{916242EC-A1D4-4590-B2F5-EA78153FD17A}" type="datetime1">
              <a:rPr lang="en-US" smtClean="0"/>
              <a:t>10/19/2022</a:t>
            </a:fld>
            <a:endParaRPr lang="en-US" dirty="0"/>
          </a:p>
        </p:txBody>
      </p:sp>
    </p:spTree>
    <p:extLst>
      <p:ext uri="{BB962C8B-B14F-4D97-AF65-F5344CB8AC3E}">
        <p14:creationId xmlns:p14="http://schemas.microsoft.com/office/powerpoint/2010/main" val="3382547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161845"/>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Topic </a:t>
            </a:r>
            <a:r>
              <a:rPr lang="en-US" dirty="0"/>
              <a:t>six</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sz="2400" b="1" dirty="0">
                <a:solidFill>
                  <a:srgbClr val="FFFFFF"/>
                </a:solidFill>
              </a:rPr>
              <a:t>Dynamic Memory Allocation</a:t>
            </a:r>
            <a:endParaRPr lang="en-US"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t>7</a:t>
            </a:fld>
            <a:endParaRPr lang="en-US"/>
          </a:p>
        </p:txBody>
      </p:sp>
      <p:sp>
        <p:nvSpPr>
          <p:cNvPr id="5" name="Date Placeholder 13">
            <a:extLst>
              <a:ext uri="{FF2B5EF4-FFF2-40B4-BE49-F238E27FC236}">
                <a16:creationId xmlns:a16="http://schemas.microsoft.com/office/drawing/2014/main" id="{A4B889AC-2D2F-C7A4-E8C7-C667ADF30E6D}"/>
              </a:ext>
            </a:extLst>
          </p:cNvPr>
          <p:cNvSpPr>
            <a:spLocks noGrp="1"/>
          </p:cNvSpPr>
          <p:nvPr>
            <p:ph type="dt" sz="half" idx="10"/>
          </p:nvPr>
        </p:nvSpPr>
        <p:spPr>
          <a:xfrm>
            <a:off x="550863" y="6507212"/>
            <a:ext cx="2628900" cy="153888"/>
          </a:xfrm>
        </p:spPr>
        <p:txBody>
          <a:bodyPr/>
          <a:lstStyle/>
          <a:p>
            <a:fld id="{916242EC-A1D4-4590-B2F5-EA78153FD17A}" type="datetime1">
              <a:rPr lang="en-US" smtClean="0"/>
              <a:t>10/19/2022</a:t>
            </a:fld>
            <a:endParaRPr lang="en-US" dirty="0"/>
          </a:p>
        </p:txBody>
      </p:sp>
    </p:spTree>
    <p:extLst>
      <p:ext uri="{BB962C8B-B14F-4D97-AF65-F5344CB8AC3E}">
        <p14:creationId xmlns:p14="http://schemas.microsoft.com/office/powerpoint/2010/main" val="560021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1A2FDF8-CCD5-80F1-BFB4-BD3A389D9B2B}"/>
              </a:ext>
            </a:extLst>
          </p:cNvPr>
          <p:cNvSpPr>
            <a:spLocks noGrp="1"/>
          </p:cNvSpPr>
          <p:nvPr>
            <p:ph type="sldNum" sz="quarter" idx="12"/>
          </p:nvPr>
        </p:nvSpPr>
        <p:spPr/>
        <p:txBody>
          <a:bodyPr/>
          <a:lstStyle/>
          <a:p>
            <a:fld id="{DBA1B0FB-D917-4C8C-928F-313BD683BF39}" type="slidenum">
              <a:rPr lang="en-US" smtClean="0"/>
              <a:t>8</a:t>
            </a:fld>
            <a:endParaRPr lang="en-US"/>
          </a:p>
        </p:txBody>
      </p:sp>
      <p:sp>
        <p:nvSpPr>
          <p:cNvPr id="7" name="Title 6">
            <a:extLst>
              <a:ext uri="{FF2B5EF4-FFF2-40B4-BE49-F238E27FC236}">
                <a16:creationId xmlns:a16="http://schemas.microsoft.com/office/drawing/2014/main" id="{26967A87-F9F8-9A9C-0EBA-81C12D8D844F}"/>
              </a:ext>
            </a:extLst>
          </p:cNvPr>
          <p:cNvSpPr>
            <a:spLocks noGrp="1"/>
          </p:cNvSpPr>
          <p:nvPr>
            <p:ph type="title"/>
          </p:nvPr>
        </p:nvSpPr>
        <p:spPr>
          <a:xfrm>
            <a:off x="1055654" y="208767"/>
            <a:ext cx="11091600" cy="879804"/>
          </a:xfrm>
        </p:spPr>
        <p:txBody>
          <a:bodyPr/>
          <a:lstStyle/>
          <a:p>
            <a:r>
              <a:rPr lang="en-US" dirty="0"/>
              <a:t>6.1 malloc()</a:t>
            </a:r>
          </a:p>
        </p:txBody>
      </p:sp>
      <p:sp>
        <p:nvSpPr>
          <p:cNvPr id="22" name="Date Placeholder 13">
            <a:extLst>
              <a:ext uri="{FF2B5EF4-FFF2-40B4-BE49-F238E27FC236}">
                <a16:creationId xmlns:a16="http://schemas.microsoft.com/office/drawing/2014/main" id="{41C00F74-2EF7-F435-A4D8-637A51729575}"/>
              </a:ext>
            </a:extLst>
          </p:cNvPr>
          <p:cNvSpPr>
            <a:spLocks noGrp="1"/>
          </p:cNvSpPr>
          <p:nvPr>
            <p:ph type="dt" sz="half" idx="10"/>
          </p:nvPr>
        </p:nvSpPr>
        <p:spPr>
          <a:xfrm>
            <a:off x="550863" y="6507212"/>
            <a:ext cx="2628900" cy="153888"/>
          </a:xfrm>
        </p:spPr>
        <p:txBody>
          <a:bodyPr/>
          <a:lstStyle/>
          <a:p>
            <a:fld id="{916242EC-A1D4-4590-B2F5-EA78153FD17A}" type="datetime1">
              <a:rPr lang="en-US" smtClean="0"/>
              <a:t>10/19/2022</a:t>
            </a:fld>
            <a:endParaRPr lang="en-US" dirty="0"/>
          </a:p>
        </p:txBody>
      </p:sp>
      <p:sp>
        <p:nvSpPr>
          <p:cNvPr id="28" name="TextBox 27">
            <a:extLst>
              <a:ext uri="{FF2B5EF4-FFF2-40B4-BE49-F238E27FC236}">
                <a16:creationId xmlns:a16="http://schemas.microsoft.com/office/drawing/2014/main" id="{EF8B886A-8739-7BD0-40F7-B67C349B1431}"/>
              </a:ext>
            </a:extLst>
          </p:cNvPr>
          <p:cNvSpPr txBox="1"/>
          <p:nvPr/>
        </p:nvSpPr>
        <p:spPr>
          <a:xfrm>
            <a:off x="555627" y="1474002"/>
            <a:ext cx="4982812" cy="4093428"/>
          </a:xfrm>
          <a:prstGeom prst="rect">
            <a:avLst/>
          </a:prstGeom>
          <a:noFill/>
        </p:spPr>
        <p:txBody>
          <a:bodyPr wrap="square">
            <a:spAutoFit/>
          </a:bodyPr>
          <a:lstStyle/>
          <a:p>
            <a:pPr algn="just"/>
            <a:r>
              <a:rPr lang="en-US" sz="1400" dirty="0"/>
              <a:t>The name "malloc" stands for memory allocation.</a:t>
            </a:r>
          </a:p>
          <a:p>
            <a:pPr algn="just"/>
            <a:endParaRPr lang="en-US" sz="1400" dirty="0"/>
          </a:p>
          <a:p>
            <a:pPr algn="just"/>
            <a:r>
              <a:rPr lang="en-US" sz="1400" dirty="0"/>
              <a:t>The malloc() function reserves a block of memory of the specified number of bytes. And, it returns a pointer of void which can be casted into pointers of any form. It doesn't initialize memory at execution time, so it has garbage value initially.</a:t>
            </a:r>
          </a:p>
          <a:p>
            <a:pPr algn="just"/>
            <a:endParaRPr lang="en-US" sz="1400" dirty="0"/>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D3D3D3"/>
                </a:solidFill>
                <a:effectLst/>
              </a:rPr>
              <a:t>ptr</a:t>
            </a:r>
            <a:r>
              <a:rPr kumimoji="0" lang="en-US" altLang="en-US" sz="1600" b="0" i="0" u="none" strike="noStrike" cap="none" normalizeH="0" baseline="0" dirty="0">
                <a:ln>
                  <a:noFill/>
                </a:ln>
                <a:solidFill>
                  <a:srgbClr val="D3D3D3"/>
                </a:solidFill>
                <a:effectLst/>
              </a:rPr>
              <a:t> = (</a:t>
            </a:r>
            <a:r>
              <a:rPr kumimoji="0" lang="en-US" altLang="en-US" sz="1600" b="0" i="0" u="none" strike="noStrike" cap="none" normalizeH="0" baseline="0" dirty="0" err="1">
                <a:ln>
                  <a:noFill/>
                </a:ln>
                <a:solidFill>
                  <a:srgbClr val="D3D3D3"/>
                </a:solidFill>
                <a:effectLst/>
              </a:rPr>
              <a:t>castType</a:t>
            </a:r>
            <a:r>
              <a:rPr kumimoji="0" lang="en-US" altLang="en-US" sz="1600" b="0" i="0" u="none" strike="noStrike" cap="none" normalizeH="0" baseline="0" dirty="0">
                <a:ln>
                  <a:noFill/>
                </a:ln>
                <a:solidFill>
                  <a:srgbClr val="D3D3D3"/>
                </a:solidFill>
                <a:effectLst/>
              </a:rPr>
              <a:t>*) </a:t>
            </a:r>
            <a:r>
              <a:rPr kumimoji="0" lang="en-US" altLang="en-US" sz="1600" b="0" i="0" u="none" strike="noStrike" cap="none" normalizeH="0" baseline="0" dirty="0">
                <a:ln>
                  <a:noFill/>
                </a:ln>
                <a:solidFill>
                  <a:srgbClr val="E6C07B"/>
                </a:solidFill>
                <a:effectLst/>
              </a:rPr>
              <a:t>malloc</a:t>
            </a:r>
            <a:r>
              <a:rPr kumimoji="0" lang="en-US" altLang="en-US" sz="1600" b="0" i="0" u="none" strike="noStrike" cap="none" normalizeH="0" baseline="0" dirty="0">
                <a:ln>
                  <a:noFill/>
                </a:ln>
                <a:solidFill>
                  <a:srgbClr val="D3D3D3"/>
                </a:solidFill>
                <a:effectLst/>
              </a:rPr>
              <a:t>(size);</a:t>
            </a:r>
            <a:r>
              <a:rPr kumimoji="0" lang="en-US" altLang="en-US" sz="1600" b="0" i="0" u="none" strike="noStrike" cap="none" normalizeH="0" baseline="0" dirty="0">
                <a:ln>
                  <a:noFill/>
                </a:ln>
                <a:solidFill>
                  <a:schemeClr val="tx1"/>
                </a:solidFill>
                <a:effectLst/>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algn="just" eaLnBrk="0" fontAlgn="base" hangingPunct="0">
              <a:spcBef>
                <a:spcPct val="0"/>
              </a:spcBef>
              <a:spcAft>
                <a:spcPct val="0"/>
              </a:spcAft>
            </a:pPr>
            <a:r>
              <a:rPr kumimoji="0" lang="en-US" altLang="en-US" sz="1600" b="0" i="0" u="none" strike="noStrike" cap="none" normalizeH="0" baseline="0" dirty="0" err="1">
                <a:ln>
                  <a:noFill/>
                </a:ln>
                <a:solidFill>
                  <a:srgbClr val="D3D3D3"/>
                </a:solidFill>
                <a:effectLst/>
              </a:rPr>
              <a:t>ptr</a:t>
            </a:r>
            <a:r>
              <a:rPr kumimoji="0" lang="en-US" altLang="en-US" sz="1600" b="0" i="0" u="none" strike="noStrike" cap="none" normalizeH="0" baseline="0" dirty="0">
                <a:ln>
                  <a:noFill/>
                </a:ln>
                <a:solidFill>
                  <a:srgbClr val="D3D3D3"/>
                </a:solidFill>
                <a:effectLst/>
              </a:rPr>
              <a:t> = (</a:t>
            </a:r>
            <a:r>
              <a:rPr kumimoji="0" lang="en-US" altLang="en-US" sz="1600" b="0" i="0" u="none" strike="noStrike" cap="none" normalizeH="0" baseline="0" dirty="0">
                <a:ln>
                  <a:noFill/>
                </a:ln>
                <a:solidFill>
                  <a:srgbClr val="C678DD"/>
                </a:solidFill>
                <a:effectLst/>
              </a:rPr>
              <a:t>float</a:t>
            </a:r>
            <a:r>
              <a:rPr kumimoji="0" lang="en-US" altLang="en-US" sz="1600" b="0" i="0" u="none" strike="noStrike" cap="none" normalizeH="0" baseline="0" dirty="0">
                <a:ln>
                  <a:noFill/>
                </a:ln>
                <a:solidFill>
                  <a:srgbClr val="D3D3D3"/>
                </a:solidFill>
                <a:effectLst/>
              </a:rPr>
              <a:t>*) </a:t>
            </a:r>
            <a:r>
              <a:rPr kumimoji="0" lang="en-US" altLang="en-US" sz="1600" b="0" i="0" u="none" strike="noStrike" cap="none" normalizeH="0" baseline="0" dirty="0">
                <a:ln>
                  <a:noFill/>
                </a:ln>
                <a:solidFill>
                  <a:srgbClr val="E6C07B"/>
                </a:solidFill>
                <a:effectLst/>
              </a:rPr>
              <a:t>malloc</a:t>
            </a:r>
            <a:r>
              <a:rPr kumimoji="0" lang="en-US" altLang="en-US" sz="1600" b="0" i="0" u="none" strike="noStrike" cap="none" normalizeH="0" baseline="0" dirty="0">
                <a:ln>
                  <a:noFill/>
                </a:ln>
                <a:solidFill>
                  <a:srgbClr val="D3D3D3"/>
                </a:solidFill>
                <a:effectLst/>
              </a:rPr>
              <a:t>(</a:t>
            </a:r>
            <a:r>
              <a:rPr kumimoji="0" lang="en-US" altLang="en-US" sz="1600" b="0" i="0" u="none" strike="noStrike" cap="none" normalizeH="0" baseline="0" dirty="0">
                <a:ln>
                  <a:noFill/>
                </a:ln>
                <a:solidFill>
                  <a:srgbClr val="D19A66"/>
                </a:solidFill>
                <a:effectLst/>
              </a:rPr>
              <a:t>100</a:t>
            </a:r>
            <a:r>
              <a:rPr kumimoji="0" lang="en-US" altLang="en-US" sz="1600" b="0" i="0" u="none" strike="noStrike" cap="none" normalizeH="0" baseline="0" dirty="0">
                <a:ln>
                  <a:noFill/>
                </a:ln>
                <a:solidFill>
                  <a:srgbClr val="D3D3D3"/>
                </a:solidFill>
                <a:effectLst/>
              </a:rPr>
              <a:t> * </a:t>
            </a:r>
            <a:r>
              <a:rPr kumimoji="0" lang="en-US" altLang="en-US" sz="1600" b="0" i="0" u="none" strike="noStrike" cap="none" normalizeH="0" baseline="0" dirty="0" err="1">
                <a:ln>
                  <a:noFill/>
                </a:ln>
                <a:solidFill>
                  <a:srgbClr val="C678DD"/>
                </a:solidFill>
                <a:effectLst/>
              </a:rPr>
              <a:t>sizeof</a:t>
            </a:r>
            <a:r>
              <a:rPr kumimoji="0" lang="en-US" altLang="en-US" sz="1600" b="0" i="0" u="none" strike="noStrike" cap="none" normalizeH="0" baseline="0" dirty="0">
                <a:ln>
                  <a:noFill/>
                </a:ln>
                <a:solidFill>
                  <a:srgbClr val="D3D3D3"/>
                </a:solidFill>
                <a:effectLst/>
              </a:rPr>
              <a:t>(</a:t>
            </a:r>
            <a:r>
              <a:rPr kumimoji="0" lang="en-US" altLang="en-US" sz="1600" b="0" i="0" u="none" strike="noStrike" cap="none" normalizeH="0" baseline="0" dirty="0">
                <a:ln>
                  <a:noFill/>
                </a:ln>
                <a:solidFill>
                  <a:srgbClr val="C678DD"/>
                </a:solidFill>
                <a:effectLst/>
              </a:rPr>
              <a:t>float</a:t>
            </a:r>
            <a:r>
              <a:rPr kumimoji="0" lang="en-US" altLang="en-US" sz="1600" b="0" i="0" u="none" strike="noStrike" cap="none" normalizeH="0" baseline="0" dirty="0">
                <a:ln>
                  <a:noFill/>
                </a:ln>
                <a:solidFill>
                  <a:srgbClr val="D3D3D3"/>
                </a:solidFill>
                <a:effectLst/>
              </a:rPr>
              <a:t>));</a:t>
            </a:r>
            <a:r>
              <a:rPr kumimoji="0" lang="en-US" altLang="en-US" sz="1600" b="0" i="0" u="none" strike="noStrike" cap="none" normalizeH="0" baseline="0" dirty="0">
                <a:ln>
                  <a:noFill/>
                </a:ln>
                <a:solidFill>
                  <a:schemeClr val="tx1"/>
                </a:solidFill>
                <a:effectLst/>
              </a:rPr>
              <a:t> </a:t>
            </a:r>
          </a:p>
          <a:p>
            <a:pPr algn="just" eaLnBrk="0" fontAlgn="base" hangingPunct="0">
              <a:spcBef>
                <a:spcPct val="0"/>
              </a:spcBef>
              <a:spcAft>
                <a:spcPct val="0"/>
              </a:spcAft>
            </a:pPr>
            <a:endParaRPr kumimoji="0" lang="en-US" altLang="en-US"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rPr>
              <a:t>The above statement allocates 400 bytes of memory. It's because the size of float is 4 bytes. And, the pointer </a:t>
            </a:r>
            <a:r>
              <a:rPr kumimoji="0" lang="en-US" altLang="en-US" sz="1400" b="0" i="0" u="none" strike="noStrike" cap="none" normalizeH="0" baseline="0" dirty="0" err="1">
                <a:ln>
                  <a:noFill/>
                </a:ln>
                <a:solidFill>
                  <a:schemeClr val="tx1"/>
                </a:solidFill>
                <a:effectLst/>
              </a:rPr>
              <a:t>ptr</a:t>
            </a:r>
            <a:r>
              <a:rPr kumimoji="0" lang="en-US" altLang="en-US" sz="1400" b="0" i="0" u="none" strike="noStrike" cap="none" normalizeH="0" baseline="0" dirty="0">
                <a:ln>
                  <a:noFill/>
                </a:ln>
                <a:solidFill>
                  <a:schemeClr val="tx1"/>
                </a:solidFill>
                <a:effectLst/>
              </a:rPr>
              <a:t> holds the address of the first byte in the allocated memory.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rPr>
              <a:t>The expression results in a NULL pointer if the memory cannot be allocated.</a:t>
            </a:r>
          </a:p>
          <a:p>
            <a:pPr algn="just"/>
            <a:endParaRPr lang="en-GB" sz="1400" b="1" dirty="0"/>
          </a:p>
        </p:txBody>
      </p:sp>
      <p:sp>
        <p:nvSpPr>
          <p:cNvPr id="3" name="Rectangle 2">
            <a:extLst>
              <a:ext uri="{FF2B5EF4-FFF2-40B4-BE49-F238E27FC236}">
                <a16:creationId xmlns:a16="http://schemas.microsoft.com/office/drawing/2014/main" id="{B1F20E36-C091-CCF6-975E-6082C1EC129C}"/>
              </a:ext>
            </a:extLst>
          </p:cNvPr>
          <p:cNvSpPr>
            <a:spLocks noChangeArrowheads="1"/>
          </p:cNvSpPr>
          <p:nvPr/>
        </p:nvSpPr>
        <p:spPr bwMode="auto">
          <a:xfrm>
            <a:off x="841828" y="3061900"/>
            <a:ext cx="65" cy="276999"/>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89CAC59D-CAFE-B3A1-4711-4F55435D28E0}"/>
              </a:ext>
            </a:extLst>
          </p:cNvPr>
          <p:cNvSpPr>
            <a:spLocks noChangeArrowheads="1"/>
          </p:cNvSpPr>
          <p:nvPr/>
        </p:nvSpPr>
        <p:spPr bwMode="auto">
          <a:xfrm>
            <a:off x="1865313" y="2081247"/>
            <a:ext cx="65" cy="276999"/>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234FF6E7-4E4E-65CE-C74E-F19039077013}"/>
              </a:ext>
            </a:extLst>
          </p:cNvPr>
          <p:cNvPicPr>
            <a:picLocks noChangeAspect="1"/>
          </p:cNvPicPr>
          <p:nvPr/>
        </p:nvPicPr>
        <p:blipFill>
          <a:blip r:embed="rId3"/>
          <a:stretch>
            <a:fillRect/>
          </a:stretch>
        </p:blipFill>
        <p:spPr>
          <a:xfrm>
            <a:off x="5887844" y="2030479"/>
            <a:ext cx="6095999" cy="2980473"/>
          </a:xfrm>
          <a:prstGeom prst="rect">
            <a:avLst/>
          </a:prstGeom>
        </p:spPr>
      </p:pic>
    </p:spTree>
    <p:extLst>
      <p:ext uri="{BB962C8B-B14F-4D97-AF65-F5344CB8AC3E}">
        <p14:creationId xmlns:p14="http://schemas.microsoft.com/office/powerpoint/2010/main" val="2788799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1A2FDF8-CCD5-80F1-BFB4-BD3A389D9B2B}"/>
              </a:ext>
            </a:extLst>
          </p:cNvPr>
          <p:cNvSpPr>
            <a:spLocks noGrp="1"/>
          </p:cNvSpPr>
          <p:nvPr>
            <p:ph type="sldNum" sz="quarter" idx="12"/>
          </p:nvPr>
        </p:nvSpPr>
        <p:spPr/>
        <p:txBody>
          <a:bodyPr/>
          <a:lstStyle/>
          <a:p>
            <a:fld id="{DBA1B0FB-D917-4C8C-928F-313BD683BF39}" type="slidenum">
              <a:rPr lang="en-US" smtClean="0"/>
              <a:t>9</a:t>
            </a:fld>
            <a:endParaRPr lang="en-US"/>
          </a:p>
        </p:txBody>
      </p:sp>
      <p:sp>
        <p:nvSpPr>
          <p:cNvPr id="7" name="Title 6">
            <a:extLst>
              <a:ext uri="{FF2B5EF4-FFF2-40B4-BE49-F238E27FC236}">
                <a16:creationId xmlns:a16="http://schemas.microsoft.com/office/drawing/2014/main" id="{26967A87-F9F8-9A9C-0EBA-81C12D8D844F}"/>
              </a:ext>
            </a:extLst>
          </p:cNvPr>
          <p:cNvSpPr>
            <a:spLocks noGrp="1"/>
          </p:cNvSpPr>
          <p:nvPr>
            <p:ph type="title"/>
          </p:nvPr>
        </p:nvSpPr>
        <p:spPr>
          <a:xfrm>
            <a:off x="1055654" y="208767"/>
            <a:ext cx="11091600" cy="1332000"/>
          </a:xfrm>
        </p:spPr>
        <p:txBody>
          <a:bodyPr/>
          <a:lstStyle/>
          <a:p>
            <a:r>
              <a:rPr lang="en-US" dirty="0"/>
              <a:t>6</a:t>
            </a:r>
            <a:r>
              <a:rPr lang="en-US" sz="4800" dirty="0"/>
              <a:t>.2 </a:t>
            </a:r>
            <a:r>
              <a:rPr lang="en-US" sz="4800" dirty="0" err="1"/>
              <a:t>calloc</a:t>
            </a:r>
            <a:r>
              <a:rPr lang="en-US" sz="4800" dirty="0"/>
              <a:t>()</a:t>
            </a:r>
            <a:endParaRPr lang="en-US" dirty="0"/>
          </a:p>
        </p:txBody>
      </p:sp>
      <p:sp>
        <p:nvSpPr>
          <p:cNvPr id="22" name="Date Placeholder 13">
            <a:extLst>
              <a:ext uri="{FF2B5EF4-FFF2-40B4-BE49-F238E27FC236}">
                <a16:creationId xmlns:a16="http://schemas.microsoft.com/office/drawing/2014/main" id="{41C00F74-2EF7-F435-A4D8-637A51729575}"/>
              </a:ext>
            </a:extLst>
          </p:cNvPr>
          <p:cNvSpPr>
            <a:spLocks noGrp="1"/>
          </p:cNvSpPr>
          <p:nvPr>
            <p:ph type="dt" sz="half" idx="10"/>
          </p:nvPr>
        </p:nvSpPr>
        <p:spPr>
          <a:xfrm>
            <a:off x="550863" y="6507212"/>
            <a:ext cx="2628900" cy="153888"/>
          </a:xfrm>
        </p:spPr>
        <p:txBody>
          <a:bodyPr/>
          <a:lstStyle/>
          <a:p>
            <a:fld id="{916242EC-A1D4-4590-B2F5-EA78153FD17A}" type="datetime1">
              <a:rPr lang="en-US" smtClean="0"/>
              <a:t>10/19/2022</a:t>
            </a:fld>
            <a:endParaRPr lang="en-US" dirty="0"/>
          </a:p>
        </p:txBody>
      </p:sp>
      <p:sp>
        <p:nvSpPr>
          <p:cNvPr id="2" name="TextBox 1">
            <a:extLst>
              <a:ext uri="{FF2B5EF4-FFF2-40B4-BE49-F238E27FC236}">
                <a16:creationId xmlns:a16="http://schemas.microsoft.com/office/drawing/2014/main" id="{302D581D-5ADB-0919-73DE-95061902FBDB}"/>
              </a:ext>
            </a:extLst>
          </p:cNvPr>
          <p:cNvSpPr txBox="1"/>
          <p:nvPr/>
        </p:nvSpPr>
        <p:spPr>
          <a:xfrm>
            <a:off x="555627" y="1474002"/>
            <a:ext cx="4732365" cy="3231654"/>
          </a:xfrm>
          <a:prstGeom prst="rect">
            <a:avLst/>
          </a:prstGeom>
          <a:noFill/>
        </p:spPr>
        <p:txBody>
          <a:bodyPr wrap="square">
            <a:spAutoFit/>
          </a:bodyPr>
          <a:lstStyle/>
          <a:p>
            <a:pPr algn="just"/>
            <a:r>
              <a:rPr lang="en-US" sz="1400" dirty="0"/>
              <a:t>The name "</a:t>
            </a:r>
            <a:r>
              <a:rPr lang="en-US" sz="1400" dirty="0" err="1"/>
              <a:t>calloc</a:t>
            </a:r>
            <a:r>
              <a:rPr lang="en-US" sz="1400" dirty="0"/>
              <a:t>" stands for contiguous allocation.</a:t>
            </a:r>
          </a:p>
          <a:p>
            <a:pPr algn="just"/>
            <a:endParaRPr lang="en-US" sz="1400" dirty="0"/>
          </a:p>
          <a:p>
            <a:pPr algn="just"/>
            <a:r>
              <a:rPr lang="en-US" sz="1400" dirty="0"/>
              <a:t>The malloc() function allocates memory and leaves the memory uninitialized, whereas the </a:t>
            </a:r>
            <a:r>
              <a:rPr lang="en-US" sz="1400" dirty="0" err="1"/>
              <a:t>calloc</a:t>
            </a:r>
            <a:r>
              <a:rPr lang="en-US" sz="1400" dirty="0"/>
              <a:t>() function allocates memory and initializes all bits to zero. </a:t>
            </a:r>
          </a:p>
          <a:p>
            <a:pPr algn="just"/>
            <a:endParaRPr lang="en-US" sz="1400" dirty="0"/>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D3D3D3"/>
                </a:solidFill>
                <a:effectLst/>
              </a:rPr>
              <a:t>ptr</a:t>
            </a:r>
            <a:r>
              <a:rPr kumimoji="0" lang="en-US" altLang="en-US" sz="1600" b="0" i="0" u="none" strike="noStrike" cap="none" normalizeH="0" baseline="0" dirty="0">
                <a:ln>
                  <a:noFill/>
                </a:ln>
                <a:solidFill>
                  <a:srgbClr val="D3D3D3"/>
                </a:solidFill>
                <a:effectLst/>
              </a:rPr>
              <a:t> = (</a:t>
            </a:r>
            <a:r>
              <a:rPr kumimoji="0" lang="en-US" altLang="en-US" sz="1600" b="0" i="0" u="none" strike="noStrike" cap="none" normalizeH="0" baseline="0" dirty="0" err="1">
                <a:ln>
                  <a:noFill/>
                </a:ln>
                <a:solidFill>
                  <a:srgbClr val="D3D3D3"/>
                </a:solidFill>
                <a:effectLst/>
              </a:rPr>
              <a:t>castType</a:t>
            </a:r>
            <a:r>
              <a:rPr kumimoji="0" lang="en-US" altLang="en-US" sz="1600" b="0" i="0" u="none" strike="noStrike" cap="none" normalizeH="0" baseline="0" dirty="0">
                <a:ln>
                  <a:noFill/>
                </a:ln>
                <a:solidFill>
                  <a:srgbClr val="D3D3D3"/>
                </a:solidFill>
                <a:effectLst/>
              </a:rPr>
              <a:t>*) </a:t>
            </a:r>
            <a:r>
              <a:rPr lang="en-US" altLang="en-US" sz="1600" dirty="0" err="1">
                <a:solidFill>
                  <a:srgbClr val="E6C07B"/>
                </a:solidFill>
              </a:rPr>
              <a:t>c</a:t>
            </a:r>
            <a:r>
              <a:rPr kumimoji="0" lang="en-US" altLang="en-US" sz="1600" b="0" i="0" u="none" strike="noStrike" cap="none" normalizeH="0" baseline="0" dirty="0" err="1">
                <a:ln>
                  <a:noFill/>
                </a:ln>
                <a:solidFill>
                  <a:srgbClr val="E6C07B"/>
                </a:solidFill>
                <a:effectLst/>
              </a:rPr>
              <a:t>alloc</a:t>
            </a:r>
            <a:r>
              <a:rPr kumimoji="0" lang="en-US" altLang="en-US" sz="1600" b="0" i="0" u="none" strike="noStrike" cap="none" normalizeH="0" baseline="0" dirty="0">
                <a:ln>
                  <a:noFill/>
                </a:ln>
                <a:solidFill>
                  <a:srgbClr val="D3D3D3"/>
                </a:solidFill>
                <a:effectLst/>
              </a:rPr>
              <a:t>(n, size);</a:t>
            </a:r>
            <a:r>
              <a:rPr kumimoji="0" lang="en-US" altLang="en-US" sz="1600" b="0" i="0" u="none" strike="noStrike" cap="none" normalizeH="0" baseline="0" dirty="0">
                <a:ln>
                  <a:noFill/>
                </a:ln>
                <a:solidFill>
                  <a:schemeClr val="tx1"/>
                </a:solidFill>
                <a:effectLst/>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algn="just" eaLnBrk="0" fontAlgn="base" hangingPunct="0">
              <a:spcBef>
                <a:spcPct val="0"/>
              </a:spcBef>
              <a:spcAft>
                <a:spcPct val="0"/>
              </a:spcAft>
            </a:pPr>
            <a:r>
              <a:rPr kumimoji="0" lang="en-US" altLang="en-US" sz="1600" b="0" i="0" u="none" strike="noStrike" cap="none" normalizeH="0" baseline="0" dirty="0" err="1">
                <a:ln>
                  <a:noFill/>
                </a:ln>
                <a:solidFill>
                  <a:srgbClr val="D3D3D3"/>
                </a:solidFill>
                <a:effectLst/>
              </a:rPr>
              <a:t>ptr</a:t>
            </a:r>
            <a:r>
              <a:rPr kumimoji="0" lang="en-US" altLang="en-US" sz="1600" b="0" i="0" u="none" strike="noStrike" cap="none" normalizeH="0" baseline="0" dirty="0">
                <a:ln>
                  <a:noFill/>
                </a:ln>
                <a:solidFill>
                  <a:srgbClr val="D3D3D3"/>
                </a:solidFill>
                <a:effectLst/>
              </a:rPr>
              <a:t> = (</a:t>
            </a:r>
            <a:r>
              <a:rPr kumimoji="0" lang="en-US" altLang="en-US" sz="1600" b="0" i="0" u="none" strike="noStrike" cap="none" normalizeH="0" baseline="0" dirty="0">
                <a:ln>
                  <a:noFill/>
                </a:ln>
                <a:solidFill>
                  <a:srgbClr val="C678DD"/>
                </a:solidFill>
                <a:effectLst/>
              </a:rPr>
              <a:t>float</a:t>
            </a:r>
            <a:r>
              <a:rPr kumimoji="0" lang="en-US" altLang="en-US" sz="1600" b="0" i="0" u="none" strike="noStrike" cap="none" normalizeH="0" baseline="0" dirty="0">
                <a:ln>
                  <a:noFill/>
                </a:ln>
                <a:solidFill>
                  <a:srgbClr val="D3D3D3"/>
                </a:solidFill>
                <a:effectLst/>
              </a:rPr>
              <a:t>*) </a:t>
            </a:r>
            <a:r>
              <a:rPr lang="en-US" altLang="en-US" sz="1600" dirty="0" err="1">
                <a:solidFill>
                  <a:srgbClr val="E6C07B"/>
                </a:solidFill>
              </a:rPr>
              <a:t>c</a:t>
            </a:r>
            <a:r>
              <a:rPr kumimoji="0" lang="en-US" altLang="en-US" sz="1600" b="0" i="0" u="none" strike="noStrike" cap="none" normalizeH="0" baseline="0" dirty="0" err="1">
                <a:ln>
                  <a:noFill/>
                </a:ln>
                <a:solidFill>
                  <a:srgbClr val="E6C07B"/>
                </a:solidFill>
                <a:effectLst/>
              </a:rPr>
              <a:t>alloc</a:t>
            </a:r>
            <a:r>
              <a:rPr kumimoji="0" lang="en-US" altLang="en-US" sz="1600" b="0" i="0" u="none" strike="noStrike" cap="none" normalizeH="0" baseline="0" dirty="0">
                <a:ln>
                  <a:noFill/>
                </a:ln>
                <a:solidFill>
                  <a:srgbClr val="D3D3D3"/>
                </a:solidFill>
                <a:effectLst/>
              </a:rPr>
              <a:t>(</a:t>
            </a:r>
            <a:r>
              <a:rPr kumimoji="0" lang="en-US" altLang="en-US" sz="1600" b="0" i="0" u="none" strike="noStrike" cap="none" normalizeH="0" baseline="0" dirty="0">
                <a:ln>
                  <a:noFill/>
                </a:ln>
                <a:solidFill>
                  <a:srgbClr val="D19A66"/>
                </a:solidFill>
                <a:effectLst/>
              </a:rPr>
              <a:t>25</a:t>
            </a:r>
            <a:r>
              <a:rPr kumimoji="0" lang="en-US" altLang="en-US" sz="1600" b="0" i="0" u="none" strike="noStrike" cap="none" normalizeH="0" baseline="0" dirty="0">
                <a:ln>
                  <a:noFill/>
                </a:ln>
                <a:solidFill>
                  <a:srgbClr val="D3D3D3"/>
                </a:solidFill>
                <a:effectLst/>
              </a:rPr>
              <a:t>, </a:t>
            </a:r>
            <a:r>
              <a:rPr kumimoji="0" lang="en-US" altLang="en-US" sz="1600" b="0" i="0" u="none" strike="noStrike" cap="none" normalizeH="0" baseline="0" dirty="0" err="1">
                <a:ln>
                  <a:noFill/>
                </a:ln>
                <a:solidFill>
                  <a:srgbClr val="C678DD"/>
                </a:solidFill>
                <a:effectLst/>
              </a:rPr>
              <a:t>sizeof</a:t>
            </a:r>
            <a:r>
              <a:rPr kumimoji="0" lang="en-US" altLang="en-US" sz="1600" b="0" i="0" u="none" strike="noStrike" cap="none" normalizeH="0" baseline="0" dirty="0">
                <a:ln>
                  <a:noFill/>
                </a:ln>
                <a:solidFill>
                  <a:srgbClr val="D3D3D3"/>
                </a:solidFill>
                <a:effectLst/>
              </a:rPr>
              <a:t>(</a:t>
            </a:r>
            <a:r>
              <a:rPr kumimoji="0" lang="en-US" altLang="en-US" sz="1600" b="0" i="0" u="none" strike="noStrike" cap="none" normalizeH="0" baseline="0" dirty="0">
                <a:ln>
                  <a:noFill/>
                </a:ln>
                <a:solidFill>
                  <a:srgbClr val="C678DD"/>
                </a:solidFill>
                <a:effectLst/>
              </a:rPr>
              <a:t>float</a:t>
            </a:r>
            <a:r>
              <a:rPr kumimoji="0" lang="en-US" altLang="en-US" sz="1600" b="0" i="0" u="none" strike="noStrike" cap="none" normalizeH="0" baseline="0" dirty="0">
                <a:ln>
                  <a:noFill/>
                </a:ln>
                <a:solidFill>
                  <a:srgbClr val="D3D3D3"/>
                </a:solidFill>
                <a:effectLst/>
              </a:rPr>
              <a:t>));</a:t>
            </a:r>
            <a:r>
              <a:rPr kumimoji="0" lang="en-US" altLang="en-US" sz="1600" b="0" i="0" u="none" strike="noStrike" cap="none" normalizeH="0" baseline="0" dirty="0">
                <a:ln>
                  <a:noFill/>
                </a:ln>
                <a:solidFill>
                  <a:schemeClr val="tx1"/>
                </a:solidFill>
                <a:effectLst/>
              </a:rPr>
              <a:t> </a:t>
            </a:r>
          </a:p>
          <a:p>
            <a:pPr algn="just" eaLnBrk="0" fontAlgn="base" hangingPunct="0">
              <a:spcBef>
                <a:spcPct val="0"/>
              </a:spcBef>
              <a:spcAft>
                <a:spcPct val="0"/>
              </a:spcAft>
            </a:pPr>
            <a:endParaRPr kumimoji="0" lang="en-US" altLang="en-US"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rPr>
              <a:t>The above statement allocates contiguous space in memory for 25 elements of type float.</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1400" dirty="0"/>
          </a:p>
          <a:p>
            <a:pPr marL="0" marR="0" lvl="0" indent="0" algn="just" defTabSz="914400" rtl="0" eaLnBrk="0" fontAlgn="base" latinLnBrk="0" hangingPunct="0">
              <a:lnSpc>
                <a:spcPct val="100000"/>
              </a:lnSpc>
              <a:spcBef>
                <a:spcPct val="0"/>
              </a:spcBef>
              <a:spcAft>
                <a:spcPct val="0"/>
              </a:spcAft>
              <a:buClrTx/>
              <a:buSzTx/>
              <a:buFontTx/>
              <a:buNone/>
              <a:tabLst/>
            </a:pPr>
            <a:r>
              <a:rPr lang="en-US" sz="1400" dirty="0"/>
              <a:t>It returns NULL if memory is not sufficient.</a:t>
            </a:r>
            <a:endParaRPr lang="en-GB" sz="1400" dirty="0"/>
          </a:p>
        </p:txBody>
      </p:sp>
      <p:pic>
        <p:nvPicPr>
          <p:cNvPr id="4" name="Picture 3">
            <a:extLst>
              <a:ext uri="{FF2B5EF4-FFF2-40B4-BE49-F238E27FC236}">
                <a16:creationId xmlns:a16="http://schemas.microsoft.com/office/drawing/2014/main" id="{02071FC1-265E-D97D-0F4E-99F555C315E4}"/>
              </a:ext>
            </a:extLst>
          </p:cNvPr>
          <p:cNvPicPr>
            <a:picLocks noChangeAspect="1"/>
          </p:cNvPicPr>
          <p:nvPr/>
        </p:nvPicPr>
        <p:blipFill>
          <a:blip r:embed="rId3"/>
          <a:stretch>
            <a:fillRect/>
          </a:stretch>
        </p:blipFill>
        <p:spPr>
          <a:xfrm>
            <a:off x="5859988" y="1371474"/>
            <a:ext cx="5672868" cy="3045251"/>
          </a:xfrm>
          <a:prstGeom prst="rect">
            <a:avLst/>
          </a:prstGeom>
        </p:spPr>
      </p:pic>
    </p:spTree>
    <p:extLst>
      <p:ext uri="{BB962C8B-B14F-4D97-AF65-F5344CB8AC3E}">
        <p14:creationId xmlns:p14="http://schemas.microsoft.com/office/powerpoint/2010/main" val="2145558116"/>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{86247E16-2895-47AB-B037-2AA2446A9DD7}tf33713516_win32</Template>
  <TotalTime>2114</TotalTime>
  <Words>3669</Words>
  <Application>Microsoft Office PowerPoint</Application>
  <PresentationFormat>Widescreen</PresentationFormat>
  <Paragraphs>404</Paragraphs>
  <Slides>16</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Consolas</vt:lpstr>
      <vt:lpstr>Courier New</vt:lpstr>
      <vt:lpstr>Gill Sans MT</vt:lpstr>
      <vt:lpstr>inter-regular</vt:lpstr>
      <vt:lpstr>Source Sans Pro</vt:lpstr>
      <vt:lpstr>Times New Roman</vt:lpstr>
      <vt:lpstr>Walbaum Display</vt:lpstr>
      <vt:lpstr>3DFloatVTI</vt:lpstr>
      <vt:lpstr>Dynamic Memory Allocation</vt:lpstr>
      <vt:lpstr>Agenda</vt:lpstr>
      <vt:lpstr>Introduction</vt:lpstr>
      <vt:lpstr>Introduction</vt:lpstr>
      <vt:lpstr>Introduction</vt:lpstr>
      <vt:lpstr>Introduction</vt:lpstr>
      <vt:lpstr>Topic six</vt:lpstr>
      <vt:lpstr>6.1 malloc()</vt:lpstr>
      <vt:lpstr>6.2 calloc()</vt:lpstr>
      <vt:lpstr>6.3 free()</vt:lpstr>
      <vt:lpstr>6.4 malloc() vs calloc()</vt:lpstr>
      <vt:lpstr>PowerPoint Presentation</vt:lpstr>
      <vt:lpstr>PowerPoint Presentation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Nazrin Sultanli Dolkhanova</dc:creator>
  <cp:lastModifiedBy>Nazrin Sultanli Dolkhanova</cp:lastModifiedBy>
  <cp:revision>114</cp:revision>
  <dcterms:created xsi:type="dcterms:W3CDTF">2022-09-17T18:46:00Z</dcterms:created>
  <dcterms:modified xsi:type="dcterms:W3CDTF">2022-10-19T20:02:09Z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