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17" r:id="rId7"/>
    <p:sldId id="409" r:id="rId8"/>
    <p:sldId id="420" r:id="rId9"/>
    <p:sldId id="421" r:id="rId10"/>
    <p:sldId id="407" r:id="rId11"/>
    <p:sldId id="419" r:id="rId12"/>
    <p:sldId id="422" r:id="rId13"/>
    <p:sldId id="423" r:id="rId14"/>
    <p:sldId id="424" r:id="rId15"/>
    <p:sldId id="425" r:id="rId16"/>
    <p:sldId id="426"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280" autoAdjust="0"/>
    <p:restoredTop sz="74196" autoAdjust="0"/>
  </p:normalViewPr>
  <p:slideViewPr>
    <p:cSldViewPr snapToGrid="0">
      <p:cViewPr varScale="1">
        <p:scale>
          <a:sx n="80" d="100"/>
          <a:sy n="80" d="100"/>
        </p:scale>
        <p:origin x="1008" y="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A4AC1-1F92-4D4E-B616-B01F7265B1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4F048B1-1CEB-4F98-A8CF-28F287EE75F6}">
      <dgm:prSet/>
      <dgm:spPr/>
      <dgm:t>
        <a:bodyPr/>
        <a:lstStyle/>
        <a:p>
          <a:r>
            <a:rPr lang="en-US" dirty="0"/>
            <a:t>Character</a:t>
          </a:r>
          <a:endParaRPr lang="en-US" b="1" dirty="0"/>
        </a:p>
      </dgm:t>
    </dgm:pt>
    <dgm:pt modelId="{41479C2C-D183-4E30-86E8-915F61E3F699}" type="parTrans" cxnId="{9DC25485-1566-4BB4-BCBB-B96B74B7DE21}">
      <dgm:prSet/>
      <dgm:spPr/>
      <dgm:t>
        <a:bodyPr/>
        <a:lstStyle/>
        <a:p>
          <a:endParaRPr lang="en-US"/>
        </a:p>
      </dgm:t>
    </dgm:pt>
    <dgm:pt modelId="{9DDD5100-88D2-41F8-95D0-F0371387CC2C}" type="sibTrans" cxnId="{9DC25485-1566-4BB4-BCBB-B96B74B7DE21}">
      <dgm:prSet/>
      <dgm:spPr/>
      <dgm:t>
        <a:bodyPr/>
        <a:lstStyle/>
        <a:p>
          <a:endParaRPr lang="en-US"/>
        </a:p>
      </dgm:t>
    </dgm:pt>
    <dgm:pt modelId="{485C7B6C-306F-41F2-B597-42453D9763F3}">
      <dgm:prSet/>
      <dgm:spPr/>
      <dgm:t>
        <a:bodyPr/>
        <a:lstStyle/>
        <a:p>
          <a:r>
            <a:rPr lang="en-US" dirty="0"/>
            <a:t>Character arithmetic</a:t>
          </a:r>
          <a:endParaRPr lang="en-US" b="1" dirty="0"/>
        </a:p>
      </dgm:t>
    </dgm:pt>
    <dgm:pt modelId="{6C388E5D-91C1-4345-82F8-7C19B0D6A929}" type="parTrans" cxnId="{517DB235-4A4D-46CD-BBD0-046B90DF25B3}">
      <dgm:prSet/>
      <dgm:spPr/>
      <dgm:t>
        <a:bodyPr/>
        <a:lstStyle/>
        <a:p>
          <a:endParaRPr lang="en-US"/>
        </a:p>
      </dgm:t>
    </dgm:pt>
    <dgm:pt modelId="{D904B9AC-F99F-4437-8D5E-CA1BB2BA74B7}" type="sibTrans" cxnId="{517DB235-4A4D-46CD-BBD0-046B90DF25B3}">
      <dgm:prSet/>
      <dgm:spPr/>
      <dgm:t>
        <a:bodyPr/>
        <a:lstStyle/>
        <a:p>
          <a:endParaRPr lang="en-US"/>
        </a:p>
      </dgm:t>
    </dgm:pt>
    <dgm:pt modelId="{ED9CFA5E-B159-4CAB-A44D-4EA196267707}">
      <dgm:prSet/>
      <dgm:spPr/>
      <dgm:t>
        <a:bodyPr/>
        <a:lstStyle/>
        <a:p>
          <a:r>
            <a:rPr lang="en-US" dirty="0"/>
            <a:t>Character Functions</a:t>
          </a:r>
        </a:p>
      </dgm:t>
    </dgm:pt>
    <dgm:pt modelId="{1C221C85-E462-4E67-A667-A20FA9DDF311}" type="parTrans" cxnId="{56B6CCE0-4405-4004-A73E-5A31B3D65B77}">
      <dgm:prSet/>
      <dgm:spPr/>
      <dgm:t>
        <a:bodyPr/>
        <a:lstStyle/>
        <a:p>
          <a:endParaRPr lang="en-US"/>
        </a:p>
      </dgm:t>
    </dgm:pt>
    <dgm:pt modelId="{9EC3954D-B7F5-4480-AFF5-63133B314ECB}" type="sibTrans" cxnId="{56B6CCE0-4405-4004-A73E-5A31B3D65B77}">
      <dgm:prSet/>
      <dgm:spPr/>
      <dgm:t>
        <a:bodyPr/>
        <a:lstStyle/>
        <a:p>
          <a:endParaRPr lang="en-US"/>
        </a:p>
      </dgm:t>
    </dgm:pt>
    <dgm:pt modelId="{CFEEBEE3-8FB3-4587-AE6B-4E2B62C517B7}">
      <dgm:prSet/>
      <dgm:spPr/>
      <dgm:t>
        <a:bodyPr/>
        <a:lstStyle/>
        <a:p>
          <a:r>
            <a:rPr lang="en-US" dirty="0"/>
            <a:t>String – Conversion Functions</a:t>
          </a:r>
        </a:p>
      </dgm:t>
    </dgm:pt>
    <dgm:pt modelId="{122C8EC4-2D83-4C76-AE02-CEC19EF9CD0F}" type="parTrans" cxnId="{6D578900-9F35-4228-A783-8F0616B802A1}">
      <dgm:prSet/>
      <dgm:spPr/>
      <dgm:t>
        <a:bodyPr/>
        <a:lstStyle/>
        <a:p>
          <a:endParaRPr lang="en-GB"/>
        </a:p>
      </dgm:t>
    </dgm:pt>
    <dgm:pt modelId="{5D55D838-4C31-4126-890D-103E49E30278}" type="sibTrans" cxnId="{6D578900-9F35-4228-A783-8F0616B802A1}">
      <dgm:prSet/>
      <dgm:spPr/>
      <dgm:t>
        <a:bodyPr/>
        <a:lstStyle/>
        <a:p>
          <a:endParaRPr lang="en-GB"/>
        </a:p>
      </dgm:t>
    </dgm:pt>
    <dgm:pt modelId="{3500EAC2-EEBB-42F7-98B0-9D31A64373AC}">
      <dgm:prSet/>
      <dgm:spPr/>
      <dgm:t>
        <a:bodyPr/>
        <a:lstStyle/>
        <a:p>
          <a:r>
            <a:rPr lang="en-US" dirty="0"/>
            <a:t>Read and Print Characters</a:t>
          </a:r>
        </a:p>
      </dgm:t>
    </dgm:pt>
    <dgm:pt modelId="{3B7DB3E4-3527-4E07-8FE7-D426DC8E4452}" type="parTrans" cxnId="{00646505-CB7A-4E6E-84F1-FE431CBB4E64}">
      <dgm:prSet/>
      <dgm:spPr/>
      <dgm:t>
        <a:bodyPr/>
        <a:lstStyle/>
        <a:p>
          <a:endParaRPr lang="en-GB"/>
        </a:p>
      </dgm:t>
    </dgm:pt>
    <dgm:pt modelId="{E8AD9A13-B3FA-450C-8501-3D8C7D2D1232}" type="sibTrans" cxnId="{00646505-CB7A-4E6E-84F1-FE431CBB4E64}">
      <dgm:prSet/>
      <dgm:spPr/>
      <dgm:t>
        <a:bodyPr/>
        <a:lstStyle/>
        <a:p>
          <a:endParaRPr lang="en-GB"/>
        </a:p>
      </dgm:t>
    </dgm:pt>
    <dgm:pt modelId="{9ADBE4AB-A04E-4F4C-854D-3E9CAF51BFEA}">
      <dgm:prSet/>
      <dgm:spPr/>
      <dgm:t>
        <a:bodyPr/>
        <a:lstStyle/>
        <a:p>
          <a:r>
            <a:rPr lang="en-US" dirty="0"/>
            <a:t>String</a:t>
          </a:r>
        </a:p>
      </dgm:t>
    </dgm:pt>
    <dgm:pt modelId="{77AB7A5D-F2C1-4E36-8FF9-F82A9FFAD1B8}" type="parTrans" cxnId="{20B7B861-CFED-4588-878B-8986C2CF5036}">
      <dgm:prSet/>
      <dgm:spPr/>
      <dgm:t>
        <a:bodyPr/>
        <a:lstStyle/>
        <a:p>
          <a:endParaRPr lang="en-GB"/>
        </a:p>
      </dgm:t>
    </dgm:pt>
    <dgm:pt modelId="{9997E53D-B89C-47A9-AF7F-140CF14B5AF8}" type="sibTrans" cxnId="{20B7B861-CFED-4588-878B-8986C2CF5036}">
      <dgm:prSet/>
      <dgm:spPr/>
      <dgm:t>
        <a:bodyPr/>
        <a:lstStyle/>
        <a:p>
          <a:endParaRPr lang="en-GB"/>
        </a:p>
      </dgm:t>
    </dgm:pt>
    <dgm:pt modelId="{9B6158DF-6E3D-4A1C-9879-D5E2687DCB47}">
      <dgm:prSet/>
      <dgm:spPr/>
      <dgm:t>
        <a:bodyPr/>
        <a:lstStyle/>
        <a:p>
          <a:r>
            <a:rPr lang="en-US" dirty="0"/>
            <a:t>Standard Input/Output Library Functions</a:t>
          </a:r>
        </a:p>
      </dgm:t>
    </dgm:pt>
    <dgm:pt modelId="{30DA76BE-E8A8-44D3-A363-6BB00F12192F}" type="parTrans" cxnId="{96F20043-BE19-408F-8672-E04711438DDB}">
      <dgm:prSet/>
      <dgm:spPr/>
      <dgm:t>
        <a:bodyPr/>
        <a:lstStyle/>
        <a:p>
          <a:endParaRPr lang="en-GB"/>
        </a:p>
      </dgm:t>
    </dgm:pt>
    <dgm:pt modelId="{69AD33DE-C5A4-49C9-A05A-C0302193E32C}" type="sibTrans" cxnId="{96F20043-BE19-408F-8672-E04711438DDB}">
      <dgm:prSet/>
      <dgm:spPr/>
      <dgm:t>
        <a:bodyPr/>
        <a:lstStyle/>
        <a:p>
          <a:endParaRPr lang="en-GB"/>
        </a:p>
      </dgm:t>
    </dgm:pt>
    <dgm:pt modelId="{A890C43F-29BC-471E-AE55-C3C7BCD50813}">
      <dgm:prSet/>
      <dgm:spPr/>
      <dgm:t>
        <a:bodyPr/>
        <a:lstStyle/>
        <a:p>
          <a:r>
            <a:rPr lang="en-US" dirty="0"/>
            <a:t>String-Manipulation and Comparison Functions of the String- Handling Library</a:t>
          </a:r>
        </a:p>
      </dgm:t>
    </dgm:pt>
    <dgm:pt modelId="{01420833-84C0-4259-9421-8C121820F01B}" type="parTrans" cxnId="{E4D742B7-6246-47EA-B3BC-4D5096463DBA}">
      <dgm:prSet/>
      <dgm:spPr/>
      <dgm:t>
        <a:bodyPr/>
        <a:lstStyle/>
        <a:p>
          <a:endParaRPr lang="en-GB"/>
        </a:p>
      </dgm:t>
    </dgm:pt>
    <dgm:pt modelId="{20F43F60-97DE-4449-AE3C-976FA553A293}" type="sibTrans" cxnId="{E4D742B7-6246-47EA-B3BC-4D5096463DBA}">
      <dgm:prSet/>
      <dgm:spPr/>
      <dgm:t>
        <a:bodyPr/>
        <a:lstStyle/>
        <a:p>
          <a:endParaRPr lang="en-GB"/>
        </a:p>
      </dgm:t>
    </dgm:pt>
    <dgm:pt modelId="{4CDEA6AA-41AB-417B-BF3F-0D2D39CACAE5}">
      <dgm:prSet/>
      <dgm:spPr/>
      <dgm:t>
        <a:bodyPr/>
        <a:lstStyle/>
        <a:p>
          <a:r>
            <a:rPr lang="en-US" dirty="0"/>
            <a:t>Search Functions of the String-Handling Library</a:t>
          </a:r>
        </a:p>
      </dgm:t>
    </dgm:pt>
    <dgm:pt modelId="{172249F6-07DF-406E-9749-6646D503D958}" type="parTrans" cxnId="{94362136-1D6C-467A-8BC0-63D46979FD76}">
      <dgm:prSet/>
      <dgm:spPr/>
      <dgm:t>
        <a:bodyPr/>
        <a:lstStyle/>
        <a:p>
          <a:endParaRPr lang="en-GB"/>
        </a:p>
      </dgm:t>
    </dgm:pt>
    <dgm:pt modelId="{7A3A904F-E021-42D9-95B0-87353F18C553}" type="sibTrans" cxnId="{94362136-1D6C-467A-8BC0-63D46979FD76}">
      <dgm:prSet/>
      <dgm:spPr/>
      <dgm:t>
        <a:bodyPr/>
        <a:lstStyle/>
        <a:p>
          <a:endParaRPr lang="en-GB"/>
        </a:p>
      </dgm:t>
    </dgm:pt>
    <dgm:pt modelId="{15F8739E-2020-4FCD-A2DA-9B20D0749F62}">
      <dgm:prSet/>
      <dgm:spPr/>
      <dgm:t>
        <a:bodyPr/>
        <a:lstStyle/>
        <a:p>
          <a:r>
            <a:rPr lang="en-US"/>
            <a:t>Memory Functions of the String-Handling Library</a:t>
          </a:r>
          <a:endParaRPr lang="en-US" dirty="0"/>
        </a:p>
      </dgm:t>
    </dgm:pt>
    <dgm:pt modelId="{DDB41C05-552D-4838-BCA3-1E609BCB6162}" type="parTrans" cxnId="{4262F5C7-2852-45AA-BEF5-E63D6DC46762}">
      <dgm:prSet/>
      <dgm:spPr/>
      <dgm:t>
        <a:bodyPr/>
        <a:lstStyle/>
        <a:p>
          <a:endParaRPr lang="en-GB"/>
        </a:p>
      </dgm:t>
    </dgm:pt>
    <dgm:pt modelId="{42B959D3-2EC6-42B8-B3A5-0A6DEBDF2F77}" type="sibTrans" cxnId="{4262F5C7-2852-45AA-BEF5-E63D6DC46762}">
      <dgm:prSet/>
      <dgm:spPr/>
      <dgm:t>
        <a:bodyPr/>
        <a:lstStyle/>
        <a:p>
          <a:endParaRPr lang="en-GB"/>
        </a:p>
      </dgm:t>
    </dgm:pt>
    <dgm:pt modelId="{A99A9A24-7ECC-43B0-B3C4-D410E7A6C96E}" type="pres">
      <dgm:prSet presAssocID="{7FFA4AC1-1F92-4D4E-B616-B01F7265B16A}" presName="vert0" presStyleCnt="0">
        <dgm:presLayoutVars>
          <dgm:dir/>
          <dgm:animOne val="branch"/>
          <dgm:animLvl val="lvl"/>
        </dgm:presLayoutVars>
      </dgm:prSet>
      <dgm:spPr/>
    </dgm:pt>
    <dgm:pt modelId="{9172E8A4-C728-405A-8C67-0A00CF38F9FF}" type="pres">
      <dgm:prSet presAssocID="{34F048B1-1CEB-4F98-A8CF-28F287EE75F6}" presName="thickLine" presStyleLbl="alignNode1" presStyleIdx="0" presStyleCnt="10"/>
      <dgm:spPr/>
    </dgm:pt>
    <dgm:pt modelId="{C6CBAF73-35D3-438E-AE9C-4742C656A7EF}" type="pres">
      <dgm:prSet presAssocID="{34F048B1-1CEB-4F98-A8CF-28F287EE75F6}" presName="horz1" presStyleCnt="0"/>
      <dgm:spPr/>
    </dgm:pt>
    <dgm:pt modelId="{C42845B9-3717-476A-A8C1-F21204E884EC}" type="pres">
      <dgm:prSet presAssocID="{34F048B1-1CEB-4F98-A8CF-28F287EE75F6}" presName="tx1" presStyleLbl="revTx" presStyleIdx="0" presStyleCnt="10"/>
      <dgm:spPr/>
    </dgm:pt>
    <dgm:pt modelId="{A05955F5-1170-41D7-875F-E8BFD594B5EF}" type="pres">
      <dgm:prSet presAssocID="{34F048B1-1CEB-4F98-A8CF-28F287EE75F6}" presName="vert1" presStyleCnt="0"/>
      <dgm:spPr/>
    </dgm:pt>
    <dgm:pt modelId="{AC3DCD4D-6C8B-4448-B0E5-4A73C002F062}" type="pres">
      <dgm:prSet presAssocID="{485C7B6C-306F-41F2-B597-42453D9763F3}" presName="thickLine" presStyleLbl="alignNode1" presStyleIdx="1" presStyleCnt="10"/>
      <dgm:spPr/>
    </dgm:pt>
    <dgm:pt modelId="{9F3C14DE-B13F-4D11-A635-F002A3CF8B5A}" type="pres">
      <dgm:prSet presAssocID="{485C7B6C-306F-41F2-B597-42453D9763F3}" presName="horz1" presStyleCnt="0"/>
      <dgm:spPr/>
    </dgm:pt>
    <dgm:pt modelId="{4A4157DF-6809-4AA9-AEC1-5AA3DA89EAFD}" type="pres">
      <dgm:prSet presAssocID="{485C7B6C-306F-41F2-B597-42453D9763F3}" presName="tx1" presStyleLbl="revTx" presStyleIdx="1" presStyleCnt="10"/>
      <dgm:spPr/>
    </dgm:pt>
    <dgm:pt modelId="{7CEA4BC4-A386-4CF2-A207-47BF1B12FCC1}" type="pres">
      <dgm:prSet presAssocID="{485C7B6C-306F-41F2-B597-42453D9763F3}" presName="vert1" presStyleCnt="0"/>
      <dgm:spPr/>
    </dgm:pt>
    <dgm:pt modelId="{3BC855E9-A2F3-4F03-A175-91DF24299D2C}" type="pres">
      <dgm:prSet presAssocID="{ED9CFA5E-B159-4CAB-A44D-4EA196267707}" presName="thickLine" presStyleLbl="alignNode1" presStyleIdx="2" presStyleCnt="10"/>
      <dgm:spPr/>
    </dgm:pt>
    <dgm:pt modelId="{19E7B7DD-E315-43BC-9463-F3844FD213DC}" type="pres">
      <dgm:prSet presAssocID="{ED9CFA5E-B159-4CAB-A44D-4EA196267707}" presName="horz1" presStyleCnt="0"/>
      <dgm:spPr/>
    </dgm:pt>
    <dgm:pt modelId="{2DF326C8-72C5-46F2-9465-D5387A6801DE}" type="pres">
      <dgm:prSet presAssocID="{ED9CFA5E-B159-4CAB-A44D-4EA196267707}" presName="tx1" presStyleLbl="revTx" presStyleIdx="2" presStyleCnt="10"/>
      <dgm:spPr/>
    </dgm:pt>
    <dgm:pt modelId="{483F6AD7-EE42-4A2E-87F7-B57C17D67E5E}" type="pres">
      <dgm:prSet presAssocID="{ED9CFA5E-B159-4CAB-A44D-4EA196267707}" presName="vert1" presStyleCnt="0"/>
      <dgm:spPr/>
    </dgm:pt>
    <dgm:pt modelId="{57CFABDB-C58E-42C6-A0CE-DA24CE29F377}" type="pres">
      <dgm:prSet presAssocID="{3500EAC2-EEBB-42F7-98B0-9D31A64373AC}" presName="thickLine" presStyleLbl="alignNode1" presStyleIdx="3" presStyleCnt="10"/>
      <dgm:spPr/>
    </dgm:pt>
    <dgm:pt modelId="{52233AB0-EF2D-42CD-97C1-A37BAD0E6E27}" type="pres">
      <dgm:prSet presAssocID="{3500EAC2-EEBB-42F7-98B0-9D31A64373AC}" presName="horz1" presStyleCnt="0"/>
      <dgm:spPr/>
    </dgm:pt>
    <dgm:pt modelId="{72BD2F83-A0C6-4517-87F1-CD4FF2E86372}" type="pres">
      <dgm:prSet presAssocID="{3500EAC2-EEBB-42F7-98B0-9D31A64373AC}" presName="tx1" presStyleLbl="revTx" presStyleIdx="3" presStyleCnt="10"/>
      <dgm:spPr/>
    </dgm:pt>
    <dgm:pt modelId="{4B4FC97E-D853-4DBF-BD96-0EAA1B3CD90B}" type="pres">
      <dgm:prSet presAssocID="{3500EAC2-EEBB-42F7-98B0-9D31A64373AC}" presName="vert1" presStyleCnt="0"/>
      <dgm:spPr/>
    </dgm:pt>
    <dgm:pt modelId="{1E9C2A80-BB2E-4BB4-84D8-E5EA3FD9AE4E}" type="pres">
      <dgm:prSet presAssocID="{9ADBE4AB-A04E-4F4C-854D-3E9CAF51BFEA}" presName="thickLine" presStyleLbl="alignNode1" presStyleIdx="4" presStyleCnt="10"/>
      <dgm:spPr/>
    </dgm:pt>
    <dgm:pt modelId="{42C6F35F-722F-4002-853E-831A642B0A96}" type="pres">
      <dgm:prSet presAssocID="{9ADBE4AB-A04E-4F4C-854D-3E9CAF51BFEA}" presName="horz1" presStyleCnt="0"/>
      <dgm:spPr/>
    </dgm:pt>
    <dgm:pt modelId="{4FE815D1-C88F-4C6D-B5B9-14C91AB6995F}" type="pres">
      <dgm:prSet presAssocID="{9ADBE4AB-A04E-4F4C-854D-3E9CAF51BFEA}" presName="tx1" presStyleLbl="revTx" presStyleIdx="4" presStyleCnt="10"/>
      <dgm:spPr/>
    </dgm:pt>
    <dgm:pt modelId="{C5821AC7-EDB1-4098-AEA9-316C058DDD0D}" type="pres">
      <dgm:prSet presAssocID="{9ADBE4AB-A04E-4F4C-854D-3E9CAF51BFEA}" presName="vert1" presStyleCnt="0"/>
      <dgm:spPr/>
    </dgm:pt>
    <dgm:pt modelId="{CF5D6AF3-0D03-4FB5-A657-A1534F212751}" type="pres">
      <dgm:prSet presAssocID="{CFEEBEE3-8FB3-4587-AE6B-4E2B62C517B7}" presName="thickLine" presStyleLbl="alignNode1" presStyleIdx="5" presStyleCnt="10"/>
      <dgm:spPr/>
    </dgm:pt>
    <dgm:pt modelId="{C188E5D1-1DAB-4706-B739-D676FEA59F8A}" type="pres">
      <dgm:prSet presAssocID="{CFEEBEE3-8FB3-4587-AE6B-4E2B62C517B7}" presName="horz1" presStyleCnt="0"/>
      <dgm:spPr/>
    </dgm:pt>
    <dgm:pt modelId="{248EF01E-EA34-4E14-A6DE-0A0CCBF20DAB}" type="pres">
      <dgm:prSet presAssocID="{CFEEBEE3-8FB3-4587-AE6B-4E2B62C517B7}" presName="tx1" presStyleLbl="revTx" presStyleIdx="5" presStyleCnt="10"/>
      <dgm:spPr/>
    </dgm:pt>
    <dgm:pt modelId="{D011B14D-77A5-45FF-9128-DCFB45382AA7}" type="pres">
      <dgm:prSet presAssocID="{CFEEBEE3-8FB3-4587-AE6B-4E2B62C517B7}" presName="vert1" presStyleCnt="0"/>
      <dgm:spPr/>
    </dgm:pt>
    <dgm:pt modelId="{BE76EEFA-9DE9-4525-91FE-EAF4885F5ED8}" type="pres">
      <dgm:prSet presAssocID="{9B6158DF-6E3D-4A1C-9879-D5E2687DCB47}" presName="thickLine" presStyleLbl="alignNode1" presStyleIdx="6" presStyleCnt="10"/>
      <dgm:spPr/>
    </dgm:pt>
    <dgm:pt modelId="{D007AEDA-8F94-453D-B9EF-0DD617118526}" type="pres">
      <dgm:prSet presAssocID="{9B6158DF-6E3D-4A1C-9879-D5E2687DCB47}" presName="horz1" presStyleCnt="0"/>
      <dgm:spPr/>
    </dgm:pt>
    <dgm:pt modelId="{FECEF605-A767-4B19-BEDF-18E9E79D3551}" type="pres">
      <dgm:prSet presAssocID="{9B6158DF-6E3D-4A1C-9879-D5E2687DCB47}" presName="tx1" presStyleLbl="revTx" presStyleIdx="6" presStyleCnt="10"/>
      <dgm:spPr/>
    </dgm:pt>
    <dgm:pt modelId="{B4E5F7B7-9AC4-49DB-9D20-230A9C91CEC3}" type="pres">
      <dgm:prSet presAssocID="{9B6158DF-6E3D-4A1C-9879-D5E2687DCB47}" presName="vert1" presStyleCnt="0"/>
      <dgm:spPr/>
    </dgm:pt>
    <dgm:pt modelId="{5798D911-3F0B-4184-A677-AD0AE23F108E}" type="pres">
      <dgm:prSet presAssocID="{A890C43F-29BC-471E-AE55-C3C7BCD50813}" presName="thickLine" presStyleLbl="alignNode1" presStyleIdx="7" presStyleCnt="10"/>
      <dgm:spPr/>
    </dgm:pt>
    <dgm:pt modelId="{A9F1105F-3BE5-44C2-A318-EA9D7F93F149}" type="pres">
      <dgm:prSet presAssocID="{A890C43F-29BC-471E-AE55-C3C7BCD50813}" presName="horz1" presStyleCnt="0"/>
      <dgm:spPr/>
    </dgm:pt>
    <dgm:pt modelId="{26B173A8-6B79-4E12-A08A-6ABE28E71F62}" type="pres">
      <dgm:prSet presAssocID="{A890C43F-29BC-471E-AE55-C3C7BCD50813}" presName="tx1" presStyleLbl="revTx" presStyleIdx="7" presStyleCnt="10"/>
      <dgm:spPr/>
    </dgm:pt>
    <dgm:pt modelId="{BBD9F580-AABA-4B0A-800F-3D2CC5435B56}" type="pres">
      <dgm:prSet presAssocID="{A890C43F-29BC-471E-AE55-C3C7BCD50813}" presName="vert1" presStyleCnt="0"/>
      <dgm:spPr/>
    </dgm:pt>
    <dgm:pt modelId="{C8A29BE9-9F21-4A30-B540-48AFB333823F}" type="pres">
      <dgm:prSet presAssocID="{4CDEA6AA-41AB-417B-BF3F-0D2D39CACAE5}" presName="thickLine" presStyleLbl="alignNode1" presStyleIdx="8" presStyleCnt="10"/>
      <dgm:spPr/>
    </dgm:pt>
    <dgm:pt modelId="{F590EA86-C896-4A0A-82FE-80B9C3A6FA97}" type="pres">
      <dgm:prSet presAssocID="{4CDEA6AA-41AB-417B-BF3F-0D2D39CACAE5}" presName="horz1" presStyleCnt="0"/>
      <dgm:spPr/>
    </dgm:pt>
    <dgm:pt modelId="{132849D1-F7D6-4FD0-9398-B2FF3C8EDD8D}" type="pres">
      <dgm:prSet presAssocID="{4CDEA6AA-41AB-417B-BF3F-0D2D39CACAE5}" presName="tx1" presStyleLbl="revTx" presStyleIdx="8" presStyleCnt="10"/>
      <dgm:spPr/>
    </dgm:pt>
    <dgm:pt modelId="{FC1663F6-7FF8-4A2B-BDE4-B39E148FC572}" type="pres">
      <dgm:prSet presAssocID="{4CDEA6AA-41AB-417B-BF3F-0D2D39CACAE5}" presName="vert1" presStyleCnt="0"/>
      <dgm:spPr/>
    </dgm:pt>
    <dgm:pt modelId="{642CAB2E-4A01-4D9C-A817-D6E29E423B08}" type="pres">
      <dgm:prSet presAssocID="{15F8739E-2020-4FCD-A2DA-9B20D0749F62}" presName="thickLine" presStyleLbl="alignNode1" presStyleIdx="9" presStyleCnt="10"/>
      <dgm:spPr/>
    </dgm:pt>
    <dgm:pt modelId="{B689EDE9-E864-499F-9107-1495130706C6}" type="pres">
      <dgm:prSet presAssocID="{15F8739E-2020-4FCD-A2DA-9B20D0749F62}" presName="horz1" presStyleCnt="0"/>
      <dgm:spPr/>
    </dgm:pt>
    <dgm:pt modelId="{A66BF9AC-3B53-4F34-AF03-ED993EA70DD2}" type="pres">
      <dgm:prSet presAssocID="{15F8739E-2020-4FCD-A2DA-9B20D0749F62}" presName="tx1" presStyleLbl="revTx" presStyleIdx="9" presStyleCnt="10"/>
      <dgm:spPr/>
    </dgm:pt>
    <dgm:pt modelId="{90A01F63-2A56-4AE8-8079-E9B97DB9D653}" type="pres">
      <dgm:prSet presAssocID="{15F8739E-2020-4FCD-A2DA-9B20D0749F62}" presName="vert1" presStyleCnt="0"/>
      <dgm:spPr/>
    </dgm:pt>
  </dgm:ptLst>
  <dgm:cxnLst>
    <dgm:cxn modelId="{6D578900-9F35-4228-A783-8F0616B802A1}" srcId="{7FFA4AC1-1F92-4D4E-B616-B01F7265B16A}" destId="{CFEEBEE3-8FB3-4587-AE6B-4E2B62C517B7}" srcOrd="5" destOrd="0" parTransId="{122C8EC4-2D83-4C76-AE02-CEC19EF9CD0F}" sibTransId="{5D55D838-4C31-4126-890D-103E49E30278}"/>
    <dgm:cxn modelId="{07EEC602-79B0-4E93-8D0D-B6275406B216}" type="presOf" srcId="{4CDEA6AA-41AB-417B-BF3F-0D2D39CACAE5}" destId="{132849D1-F7D6-4FD0-9398-B2FF3C8EDD8D}" srcOrd="0" destOrd="0" presId="urn:microsoft.com/office/officeart/2008/layout/LinedList"/>
    <dgm:cxn modelId="{00646505-CB7A-4E6E-84F1-FE431CBB4E64}" srcId="{7FFA4AC1-1F92-4D4E-B616-B01F7265B16A}" destId="{3500EAC2-EEBB-42F7-98B0-9D31A64373AC}" srcOrd="3" destOrd="0" parTransId="{3B7DB3E4-3527-4E07-8FE7-D426DC8E4452}" sibTransId="{E8AD9A13-B3FA-450C-8501-3D8C7D2D1232}"/>
    <dgm:cxn modelId="{5F6DED0F-49F7-485D-BDFD-DA472073DBB9}" type="presOf" srcId="{9ADBE4AB-A04E-4F4C-854D-3E9CAF51BFEA}" destId="{4FE815D1-C88F-4C6D-B5B9-14C91AB6995F}" srcOrd="0" destOrd="0" presId="urn:microsoft.com/office/officeart/2008/layout/LinedList"/>
    <dgm:cxn modelId="{DD3B9018-BE01-4C94-A65D-F6B272A19F98}" type="presOf" srcId="{15F8739E-2020-4FCD-A2DA-9B20D0749F62}" destId="{A66BF9AC-3B53-4F34-AF03-ED993EA70DD2}" srcOrd="0" destOrd="0" presId="urn:microsoft.com/office/officeart/2008/layout/LinedList"/>
    <dgm:cxn modelId="{517DB235-4A4D-46CD-BBD0-046B90DF25B3}" srcId="{7FFA4AC1-1F92-4D4E-B616-B01F7265B16A}" destId="{485C7B6C-306F-41F2-B597-42453D9763F3}" srcOrd="1" destOrd="0" parTransId="{6C388E5D-91C1-4345-82F8-7C19B0D6A929}" sibTransId="{D904B9AC-F99F-4437-8D5E-CA1BB2BA74B7}"/>
    <dgm:cxn modelId="{94362136-1D6C-467A-8BC0-63D46979FD76}" srcId="{7FFA4AC1-1F92-4D4E-B616-B01F7265B16A}" destId="{4CDEA6AA-41AB-417B-BF3F-0D2D39CACAE5}" srcOrd="8" destOrd="0" parTransId="{172249F6-07DF-406E-9749-6646D503D958}" sibTransId="{7A3A904F-E021-42D9-95B0-87353F18C553}"/>
    <dgm:cxn modelId="{D3D5A63B-4DBF-4A7F-B2E2-7537B578F9FF}" type="presOf" srcId="{9B6158DF-6E3D-4A1C-9879-D5E2687DCB47}" destId="{FECEF605-A767-4B19-BEDF-18E9E79D3551}" srcOrd="0" destOrd="0" presId="urn:microsoft.com/office/officeart/2008/layout/LinedList"/>
    <dgm:cxn modelId="{20B7B861-CFED-4588-878B-8986C2CF5036}" srcId="{7FFA4AC1-1F92-4D4E-B616-B01F7265B16A}" destId="{9ADBE4AB-A04E-4F4C-854D-3E9CAF51BFEA}" srcOrd="4" destOrd="0" parTransId="{77AB7A5D-F2C1-4E36-8FF9-F82A9FFAD1B8}" sibTransId="{9997E53D-B89C-47A9-AF7F-140CF14B5AF8}"/>
    <dgm:cxn modelId="{96F20043-BE19-408F-8672-E04711438DDB}" srcId="{7FFA4AC1-1F92-4D4E-B616-B01F7265B16A}" destId="{9B6158DF-6E3D-4A1C-9879-D5E2687DCB47}" srcOrd="6" destOrd="0" parTransId="{30DA76BE-E8A8-44D3-A363-6BB00F12192F}" sibTransId="{69AD33DE-C5A4-49C9-A05A-C0302193E32C}"/>
    <dgm:cxn modelId="{DF60C959-B1B9-4590-896A-E2175333CA9B}" type="presOf" srcId="{3500EAC2-EEBB-42F7-98B0-9D31A64373AC}" destId="{72BD2F83-A0C6-4517-87F1-CD4FF2E86372}" srcOrd="0" destOrd="0" presId="urn:microsoft.com/office/officeart/2008/layout/LinedList"/>
    <dgm:cxn modelId="{9DC25485-1566-4BB4-BCBB-B96B74B7DE21}" srcId="{7FFA4AC1-1F92-4D4E-B616-B01F7265B16A}" destId="{34F048B1-1CEB-4F98-A8CF-28F287EE75F6}" srcOrd="0" destOrd="0" parTransId="{41479C2C-D183-4E30-86E8-915F61E3F699}" sibTransId="{9DDD5100-88D2-41F8-95D0-F0371387CC2C}"/>
    <dgm:cxn modelId="{BD7CA993-539A-4DB5-B88E-09C878517B25}" type="presOf" srcId="{7FFA4AC1-1F92-4D4E-B616-B01F7265B16A}" destId="{A99A9A24-7ECC-43B0-B3C4-D410E7A6C96E}" srcOrd="0" destOrd="0" presId="urn:microsoft.com/office/officeart/2008/layout/LinedList"/>
    <dgm:cxn modelId="{E4D742B7-6246-47EA-B3BC-4D5096463DBA}" srcId="{7FFA4AC1-1F92-4D4E-B616-B01F7265B16A}" destId="{A890C43F-29BC-471E-AE55-C3C7BCD50813}" srcOrd="7" destOrd="0" parTransId="{01420833-84C0-4259-9421-8C121820F01B}" sibTransId="{20F43F60-97DE-4449-AE3C-976FA553A293}"/>
    <dgm:cxn modelId="{4262F5C7-2852-45AA-BEF5-E63D6DC46762}" srcId="{7FFA4AC1-1F92-4D4E-B616-B01F7265B16A}" destId="{15F8739E-2020-4FCD-A2DA-9B20D0749F62}" srcOrd="9" destOrd="0" parTransId="{DDB41C05-552D-4838-BCA3-1E609BCB6162}" sibTransId="{42B959D3-2EC6-42B8-B3A5-0A6DEBDF2F77}"/>
    <dgm:cxn modelId="{E14FA0C9-84B2-4B6A-91D3-76ECB8D6F280}" type="presOf" srcId="{34F048B1-1CEB-4F98-A8CF-28F287EE75F6}" destId="{C42845B9-3717-476A-A8C1-F21204E884EC}" srcOrd="0" destOrd="0" presId="urn:microsoft.com/office/officeart/2008/layout/LinedList"/>
    <dgm:cxn modelId="{861CC6C9-8441-4983-8E55-23D721C9684E}" type="presOf" srcId="{CFEEBEE3-8FB3-4587-AE6B-4E2B62C517B7}" destId="{248EF01E-EA34-4E14-A6DE-0A0CCBF20DAB}" srcOrd="0" destOrd="0" presId="urn:microsoft.com/office/officeart/2008/layout/LinedList"/>
    <dgm:cxn modelId="{3A21CAD7-273B-4C0F-81DC-54EF70FD32BE}" type="presOf" srcId="{A890C43F-29BC-471E-AE55-C3C7BCD50813}" destId="{26B173A8-6B79-4E12-A08A-6ABE28E71F62}" srcOrd="0" destOrd="0" presId="urn:microsoft.com/office/officeart/2008/layout/LinedList"/>
    <dgm:cxn modelId="{72EFF8DD-DB48-47CB-B196-89E69394EBAE}" type="presOf" srcId="{ED9CFA5E-B159-4CAB-A44D-4EA196267707}" destId="{2DF326C8-72C5-46F2-9465-D5387A6801DE}" srcOrd="0" destOrd="0" presId="urn:microsoft.com/office/officeart/2008/layout/LinedList"/>
    <dgm:cxn modelId="{56B6CCE0-4405-4004-A73E-5A31B3D65B77}" srcId="{7FFA4AC1-1F92-4D4E-B616-B01F7265B16A}" destId="{ED9CFA5E-B159-4CAB-A44D-4EA196267707}" srcOrd="2" destOrd="0" parTransId="{1C221C85-E462-4E67-A667-A20FA9DDF311}" sibTransId="{9EC3954D-B7F5-4480-AFF5-63133B314ECB}"/>
    <dgm:cxn modelId="{907087E4-3A5E-446D-9D2A-3F07AFFAE6EE}" type="presOf" srcId="{485C7B6C-306F-41F2-B597-42453D9763F3}" destId="{4A4157DF-6809-4AA9-AEC1-5AA3DA89EAFD}" srcOrd="0" destOrd="0" presId="urn:microsoft.com/office/officeart/2008/layout/LinedList"/>
    <dgm:cxn modelId="{802833C5-402B-44D1-8209-900D2FFADD32}" type="presParOf" srcId="{A99A9A24-7ECC-43B0-B3C4-D410E7A6C96E}" destId="{9172E8A4-C728-405A-8C67-0A00CF38F9FF}" srcOrd="0" destOrd="0" presId="urn:microsoft.com/office/officeart/2008/layout/LinedList"/>
    <dgm:cxn modelId="{6D701EE4-4333-473E-8B09-802294238CFC}" type="presParOf" srcId="{A99A9A24-7ECC-43B0-B3C4-D410E7A6C96E}" destId="{C6CBAF73-35D3-438E-AE9C-4742C656A7EF}" srcOrd="1" destOrd="0" presId="urn:microsoft.com/office/officeart/2008/layout/LinedList"/>
    <dgm:cxn modelId="{EFDCC18E-AC5E-4E06-A1DD-AE9034074FA8}" type="presParOf" srcId="{C6CBAF73-35D3-438E-AE9C-4742C656A7EF}" destId="{C42845B9-3717-476A-A8C1-F21204E884EC}" srcOrd="0" destOrd="0" presId="urn:microsoft.com/office/officeart/2008/layout/LinedList"/>
    <dgm:cxn modelId="{B6AF0721-53FE-4690-94B6-6C85B37C2C43}" type="presParOf" srcId="{C6CBAF73-35D3-438E-AE9C-4742C656A7EF}" destId="{A05955F5-1170-41D7-875F-E8BFD594B5EF}" srcOrd="1" destOrd="0" presId="urn:microsoft.com/office/officeart/2008/layout/LinedList"/>
    <dgm:cxn modelId="{9CAEE439-17F3-49D7-850D-AFB02B0FEE6C}" type="presParOf" srcId="{A99A9A24-7ECC-43B0-B3C4-D410E7A6C96E}" destId="{AC3DCD4D-6C8B-4448-B0E5-4A73C002F062}" srcOrd="2" destOrd="0" presId="urn:microsoft.com/office/officeart/2008/layout/LinedList"/>
    <dgm:cxn modelId="{F151D9AB-11DD-4739-A6F7-807E264775DA}" type="presParOf" srcId="{A99A9A24-7ECC-43B0-B3C4-D410E7A6C96E}" destId="{9F3C14DE-B13F-4D11-A635-F002A3CF8B5A}" srcOrd="3" destOrd="0" presId="urn:microsoft.com/office/officeart/2008/layout/LinedList"/>
    <dgm:cxn modelId="{4F32E8A7-06FE-4347-9BB6-B7FC2759122C}" type="presParOf" srcId="{9F3C14DE-B13F-4D11-A635-F002A3CF8B5A}" destId="{4A4157DF-6809-4AA9-AEC1-5AA3DA89EAFD}" srcOrd="0" destOrd="0" presId="urn:microsoft.com/office/officeart/2008/layout/LinedList"/>
    <dgm:cxn modelId="{2A9A1890-2B75-449A-B2B7-204DFF45BF0A}" type="presParOf" srcId="{9F3C14DE-B13F-4D11-A635-F002A3CF8B5A}" destId="{7CEA4BC4-A386-4CF2-A207-47BF1B12FCC1}" srcOrd="1" destOrd="0" presId="urn:microsoft.com/office/officeart/2008/layout/LinedList"/>
    <dgm:cxn modelId="{4BCD1BBC-4334-4A98-B9F4-740B95614E04}" type="presParOf" srcId="{A99A9A24-7ECC-43B0-B3C4-D410E7A6C96E}" destId="{3BC855E9-A2F3-4F03-A175-91DF24299D2C}" srcOrd="4" destOrd="0" presId="urn:microsoft.com/office/officeart/2008/layout/LinedList"/>
    <dgm:cxn modelId="{2D75FF26-4C75-49A4-B460-37889B09786B}" type="presParOf" srcId="{A99A9A24-7ECC-43B0-B3C4-D410E7A6C96E}" destId="{19E7B7DD-E315-43BC-9463-F3844FD213DC}" srcOrd="5" destOrd="0" presId="urn:microsoft.com/office/officeart/2008/layout/LinedList"/>
    <dgm:cxn modelId="{23AD68ED-B94A-4E0D-8A4C-151AEA46C7D2}" type="presParOf" srcId="{19E7B7DD-E315-43BC-9463-F3844FD213DC}" destId="{2DF326C8-72C5-46F2-9465-D5387A6801DE}" srcOrd="0" destOrd="0" presId="urn:microsoft.com/office/officeart/2008/layout/LinedList"/>
    <dgm:cxn modelId="{5DC763ED-0CF0-42C8-B228-AB7B29DEFA4D}" type="presParOf" srcId="{19E7B7DD-E315-43BC-9463-F3844FD213DC}" destId="{483F6AD7-EE42-4A2E-87F7-B57C17D67E5E}" srcOrd="1" destOrd="0" presId="urn:microsoft.com/office/officeart/2008/layout/LinedList"/>
    <dgm:cxn modelId="{EE7A5A97-0E11-48CE-B541-EDAD63FC1374}" type="presParOf" srcId="{A99A9A24-7ECC-43B0-B3C4-D410E7A6C96E}" destId="{57CFABDB-C58E-42C6-A0CE-DA24CE29F377}" srcOrd="6" destOrd="0" presId="urn:microsoft.com/office/officeart/2008/layout/LinedList"/>
    <dgm:cxn modelId="{C19739E5-348E-4B17-8674-E43BB319AC72}" type="presParOf" srcId="{A99A9A24-7ECC-43B0-B3C4-D410E7A6C96E}" destId="{52233AB0-EF2D-42CD-97C1-A37BAD0E6E27}" srcOrd="7" destOrd="0" presId="urn:microsoft.com/office/officeart/2008/layout/LinedList"/>
    <dgm:cxn modelId="{2D3FBDC3-452D-457A-9805-EE32F7BE104D}" type="presParOf" srcId="{52233AB0-EF2D-42CD-97C1-A37BAD0E6E27}" destId="{72BD2F83-A0C6-4517-87F1-CD4FF2E86372}" srcOrd="0" destOrd="0" presId="urn:microsoft.com/office/officeart/2008/layout/LinedList"/>
    <dgm:cxn modelId="{03ADC5FB-ECFD-48C6-BD4E-4E600FAEB36A}" type="presParOf" srcId="{52233AB0-EF2D-42CD-97C1-A37BAD0E6E27}" destId="{4B4FC97E-D853-4DBF-BD96-0EAA1B3CD90B}" srcOrd="1" destOrd="0" presId="urn:microsoft.com/office/officeart/2008/layout/LinedList"/>
    <dgm:cxn modelId="{913320D6-6667-4B0C-960B-F5EFFEB54D14}" type="presParOf" srcId="{A99A9A24-7ECC-43B0-B3C4-D410E7A6C96E}" destId="{1E9C2A80-BB2E-4BB4-84D8-E5EA3FD9AE4E}" srcOrd="8" destOrd="0" presId="urn:microsoft.com/office/officeart/2008/layout/LinedList"/>
    <dgm:cxn modelId="{DCA00ED0-6E11-40EC-A517-35C100339C89}" type="presParOf" srcId="{A99A9A24-7ECC-43B0-B3C4-D410E7A6C96E}" destId="{42C6F35F-722F-4002-853E-831A642B0A96}" srcOrd="9" destOrd="0" presId="urn:microsoft.com/office/officeart/2008/layout/LinedList"/>
    <dgm:cxn modelId="{A8864C76-085E-4D4E-B210-1DDAB4DB560A}" type="presParOf" srcId="{42C6F35F-722F-4002-853E-831A642B0A96}" destId="{4FE815D1-C88F-4C6D-B5B9-14C91AB6995F}" srcOrd="0" destOrd="0" presId="urn:microsoft.com/office/officeart/2008/layout/LinedList"/>
    <dgm:cxn modelId="{F66BEA7A-AE3B-4F5A-A970-8792E6299E47}" type="presParOf" srcId="{42C6F35F-722F-4002-853E-831A642B0A96}" destId="{C5821AC7-EDB1-4098-AEA9-316C058DDD0D}" srcOrd="1" destOrd="0" presId="urn:microsoft.com/office/officeart/2008/layout/LinedList"/>
    <dgm:cxn modelId="{1F99F432-ED8B-4C38-B31B-7AE9B7CCF73F}" type="presParOf" srcId="{A99A9A24-7ECC-43B0-B3C4-D410E7A6C96E}" destId="{CF5D6AF3-0D03-4FB5-A657-A1534F212751}" srcOrd="10" destOrd="0" presId="urn:microsoft.com/office/officeart/2008/layout/LinedList"/>
    <dgm:cxn modelId="{DA8CAED8-582F-45AF-96F2-36F14B470837}" type="presParOf" srcId="{A99A9A24-7ECC-43B0-B3C4-D410E7A6C96E}" destId="{C188E5D1-1DAB-4706-B739-D676FEA59F8A}" srcOrd="11" destOrd="0" presId="urn:microsoft.com/office/officeart/2008/layout/LinedList"/>
    <dgm:cxn modelId="{E0EBB80C-1420-4466-B48C-3DB156710184}" type="presParOf" srcId="{C188E5D1-1DAB-4706-B739-D676FEA59F8A}" destId="{248EF01E-EA34-4E14-A6DE-0A0CCBF20DAB}" srcOrd="0" destOrd="0" presId="urn:microsoft.com/office/officeart/2008/layout/LinedList"/>
    <dgm:cxn modelId="{8030D07D-2466-4A25-8041-5BE19CA22E2C}" type="presParOf" srcId="{C188E5D1-1DAB-4706-B739-D676FEA59F8A}" destId="{D011B14D-77A5-45FF-9128-DCFB45382AA7}" srcOrd="1" destOrd="0" presId="urn:microsoft.com/office/officeart/2008/layout/LinedList"/>
    <dgm:cxn modelId="{E9981B69-38AF-46D1-AB55-E3B427A13FFA}" type="presParOf" srcId="{A99A9A24-7ECC-43B0-B3C4-D410E7A6C96E}" destId="{BE76EEFA-9DE9-4525-91FE-EAF4885F5ED8}" srcOrd="12" destOrd="0" presId="urn:microsoft.com/office/officeart/2008/layout/LinedList"/>
    <dgm:cxn modelId="{8BC6C2E5-EFCC-4370-BE61-92DEFDDAC2A6}" type="presParOf" srcId="{A99A9A24-7ECC-43B0-B3C4-D410E7A6C96E}" destId="{D007AEDA-8F94-453D-B9EF-0DD617118526}" srcOrd="13" destOrd="0" presId="urn:microsoft.com/office/officeart/2008/layout/LinedList"/>
    <dgm:cxn modelId="{4E65766A-CDCA-461A-8CBE-07077CAFA7A8}" type="presParOf" srcId="{D007AEDA-8F94-453D-B9EF-0DD617118526}" destId="{FECEF605-A767-4B19-BEDF-18E9E79D3551}" srcOrd="0" destOrd="0" presId="urn:microsoft.com/office/officeart/2008/layout/LinedList"/>
    <dgm:cxn modelId="{96BDDEF0-85E6-4531-9B76-092037013F3C}" type="presParOf" srcId="{D007AEDA-8F94-453D-B9EF-0DD617118526}" destId="{B4E5F7B7-9AC4-49DB-9D20-230A9C91CEC3}" srcOrd="1" destOrd="0" presId="urn:microsoft.com/office/officeart/2008/layout/LinedList"/>
    <dgm:cxn modelId="{C012DF6E-98EB-4633-A0BF-7A420C5BABA8}" type="presParOf" srcId="{A99A9A24-7ECC-43B0-B3C4-D410E7A6C96E}" destId="{5798D911-3F0B-4184-A677-AD0AE23F108E}" srcOrd="14" destOrd="0" presId="urn:microsoft.com/office/officeart/2008/layout/LinedList"/>
    <dgm:cxn modelId="{D9B3F5E6-F7FC-4B80-9272-1FC15EF4FF94}" type="presParOf" srcId="{A99A9A24-7ECC-43B0-B3C4-D410E7A6C96E}" destId="{A9F1105F-3BE5-44C2-A318-EA9D7F93F149}" srcOrd="15" destOrd="0" presId="urn:microsoft.com/office/officeart/2008/layout/LinedList"/>
    <dgm:cxn modelId="{B59DFE95-BE6A-45C7-9D1C-C4DB80888369}" type="presParOf" srcId="{A9F1105F-3BE5-44C2-A318-EA9D7F93F149}" destId="{26B173A8-6B79-4E12-A08A-6ABE28E71F62}" srcOrd="0" destOrd="0" presId="urn:microsoft.com/office/officeart/2008/layout/LinedList"/>
    <dgm:cxn modelId="{E8809A80-D541-43F2-A168-50E5F0F8B0C4}" type="presParOf" srcId="{A9F1105F-3BE5-44C2-A318-EA9D7F93F149}" destId="{BBD9F580-AABA-4B0A-800F-3D2CC5435B56}" srcOrd="1" destOrd="0" presId="urn:microsoft.com/office/officeart/2008/layout/LinedList"/>
    <dgm:cxn modelId="{A8DEAA35-E193-4EBD-9E8A-D6759D2D0CD6}" type="presParOf" srcId="{A99A9A24-7ECC-43B0-B3C4-D410E7A6C96E}" destId="{C8A29BE9-9F21-4A30-B540-48AFB333823F}" srcOrd="16" destOrd="0" presId="urn:microsoft.com/office/officeart/2008/layout/LinedList"/>
    <dgm:cxn modelId="{44CFE726-ABFC-4798-9FE8-F3F72AA5347B}" type="presParOf" srcId="{A99A9A24-7ECC-43B0-B3C4-D410E7A6C96E}" destId="{F590EA86-C896-4A0A-82FE-80B9C3A6FA97}" srcOrd="17" destOrd="0" presId="urn:microsoft.com/office/officeart/2008/layout/LinedList"/>
    <dgm:cxn modelId="{6AB4D780-36F8-4347-9EA8-86907EF62819}" type="presParOf" srcId="{F590EA86-C896-4A0A-82FE-80B9C3A6FA97}" destId="{132849D1-F7D6-4FD0-9398-B2FF3C8EDD8D}" srcOrd="0" destOrd="0" presId="urn:microsoft.com/office/officeart/2008/layout/LinedList"/>
    <dgm:cxn modelId="{5FC7B5A9-ED2A-4624-AF12-D0ACD4D29D38}" type="presParOf" srcId="{F590EA86-C896-4A0A-82FE-80B9C3A6FA97}" destId="{FC1663F6-7FF8-4A2B-BDE4-B39E148FC572}" srcOrd="1" destOrd="0" presId="urn:microsoft.com/office/officeart/2008/layout/LinedList"/>
    <dgm:cxn modelId="{AAB36364-9BDB-4F8B-BF14-80F4B307858B}" type="presParOf" srcId="{A99A9A24-7ECC-43B0-B3C4-D410E7A6C96E}" destId="{642CAB2E-4A01-4D9C-A817-D6E29E423B08}" srcOrd="18" destOrd="0" presId="urn:microsoft.com/office/officeart/2008/layout/LinedList"/>
    <dgm:cxn modelId="{2ABAEBD9-B1AD-47B9-8967-5535C8B968B6}" type="presParOf" srcId="{A99A9A24-7ECC-43B0-B3C4-D410E7A6C96E}" destId="{B689EDE9-E864-499F-9107-1495130706C6}" srcOrd="19" destOrd="0" presId="urn:microsoft.com/office/officeart/2008/layout/LinedList"/>
    <dgm:cxn modelId="{6D47460B-4897-4488-820A-41E75B92EBEB}" type="presParOf" srcId="{B689EDE9-E864-499F-9107-1495130706C6}" destId="{A66BF9AC-3B53-4F34-AF03-ED993EA70DD2}" srcOrd="0" destOrd="0" presId="urn:microsoft.com/office/officeart/2008/layout/LinedList"/>
    <dgm:cxn modelId="{AF44269A-55F9-4475-A0B3-C790BE21D11E}" type="presParOf" srcId="{B689EDE9-E864-499F-9107-1495130706C6}" destId="{90A01F63-2A56-4AE8-8079-E9B97DB9D65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2E8A4-C728-405A-8C67-0A00CF38F9FF}">
      <dsp:nvSpPr>
        <dsp:cNvPr id="0" name=""/>
        <dsp:cNvSpPr/>
      </dsp:nvSpPr>
      <dsp:spPr>
        <a:xfrm>
          <a:off x="0" y="572"/>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845B9-3717-476A-A8C1-F21204E884EC}">
      <dsp:nvSpPr>
        <dsp:cNvPr id="0" name=""/>
        <dsp:cNvSpPr/>
      </dsp:nvSpPr>
      <dsp:spPr>
        <a:xfrm>
          <a:off x="0" y="572"/>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Character</a:t>
          </a:r>
          <a:endParaRPr lang="en-US" sz="1300" b="1" kern="1200" dirty="0"/>
        </a:p>
      </dsp:txBody>
      <dsp:txXfrm>
        <a:off x="0" y="572"/>
        <a:ext cx="3301592" cy="469105"/>
      </dsp:txXfrm>
    </dsp:sp>
    <dsp:sp modelId="{AC3DCD4D-6C8B-4448-B0E5-4A73C002F062}">
      <dsp:nvSpPr>
        <dsp:cNvPr id="0" name=""/>
        <dsp:cNvSpPr/>
      </dsp:nvSpPr>
      <dsp:spPr>
        <a:xfrm>
          <a:off x="0" y="469677"/>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157DF-6809-4AA9-AEC1-5AA3DA89EAFD}">
      <dsp:nvSpPr>
        <dsp:cNvPr id="0" name=""/>
        <dsp:cNvSpPr/>
      </dsp:nvSpPr>
      <dsp:spPr>
        <a:xfrm>
          <a:off x="0" y="469677"/>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Character arithmetic</a:t>
          </a:r>
          <a:endParaRPr lang="en-US" sz="1300" b="1" kern="1200" dirty="0"/>
        </a:p>
      </dsp:txBody>
      <dsp:txXfrm>
        <a:off x="0" y="469677"/>
        <a:ext cx="3301592" cy="469105"/>
      </dsp:txXfrm>
    </dsp:sp>
    <dsp:sp modelId="{3BC855E9-A2F3-4F03-A175-91DF24299D2C}">
      <dsp:nvSpPr>
        <dsp:cNvPr id="0" name=""/>
        <dsp:cNvSpPr/>
      </dsp:nvSpPr>
      <dsp:spPr>
        <a:xfrm>
          <a:off x="0" y="93878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326C8-72C5-46F2-9465-D5387A6801DE}">
      <dsp:nvSpPr>
        <dsp:cNvPr id="0" name=""/>
        <dsp:cNvSpPr/>
      </dsp:nvSpPr>
      <dsp:spPr>
        <a:xfrm>
          <a:off x="0" y="93878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Character Functions</a:t>
          </a:r>
        </a:p>
      </dsp:txBody>
      <dsp:txXfrm>
        <a:off x="0" y="938783"/>
        <a:ext cx="3301592" cy="469105"/>
      </dsp:txXfrm>
    </dsp:sp>
    <dsp:sp modelId="{57CFABDB-C58E-42C6-A0CE-DA24CE29F377}">
      <dsp:nvSpPr>
        <dsp:cNvPr id="0" name=""/>
        <dsp:cNvSpPr/>
      </dsp:nvSpPr>
      <dsp:spPr>
        <a:xfrm>
          <a:off x="0" y="140788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D2F83-A0C6-4517-87F1-CD4FF2E86372}">
      <dsp:nvSpPr>
        <dsp:cNvPr id="0" name=""/>
        <dsp:cNvSpPr/>
      </dsp:nvSpPr>
      <dsp:spPr>
        <a:xfrm>
          <a:off x="0" y="1407888"/>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Read and Print Characters</a:t>
          </a:r>
        </a:p>
      </dsp:txBody>
      <dsp:txXfrm>
        <a:off x="0" y="1407888"/>
        <a:ext cx="3301592" cy="469105"/>
      </dsp:txXfrm>
    </dsp:sp>
    <dsp:sp modelId="{1E9C2A80-BB2E-4BB4-84D8-E5EA3FD9AE4E}">
      <dsp:nvSpPr>
        <dsp:cNvPr id="0" name=""/>
        <dsp:cNvSpPr/>
      </dsp:nvSpPr>
      <dsp:spPr>
        <a:xfrm>
          <a:off x="0" y="187699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815D1-C88F-4C6D-B5B9-14C91AB6995F}">
      <dsp:nvSpPr>
        <dsp:cNvPr id="0" name=""/>
        <dsp:cNvSpPr/>
      </dsp:nvSpPr>
      <dsp:spPr>
        <a:xfrm>
          <a:off x="0" y="187699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String</a:t>
          </a:r>
        </a:p>
      </dsp:txBody>
      <dsp:txXfrm>
        <a:off x="0" y="1876993"/>
        <a:ext cx="3301592" cy="469105"/>
      </dsp:txXfrm>
    </dsp:sp>
    <dsp:sp modelId="{CF5D6AF3-0D03-4FB5-A657-A1534F212751}">
      <dsp:nvSpPr>
        <dsp:cNvPr id="0" name=""/>
        <dsp:cNvSpPr/>
      </dsp:nvSpPr>
      <dsp:spPr>
        <a:xfrm>
          <a:off x="0" y="234609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EF01E-EA34-4E14-A6DE-0A0CCBF20DAB}">
      <dsp:nvSpPr>
        <dsp:cNvPr id="0" name=""/>
        <dsp:cNvSpPr/>
      </dsp:nvSpPr>
      <dsp:spPr>
        <a:xfrm>
          <a:off x="0" y="2346098"/>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String – Conversion Functions</a:t>
          </a:r>
        </a:p>
      </dsp:txBody>
      <dsp:txXfrm>
        <a:off x="0" y="2346098"/>
        <a:ext cx="3301592" cy="469105"/>
      </dsp:txXfrm>
    </dsp:sp>
    <dsp:sp modelId="{BE76EEFA-9DE9-4525-91FE-EAF4885F5ED8}">
      <dsp:nvSpPr>
        <dsp:cNvPr id="0" name=""/>
        <dsp:cNvSpPr/>
      </dsp:nvSpPr>
      <dsp:spPr>
        <a:xfrm>
          <a:off x="0" y="281520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EF605-A767-4B19-BEDF-18E9E79D3551}">
      <dsp:nvSpPr>
        <dsp:cNvPr id="0" name=""/>
        <dsp:cNvSpPr/>
      </dsp:nvSpPr>
      <dsp:spPr>
        <a:xfrm>
          <a:off x="0" y="281520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Standard Input/Output Library Functions</a:t>
          </a:r>
        </a:p>
      </dsp:txBody>
      <dsp:txXfrm>
        <a:off x="0" y="2815203"/>
        <a:ext cx="3301592" cy="469105"/>
      </dsp:txXfrm>
    </dsp:sp>
    <dsp:sp modelId="{5798D911-3F0B-4184-A677-AD0AE23F108E}">
      <dsp:nvSpPr>
        <dsp:cNvPr id="0" name=""/>
        <dsp:cNvSpPr/>
      </dsp:nvSpPr>
      <dsp:spPr>
        <a:xfrm>
          <a:off x="0" y="328430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173A8-6B79-4E12-A08A-6ABE28E71F62}">
      <dsp:nvSpPr>
        <dsp:cNvPr id="0" name=""/>
        <dsp:cNvSpPr/>
      </dsp:nvSpPr>
      <dsp:spPr>
        <a:xfrm>
          <a:off x="0" y="3284308"/>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String-Manipulation and Comparison Functions of the String- Handling Library</a:t>
          </a:r>
        </a:p>
      </dsp:txBody>
      <dsp:txXfrm>
        <a:off x="0" y="3284308"/>
        <a:ext cx="3301592" cy="469105"/>
      </dsp:txXfrm>
    </dsp:sp>
    <dsp:sp modelId="{C8A29BE9-9F21-4A30-B540-48AFB333823F}">
      <dsp:nvSpPr>
        <dsp:cNvPr id="0" name=""/>
        <dsp:cNvSpPr/>
      </dsp:nvSpPr>
      <dsp:spPr>
        <a:xfrm>
          <a:off x="0" y="375341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849D1-F7D6-4FD0-9398-B2FF3C8EDD8D}">
      <dsp:nvSpPr>
        <dsp:cNvPr id="0" name=""/>
        <dsp:cNvSpPr/>
      </dsp:nvSpPr>
      <dsp:spPr>
        <a:xfrm>
          <a:off x="0" y="375341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Search Functions of the String-Handling Library</a:t>
          </a:r>
        </a:p>
      </dsp:txBody>
      <dsp:txXfrm>
        <a:off x="0" y="3753413"/>
        <a:ext cx="3301592" cy="469105"/>
      </dsp:txXfrm>
    </dsp:sp>
    <dsp:sp modelId="{642CAB2E-4A01-4D9C-A817-D6E29E423B08}">
      <dsp:nvSpPr>
        <dsp:cNvPr id="0" name=""/>
        <dsp:cNvSpPr/>
      </dsp:nvSpPr>
      <dsp:spPr>
        <a:xfrm>
          <a:off x="0" y="4222519"/>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BF9AC-3B53-4F34-AF03-ED993EA70DD2}">
      <dsp:nvSpPr>
        <dsp:cNvPr id="0" name=""/>
        <dsp:cNvSpPr/>
      </dsp:nvSpPr>
      <dsp:spPr>
        <a:xfrm>
          <a:off x="0" y="4222519"/>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Memory Functions of the String-Handling Library</a:t>
          </a:r>
          <a:endParaRPr lang="en-US" sz="1300" kern="1200" dirty="0"/>
        </a:p>
      </dsp:txBody>
      <dsp:txXfrm>
        <a:off x="0" y="4222519"/>
        <a:ext cx="3301592" cy="4691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511806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87290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53616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198728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382748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4</a:t>
            </a:fld>
            <a:endParaRPr lang="en-US"/>
          </a:p>
        </p:txBody>
      </p:sp>
    </p:spTree>
    <p:extLst>
      <p:ext uri="{BB962C8B-B14F-4D97-AF65-F5344CB8AC3E}">
        <p14:creationId xmlns:p14="http://schemas.microsoft.com/office/powerpoint/2010/main" val="362244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175744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299006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7</a:t>
            </a:fld>
            <a:endParaRPr lang="en-US"/>
          </a:p>
        </p:txBody>
      </p:sp>
    </p:spTree>
    <p:extLst>
      <p:ext uri="{BB962C8B-B14F-4D97-AF65-F5344CB8AC3E}">
        <p14:creationId xmlns:p14="http://schemas.microsoft.com/office/powerpoint/2010/main" val="392194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35859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420809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mailto:Nazrin.Sultanli.Dolkhanova@bhos.edu.az" TargetMode="Externa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jpeg"/><Relationship Id="rId4" Type="http://schemas.openxmlformats.org/officeDocument/2006/relationships/diagramLayout" Target="../diagrams/layout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4208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822576" y="549275"/>
            <a:ext cx="5818562" cy="2986234"/>
          </a:xfrm>
        </p:spPr>
        <p:txBody>
          <a:bodyPr vert="horz" wrap="square" lIns="0" tIns="0" rIns="0" bIns="0" rtlCol="0" anchor="b" anchorCtr="0">
            <a:normAutofit/>
          </a:bodyPr>
          <a:lstStyle/>
          <a:p>
            <a:pPr>
              <a:lnSpc>
                <a:spcPct val="100000"/>
              </a:lnSpc>
            </a:pPr>
            <a:r>
              <a:rPr lang="en-US" sz="6600" b="1" dirty="0">
                <a:solidFill>
                  <a:srgbClr val="FFFFFF"/>
                </a:solidFill>
              </a:rPr>
              <a:t>Character and String</a:t>
            </a:r>
            <a:endParaRPr lang="en-US" sz="6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822576" y="3762198"/>
            <a:ext cx="5437187" cy="2265216"/>
          </a:xfrm>
        </p:spPr>
        <p:txBody>
          <a:bodyPr vert="horz" wrap="square" lIns="0" tIns="0" rIns="0" bIns="0" rtlCol="0">
            <a:normAutofit/>
          </a:bodyPr>
          <a:lstStyle/>
          <a:p>
            <a:pPr marL="0" indent="0">
              <a:lnSpc>
                <a:spcPct val="100000"/>
              </a:lnSpc>
            </a:pPr>
            <a:r>
              <a:rPr lang="en-US" sz="2400" kern="1200" dirty="0">
                <a:latin typeface="+mn-lt"/>
                <a:ea typeface="+mn-ea"/>
                <a:cs typeface="+mn-cs"/>
              </a:rPr>
              <a:t>Nazrin Dolkhanova Sultanli</a:t>
            </a:r>
          </a:p>
          <a:p>
            <a:pPr marL="0" indent="0">
              <a:lnSpc>
                <a:spcPct val="100000"/>
              </a:lnSpc>
            </a:pPr>
            <a:r>
              <a:rPr lang="en-US" sz="1800" dirty="0">
                <a:effectLst/>
                <a:latin typeface="Times New Roman" panose="02020603050405020304" pitchFamily="18" charset="0"/>
                <a:ea typeface="Times New Roman" panose="02020603050405020304" pitchFamily="18" charset="0"/>
              </a:rPr>
              <a:t>Programming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335" dirty="0">
                <a:effectLst/>
                <a:latin typeface="Times New Roman" panose="02020603050405020304" pitchFamily="18" charset="0"/>
                <a:ea typeface="Times New Roman" panose="02020603050405020304" pitchFamily="18" charset="0"/>
              </a:rPr>
              <a:t> </a:t>
            </a:r>
            <a:endParaRPr lang="en-US" sz="2400" kern="1200" dirty="0">
              <a:latin typeface="+mn-lt"/>
              <a:ea typeface="+mn-ea"/>
              <a:cs typeface="+mn-cs"/>
            </a:endParaRPr>
          </a:p>
        </p:txBody>
      </p:sp>
      <p:pic>
        <p:nvPicPr>
          <p:cNvPr id="7" name="Graphic 6">
            <a:extLst>
              <a:ext uri="{FF2B5EF4-FFF2-40B4-BE49-F238E27FC236}">
                <a16:creationId xmlns:a16="http://schemas.microsoft.com/office/drawing/2014/main" id="{8BE51323-B855-A736-DC17-9EAA885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3" y="126654"/>
            <a:ext cx="1304925" cy="809625"/>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3" name="Group 3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4" name="Freeform: Shape 3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Oval 3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9" name="Rectangle 3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pPr>
              <a:lnSpc>
                <a:spcPct val="100000"/>
              </a:lnSpc>
            </a:pPr>
            <a:r>
              <a:rPr lang="en-US" sz="4400" dirty="0"/>
              <a:t>8.7 Standard Input/Output Library Functions</a:t>
            </a:r>
          </a:p>
        </p:txBody>
      </p:sp>
      <p:pic>
        <p:nvPicPr>
          <p:cNvPr id="4" name="Picture 3">
            <a:extLst>
              <a:ext uri="{FF2B5EF4-FFF2-40B4-BE49-F238E27FC236}">
                <a16:creationId xmlns:a16="http://schemas.microsoft.com/office/drawing/2014/main" id="{24F2DBEF-4A5D-977F-A47B-3AF79B80A4C1}"/>
              </a:ext>
            </a:extLst>
          </p:cNvPr>
          <p:cNvPicPr>
            <a:picLocks noChangeAspect="1"/>
          </p:cNvPicPr>
          <p:nvPr/>
        </p:nvPicPr>
        <p:blipFill>
          <a:blip r:embed="rId3"/>
          <a:stretch>
            <a:fillRect/>
          </a:stretch>
        </p:blipFill>
        <p:spPr>
          <a:xfrm>
            <a:off x="792153" y="282177"/>
            <a:ext cx="6792266" cy="6028136"/>
          </a:xfrm>
          <a:custGeom>
            <a:avLst/>
            <a:gdLst/>
            <a:ahLst/>
            <a:cxnLst/>
            <a:rect l="l" t="t" r="r" b="b"/>
            <a:pathLst>
              <a:path w="6973888" h="5761037">
                <a:moveTo>
                  <a:pt x="0" y="0"/>
                </a:moveTo>
                <a:lnTo>
                  <a:pt x="6973888" y="0"/>
                </a:lnTo>
                <a:lnTo>
                  <a:pt x="6973888" y="5761037"/>
                </a:lnTo>
                <a:lnTo>
                  <a:pt x="0" y="5761037"/>
                </a:lnTo>
                <a:close/>
              </a:path>
            </a:pathLst>
          </a:custGeom>
        </p:spPr>
      </p:pic>
      <p:sp>
        <p:nvSpPr>
          <p:cNvPr id="41" name="Oval 40">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916242EC-A1D4-4590-B2F5-EA78153FD17A}" type="datetime1">
              <a:rPr lang="en-US" smtClean="0">
                <a:solidFill>
                  <a:schemeClr val="tx1">
                    <a:alpha val="80000"/>
                  </a:schemeClr>
                </a:solidFill>
              </a:rPr>
              <a:pPr>
                <a:spcAft>
                  <a:spcPts val="600"/>
                </a:spcAft>
              </a:pPr>
              <a:t>11/10/2022</a:t>
            </a:fld>
            <a:endParaRPr lang="en-US">
              <a:solidFill>
                <a:schemeClr val="tx1">
                  <a:alpha val="80000"/>
                </a:schemeClr>
              </a:solidFill>
            </a:endParaRPr>
          </a:p>
        </p:txBody>
      </p:sp>
      <p:sp>
        <p:nvSpPr>
          <p:cNvPr id="3" name="Footer Placeholder 4">
            <a:extLst>
              <a:ext uri="{FF2B5EF4-FFF2-40B4-BE49-F238E27FC236}">
                <a16:creationId xmlns:a16="http://schemas.microsoft.com/office/drawing/2014/main" id="{83CF4C65-EE38-271F-DC88-1472C00FB37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1.	C How to Program, 8th edition, Paul Deitel and Harvey Deitel, Pearson, 2016 chapter 8</a:t>
            </a:r>
          </a:p>
        </p:txBody>
      </p:sp>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94093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7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1" name="Freeform: Shape 8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Oval 8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6" name="Rectangle 8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69EC2F64-8F06-4CEE-9EA2-76D0D21247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232" y="437141"/>
            <a:ext cx="631474" cy="634502"/>
            <a:chOff x="-61232" y="437141"/>
            <a:chExt cx="631474" cy="634502"/>
          </a:xfrm>
        </p:grpSpPr>
        <p:sp>
          <p:nvSpPr>
            <p:cNvPr id="89" name="Freeform: Shape 88">
              <a:extLst>
                <a:ext uri="{FF2B5EF4-FFF2-40B4-BE49-F238E27FC236}">
                  <a16:creationId xmlns:a16="http://schemas.microsoft.com/office/drawing/2014/main" id="{C090B7B3-EF52-4999-A926-D35E4F0C3E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705" y="375204"/>
              <a:ext cx="507599" cy="631474"/>
            </a:xfrm>
            <a:custGeom>
              <a:avLst/>
              <a:gdLst>
                <a:gd name="connsiteX0" fmla="*/ 237599 w 507599"/>
                <a:gd name="connsiteY0" fmla="*/ 0 h 631474"/>
                <a:gd name="connsiteX1" fmla="*/ 499786 w 507599"/>
                <a:gd name="connsiteY1" fmla="*/ 465517 h 631474"/>
                <a:gd name="connsiteX2" fmla="*/ 502114 w 507599"/>
                <a:gd name="connsiteY2" fmla="*/ 469267 h 631474"/>
                <a:gd name="connsiteX3" fmla="*/ 507599 w 507599"/>
                <a:gd name="connsiteY3" fmla="*/ 496474 h 631474"/>
                <a:gd name="connsiteX4" fmla="*/ 237599 w 507599"/>
                <a:gd name="connsiteY4" fmla="*/ 631474 h 631474"/>
                <a:gd name="connsiteX5" fmla="*/ 206472 w 507599"/>
                <a:gd name="connsiteY5" fmla="*/ 628332 h 631474"/>
                <a:gd name="connsiteX6" fmla="*/ 0 w 507599"/>
                <a:gd name="connsiteY6" fmla="*/ 421860 h 6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599" h="631474">
                  <a:moveTo>
                    <a:pt x="237599" y="0"/>
                  </a:moveTo>
                  <a:lnTo>
                    <a:pt x="499786" y="465517"/>
                  </a:lnTo>
                  <a:lnTo>
                    <a:pt x="502114" y="469267"/>
                  </a:lnTo>
                  <a:cubicBezTo>
                    <a:pt x="505711" y="478055"/>
                    <a:pt x="507599" y="487154"/>
                    <a:pt x="507599" y="496474"/>
                  </a:cubicBezTo>
                  <a:cubicBezTo>
                    <a:pt x="507599" y="571032"/>
                    <a:pt x="386716" y="631474"/>
                    <a:pt x="237599" y="631474"/>
                  </a:cubicBezTo>
                  <a:lnTo>
                    <a:pt x="206472" y="628332"/>
                  </a:lnTo>
                  <a:lnTo>
                    <a:pt x="0" y="42186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Shape 89">
              <a:extLst>
                <a:ext uri="{FF2B5EF4-FFF2-40B4-BE49-F238E27FC236}">
                  <a16:creationId xmlns:a16="http://schemas.microsoft.com/office/drawing/2014/main" id="{B6552C80-AED0-4927-9F36-CD15EC9C4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6132" y="570168"/>
              <a:ext cx="270000" cy="501475"/>
            </a:xfrm>
            <a:custGeom>
              <a:avLst/>
              <a:gdLst>
                <a:gd name="connsiteX0" fmla="*/ 66509 w 270000"/>
                <a:gd name="connsiteY0" fmla="*/ 501475 h 501475"/>
                <a:gd name="connsiteX1" fmla="*/ 59520 w 270000"/>
                <a:gd name="connsiteY1" fmla="*/ 493888 h 501475"/>
                <a:gd name="connsiteX2" fmla="*/ 0 w 270000"/>
                <a:gd name="connsiteY2" fmla="*/ 270000 h 501475"/>
                <a:gd name="connsiteX3" fmla="*/ 135000 w 270000"/>
                <a:gd name="connsiteY3" fmla="*/ 0 h 501475"/>
                <a:gd name="connsiteX4" fmla="*/ 270000 w 270000"/>
                <a:gd name="connsiteY4" fmla="*/ 270000 h 501475"/>
                <a:gd name="connsiteX5" fmla="*/ 266858 w 270000"/>
                <a:gd name="connsiteY5" fmla="*/ 301126 h 501475"/>
                <a:gd name="connsiteX6" fmla="*/ 144422 w 270000"/>
                <a:gd name="connsiteY6" fmla="*/ 423562 h 50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00" h="501475">
                  <a:moveTo>
                    <a:pt x="66509" y="501475"/>
                  </a:moveTo>
                  <a:lnTo>
                    <a:pt x="59520" y="493888"/>
                  </a:lnTo>
                  <a:cubicBezTo>
                    <a:pt x="23610" y="445367"/>
                    <a:pt x="0" y="363198"/>
                    <a:pt x="0" y="270000"/>
                  </a:cubicBezTo>
                  <a:cubicBezTo>
                    <a:pt x="0" y="120883"/>
                    <a:pt x="60442" y="0"/>
                    <a:pt x="135000" y="0"/>
                  </a:cubicBezTo>
                  <a:cubicBezTo>
                    <a:pt x="209558" y="0"/>
                    <a:pt x="270000" y="120883"/>
                    <a:pt x="270000" y="270000"/>
                  </a:cubicBezTo>
                  <a:lnTo>
                    <a:pt x="266858" y="301126"/>
                  </a:lnTo>
                  <a:lnTo>
                    <a:pt x="144422" y="423562"/>
                  </a:lnTo>
                  <a:close/>
                </a:path>
              </a:pathLst>
            </a:cu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550864" y="548147"/>
            <a:ext cx="3565524" cy="3035785"/>
          </a:xfrm>
        </p:spPr>
        <p:txBody>
          <a:bodyPr vert="horz" wrap="square" lIns="0" tIns="0" rIns="0" bIns="0" rtlCol="0" anchor="b" anchorCtr="0">
            <a:normAutofit/>
          </a:bodyPr>
          <a:lstStyle/>
          <a:p>
            <a:r>
              <a:rPr lang="en-US" sz="3000" dirty="0"/>
              <a:t>8.8 String-Manipulation and Comparison Function of the String- Handling Library</a:t>
            </a:r>
          </a:p>
        </p:txBody>
      </p:sp>
      <p:sp>
        <p:nvSpPr>
          <p:cNvPr id="92" name="Oval 91">
            <a:extLst>
              <a:ext uri="{FF2B5EF4-FFF2-40B4-BE49-F238E27FC236}">
                <a16:creationId xmlns:a16="http://schemas.microsoft.com/office/drawing/2014/main" id="{F77FE770-280D-4DDD-96A8-7FD8E9BC3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6566" y="91366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E85A1C60-48D2-82E2-2B33-43BDE2B20C8E}"/>
              </a:ext>
            </a:extLst>
          </p:cNvPr>
          <p:cNvPicPr>
            <a:picLocks noChangeAspect="1"/>
          </p:cNvPicPr>
          <p:nvPr/>
        </p:nvPicPr>
        <p:blipFill>
          <a:blip r:embed="rId3"/>
          <a:stretch>
            <a:fillRect/>
          </a:stretch>
        </p:blipFill>
        <p:spPr>
          <a:xfrm>
            <a:off x="4536406" y="2917557"/>
            <a:ext cx="7020160" cy="3457429"/>
          </a:xfrm>
          <a:custGeom>
            <a:avLst/>
            <a:gdLst/>
            <a:ahLst/>
            <a:cxnLst/>
            <a:rect l="l" t="t" r="r" b="b"/>
            <a:pathLst>
              <a:path w="7090239" h="2734921">
                <a:moveTo>
                  <a:pt x="0" y="0"/>
                </a:moveTo>
                <a:lnTo>
                  <a:pt x="7090239" y="0"/>
                </a:lnTo>
                <a:lnTo>
                  <a:pt x="7090239" y="2734921"/>
                </a:lnTo>
                <a:lnTo>
                  <a:pt x="0" y="2734921"/>
                </a:lnTo>
                <a:close/>
              </a:path>
            </a:pathLst>
          </a:custGeom>
        </p:spPr>
      </p:pic>
      <p:pic>
        <p:nvPicPr>
          <p:cNvPr id="9" name="Picture 8">
            <a:extLst>
              <a:ext uri="{FF2B5EF4-FFF2-40B4-BE49-F238E27FC236}">
                <a16:creationId xmlns:a16="http://schemas.microsoft.com/office/drawing/2014/main" id="{7B9465BF-7736-36EC-77E5-5F8E18867CBD}"/>
              </a:ext>
            </a:extLst>
          </p:cNvPr>
          <p:cNvPicPr>
            <a:picLocks noChangeAspect="1"/>
          </p:cNvPicPr>
          <p:nvPr/>
        </p:nvPicPr>
        <p:blipFill>
          <a:blip r:embed="rId4"/>
          <a:stretch>
            <a:fillRect/>
          </a:stretch>
        </p:blipFill>
        <p:spPr>
          <a:xfrm>
            <a:off x="5432524" y="367694"/>
            <a:ext cx="6124042" cy="2327135"/>
          </a:xfrm>
          <a:custGeom>
            <a:avLst/>
            <a:gdLst/>
            <a:ahLst/>
            <a:cxnLst/>
            <a:rect l="l" t="t" r="r" b="b"/>
            <a:pathLst>
              <a:path w="7090239" h="2734921">
                <a:moveTo>
                  <a:pt x="0" y="0"/>
                </a:moveTo>
                <a:lnTo>
                  <a:pt x="7090239" y="0"/>
                </a:lnTo>
                <a:lnTo>
                  <a:pt x="7090239" y="2734921"/>
                </a:lnTo>
                <a:lnTo>
                  <a:pt x="0" y="2734921"/>
                </a:lnTo>
                <a:close/>
              </a:path>
            </a:pathLst>
          </a:custGeom>
        </p:spPr>
      </p:pic>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916242EC-A1D4-4590-B2F5-EA78153FD17A}" type="datetime1">
              <a:rPr lang="en-US" smtClean="0">
                <a:solidFill>
                  <a:schemeClr val="tx1">
                    <a:alpha val="80000"/>
                  </a:schemeClr>
                </a:solidFill>
              </a:rPr>
              <a:pPr>
                <a:spcAft>
                  <a:spcPts val="600"/>
                </a:spcAft>
              </a:pPr>
              <a:t>11/10/2022</a:t>
            </a:fld>
            <a:endParaRPr lang="en-US">
              <a:solidFill>
                <a:schemeClr val="tx1">
                  <a:alpha val="80000"/>
                </a:schemeClr>
              </a:solidFill>
            </a:endParaRPr>
          </a:p>
        </p:txBody>
      </p:sp>
      <p:sp>
        <p:nvSpPr>
          <p:cNvPr id="3" name="Footer Placeholder 4">
            <a:extLst>
              <a:ext uri="{FF2B5EF4-FFF2-40B4-BE49-F238E27FC236}">
                <a16:creationId xmlns:a16="http://schemas.microsoft.com/office/drawing/2014/main" id="{83CF4C65-EE38-271F-DC88-1472C00FB37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1.	C How to Program, 8th edition, Paul Deitel and Harvey Deitel, Pearson, 2016 chapter 8</a:t>
            </a:r>
          </a:p>
        </p:txBody>
      </p:sp>
      <p:sp>
        <p:nvSpPr>
          <p:cNvPr id="94" name="Freeform: Shape 93">
            <a:extLst>
              <a:ext uri="{FF2B5EF4-FFF2-40B4-BE49-F238E27FC236}">
                <a16:creationId xmlns:a16="http://schemas.microsoft.com/office/drawing/2014/main" id="{63437291-597B-452C-9CD1-AAA2D823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914626" y="5988981"/>
            <a:ext cx="1564187" cy="926985"/>
          </a:xfrm>
          <a:custGeom>
            <a:avLst/>
            <a:gdLst>
              <a:gd name="connsiteX0" fmla="*/ 1292680 w 1564187"/>
              <a:gd name="connsiteY0" fmla="*/ 271508 h 926985"/>
              <a:gd name="connsiteX1" fmla="*/ 1564187 w 1564187"/>
              <a:gd name="connsiteY1" fmla="*/ 926985 h 926985"/>
              <a:gd name="connsiteX2" fmla="*/ 1100694 w 1564187"/>
              <a:gd name="connsiteY2" fmla="*/ 926985 h 926985"/>
              <a:gd name="connsiteX3" fmla="*/ 637203 w 1564187"/>
              <a:gd name="connsiteY3" fmla="*/ 463493 h 926985"/>
              <a:gd name="connsiteX4" fmla="*/ 378060 w 1564187"/>
              <a:gd name="connsiteY4" fmla="*/ 542650 h 926985"/>
              <a:gd name="connsiteX5" fmla="*/ 328577 w 1564187"/>
              <a:gd name="connsiteY5" fmla="*/ 583476 h 926985"/>
              <a:gd name="connsiteX6" fmla="*/ 0 w 1564187"/>
              <a:gd name="connsiteY6" fmla="*/ 254899 h 926985"/>
              <a:gd name="connsiteX7" fmla="*/ 47554 w 1564187"/>
              <a:gd name="connsiteY7" fmla="*/ 211679 h 926985"/>
              <a:gd name="connsiteX8" fmla="*/ 637203 w 1564187"/>
              <a:gd name="connsiteY8" fmla="*/ 0 h 926985"/>
              <a:gd name="connsiteX9" fmla="*/ 1292680 w 1564187"/>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4187" h="926985">
                <a:moveTo>
                  <a:pt x="1292680" y="271508"/>
                </a:moveTo>
                <a:cubicBezTo>
                  <a:pt x="1460431" y="439259"/>
                  <a:pt x="1564187" y="671005"/>
                  <a:pt x="1564187" y="926985"/>
                </a:cubicBezTo>
                <a:lnTo>
                  <a:pt x="1100694" y="926985"/>
                </a:lnTo>
                <a:cubicBezTo>
                  <a:pt x="1100694" y="671005"/>
                  <a:pt x="893182" y="463493"/>
                  <a:pt x="637203" y="463493"/>
                </a:cubicBezTo>
                <a:cubicBezTo>
                  <a:pt x="541210" y="463493"/>
                  <a:pt x="452034" y="492674"/>
                  <a:pt x="378060" y="542650"/>
                </a:cubicBezTo>
                <a:lnTo>
                  <a:pt x="328577" y="583476"/>
                </a:lnTo>
                <a:lnTo>
                  <a:pt x="0" y="254899"/>
                </a:lnTo>
                <a:lnTo>
                  <a:pt x="47554" y="211679"/>
                </a:lnTo>
                <a:cubicBezTo>
                  <a:pt x="207792" y="79438"/>
                  <a:pt x="413221" y="0"/>
                  <a:pt x="637203" y="0"/>
                </a:cubicBezTo>
                <a:cubicBezTo>
                  <a:pt x="893182" y="0"/>
                  <a:pt x="1124928" y="103757"/>
                  <a:pt x="1292680"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96" name="Freeform: Shape 95">
            <a:extLst>
              <a:ext uri="{FF2B5EF4-FFF2-40B4-BE49-F238E27FC236}">
                <a16:creationId xmlns:a16="http://schemas.microsoft.com/office/drawing/2014/main" id="{CF07E0C9-4EB6-4A7B-809B-0C5C5E213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9006442" y="5981236"/>
            <a:ext cx="1534673" cy="1042921"/>
          </a:xfrm>
          <a:custGeom>
            <a:avLst/>
            <a:gdLst>
              <a:gd name="connsiteX0" fmla="*/ 1197337 w 1534673"/>
              <a:gd name="connsiteY0" fmla="*/ 238153 h 1042921"/>
              <a:gd name="connsiteX1" fmla="*/ 1534673 w 1534673"/>
              <a:gd name="connsiteY1" fmla="*/ 1042921 h 1042921"/>
              <a:gd name="connsiteX2" fmla="*/ 1071180 w 1534673"/>
              <a:gd name="connsiteY2" fmla="*/ 1042921 h 1042921"/>
              <a:gd name="connsiteX3" fmla="*/ 607688 w 1534673"/>
              <a:gd name="connsiteY3" fmla="*/ 521461 h 1042921"/>
              <a:gd name="connsiteX4" fmla="*/ 427277 w 1534673"/>
              <a:gd name="connsiteY4" fmla="*/ 562440 h 1042921"/>
              <a:gd name="connsiteX5" fmla="*/ 351882 w 1534673"/>
              <a:gd name="connsiteY5" fmla="*/ 608481 h 1042921"/>
              <a:gd name="connsiteX6" fmla="*/ 0 w 1534673"/>
              <a:gd name="connsiteY6" fmla="*/ 256600 h 1042921"/>
              <a:gd name="connsiteX7" fmla="*/ 18040 w 1534673"/>
              <a:gd name="connsiteY7" fmla="*/ 238152 h 1042921"/>
              <a:gd name="connsiteX8" fmla="*/ 607688 w 1534673"/>
              <a:gd name="connsiteY8" fmla="*/ 0 h 1042921"/>
              <a:gd name="connsiteX9" fmla="*/ 1197337 w 1534673"/>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4673" h="1042921">
                <a:moveTo>
                  <a:pt x="1197337" y="238153"/>
                </a:moveTo>
                <a:cubicBezTo>
                  <a:pt x="1403356" y="429440"/>
                  <a:pt x="1534673" y="718927"/>
                  <a:pt x="1534673" y="1042921"/>
                </a:cubicBezTo>
                <a:lnTo>
                  <a:pt x="1071180" y="1042921"/>
                </a:lnTo>
                <a:cubicBezTo>
                  <a:pt x="1071180" y="754926"/>
                  <a:pt x="863668" y="521461"/>
                  <a:pt x="607688" y="521461"/>
                </a:cubicBezTo>
                <a:cubicBezTo>
                  <a:pt x="543694" y="521461"/>
                  <a:pt x="482728" y="536052"/>
                  <a:pt x="427277" y="562440"/>
                </a:cubicBezTo>
                <a:lnTo>
                  <a:pt x="351882" y="608481"/>
                </a:lnTo>
                <a:lnTo>
                  <a:pt x="0" y="256600"/>
                </a:lnTo>
                <a:lnTo>
                  <a:pt x="18040" y="238152"/>
                </a:lnTo>
                <a:cubicBezTo>
                  <a:pt x="178278" y="89374"/>
                  <a:pt x="383706" y="0"/>
                  <a:pt x="607688" y="0"/>
                </a:cubicBezTo>
                <a:cubicBezTo>
                  <a:pt x="831670" y="0"/>
                  <a:pt x="1037099" y="89374"/>
                  <a:pt x="1197337"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8" name="Oval 97">
            <a:extLst>
              <a:ext uri="{FF2B5EF4-FFF2-40B4-BE49-F238E27FC236}">
                <a16:creationId xmlns:a16="http://schemas.microsoft.com/office/drawing/2014/main" id="{6D5AEBCB-3691-4336-A5FB-0B0991ADA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0438" y="616032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37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1" name="Freeform: Shape 1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Oval 1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Oval 1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7" name="Group 1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38" name="Freeform: Shape 1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0" name="Oval 1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Oval 1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43" name="Rectangle 1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FF68B5E2-563F-4379-8684-3D5CC361E8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530825"/>
            <a:ext cx="678135" cy="990000"/>
            <a:chOff x="10490969" y="1448827"/>
            <a:chExt cx="678135" cy="990000"/>
          </a:xfrm>
        </p:grpSpPr>
        <p:sp>
          <p:nvSpPr>
            <p:cNvPr id="146" name="Freeform: Shape 145">
              <a:extLst>
                <a:ext uri="{FF2B5EF4-FFF2-40B4-BE49-F238E27FC236}">
                  <a16:creationId xmlns:a16="http://schemas.microsoft.com/office/drawing/2014/main" id="{6677C8B1-4136-48AF-8673-82EB7A2620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Oval 146">
              <a:extLst>
                <a:ext uri="{FF2B5EF4-FFF2-40B4-BE49-F238E27FC236}">
                  <a16:creationId xmlns:a16="http://schemas.microsoft.com/office/drawing/2014/main" id="{3B10B746-EEA9-4075-B6D7-F12F7742A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834FB7BF-7419-4A75-81E2-AE2F44601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04EE4AAA-6CF7-4F1B-BFD4-2CEE4D481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558682" y="1354026"/>
            <a:ext cx="3565524" cy="3035785"/>
          </a:xfrm>
        </p:spPr>
        <p:txBody>
          <a:bodyPr vert="horz" wrap="square" lIns="0" tIns="0" rIns="0" bIns="0" rtlCol="0" anchor="b" anchorCtr="0">
            <a:normAutofit/>
          </a:bodyPr>
          <a:lstStyle/>
          <a:p>
            <a:r>
              <a:rPr lang="en-US" sz="4400" dirty="0"/>
              <a:t>8.9 Search Functions of the String-Handling Library</a:t>
            </a:r>
          </a:p>
        </p:txBody>
      </p:sp>
      <p:grpSp>
        <p:nvGrpSpPr>
          <p:cNvPr id="151" name="Group 150">
            <a:extLst>
              <a:ext uri="{FF2B5EF4-FFF2-40B4-BE49-F238E27FC236}">
                <a16:creationId xmlns:a16="http://schemas.microsoft.com/office/drawing/2014/main" id="{9C8CCA6B-2457-4794-A80E-F67E61E69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70924" y="4640991"/>
            <a:ext cx="1335600" cy="1262947"/>
            <a:chOff x="7735641" y="2106638"/>
            <a:chExt cx="1335600" cy="1262947"/>
          </a:xfrm>
        </p:grpSpPr>
        <p:sp>
          <p:nvSpPr>
            <p:cNvPr id="152" name="Freeform: Shape 151">
              <a:extLst>
                <a:ext uri="{FF2B5EF4-FFF2-40B4-BE49-F238E27FC236}">
                  <a16:creationId xmlns:a16="http://schemas.microsoft.com/office/drawing/2014/main" id="{AE49C99F-EBE8-4A1C-8E12-1ABAC6F6A0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98799E35-9D16-489A-8F06-F36B62039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 name="Group 10">
            <a:extLst>
              <a:ext uri="{FF2B5EF4-FFF2-40B4-BE49-F238E27FC236}">
                <a16:creationId xmlns:a16="http://schemas.microsoft.com/office/drawing/2014/main" id="{8F891A0C-ECC0-8754-6DFE-43787FC5CB19}"/>
              </a:ext>
            </a:extLst>
          </p:cNvPr>
          <p:cNvGrpSpPr/>
          <p:nvPr/>
        </p:nvGrpSpPr>
        <p:grpSpPr>
          <a:xfrm>
            <a:off x="5149000" y="377506"/>
            <a:ext cx="5628126" cy="5723316"/>
            <a:chOff x="4942003" y="630241"/>
            <a:chExt cx="4588252" cy="4484070"/>
          </a:xfrm>
        </p:grpSpPr>
        <p:pic>
          <p:nvPicPr>
            <p:cNvPr id="10" name="Picture 9" descr="Text&#10;&#10;Description automatically generated">
              <a:extLst>
                <a:ext uri="{FF2B5EF4-FFF2-40B4-BE49-F238E27FC236}">
                  <a16:creationId xmlns:a16="http://schemas.microsoft.com/office/drawing/2014/main" id="{0F2D61FF-9578-C21D-E333-A95741E9A072}"/>
                </a:ext>
              </a:extLst>
            </p:cNvPr>
            <p:cNvPicPr>
              <a:picLocks noChangeAspect="1"/>
            </p:cNvPicPr>
            <p:nvPr/>
          </p:nvPicPr>
          <p:blipFill>
            <a:blip r:embed="rId3"/>
            <a:stretch>
              <a:fillRect/>
            </a:stretch>
          </p:blipFill>
          <p:spPr>
            <a:xfrm>
              <a:off x="4942003" y="3611660"/>
              <a:ext cx="4588252" cy="1502651"/>
            </a:xfrm>
            <a:custGeom>
              <a:avLst/>
              <a:gdLst/>
              <a:ahLst/>
              <a:cxnLst/>
              <a:rect l="l" t="t" r="r" b="b"/>
              <a:pathLst>
                <a:path w="3437169" h="5759450">
                  <a:moveTo>
                    <a:pt x="0" y="0"/>
                  </a:moveTo>
                  <a:lnTo>
                    <a:pt x="3437169" y="0"/>
                  </a:lnTo>
                  <a:lnTo>
                    <a:pt x="3437169" y="5759450"/>
                  </a:lnTo>
                  <a:lnTo>
                    <a:pt x="0" y="5759450"/>
                  </a:lnTo>
                  <a:close/>
                </a:path>
              </a:pathLst>
            </a:custGeom>
          </p:spPr>
        </p:pic>
        <p:pic>
          <p:nvPicPr>
            <p:cNvPr id="4" name="Picture 3" descr="Text&#10;&#10;Description automatically generated">
              <a:extLst>
                <a:ext uri="{FF2B5EF4-FFF2-40B4-BE49-F238E27FC236}">
                  <a16:creationId xmlns:a16="http://schemas.microsoft.com/office/drawing/2014/main" id="{FBA65C12-9C06-69AB-191D-D70D0112A2D9}"/>
                </a:ext>
              </a:extLst>
            </p:cNvPr>
            <p:cNvPicPr>
              <a:picLocks noChangeAspect="1"/>
            </p:cNvPicPr>
            <p:nvPr/>
          </p:nvPicPr>
          <p:blipFill rotWithShape="1">
            <a:blip r:embed="rId4"/>
            <a:srcRect l="204" b="2273"/>
            <a:stretch/>
          </p:blipFill>
          <p:spPr>
            <a:xfrm>
              <a:off x="4942003" y="630241"/>
              <a:ext cx="4588252" cy="2987945"/>
            </a:xfrm>
            <a:custGeom>
              <a:avLst/>
              <a:gdLst/>
              <a:ahLst/>
              <a:cxnLst/>
              <a:rect l="l" t="t" r="r" b="b"/>
              <a:pathLst>
                <a:path w="3437169" h="5759450">
                  <a:moveTo>
                    <a:pt x="0" y="0"/>
                  </a:moveTo>
                  <a:lnTo>
                    <a:pt x="3437169" y="0"/>
                  </a:lnTo>
                  <a:lnTo>
                    <a:pt x="3437169" y="5759450"/>
                  </a:lnTo>
                  <a:lnTo>
                    <a:pt x="0" y="5759450"/>
                  </a:lnTo>
                  <a:close/>
                </a:path>
              </a:pathLst>
            </a:custGeom>
          </p:spPr>
        </p:pic>
      </p:gr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916242EC-A1D4-4590-B2F5-EA78153FD17A}" type="datetime1">
              <a:rPr lang="en-US" smtClean="0">
                <a:solidFill>
                  <a:schemeClr val="tx1">
                    <a:alpha val="80000"/>
                  </a:schemeClr>
                </a:solidFill>
              </a:rPr>
              <a:pPr>
                <a:spcAft>
                  <a:spcPts val="600"/>
                </a:spcAft>
              </a:pPr>
              <a:t>11/10/2022</a:t>
            </a:fld>
            <a:endParaRPr lang="en-US">
              <a:solidFill>
                <a:schemeClr val="tx1">
                  <a:alpha val="80000"/>
                </a:schemeClr>
              </a:solidFill>
            </a:endParaRPr>
          </a:p>
        </p:txBody>
      </p:sp>
      <p:sp>
        <p:nvSpPr>
          <p:cNvPr id="3" name="Footer Placeholder 4">
            <a:extLst>
              <a:ext uri="{FF2B5EF4-FFF2-40B4-BE49-F238E27FC236}">
                <a16:creationId xmlns:a16="http://schemas.microsoft.com/office/drawing/2014/main" id="{83CF4C65-EE38-271F-DC88-1472C00FB37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1.	C How to Program, 8th edition, Paul Deitel and Harvey Deitel, Pearson, 2016 chapter 8</a:t>
            </a:r>
          </a:p>
        </p:txBody>
      </p:sp>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371415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1" name="Freeform: Shape 1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Oval 1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Oval 1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7" name="Group 1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38" name="Freeform: Shape 1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0" name="Oval 1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Oval 1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43" name="Rectangle 1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FF68B5E2-563F-4379-8684-3D5CC361E8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530825"/>
            <a:ext cx="678135" cy="990000"/>
            <a:chOff x="10490969" y="1448827"/>
            <a:chExt cx="678135" cy="990000"/>
          </a:xfrm>
        </p:grpSpPr>
        <p:sp>
          <p:nvSpPr>
            <p:cNvPr id="146" name="Freeform: Shape 145">
              <a:extLst>
                <a:ext uri="{FF2B5EF4-FFF2-40B4-BE49-F238E27FC236}">
                  <a16:creationId xmlns:a16="http://schemas.microsoft.com/office/drawing/2014/main" id="{6677C8B1-4136-48AF-8673-82EB7A2620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Oval 146">
              <a:extLst>
                <a:ext uri="{FF2B5EF4-FFF2-40B4-BE49-F238E27FC236}">
                  <a16:creationId xmlns:a16="http://schemas.microsoft.com/office/drawing/2014/main" id="{3B10B746-EEA9-4075-B6D7-F12F7742A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834FB7BF-7419-4A75-81E2-AE2F44601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04EE4AAA-6CF7-4F1B-BFD4-2CEE4D481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558682" y="1354026"/>
            <a:ext cx="3565524" cy="3035785"/>
          </a:xfrm>
        </p:spPr>
        <p:txBody>
          <a:bodyPr vert="horz" wrap="square" lIns="0" tIns="0" rIns="0" bIns="0" rtlCol="0" anchor="b" anchorCtr="0">
            <a:normAutofit/>
          </a:bodyPr>
          <a:lstStyle/>
          <a:p>
            <a:r>
              <a:rPr lang="en-US" sz="4400" dirty="0"/>
              <a:t>8.10 Memory Functions of the String-Handling Library</a:t>
            </a:r>
          </a:p>
        </p:txBody>
      </p:sp>
      <p:grpSp>
        <p:nvGrpSpPr>
          <p:cNvPr id="151" name="Group 150">
            <a:extLst>
              <a:ext uri="{FF2B5EF4-FFF2-40B4-BE49-F238E27FC236}">
                <a16:creationId xmlns:a16="http://schemas.microsoft.com/office/drawing/2014/main" id="{9C8CCA6B-2457-4794-A80E-F67E61E69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70924" y="4640991"/>
            <a:ext cx="1335600" cy="1262947"/>
            <a:chOff x="7735641" y="2106638"/>
            <a:chExt cx="1335600" cy="1262947"/>
          </a:xfrm>
        </p:grpSpPr>
        <p:sp>
          <p:nvSpPr>
            <p:cNvPr id="152" name="Freeform: Shape 151">
              <a:extLst>
                <a:ext uri="{FF2B5EF4-FFF2-40B4-BE49-F238E27FC236}">
                  <a16:creationId xmlns:a16="http://schemas.microsoft.com/office/drawing/2014/main" id="{AE49C99F-EBE8-4A1C-8E12-1ABAC6F6A0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98799E35-9D16-489A-8F06-F36B62039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916242EC-A1D4-4590-B2F5-EA78153FD17A}" type="datetime1">
              <a:rPr lang="en-US" smtClean="0">
                <a:solidFill>
                  <a:schemeClr val="tx1">
                    <a:alpha val="80000"/>
                  </a:schemeClr>
                </a:solidFill>
              </a:rPr>
              <a:pPr>
                <a:spcAft>
                  <a:spcPts val="600"/>
                </a:spcAft>
              </a:pPr>
              <a:t>11/10/2022</a:t>
            </a:fld>
            <a:endParaRPr lang="en-US">
              <a:solidFill>
                <a:schemeClr val="tx1">
                  <a:alpha val="80000"/>
                </a:schemeClr>
              </a:solidFill>
            </a:endParaRPr>
          </a:p>
        </p:txBody>
      </p:sp>
      <p:sp>
        <p:nvSpPr>
          <p:cNvPr id="3" name="Footer Placeholder 4">
            <a:extLst>
              <a:ext uri="{FF2B5EF4-FFF2-40B4-BE49-F238E27FC236}">
                <a16:creationId xmlns:a16="http://schemas.microsoft.com/office/drawing/2014/main" id="{83CF4C65-EE38-271F-DC88-1472C00FB37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1.	C How to Program, 8th edition, Paul Deitel and Harvey Deitel, Pearson, 2016 chapter 8</a:t>
            </a:r>
          </a:p>
        </p:txBody>
      </p:sp>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5" name="Picture 4">
            <a:extLst>
              <a:ext uri="{FF2B5EF4-FFF2-40B4-BE49-F238E27FC236}">
                <a16:creationId xmlns:a16="http://schemas.microsoft.com/office/drawing/2014/main" id="{7C23A530-E48D-5C9A-5059-F2F51FF65536}"/>
              </a:ext>
            </a:extLst>
          </p:cNvPr>
          <p:cNvPicPr>
            <a:picLocks noChangeAspect="1"/>
          </p:cNvPicPr>
          <p:nvPr/>
        </p:nvPicPr>
        <p:blipFill>
          <a:blip r:embed="rId3"/>
          <a:stretch>
            <a:fillRect/>
          </a:stretch>
        </p:blipFill>
        <p:spPr>
          <a:xfrm>
            <a:off x="4110189" y="369116"/>
            <a:ext cx="7227496" cy="5681230"/>
          </a:xfrm>
          <a:prstGeom prst="rect">
            <a:avLst/>
          </a:prstGeom>
        </p:spPr>
      </p:pic>
    </p:spTree>
    <p:extLst>
      <p:ext uri="{BB962C8B-B14F-4D97-AF65-F5344CB8AC3E}">
        <p14:creationId xmlns:p14="http://schemas.microsoft.com/office/powerpoint/2010/main" val="24633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790114" y="4068661"/>
            <a:ext cx="6693709" cy="2003527"/>
          </a:xfrm>
        </p:spPr>
        <p:txBody>
          <a:bodyPr>
            <a:normAutofit fontScale="77500" lnSpcReduction="20000"/>
          </a:bodyPr>
          <a:lstStyle/>
          <a:p>
            <a:r>
              <a:rPr lang="en-US" sz="2600" b="1" dirty="0">
                <a:solidFill>
                  <a:srgbClr val="FF0000">
                    <a:alpha val="60000"/>
                  </a:srgbClr>
                </a:solidFill>
              </a:rPr>
              <a:t>Each Reference is indicated on the footer on each slide.</a:t>
            </a:r>
          </a:p>
          <a:p>
            <a:r>
              <a:rPr lang="en-US" sz="2300" dirty="0"/>
              <a:t>Books:</a:t>
            </a:r>
          </a:p>
          <a:p>
            <a:pPr marL="742950" marR="783590" lvl="1" indent="-285750">
              <a:lnSpc>
                <a:spcPct val="98000"/>
              </a:lnSpc>
              <a:spcAft>
                <a:spcPts val="0"/>
              </a:spcAft>
              <a:buFont typeface="+mj-lt"/>
              <a:buAutoNum type="arabicPeriod"/>
              <a:tabLst>
                <a:tab pos="787400" algn="l"/>
                <a:tab pos="788035" algn="l"/>
              </a:tabLst>
            </a:pPr>
            <a:r>
              <a:rPr lang="en-US" sz="1700" dirty="0" err="1">
                <a:effectLst/>
                <a:latin typeface="Times New Roman" panose="02020603050405020304" pitchFamily="18" charset="0"/>
                <a:ea typeface="Times New Roman" panose="02020603050405020304" pitchFamily="18" charset="0"/>
              </a:rPr>
              <a:t>The_C_Programming_Language</a:t>
            </a:r>
            <a:r>
              <a:rPr lang="en-US" sz="1700" dirty="0">
                <a:effectLst/>
                <a:latin typeface="Times New Roman" panose="02020603050405020304" pitchFamily="18" charset="0"/>
                <a:ea typeface="Times New Roman" panose="02020603050405020304" pitchFamily="18" charset="0"/>
              </a:rPr>
              <a:t>_(2nd_Edition_Ritchie_Kernighan)</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Learn to Program with C_ Learn to Program using the Popular C Programming Language (Noel </a:t>
            </a:r>
            <a:r>
              <a:rPr lang="en-US" sz="1700" dirty="0" err="1">
                <a:effectLst/>
                <a:latin typeface="Times New Roman" panose="02020603050405020304" pitchFamily="18" charset="0"/>
                <a:ea typeface="Times New Roman" panose="02020603050405020304" pitchFamily="18" charset="0"/>
              </a:rPr>
              <a:t>Kalicharan</a:t>
            </a:r>
            <a:r>
              <a:rPr lang="en-US" sz="1700" dirty="0">
                <a:effectLst/>
                <a:latin typeface="Times New Roman" panose="02020603050405020304" pitchFamily="18" charset="0"/>
                <a:ea typeface="Times New Roman" panose="02020603050405020304" pitchFamily="18" charset="0"/>
              </a:rPr>
              <a:t>)</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C</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How</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 Program,</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8th</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edition,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Paul</a:t>
            </a:r>
            <a:r>
              <a:rPr lang="en-US" sz="1700" spc="-4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Harvey</a:t>
            </a:r>
            <a:r>
              <a:rPr lang="en-US" sz="1700" spc="-5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dirty="0">
                <a:effectLst/>
                <a:latin typeface="Times New Roman" panose="02020603050405020304" pitchFamily="18" charset="0"/>
                <a:ea typeface="Times New Roman" panose="02020603050405020304" pitchFamily="18" charset="0"/>
              </a:rPr>
              <a:t>,</a:t>
            </a:r>
            <a:r>
              <a:rPr lang="en-US" sz="1700" spc="1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Pearson,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2016.</a:t>
            </a:r>
            <a:endParaRPr lang="en-GB" sz="1700" dirty="0">
              <a:effectLst/>
              <a:latin typeface="Times New Roman" panose="02020603050405020304" pitchFamily="18" charset="0"/>
              <a:ea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 name="Date Placeholder 13">
            <a:extLst>
              <a:ext uri="{FF2B5EF4-FFF2-40B4-BE49-F238E27FC236}">
                <a16:creationId xmlns:a16="http://schemas.microsoft.com/office/drawing/2014/main" id="{4D21997B-B852-217D-25BF-72D7E4238C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Nazrin Dolkhanova Sultanli</a:t>
            </a:r>
          </a:p>
          <a:p>
            <a:r>
              <a:rPr lang="en-US" dirty="0">
                <a:hlinkClick r:id="rId2"/>
              </a:rPr>
              <a:t>Nazrin.Sultanli.Dolkhanova@bhos.edu.az</a:t>
            </a:r>
            <a:endParaRPr lang="en-US" dirty="0"/>
          </a:p>
          <a:p>
            <a:r>
              <a:rPr lang="en-US" dirty="0"/>
              <a:t>Baku Higher Oil School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 name="Date Placeholder 13">
            <a:extLst>
              <a:ext uri="{FF2B5EF4-FFF2-40B4-BE49-F238E27FC236}">
                <a16:creationId xmlns:a16="http://schemas.microsoft.com/office/drawing/2014/main" id="{9CD68D27-B15C-547D-5B7E-EB63C3B7C38C}"/>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01187" y="196900"/>
            <a:ext cx="3565524" cy="866376"/>
          </a:xfrm>
        </p:spPr>
        <p:txBody>
          <a:bodyPr/>
          <a:lstStyle/>
          <a:p>
            <a:r>
              <a:rPr lang="en-US"/>
              <a:t>Agenda</a:t>
            </a:r>
            <a:endParaRPr lang="en-US" dirty="0"/>
          </a:p>
        </p:txBody>
      </p:sp>
      <p:graphicFrame>
        <p:nvGraphicFramePr>
          <p:cNvPr id="17" name="Content Placeholder 2">
            <a:extLst>
              <a:ext uri="{FF2B5EF4-FFF2-40B4-BE49-F238E27FC236}">
                <a16:creationId xmlns:a16="http://schemas.microsoft.com/office/drawing/2014/main" id="{7D76EDB4-01E4-0755-D31B-3AD63BC5935E}"/>
              </a:ext>
            </a:extLst>
          </p:cNvPr>
          <p:cNvGraphicFramePr>
            <a:graphicFrameLocks noGrp="1"/>
          </p:cNvGraphicFramePr>
          <p:nvPr>
            <p:ph idx="1"/>
            <p:extLst>
              <p:ext uri="{D42A27DB-BD31-4B8C-83A1-F6EECF244321}">
                <p14:modId xmlns:p14="http://schemas.microsoft.com/office/powerpoint/2010/main" val="4060158638"/>
              </p:ext>
            </p:extLst>
          </p:nvPr>
        </p:nvGraphicFramePr>
        <p:xfrm>
          <a:off x="714103" y="1378526"/>
          <a:ext cx="3301592" cy="4692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8"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9"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10"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Date Placeholder 13">
            <a:extLst>
              <a:ext uri="{FF2B5EF4-FFF2-40B4-BE49-F238E27FC236}">
                <a16:creationId xmlns:a16="http://schemas.microsoft.com/office/drawing/2014/main" id="{4E95F5B4-8C9F-9EB6-62FF-F268A8D6A440}"/>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61845"/>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eight</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b="1" dirty="0">
                <a:solidFill>
                  <a:srgbClr val="FFFFFF"/>
                </a:solidFill>
              </a:rPr>
              <a:t>Character and String</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t>3</a:t>
            </a:fld>
            <a:endParaRPr lang="en-US"/>
          </a:p>
        </p:txBody>
      </p:sp>
      <p:sp>
        <p:nvSpPr>
          <p:cNvPr id="5" name="Date Placeholder 13">
            <a:extLst>
              <a:ext uri="{FF2B5EF4-FFF2-40B4-BE49-F238E27FC236}">
                <a16:creationId xmlns:a16="http://schemas.microsoft.com/office/drawing/2014/main" id="{A4B889AC-2D2F-C7A4-E8C7-C667ADF30E6D}"/>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sz="4800" dirty="0"/>
              <a:t>8.1 Character</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
        <p:nvSpPr>
          <p:cNvPr id="2" name="TextBox 1">
            <a:extLst>
              <a:ext uri="{FF2B5EF4-FFF2-40B4-BE49-F238E27FC236}">
                <a16:creationId xmlns:a16="http://schemas.microsoft.com/office/drawing/2014/main" id="{302D581D-5ADB-0919-73DE-95061902FBDB}"/>
              </a:ext>
            </a:extLst>
          </p:cNvPr>
          <p:cNvSpPr txBox="1"/>
          <p:nvPr/>
        </p:nvSpPr>
        <p:spPr>
          <a:xfrm>
            <a:off x="222962" y="832881"/>
            <a:ext cx="8983896" cy="954107"/>
          </a:xfrm>
          <a:prstGeom prst="rect">
            <a:avLst/>
          </a:prstGeom>
          <a:noFill/>
        </p:spPr>
        <p:txBody>
          <a:bodyPr wrap="square">
            <a:spAutoFit/>
          </a:bodyPr>
          <a:lstStyle/>
          <a:p>
            <a:pPr algn="just"/>
            <a:r>
              <a:rPr lang="en-US" sz="1400" b="0" i="0" u="none" strike="noStrike" baseline="0" dirty="0">
                <a:latin typeface="UtopiaStd-Regular"/>
              </a:rPr>
              <a:t>A character constant is a single character enclosed in single quotes such as ‘A’, ‘+’ and ‘5’. Some characters cannot be represented like this because we cannot type them. Others play a special role in C (e.g. ', \). For these, we use an </a:t>
            </a:r>
            <a:r>
              <a:rPr lang="en-US" sz="1400" b="0" i="1" u="none" strike="noStrike" baseline="0" dirty="0">
                <a:latin typeface="UtopiaStd-Italic"/>
              </a:rPr>
              <a:t>escape sequence </a:t>
            </a:r>
            <a:r>
              <a:rPr lang="en-US" sz="1400" b="0" i="0" u="none" strike="noStrike" baseline="0" dirty="0">
                <a:latin typeface="UtopiaStd-Regular"/>
              </a:rPr>
              <a:t>enclosed in single quotes. Some examples are shown in the following table:</a:t>
            </a:r>
          </a:p>
          <a:p>
            <a:pPr algn="just"/>
            <a:endParaRPr lang="en-US" sz="1400" dirty="0"/>
          </a:p>
        </p:txBody>
      </p:sp>
      <p:pic>
        <p:nvPicPr>
          <p:cNvPr id="4" name="Picture 3">
            <a:extLst>
              <a:ext uri="{FF2B5EF4-FFF2-40B4-BE49-F238E27FC236}">
                <a16:creationId xmlns:a16="http://schemas.microsoft.com/office/drawing/2014/main" id="{B40BF66C-AA1E-0BED-546E-D643F8750B0A}"/>
              </a:ext>
            </a:extLst>
          </p:cNvPr>
          <p:cNvPicPr>
            <a:picLocks noChangeAspect="1"/>
          </p:cNvPicPr>
          <p:nvPr/>
        </p:nvPicPr>
        <p:blipFill>
          <a:blip r:embed="rId3"/>
          <a:stretch>
            <a:fillRect/>
          </a:stretch>
        </p:blipFill>
        <p:spPr>
          <a:xfrm>
            <a:off x="9677459" y="479738"/>
            <a:ext cx="1963678" cy="1423309"/>
          </a:xfrm>
          <a:prstGeom prst="rect">
            <a:avLst/>
          </a:prstGeom>
        </p:spPr>
      </p:pic>
      <p:sp>
        <p:nvSpPr>
          <p:cNvPr id="9" name="TextBox 8">
            <a:extLst>
              <a:ext uri="{FF2B5EF4-FFF2-40B4-BE49-F238E27FC236}">
                <a16:creationId xmlns:a16="http://schemas.microsoft.com/office/drawing/2014/main" id="{B495D926-6E9F-E902-08A9-F068E3D3D0CC}"/>
              </a:ext>
            </a:extLst>
          </p:cNvPr>
          <p:cNvSpPr txBox="1"/>
          <p:nvPr/>
        </p:nvSpPr>
        <p:spPr>
          <a:xfrm>
            <a:off x="222962" y="2054219"/>
            <a:ext cx="4886557" cy="4185761"/>
          </a:xfrm>
          <a:prstGeom prst="rect">
            <a:avLst/>
          </a:prstGeom>
          <a:noFill/>
        </p:spPr>
        <p:txBody>
          <a:bodyPr wrap="square">
            <a:spAutoFit/>
          </a:bodyPr>
          <a:lstStyle/>
          <a:p>
            <a:pPr algn="just"/>
            <a:r>
              <a:rPr lang="en-US" sz="1400" dirty="0">
                <a:latin typeface="UtopiaStd-Regular"/>
              </a:rPr>
              <a:t>C</a:t>
            </a:r>
            <a:r>
              <a:rPr lang="en-US" sz="1400" b="0" i="0" u="none" strike="noStrike" baseline="0" dirty="0">
                <a:latin typeface="UtopiaStd-Regular"/>
              </a:rPr>
              <a:t>haracter constant has an </a:t>
            </a:r>
            <a:r>
              <a:rPr lang="en-US" sz="1400" b="0" i="1" u="none" strike="noStrike" baseline="0" dirty="0">
                <a:latin typeface="UtopiaStd-Italic"/>
              </a:rPr>
              <a:t>integer value </a:t>
            </a:r>
            <a:r>
              <a:rPr lang="en-US" sz="1400" b="0" i="0" u="none" strike="noStrike" baseline="0" dirty="0">
                <a:latin typeface="UtopiaStd-Regular"/>
              </a:rPr>
              <a:t>associated with it—the numeric code of the character represented. Thus, the integer value of </a:t>
            </a:r>
            <a:r>
              <a:rPr lang="en-US" sz="1400" b="0" i="0" u="none" strike="noStrike" baseline="0" dirty="0">
                <a:latin typeface="TheSansMonoConNormal"/>
              </a:rPr>
              <a:t>'T' </a:t>
            </a:r>
            <a:r>
              <a:rPr lang="en-US" sz="1400" b="0" i="0" u="none" strike="noStrike" baseline="0" dirty="0">
                <a:latin typeface="UtopiaStd-Regular"/>
              </a:rPr>
              <a:t>is </a:t>
            </a:r>
            <a:r>
              <a:rPr lang="en-US" sz="1400" b="0" i="0" u="none" strike="noStrike" baseline="0" dirty="0">
                <a:latin typeface="TheSansMonoConNormal"/>
              </a:rPr>
              <a:t>84 </a:t>
            </a:r>
            <a:r>
              <a:rPr lang="en-US" sz="1400" b="0" i="0" u="none" strike="noStrike" baseline="0" dirty="0">
                <a:latin typeface="UtopiaStd-Regular"/>
              </a:rPr>
              <a:t>since the ASCII code for </a:t>
            </a:r>
            <a:r>
              <a:rPr lang="en-US" sz="1400" b="0" i="0" u="none" strike="noStrike" baseline="0" dirty="0">
                <a:latin typeface="TheSansMonoConNormal"/>
              </a:rPr>
              <a:t>T </a:t>
            </a:r>
            <a:r>
              <a:rPr lang="en-US" sz="1400" b="0" i="0" u="none" strike="noStrike" baseline="0" dirty="0">
                <a:latin typeface="UtopiaStd-Regular"/>
              </a:rPr>
              <a:t>is </a:t>
            </a:r>
            <a:r>
              <a:rPr lang="en-US" sz="1400" b="0" i="0" u="none" strike="noStrike" baseline="0" dirty="0">
                <a:latin typeface="TheSansMonoConNormal"/>
              </a:rPr>
              <a:t>84</a:t>
            </a:r>
            <a:r>
              <a:rPr lang="en-US" sz="1400" b="0" i="0" u="none" strike="noStrike" baseline="0" dirty="0">
                <a:latin typeface="UtopiaStd-Regular"/>
              </a:rPr>
              <a:t>. The integer value of </a:t>
            </a:r>
            <a:r>
              <a:rPr lang="en-US" sz="1400" b="0" i="0" u="none" strike="noStrike" baseline="0" dirty="0">
                <a:latin typeface="TheSansMonoConNormal"/>
              </a:rPr>
              <a:t>'\\' </a:t>
            </a:r>
            <a:r>
              <a:rPr lang="en-US" sz="1400" b="0" i="0" u="none" strike="noStrike" baseline="0" dirty="0">
                <a:latin typeface="UtopiaStd-Regular"/>
              </a:rPr>
              <a:t>is </a:t>
            </a:r>
            <a:r>
              <a:rPr lang="en-US" sz="1400" b="0" i="0" u="none" strike="noStrike" baseline="0" dirty="0">
                <a:latin typeface="TheSansMonoConNormal"/>
              </a:rPr>
              <a:t>92 </a:t>
            </a:r>
            <a:r>
              <a:rPr lang="en-US" sz="1400" b="0" i="0" u="none" strike="noStrike" baseline="0" dirty="0">
                <a:latin typeface="UtopiaStd-Regular"/>
              </a:rPr>
              <a:t>since the ASCII code for </a:t>
            </a:r>
            <a:r>
              <a:rPr lang="en-US" sz="1400" b="0" i="0" u="none" strike="noStrike" baseline="0" dirty="0">
                <a:latin typeface="TheSansMonoConNormal"/>
              </a:rPr>
              <a:t>\ </a:t>
            </a:r>
            <a:r>
              <a:rPr lang="en-US" sz="1400" b="0" i="0" u="none" strike="noStrike" baseline="0" dirty="0">
                <a:latin typeface="UtopiaStd-Regular"/>
              </a:rPr>
              <a:t>is </a:t>
            </a:r>
            <a:r>
              <a:rPr lang="en-US" sz="1400" b="0" i="0" u="none" strike="noStrike" baseline="0" dirty="0">
                <a:latin typeface="TheSansMonoConNormal"/>
              </a:rPr>
              <a:t>92</a:t>
            </a:r>
            <a:r>
              <a:rPr lang="en-US" sz="1400" b="0" i="0" u="none" strike="noStrike" baseline="0" dirty="0">
                <a:latin typeface="UtopiaStd-Regular"/>
              </a:rPr>
              <a:t>. And the integer value of </a:t>
            </a:r>
            <a:r>
              <a:rPr lang="en-US" sz="1400" b="0" i="0" u="none" strike="noStrike" baseline="0" dirty="0">
                <a:latin typeface="TheSansMonoConNormal"/>
              </a:rPr>
              <a:t>'\n' </a:t>
            </a:r>
            <a:r>
              <a:rPr lang="en-US" sz="1400" b="0" i="0" u="none" strike="noStrike" baseline="0" dirty="0">
                <a:latin typeface="UtopiaStd-Regular"/>
              </a:rPr>
              <a:t>is </a:t>
            </a:r>
            <a:r>
              <a:rPr lang="en-US" sz="1400" b="0" i="0" u="none" strike="noStrike" baseline="0" dirty="0">
                <a:latin typeface="TheSansMonoConNormal"/>
              </a:rPr>
              <a:t>10 </a:t>
            </a:r>
            <a:r>
              <a:rPr lang="en-US" sz="1400" b="0" i="0" u="none" strike="noStrike" baseline="0" dirty="0">
                <a:latin typeface="UtopiaStd-Regular"/>
              </a:rPr>
              <a:t>since the ASCII code for the newline character is </a:t>
            </a:r>
            <a:r>
              <a:rPr lang="en-US" sz="1400" b="0" i="0" u="none" strike="noStrike" baseline="0" dirty="0">
                <a:latin typeface="TheSansMonoConNormal"/>
              </a:rPr>
              <a:t>10</a:t>
            </a:r>
            <a:r>
              <a:rPr lang="en-US" sz="1400" b="0" i="0" u="none" strike="noStrike" baseline="0" dirty="0">
                <a:latin typeface="UtopiaStd-Regular"/>
              </a:rPr>
              <a:t>.</a:t>
            </a:r>
          </a:p>
          <a:p>
            <a:pPr algn="just"/>
            <a:endParaRPr lang="en-US" sz="1400" dirty="0">
              <a:latin typeface="UtopiaStd-Regular"/>
            </a:endParaRPr>
          </a:p>
          <a:p>
            <a:pPr algn="just"/>
            <a:r>
              <a:rPr lang="en-US" sz="1400" b="0" i="0" u="none" strike="noStrike" baseline="0" dirty="0">
                <a:latin typeface="UtopiaStd-Regular"/>
              </a:rPr>
              <a:t>We could print the character value of a character variable using </a:t>
            </a:r>
            <a:r>
              <a:rPr lang="en-US" sz="1400" b="0" i="0" u="none" strike="noStrike" baseline="0" dirty="0">
                <a:latin typeface="TheSansMonoConNormal"/>
              </a:rPr>
              <a:t>%c </a:t>
            </a:r>
            <a:r>
              <a:rPr lang="en-US" sz="1400" b="0" i="0" u="none" strike="noStrike" baseline="0" dirty="0">
                <a:latin typeface="UtopiaStd-Regular"/>
              </a:rPr>
              <a:t>in </a:t>
            </a:r>
            <a:r>
              <a:rPr lang="en-US" sz="1400" b="0" i="0" u="none" strike="noStrike" baseline="0" dirty="0" err="1">
                <a:latin typeface="TheSansMonoConNormal"/>
              </a:rPr>
              <a:t>printf</a:t>
            </a:r>
            <a:r>
              <a:rPr lang="en-US" sz="1400" b="0" i="0" u="none" strike="noStrike" baseline="0" dirty="0">
                <a:latin typeface="UtopiaStd-Regular"/>
              </a:rPr>
              <a:t>. And we could print the integer value of a character variable using </a:t>
            </a:r>
            <a:r>
              <a:rPr lang="en-US" sz="1400" b="0" i="0" u="none" strike="noStrike" baseline="0" dirty="0">
                <a:latin typeface="TheSansMonoConNormal"/>
              </a:rPr>
              <a:t>%d</a:t>
            </a:r>
            <a:r>
              <a:rPr lang="en-US" sz="1400" b="0" i="0" u="none" strike="noStrike" baseline="0" dirty="0">
                <a:latin typeface="UtopiaStd-Regular"/>
              </a:rPr>
              <a:t>. For instance,</a:t>
            </a:r>
          </a:p>
          <a:p>
            <a:pPr algn="just"/>
            <a:endParaRPr lang="en-US" sz="1400" b="0" i="0" u="none" strike="noStrike" baseline="0" dirty="0">
              <a:latin typeface="UtopiaStd-Regular"/>
            </a:endParaRPr>
          </a:p>
          <a:p>
            <a:pPr algn="just"/>
            <a:r>
              <a:rPr lang="en-GB" sz="1400" b="0" i="0" u="none" strike="noStrike" baseline="0" dirty="0" err="1">
                <a:latin typeface="TheSansMonoConNormal"/>
              </a:rPr>
              <a:t>ch</a:t>
            </a:r>
            <a:r>
              <a:rPr lang="en-GB" sz="1400" b="0" i="0" u="none" strike="noStrike" baseline="0" dirty="0">
                <a:latin typeface="TheSansMonoConNormal"/>
              </a:rPr>
              <a:t> = 'T';</a:t>
            </a:r>
          </a:p>
          <a:p>
            <a:pPr algn="just"/>
            <a:r>
              <a:rPr lang="en-US" sz="1400" b="0" i="0" u="none" strike="noStrike" baseline="0" dirty="0" err="1">
                <a:latin typeface="TheSansMonoConNormal"/>
              </a:rPr>
              <a:t>printf</a:t>
            </a:r>
            <a:r>
              <a:rPr lang="en-US" sz="1400" b="0" i="0" u="none" strike="noStrike" baseline="0" dirty="0">
                <a:latin typeface="TheSansMonoConNormal"/>
              </a:rPr>
              <a:t>("Mr. %c\n", </a:t>
            </a:r>
            <a:r>
              <a:rPr lang="en-US" sz="1400" b="0" i="0" u="none" strike="noStrike" baseline="0" dirty="0" err="1">
                <a:latin typeface="TheSansMonoConNormal"/>
              </a:rPr>
              <a:t>ch</a:t>
            </a:r>
            <a:r>
              <a:rPr lang="en-US" sz="1400" b="0" i="0" u="none" strike="noStrike" baseline="0" dirty="0">
                <a:latin typeface="TheSansMonoConNormal"/>
              </a:rPr>
              <a:t>);</a:t>
            </a:r>
          </a:p>
          <a:p>
            <a:pPr algn="just"/>
            <a:r>
              <a:rPr lang="en-US" sz="1400" b="0" i="0" u="none" strike="noStrike" baseline="0" dirty="0" err="1">
                <a:latin typeface="TheSansMonoConNormal"/>
              </a:rPr>
              <a:t>printf</a:t>
            </a:r>
            <a:r>
              <a:rPr lang="en-US" sz="1400" b="0" i="0" u="none" strike="noStrike" baseline="0" dirty="0">
                <a:latin typeface="TheSansMonoConNormal"/>
              </a:rPr>
              <a:t>("Mr. %d\n", </a:t>
            </a:r>
            <a:r>
              <a:rPr lang="en-US" sz="1400" b="0" i="0" u="none" strike="noStrike" baseline="0" dirty="0" err="1">
                <a:latin typeface="TheSansMonoConNormal"/>
              </a:rPr>
              <a:t>ch</a:t>
            </a:r>
            <a:r>
              <a:rPr lang="en-US" sz="1400" b="0" i="0" u="none" strike="noStrike" baseline="0" dirty="0">
                <a:latin typeface="TheSansMonoConNormal"/>
              </a:rPr>
              <a:t>);</a:t>
            </a:r>
          </a:p>
          <a:p>
            <a:pPr algn="just"/>
            <a:endParaRPr lang="en-US" sz="1400" b="0" i="0" u="none" strike="noStrike" baseline="0" dirty="0">
              <a:latin typeface="TheSansMonoConNormal"/>
            </a:endParaRPr>
          </a:p>
          <a:p>
            <a:pPr algn="just"/>
            <a:r>
              <a:rPr lang="en-GB" sz="1400" b="0" i="0" u="none" strike="noStrike" baseline="0" dirty="0">
                <a:latin typeface="UtopiaStd-Regular"/>
              </a:rPr>
              <a:t>will print</a:t>
            </a:r>
          </a:p>
          <a:p>
            <a:pPr algn="just"/>
            <a:endParaRPr lang="en-GB" sz="1400" b="0" i="0" u="none" strike="noStrike" baseline="0" dirty="0">
              <a:latin typeface="UtopiaStd-Regular"/>
            </a:endParaRPr>
          </a:p>
          <a:p>
            <a:pPr algn="just"/>
            <a:r>
              <a:rPr lang="en-GB" sz="1400" b="0" i="0" u="none" strike="noStrike" baseline="0" dirty="0">
                <a:latin typeface="TheSansMonoConNormal"/>
              </a:rPr>
              <a:t>Mr. T</a:t>
            </a:r>
          </a:p>
          <a:p>
            <a:pPr algn="just"/>
            <a:r>
              <a:rPr lang="en-GB" sz="1400" b="0" i="0" u="none" strike="noStrike" baseline="0" dirty="0">
                <a:latin typeface="TheSansMonoConNormal"/>
              </a:rPr>
              <a:t>Mr. 84</a:t>
            </a:r>
            <a:endParaRPr lang="en-US" sz="1400" dirty="0"/>
          </a:p>
        </p:txBody>
      </p:sp>
      <p:pic>
        <p:nvPicPr>
          <p:cNvPr id="11" name="Picture 10">
            <a:extLst>
              <a:ext uri="{FF2B5EF4-FFF2-40B4-BE49-F238E27FC236}">
                <a16:creationId xmlns:a16="http://schemas.microsoft.com/office/drawing/2014/main" id="{5A3613F3-4DC6-DE37-0BE2-70A46E50FFA0}"/>
              </a:ext>
            </a:extLst>
          </p:cNvPr>
          <p:cNvPicPr>
            <a:picLocks noChangeAspect="1"/>
          </p:cNvPicPr>
          <p:nvPr/>
        </p:nvPicPr>
        <p:blipFill>
          <a:blip r:embed="rId4"/>
          <a:stretch>
            <a:fillRect/>
          </a:stretch>
        </p:blipFill>
        <p:spPr>
          <a:xfrm>
            <a:off x="5406969" y="2140167"/>
            <a:ext cx="6493660" cy="4004765"/>
          </a:xfrm>
          <a:prstGeom prst="rect">
            <a:avLst/>
          </a:prstGeom>
        </p:spPr>
      </p:pic>
      <p:sp>
        <p:nvSpPr>
          <p:cNvPr id="12" name="Footer Placeholder 4">
            <a:extLst>
              <a:ext uri="{FF2B5EF4-FFF2-40B4-BE49-F238E27FC236}">
                <a16:creationId xmlns:a16="http://schemas.microsoft.com/office/drawing/2014/main" id="{12BFB331-00C8-219A-82C5-486EDE042ED5}"/>
              </a:ext>
            </a:extLst>
          </p:cNvPr>
          <p:cNvSpPr>
            <a:spLocks noGrp="1"/>
          </p:cNvSpPr>
          <p:nvPr>
            <p:ph type="ftr" sz="quarter" idx="11"/>
          </p:nvPr>
        </p:nvSpPr>
        <p:spPr>
          <a:xfrm>
            <a:off x="3359150" y="6507212"/>
            <a:ext cx="6379210" cy="153888"/>
          </a:xfrm>
        </p:spPr>
        <p:txBody>
          <a:bodyPr/>
          <a:lstStyle/>
          <a:p>
            <a:r>
              <a:rPr lang="en-US" dirty="0"/>
              <a:t>Learn to Program with C_ Learn to Program using the Popular C Programming Language chapter 6 </a:t>
            </a:r>
          </a:p>
        </p:txBody>
      </p:sp>
    </p:spTree>
    <p:extLst>
      <p:ext uri="{BB962C8B-B14F-4D97-AF65-F5344CB8AC3E}">
        <p14:creationId xmlns:p14="http://schemas.microsoft.com/office/powerpoint/2010/main" val="214555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sz="4800" dirty="0"/>
              <a:t>8.2 Character arithmetic</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
        <p:nvSpPr>
          <p:cNvPr id="2" name="TextBox 1">
            <a:extLst>
              <a:ext uri="{FF2B5EF4-FFF2-40B4-BE49-F238E27FC236}">
                <a16:creationId xmlns:a16="http://schemas.microsoft.com/office/drawing/2014/main" id="{302D581D-5ADB-0919-73DE-95061902FBDB}"/>
              </a:ext>
            </a:extLst>
          </p:cNvPr>
          <p:cNvSpPr txBox="1"/>
          <p:nvPr/>
        </p:nvSpPr>
        <p:spPr>
          <a:xfrm>
            <a:off x="222962" y="832881"/>
            <a:ext cx="11481358" cy="5262979"/>
          </a:xfrm>
          <a:prstGeom prst="rect">
            <a:avLst/>
          </a:prstGeom>
          <a:noFill/>
        </p:spPr>
        <p:txBody>
          <a:bodyPr wrap="square">
            <a:spAutoFit/>
          </a:bodyPr>
          <a:lstStyle/>
          <a:p>
            <a:pPr algn="just"/>
            <a:r>
              <a:rPr lang="en-US" sz="1400" b="0" i="0" u="none" strike="noStrike" baseline="0" dirty="0">
                <a:latin typeface="UtopiaStd-Regular"/>
              </a:rPr>
              <a:t>C allows us to use variables and constants of type char directly in arithmetic expressions. When we do, it uses the integer value of the character. For example, the statement</a:t>
            </a:r>
          </a:p>
          <a:p>
            <a:pPr algn="just"/>
            <a:endParaRPr lang="en-US" sz="1400" b="0" i="0" u="none" strike="noStrike" baseline="0" dirty="0">
              <a:latin typeface="UtopiaStd-Regular"/>
            </a:endParaRPr>
          </a:p>
          <a:p>
            <a:pPr algn="just"/>
            <a:r>
              <a:rPr lang="en-US" sz="1400" b="0" i="0" u="none" strike="noStrike" baseline="0" dirty="0">
                <a:latin typeface="UtopiaStd-Regular"/>
              </a:rPr>
              <a:t>int n = 'A' + 3;</a:t>
            </a:r>
          </a:p>
          <a:p>
            <a:pPr algn="just"/>
            <a:r>
              <a:rPr lang="en-US" sz="1400" b="0" i="0" u="none" strike="noStrike" baseline="0" dirty="0">
                <a:latin typeface="UtopiaStd-Regular"/>
              </a:rPr>
              <a:t>assigns 68 to n since the code for 'A' is 65.</a:t>
            </a:r>
          </a:p>
          <a:p>
            <a:pPr algn="just"/>
            <a:r>
              <a:rPr lang="en-US" sz="1400" b="0" i="0" u="none" strike="noStrike" baseline="0" dirty="0">
                <a:latin typeface="UtopiaStd-Regular"/>
              </a:rPr>
              <a:t>Similarly, we can assign an integer value to a char variable. For example,</a:t>
            </a:r>
          </a:p>
          <a:p>
            <a:pPr algn="just"/>
            <a:endParaRPr lang="en-US" sz="1400" b="0" i="0" u="none" strike="noStrike" baseline="0" dirty="0">
              <a:latin typeface="UtopiaStd-Regular"/>
            </a:endParaRPr>
          </a:p>
          <a:p>
            <a:pPr algn="just"/>
            <a:r>
              <a:rPr lang="en-US" sz="1400" b="0" i="0" u="none" strike="noStrike" baseline="0" dirty="0">
                <a:latin typeface="UtopiaStd-Regular"/>
              </a:rPr>
              <a:t>char </a:t>
            </a:r>
            <a:r>
              <a:rPr lang="en-US" sz="1400" b="0" i="0" u="none" strike="noStrike" baseline="0" dirty="0" err="1">
                <a:latin typeface="UtopiaStd-Regular"/>
              </a:rPr>
              <a:t>ch</a:t>
            </a:r>
            <a:r>
              <a:rPr lang="en-US" sz="1400" b="0" i="0" u="none" strike="noStrike" baseline="0" dirty="0">
                <a:latin typeface="UtopiaStd-Regular"/>
              </a:rPr>
              <a:t> = 68;</a:t>
            </a:r>
          </a:p>
          <a:p>
            <a:pPr algn="just"/>
            <a:r>
              <a:rPr lang="en-US" sz="1400" dirty="0">
                <a:latin typeface="UtopiaStd-Regular"/>
              </a:rPr>
              <a:t>In this case, “the character whose code is 68” is assigned to </a:t>
            </a:r>
            <a:r>
              <a:rPr lang="en-US" sz="1400" dirty="0" err="1">
                <a:latin typeface="UtopiaStd-Regular"/>
              </a:rPr>
              <a:t>ch</a:t>
            </a:r>
            <a:r>
              <a:rPr lang="en-US" sz="1400" dirty="0">
                <a:latin typeface="UtopiaStd-Regular"/>
              </a:rPr>
              <a:t>; this character is 'D'.</a:t>
            </a:r>
          </a:p>
          <a:p>
            <a:pPr algn="just"/>
            <a:r>
              <a:rPr lang="en-US" sz="1400" dirty="0">
                <a:latin typeface="UtopiaStd-Regular"/>
              </a:rPr>
              <a:t>For a more useful example, consider the following:</a:t>
            </a:r>
          </a:p>
          <a:p>
            <a:pPr algn="just"/>
            <a:endParaRPr lang="en-US" sz="1400" dirty="0">
              <a:latin typeface="UtopiaStd-Regular"/>
            </a:endParaRPr>
          </a:p>
          <a:p>
            <a:pPr algn="just"/>
            <a:r>
              <a:rPr lang="en-US" sz="1400" dirty="0">
                <a:latin typeface="UtopiaStd-Regular"/>
              </a:rPr>
              <a:t>int d = '5' - '0';</a:t>
            </a:r>
          </a:p>
          <a:p>
            <a:pPr algn="just"/>
            <a:r>
              <a:rPr lang="en-US" sz="1400" dirty="0">
                <a:latin typeface="UtopiaStd-Regular"/>
              </a:rPr>
              <a:t>The integer 5 is assigned to d since the code for '5' is 53 and the code for '0' is 48.</a:t>
            </a:r>
          </a:p>
          <a:p>
            <a:pPr algn="just"/>
            <a:endParaRPr lang="en-US" sz="1400" dirty="0"/>
          </a:p>
          <a:p>
            <a:pPr algn="just"/>
            <a:r>
              <a:rPr lang="en-US" sz="1400" dirty="0"/>
              <a:t>In general, if </a:t>
            </a:r>
            <a:r>
              <a:rPr lang="en-US" sz="1400" dirty="0" err="1"/>
              <a:t>ch</a:t>
            </a:r>
            <a:r>
              <a:rPr lang="en-US" sz="1400" dirty="0"/>
              <a:t> contains a digit character ('0' to '9'), we can obtain the integer value of the digit with the statement</a:t>
            </a:r>
          </a:p>
          <a:p>
            <a:pPr algn="just"/>
            <a:r>
              <a:rPr lang="en-US" sz="1400" dirty="0"/>
              <a:t>d = </a:t>
            </a:r>
            <a:r>
              <a:rPr lang="en-US" sz="1400" dirty="0" err="1"/>
              <a:t>ch</a:t>
            </a:r>
            <a:r>
              <a:rPr lang="en-US" sz="1400" dirty="0"/>
              <a:t> - '0’;</a:t>
            </a:r>
          </a:p>
          <a:p>
            <a:pPr algn="just"/>
            <a:endParaRPr lang="en-US" sz="1400" dirty="0"/>
          </a:p>
          <a:p>
            <a:pPr algn="just"/>
            <a:r>
              <a:rPr lang="en-US" sz="1400" dirty="0"/>
              <a:t>ASCII codes for 'A' to 'Z' range from 65 to 90 and the codes for 'a' to 'z' range from 97 to 122.  So, the difference between the codes for the two cases of a letter is always 32; for example,</a:t>
            </a:r>
          </a:p>
          <a:p>
            <a:pPr algn="just"/>
            <a:r>
              <a:rPr lang="en-US" sz="1400" dirty="0"/>
              <a:t>'r' - 'R' = 114 – 82 = 32</a:t>
            </a:r>
          </a:p>
          <a:p>
            <a:pPr algn="just"/>
            <a:endParaRPr lang="en-US" sz="1400" dirty="0"/>
          </a:p>
          <a:p>
            <a:pPr algn="just"/>
            <a:r>
              <a:rPr lang="en-US" sz="1400" dirty="0"/>
              <a:t>Hence we can convert a letter from uppercase to lowercase by adding 32 to the uppercase code. This can be done with</a:t>
            </a:r>
          </a:p>
          <a:p>
            <a:pPr algn="just"/>
            <a:r>
              <a:rPr lang="en-US" sz="1400" dirty="0" err="1"/>
              <a:t>ch</a:t>
            </a:r>
            <a:r>
              <a:rPr lang="en-US" sz="1400" dirty="0"/>
              <a:t> = </a:t>
            </a:r>
            <a:r>
              <a:rPr lang="en-US" sz="1400" dirty="0" err="1"/>
              <a:t>ch</a:t>
            </a:r>
            <a:r>
              <a:rPr lang="en-US" sz="1400" dirty="0"/>
              <a:t> + 32;</a:t>
            </a:r>
          </a:p>
          <a:p>
            <a:pPr algn="just"/>
            <a:r>
              <a:rPr lang="en-US" sz="1400" dirty="0" err="1"/>
              <a:t>ch</a:t>
            </a:r>
            <a:r>
              <a:rPr lang="en-US" sz="1400" dirty="0"/>
              <a:t> = </a:t>
            </a:r>
            <a:r>
              <a:rPr lang="en-US" sz="1400" dirty="0" err="1"/>
              <a:t>ch</a:t>
            </a:r>
            <a:r>
              <a:rPr lang="en-US" sz="1400" dirty="0"/>
              <a:t> + 'a' - 'A';</a:t>
            </a:r>
          </a:p>
        </p:txBody>
      </p:sp>
      <p:sp>
        <p:nvSpPr>
          <p:cNvPr id="3" name="Footer Placeholder 4">
            <a:extLst>
              <a:ext uri="{FF2B5EF4-FFF2-40B4-BE49-F238E27FC236}">
                <a16:creationId xmlns:a16="http://schemas.microsoft.com/office/drawing/2014/main" id="{A6F4FD98-1276-3389-1D5D-8DE853976695}"/>
              </a:ext>
            </a:extLst>
          </p:cNvPr>
          <p:cNvSpPr>
            <a:spLocks noGrp="1"/>
          </p:cNvSpPr>
          <p:nvPr>
            <p:ph type="ftr" sz="quarter" idx="11"/>
          </p:nvPr>
        </p:nvSpPr>
        <p:spPr>
          <a:xfrm>
            <a:off x="3359150" y="6507212"/>
            <a:ext cx="6379210" cy="153888"/>
          </a:xfrm>
        </p:spPr>
        <p:txBody>
          <a:bodyPr/>
          <a:lstStyle/>
          <a:p>
            <a:r>
              <a:rPr lang="en-US" dirty="0"/>
              <a:t>Learn to Program with C_ Learn to Program using the Popular C Programming Language chapter 6 </a:t>
            </a:r>
          </a:p>
        </p:txBody>
      </p:sp>
    </p:spTree>
    <p:extLst>
      <p:ext uri="{BB962C8B-B14F-4D97-AF65-F5344CB8AC3E}">
        <p14:creationId xmlns:p14="http://schemas.microsoft.com/office/powerpoint/2010/main" val="167502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dirty="0"/>
              <a:t>8.3 Character Functions</a:t>
            </a:r>
          </a:p>
        </p:txBody>
      </p:sp>
      <p:grpSp>
        <p:nvGrpSpPr>
          <p:cNvPr id="29" name="Group 2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3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302D581D-5ADB-0919-73DE-95061902FBDB}"/>
              </a:ext>
            </a:extLst>
          </p:cNvPr>
          <p:cNvSpPr txBox="1"/>
          <p:nvPr/>
        </p:nvSpPr>
        <p:spPr>
          <a:xfrm>
            <a:off x="550863" y="2677306"/>
            <a:ext cx="3565525"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b="0" i="0" u="none" strike="noStrike" baseline="0">
                <a:solidFill>
                  <a:schemeClr val="tx1">
                    <a:alpha val="60000"/>
                  </a:schemeClr>
                </a:solidFill>
              </a:rPr>
              <a:t>#include &lt;ctype.h&gt; should be used.</a:t>
            </a:r>
            <a:endParaRPr lang="en-US" sz="1600">
              <a:solidFill>
                <a:schemeClr val="tx1">
                  <a:alpha val="60000"/>
                </a:schemeClr>
              </a:solidFill>
            </a:endParaRPr>
          </a:p>
        </p:txBody>
      </p:sp>
      <p:pic>
        <p:nvPicPr>
          <p:cNvPr id="4" name="Picture 3" descr="A screenshot of a computer&#10;&#10;Description automatically generated with medium confidence">
            <a:extLst>
              <a:ext uri="{FF2B5EF4-FFF2-40B4-BE49-F238E27FC236}">
                <a16:creationId xmlns:a16="http://schemas.microsoft.com/office/drawing/2014/main" id="{DC8A346D-835F-199B-5004-7B10227EF3CC}"/>
              </a:ext>
            </a:extLst>
          </p:cNvPr>
          <p:cNvPicPr>
            <a:picLocks noChangeAspect="1"/>
          </p:cNvPicPr>
          <p:nvPr/>
        </p:nvPicPr>
        <p:blipFill>
          <a:blip r:embed="rId3"/>
          <a:stretch>
            <a:fillRect/>
          </a:stretch>
        </p:blipFill>
        <p:spPr>
          <a:xfrm>
            <a:off x="4328317" y="81421"/>
            <a:ext cx="6589045" cy="6579679"/>
          </a:xfrm>
          <a:custGeom>
            <a:avLst/>
            <a:gdLst/>
            <a:ahLst/>
            <a:cxnLst/>
            <a:rect l="l" t="t" r="r" b="b"/>
            <a:pathLst>
              <a:path w="7090237" h="5759451">
                <a:moveTo>
                  <a:pt x="0" y="0"/>
                </a:moveTo>
                <a:lnTo>
                  <a:pt x="7090237" y="0"/>
                </a:lnTo>
                <a:lnTo>
                  <a:pt x="7090237" y="5759451"/>
                </a:lnTo>
                <a:lnTo>
                  <a:pt x="0" y="5759451"/>
                </a:lnTo>
                <a:close/>
              </a:path>
            </a:pathLst>
          </a:custGeom>
        </p:spPr>
      </p:pic>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fld id="{916242EC-A1D4-4590-B2F5-EA78153FD17A}" type="datetime1">
              <a:rPr lang="en-US" smtClean="0">
                <a:solidFill>
                  <a:schemeClr val="tx1">
                    <a:alpha val="80000"/>
                  </a:schemeClr>
                </a:solidFill>
              </a:rPr>
              <a:pPr>
                <a:spcAft>
                  <a:spcPts val="600"/>
                </a:spcAft>
              </a:pPr>
              <a:t>11/10/2022</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 name="Footer Placeholder 4">
            <a:extLst>
              <a:ext uri="{FF2B5EF4-FFF2-40B4-BE49-F238E27FC236}">
                <a16:creationId xmlns:a16="http://schemas.microsoft.com/office/drawing/2014/main" id="{1755185D-99A9-12D1-87F1-1B461CB77FFD}"/>
              </a:ext>
            </a:extLst>
          </p:cNvPr>
          <p:cNvSpPr>
            <a:spLocks noGrp="1"/>
          </p:cNvSpPr>
          <p:nvPr>
            <p:ph type="ftr" sz="quarter" idx="11"/>
          </p:nvPr>
        </p:nvSpPr>
        <p:spPr>
          <a:xfrm>
            <a:off x="3359150" y="6507212"/>
            <a:ext cx="6379210" cy="153888"/>
          </a:xfrm>
        </p:spPr>
        <p:txBody>
          <a:bodyPr/>
          <a:lstStyle/>
          <a:p>
            <a:r>
              <a:rPr lang="en-US" dirty="0"/>
              <a:t>Learn to Program with C_ Learn to Program using the Popular C Programming Language chapter 6 </a:t>
            </a:r>
          </a:p>
        </p:txBody>
      </p:sp>
    </p:spTree>
    <p:extLst>
      <p:ext uri="{BB962C8B-B14F-4D97-AF65-F5344CB8AC3E}">
        <p14:creationId xmlns:p14="http://schemas.microsoft.com/office/powerpoint/2010/main" val="156676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879804"/>
          </a:xfrm>
        </p:spPr>
        <p:txBody>
          <a:bodyPr/>
          <a:lstStyle/>
          <a:p>
            <a:r>
              <a:rPr lang="en-US" dirty="0"/>
              <a:t>8.4 Read and Print Characters</a:t>
            </a:r>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
        <p:nvSpPr>
          <p:cNvPr id="3" name="Rectangle 2">
            <a:extLst>
              <a:ext uri="{FF2B5EF4-FFF2-40B4-BE49-F238E27FC236}">
                <a16:creationId xmlns:a16="http://schemas.microsoft.com/office/drawing/2014/main" id="{B1F20E36-C091-CCF6-975E-6082C1EC129C}"/>
              </a:ext>
            </a:extLst>
          </p:cNvPr>
          <p:cNvSpPr>
            <a:spLocks noChangeArrowheads="1"/>
          </p:cNvSpPr>
          <p:nvPr/>
        </p:nvSpPr>
        <p:spPr bwMode="auto">
          <a:xfrm>
            <a:off x="841828" y="30619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9CAC59D-CAFE-B3A1-4711-4F55435D28E0}"/>
              </a:ext>
            </a:extLst>
          </p:cNvPr>
          <p:cNvSpPr>
            <a:spLocks noChangeArrowheads="1"/>
          </p:cNvSpPr>
          <p:nvPr/>
        </p:nvSpPr>
        <p:spPr bwMode="auto">
          <a:xfrm>
            <a:off x="1865313" y="2081247"/>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18F8EB05-2237-6989-3917-DEC1D0F4A12A}"/>
              </a:ext>
            </a:extLst>
          </p:cNvPr>
          <p:cNvPicPr>
            <a:picLocks noChangeAspect="1"/>
          </p:cNvPicPr>
          <p:nvPr/>
        </p:nvPicPr>
        <p:blipFill rotWithShape="1">
          <a:blip r:embed="rId3"/>
          <a:srcRect t="4261" b="12259"/>
          <a:stretch/>
        </p:blipFill>
        <p:spPr>
          <a:xfrm>
            <a:off x="2234608" y="927753"/>
            <a:ext cx="4529397" cy="2221135"/>
          </a:xfrm>
          <a:prstGeom prst="rect">
            <a:avLst/>
          </a:prstGeom>
        </p:spPr>
      </p:pic>
      <p:pic>
        <p:nvPicPr>
          <p:cNvPr id="18" name="Picture 17">
            <a:extLst>
              <a:ext uri="{FF2B5EF4-FFF2-40B4-BE49-F238E27FC236}">
                <a16:creationId xmlns:a16="http://schemas.microsoft.com/office/drawing/2014/main" id="{2FF77DAA-AB90-7AD5-EC62-B63030E01A04}"/>
              </a:ext>
            </a:extLst>
          </p:cNvPr>
          <p:cNvPicPr>
            <a:picLocks noChangeAspect="1"/>
          </p:cNvPicPr>
          <p:nvPr/>
        </p:nvPicPr>
        <p:blipFill>
          <a:blip r:embed="rId4"/>
          <a:stretch>
            <a:fillRect/>
          </a:stretch>
        </p:blipFill>
        <p:spPr>
          <a:xfrm>
            <a:off x="7142380" y="3774930"/>
            <a:ext cx="4645412" cy="2630258"/>
          </a:xfrm>
          <a:prstGeom prst="rect">
            <a:avLst/>
          </a:prstGeom>
        </p:spPr>
      </p:pic>
      <p:pic>
        <p:nvPicPr>
          <p:cNvPr id="20" name="Picture 19">
            <a:extLst>
              <a:ext uri="{FF2B5EF4-FFF2-40B4-BE49-F238E27FC236}">
                <a16:creationId xmlns:a16="http://schemas.microsoft.com/office/drawing/2014/main" id="{BA7C94DB-D01B-9777-BA1B-C90FE1FFCFEA}"/>
              </a:ext>
            </a:extLst>
          </p:cNvPr>
          <p:cNvPicPr>
            <a:picLocks noChangeAspect="1"/>
          </p:cNvPicPr>
          <p:nvPr/>
        </p:nvPicPr>
        <p:blipFill>
          <a:blip r:embed="rId5"/>
          <a:stretch>
            <a:fillRect/>
          </a:stretch>
        </p:blipFill>
        <p:spPr>
          <a:xfrm>
            <a:off x="2186726" y="3276382"/>
            <a:ext cx="4615320" cy="3126810"/>
          </a:xfrm>
          <a:prstGeom prst="rect">
            <a:avLst/>
          </a:prstGeom>
        </p:spPr>
      </p:pic>
      <p:sp>
        <p:nvSpPr>
          <p:cNvPr id="2" name="TextBox 1">
            <a:extLst>
              <a:ext uri="{FF2B5EF4-FFF2-40B4-BE49-F238E27FC236}">
                <a16:creationId xmlns:a16="http://schemas.microsoft.com/office/drawing/2014/main" id="{CDD76EAE-1746-6A02-7E9B-40EE733346D6}"/>
              </a:ext>
            </a:extLst>
          </p:cNvPr>
          <p:cNvSpPr txBox="1"/>
          <p:nvPr/>
        </p:nvSpPr>
        <p:spPr>
          <a:xfrm>
            <a:off x="323010" y="3061900"/>
            <a:ext cx="2463797" cy="1384995"/>
          </a:xfrm>
          <a:prstGeom prst="rect">
            <a:avLst/>
          </a:prstGeom>
          <a:noFill/>
        </p:spPr>
        <p:txBody>
          <a:bodyPr wrap="square">
            <a:spAutoFit/>
          </a:bodyPr>
          <a:lstStyle/>
          <a:p>
            <a:pPr marL="285750" indent="-285750" algn="just">
              <a:buFont typeface="Arial" panose="020B0604020202020204" pitchFamily="34" charset="0"/>
              <a:buChar char="•"/>
            </a:pPr>
            <a:r>
              <a:rPr lang="en-US" sz="1400" dirty="0" err="1"/>
              <a:t>scanf</a:t>
            </a:r>
            <a:r>
              <a:rPr lang="en-US" sz="1400" dirty="0"/>
              <a:t>("%c", &amp;</a:t>
            </a:r>
            <a:r>
              <a:rPr lang="en-US" sz="1400" dirty="0" err="1"/>
              <a:t>ch</a:t>
            </a:r>
            <a:r>
              <a:rPr lang="en-US" sz="1400" dirty="0"/>
              <a:t>);</a:t>
            </a:r>
          </a:p>
          <a:p>
            <a:pPr marL="285750" indent="-285750" algn="just">
              <a:buFont typeface="Arial" panose="020B0604020202020204" pitchFamily="34" charset="0"/>
              <a:buChar char="•"/>
            </a:pPr>
            <a:r>
              <a:rPr lang="en-US" sz="1400" dirty="0"/>
              <a:t>int c = </a:t>
            </a:r>
            <a:r>
              <a:rPr lang="en-US" sz="1400" dirty="0" err="1"/>
              <a:t>getchar</a:t>
            </a:r>
            <a:r>
              <a:rPr lang="en-US" sz="1400" dirty="0"/>
              <a:t>();</a:t>
            </a:r>
          </a:p>
          <a:p>
            <a:pPr marL="285750" indent="-285750" algn="just">
              <a:buFont typeface="Arial" panose="020B0604020202020204" pitchFamily="34" charset="0"/>
              <a:buChar char="•"/>
            </a:pPr>
            <a:r>
              <a:rPr lang="en-US" sz="1400" dirty="0"/>
              <a:t>char </a:t>
            </a:r>
            <a:r>
              <a:rPr lang="en-US" sz="1400" dirty="0" err="1"/>
              <a:t>ch</a:t>
            </a:r>
            <a:r>
              <a:rPr lang="en-US" sz="1400" dirty="0"/>
              <a:t> = </a:t>
            </a:r>
            <a:r>
              <a:rPr lang="en-US" sz="1400" dirty="0" err="1"/>
              <a:t>getchar</a:t>
            </a:r>
            <a:r>
              <a:rPr lang="en-US" sz="1400" dirty="0"/>
              <a:t>();</a:t>
            </a:r>
          </a:p>
          <a:p>
            <a:pPr marL="285750" indent="-285750" algn="just">
              <a:buFont typeface="Arial" panose="020B0604020202020204" pitchFamily="34" charset="0"/>
              <a:buChar char="•"/>
            </a:pPr>
            <a:r>
              <a:rPr lang="en-US" sz="1400" dirty="0" err="1"/>
              <a:t>printf</a:t>
            </a:r>
            <a:r>
              <a:rPr lang="en-US" sz="1400" dirty="0"/>
              <a:t>("%c \n", </a:t>
            </a:r>
            <a:r>
              <a:rPr lang="en-US" sz="1400" dirty="0" err="1"/>
              <a:t>ch</a:t>
            </a:r>
            <a:r>
              <a:rPr lang="en-US" sz="1400" dirty="0"/>
              <a:t>);</a:t>
            </a:r>
          </a:p>
          <a:p>
            <a:pPr marL="285750" indent="-285750" algn="just">
              <a:buFont typeface="Arial" panose="020B0604020202020204" pitchFamily="34" charset="0"/>
              <a:buChar char="•"/>
            </a:pPr>
            <a:r>
              <a:rPr lang="en-US" sz="1400" dirty="0" err="1"/>
              <a:t>putchar</a:t>
            </a:r>
            <a:r>
              <a:rPr lang="en-US" sz="1400" dirty="0"/>
              <a:t>(</a:t>
            </a:r>
            <a:r>
              <a:rPr lang="en-US" sz="1400" dirty="0" err="1"/>
              <a:t>ch</a:t>
            </a:r>
            <a:r>
              <a:rPr lang="en-US" sz="1400" dirty="0"/>
              <a:t>);</a:t>
            </a:r>
          </a:p>
          <a:p>
            <a:pPr marL="285750" indent="-285750" algn="just">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7424C923-BFAE-1CEE-82AE-CEAF42F4B0DE}"/>
              </a:ext>
            </a:extLst>
          </p:cNvPr>
          <p:cNvSpPr txBox="1"/>
          <p:nvPr/>
        </p:nvSpPr>
        <p:spPr>
          <a:xfrm>
            <a:off x="7142380" y="927753"/>
            <a:ext cx="4615321" cy="2893100"/>
          </a:xfrm>
          <a:prstGeom prst="rect">
            <a:avLst/>
          </a:prstGeom>
          <a:noFill/>
        </p:spPr>
        <p:txBody>
          <a:bodyPr wrap="square">
            <a:spAutoFit/>
          </a:bodyPr>
          <a:lstStyle/>
          <a:p>
            <a:pPr algn="just"/>
            <a:r>
              <a:rPr lang="en-US" sz="1400" b="1" dirty="0"/>
              <a:t> A </a:t>
            </a:r>
            <a:r>
              <a:rPr lang="en-US" sz="1400" b="1" dirty="0" err="1"/>
              <a:t>getchar</a:t>
            </a:r>
            <a:r>
              <a:rPr lang="en-US" sz="1400" b="1" dirty="0"/>
              <a:t>() </a:t>
            </a:r>
            <a:r>
              <a:rPr lang="en-US" sz="1400" dirty="0"/>
              <a:t>gets a single character (unsigned char) from the stdin.(#include </a:t>
            </a:r>
            <a:r>
              <a:rPr lang="en-US" sz="1400" dirty="0" err="1"/>
              <a:t>stdin.h</a:t>
            </a:r>
            <a:r>
              <a:rPr lang="en-US" sz="1400" dirty="0"/>
              <a:t>). </a:t>
            </a:r>
          </a:p>
          <a:p>
            <a:pPr algn="just"/>
            <a:r>
              <a:rPr lang="en-US" sz="1400" dirty="0">
                <a:solidFill>
                  <a:srgbClr val="92D050"/>
                </a:solidFill>
              </a:rPr>
              <a:t>int</a:t>
            </a:r>
            <a:r>
              <a:rPr lang="en-US" sz="1400" dirty="0"/>
              <a:t> </a:t>
            </a:r>
            <a:r>
              <a:rPr lang="en-US" sz="1400" dirty="0" err="1"/>
              <a:t>getchar</a:t>
            </a:r>
            <a:r>
              <a:rPr lang="en-US" sz="1400" dirty="0"/>
              <a:t> (</a:t>
            </a:r>
            <a:r>
              <a:rPr lang="en-US" sz="1400" dirty="0">
                <a:solidFill>
                  <a:srgbClr val="00B0F0"/>
                </a:solidFill>
              </a:rPr>
              <a:t>void</a:t>
            </a:r>
            <a:r>
              <a:rPr lang="en-US" sz="1400" dirty="0"/>
              <a:t>); </a:t>
            </a:r>
          </a:p>
          <a:p>
            <a:pPr algn="just"/>
            <a:endParaRPr lang="en-US" sz="1400" dirty="0"/>
          </a:p>
          <a:p>
            <a:pPr algn="just"/>
            <a:r>
              <a:rPr lang="en-US" sz="1400" dirty="0" err="1"/>
              <a:t>getchar</a:t>
            </a:r>
            <a:r>
              <a:rPr lang="en-US" sz="1400" dirty="0"/>
              <a:t>() vs </a:t>
            </a:r>
            <a:r>
              <a:rPr lang="en-US" sz="1400" dirty="0" err="1"/>
              <a:t>getc</a:t>
            </a:r>
            <a:r>
              <a:rPr lang="en-US" sz="1400" dirty="0"/>
              <a:t>() function: </a:t>
            </a:r>
          </a:p>
          <a:p>
            <a:pPr algn="just"/>
            <a:r>
              <a:rPr lang="en-US" sz="1400" dirty="0"/>
              <a:t>A </a:t>
            </a:r>
            <a:r>
              <a:rPr lang="en-US" sz="1400" dirty="0" err="1"/>
              <a:t>getchar</a:t>
            </a:r>
            <a:r>
              <a:rPr lang="en-US" sz="1400" dirty="0"/>
              <a:t>() reads a single character from standard input, while a </a:t>
            </a:r>
            <a:r>
              <a:rPr lang="en-US" sz="1400" dirty="0" err="1"/>
              <a:t>getc</a:t>
            </a:r>
            <a:r>
              <a:rPr lang="en-US" sz="1400" dirty="0"/>
              <a:t>() reads a single character from any input stream.</a:t>
            </a:r>
          </a:p>
          <a:p>
            <a:pPr algn="just"/>
            <a:endParaRPr lang="en-US" sz="1400" dirty="0"/>
          </a:p>
          <a:p>
            <a:pPr algn="just"/>
            <a:r>
              <a:rPr lang="en-US" sz="1400" dirty="0"/>
              <a:t>The</a:t>
            </a:r>
            <a:r>
              <a:rPr lang="en-US" sz="1400" b="1" dirty="0"/>
              <a:t> </a:t>
            </a:r>
            <a:r>
              <a:rPr lang="en-US" sz="1400" b="1" dirty="0" err="1"/>
              <a:t>putchar</a:t>
            </a:r>
            <a:r>
              <a:rPr lang="en-US" sz="1400" b="1" dirty="0"/>
              <a:t>(int char) </a:t>
            </a:r>
            <a:r>
              <a:rPr lang="en-US" sz="1400" dirty="0"/>
              <a:t>method in C is used to write a character, of unsigned char type, to </a:t>
            </a:r>
            <a:r>
              <a:rPr lang="en-US" sz="1400" dirty="0" err="1"/>
              <a:t>stdout</a:t>
            </a:r>
            <a:r>
              <a:rPr lang="en-US" sz="1400" dirty="0"/>
              <a:t>. This character is passed as the parameter to this method.</a:t>
            </a:r>
          </a:p>
          <a:p>
            <a:pPr algn="just"/>
            <a:r>
              <a:rPr lang="en-US" sz="1400" dirty="0">
                <a:solidFill>
                  <a:srgbClr val="92D050"/>
                </a:solidFill>
              </a:rPr>
              <a:t>int</a:t>
            </a:r>
            <a:r>
              <a:rPr lang="en-US" sz="1400" dirty="0"/>
              <a:t> </a:t>
            </a:r>
            <a:r>
              <a:rPr lang="en-US" sz="1400" dirty="0" err="1"/>
              <a:t>putchar</a:t>
            </a:r>
            <a:r>
              <a:rPr lang="en-US" sz="1400" dirty="0"/>
              <a:t>(</a:t>
            </a:r>
            <a:r>
              <a:rPr lang="en-US" sz="1400" dirty="0">
                <a:solidFill>
                  <a:srgbClr val="92D050"/>
                </a:solidFill>
              </a:rPr>
              <a:t>int</a:t>
            </a:r>
            <a:r>
              <a:rPr lang="en-US" sz="1400" dirty="0"/>
              <a:t> </a:t>
            </a:r>
            <a:r>
              <a:rPr lang="en-US" sz="1400" dirty="0">
                <a:solidFill>
                  <a:srgbClr val="00B0F0"/>
                </a:solidFill>
              </a:rPr>
              <a:t>char</a:t>
            </a:r>
            <a:r>
              <a:rPr lang="en-US" sz="1400" dirty="0"/>
              <a:t>)</a:t>
            </a:r>
          </a:p>
          <a:p>
            <a:pPr algn="just"/>
            <a:endParaRPr lang="en-US" sz="1400" dirty="0"/>
          </a:p>
        </p:txBody>
      </p:sp>
      <p:sp>
        <p:nvSpPr>
          <p:cNvPr id="11" name="Footer Placeholder 4">
            <a:extLst>
              <a:ext uri="{FF2B5EF4-FFF2-40B4-BE49-F238E27FC236}">
                <a16:creationId xmlns:a16="http://schemas.microsoft.com/office/drawing/2014/main" id="{B7E82E9F-D274-3C6C-78CB-A698B2B5DEB5}"/>
              </a:ext>
            </a:extLst>
          </p:cNvPr>
          <p:cNvSpPr>
            <a:spLocks noGrp="1"/>
          </p:cNvSpPr>
          <p:nvPr>
            <p:ph type="ftr" sz="quarter" idx="11"/>
          </p:nvPr>
        </p:nvSpPr>
        <p:spPr>
          <a:xfrm>
            <a:off x="3359150" y="6507212"/>
            <a:ext cx="6379210" cy="153888"/>
          </a:xfrm>
        </p:spPr>
        <p:txBody>
          <a:bodyPr/>
          <a:lstStyle/>
          <a:p>
            <a:r>
              <a:rPr lang="en-US" dirty="0"/>
              <a:t>Learn to Program with C_ Learn to Program using the Popular C Programming Language chapter 6 </a:t>
            </a:r>
          </a:p>
        </p:txBody>
      </p:sp>
    </p:spTree>
    <p:extLst>
      <p:ext uri="{BB962C8B-B14F-4D97-AF65-F5344CB8AC3E}">
        <p14:creationId xmlns:p14="http://schemas.microsoft.com/office/powerpoint/2010/main" val="278879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sz="4800" dirty="0"/>
              <a:t>8.5 String</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
        <p:nvSpPr>
          <p:cNvPr id="2" name="TextBox 1">
            <a:extLst>
              <a:ext uri="{FF2B5EF4-FFF2-40B4-BE49-F238E27FC236}">
                <a16:creationId xmlns:a16="http://schemas.microsoft.com/office/drawing/2014/main" id="{302D581D-5ADB-0919-73DE-95061902FBDB}"/>
              </a:ext>
            </a:extLst>
          </p:cNvPr>
          <p:cNvSpPr txBox="1"/>
          <p:nvPr/>
        </p:nvSpPr>
        <p:spPr>
          <a:xfrm>
            <a:off x="1741454" y="1115124"/>
            <a:ext cx="7508321" cy="4832092"/>
          </a:xfrm>
          <a:prstGeom prst="rect">
            <a:avLst/>
          </a:prstGeom>
          <a:noFill/>
        </p:spPr>
        <p:txBody>
          <a:bodyPr wrap="square">
            <a:spAutoFit/>
          </a:bodyPr>
          <a:lstStyle/>
          <a:p>
            <a:pPr algn="just"/>
            <a:r>
              <a:rPr lang="en-US" sz="1400" dirty="0"/>
              <a:t>A string is a series of characters treated as a single unit. A string may include letters, digits and various special characters such as +, -, *, / and $. </a:t>
            </a:r>
          </a:p>
          <a:p>
            <a:pPr algn="just"/>
            <a:endParaRPr lang="en-US" sz="1400" dirty="0"/>
          </a:p>
          <a:p>
            <a:pPr algn="just"/>
            <a:r>
              <a:rPr lang="en-US" sz="1400" dirty="0"/>
              <a:t>String in C is an array of characters ending with the null character ('\0'). A string is accessed via a pointer to the first character in the string. The value of a string is the address of its first character. Thus, in C, it’s appropriate to say that a string is a pointer— in fact, a pointer to the string’s first character. This is just like arrays, because strings are simply arrays of characters.</a:t>
            </a:r>
          </a:p>
          <a:p>
            <a:pPr algn="just"/>
            <a:endParaRPr lang="en-US" sz="1400" dirty="0"/>
          </a:p>
          <a:p>
            <a:pPr algn="just"/>
            <a:r>
              <a:rPr lang="en-US" sz="1400" dirty="0"/>
              <a:t>A character array or a variable of type char * can be initialized with a string in a definition.</a:t>
            </a:r>
          </a:p>
          <a:p>
            <a:pPr algn="just"/>
            <a:r>
              <a:rPr lang="en-US" sz="1400" dirty="0"/>
              <a:t>The definitions:</a:t>
            </a:r>
          </a:p>
          <a:p>
            <a:pPr algn="just"/>
            <a:endParaRPr lang="en-US" sz="1400" dirty="0"/>
          </a:p>
          <a:p>
            <a:pPr algn="just"/>
            <a:r>
              <a:rPr lang="en-US" sz="1400" dirty="0">
                <a:solidFill>
                  <a:srgbClr val="92D050"/>
                </a:solidFill>
              </a:rPr>
              <a:t>char</a:t>
            </a:r>
            <a:r>
              <a:rPr lang="en-US" sz="1400" dirty="0"/>
              <a:t> color[] = </a:t>
            </a:r>
            <a:r>
              <a:rPr lang="en-US" sz="1400" dirty="0">
                <a:solidFill>
                  <a:srgbClr val="00B0F0"/>
                </a:solidFill>
              </a:rPr>
              <a:t>"blue"</a:t>
            </a:r>
            <a:r>
              <a:rPr lang="en-US" sz="1400" dirty="0"/>
              <a:t>;</a:t>
            </a:r>
          </a:p>
          <a:p>
            <a:pPr algn="just"/>
            <a:r>
              <a:rPr lang="en-US" sz="1400" dirty="0">
                <a:solidFill>
                  <a:srgbClr val="92D050"/>
                </a:solidFill>
              </a:rPr>
              <a:t>const char</a:t>
            </a:r>
            <a:r>
              <a:rPr lang="en-US" sz="1400" dirty="0"/>
              <a:t> *</a:t>
            </a:r>
            <a:r>
              <a:rPr lang="en-US" sz="1400" dirty="0" err="1"/>
              <a:t>colorPtr</a:t>
            </a:r>
            <a:r>
              <a:rPr lang="en-US" sz="1400" dirty="0"/>
              <a:t> = </a:t>
            </a:r>
            <a:r>
              <a:rPr lang="en-US" sz="1400" dirty="0">
                <a:solidFill>
                  <a:srgbClr val="00B0F0"/>
                </a:solidFill>
              </a:rPr>
              <a:t>"blue"</a:t>
            </a:r>
            <a:r>
              <a:rPr lang="en-US" sz="1400" dirty="0"/>
              <a:t>;</a:t>
            </a:r>
          </a:p>
          <a:p>
            <a:pPr algn="just"/>
            <a:endParaRPr lang="en-US" sz="1400" dirty="0"/>
          </a:p>
          <a:p>
            <a:pPr algn="just"/>
            <a:r>
              <a:rPr lang="en-US" sz="1400" dirty="0"/>
              <a:t>each initialize a variable to the string "blue". The first definition creates a 5-element array color containing the characters 'b', 'l', 'u', 'e' and '\0'. The second definition creates pointer variable </a:t>
            </a:r>
            <a:r>
              <a:rPr lang="en-US" sz="1400" dirty="0" err="1"/>
              <a:t>colorPtr</a:t>
            </a:r>
            <a:r>
              <a:rPr lang="en-US" sz="1400" dirty="0"/>
              <a:t> that points to the string "blue" somewhere in read-only memory.</a:t>
            </a:r>
          </a:p>
          <a:p>
            <a:pPr algn="just"/>
            <a:endParaRPr lang="en-US" sz="1400" dirty="0"/>
          </a:p>
          <a:p>
            <a:pPr algn="just"/>
            <a:r>
              <a:rPr lang="en-US" sz="1400" dirty="0"/>
              <a:t>The preceding array definition could also have been written</a:t>
            </a:r>
          </a:p>
          <a:p>
            <a:pPr algn="just"/>
            <a:r>
              <a:rPr lang="en-US" sz="1400" dirty="0">
                <a:solidFill>
                  <a:srgbClr val="92D050"/>
                </a:solidFill>
              </a:rPr>
              <a:t>char</a:t>
            </a:r>
            <a:r>
              <a:rPr lang="en-US" sz="1400" dirty="0"/>
              <a:t> color[] = {</a:t>
            </a:r>
            <a:r>
              <a:rPr lang="en-US" sz="1400" dirty="0">
                <a:solidFill>
                  <a:srgbClr val="00B0F0"/>
                </a:solidFill>
              </a:rPr>
              <a:t> 'b'</a:t>
            </a:r>
            <a:r>
              <a:rPr lang="en-US" sz="1400" dirty="0"/>
              <a:t>,</a:t>
            </a:r>
            <a:r>
              <a:rPr lang="en-US" sz="1400" dirty="0">
                <a:solidFill>
                  <a:srgbClr val="00B0F0"/>
                </a:solidFill>
              </a:rPr>
              <a:t> 'l'</a:t>
            </a:r>
            <a:r>
              <a:rPr lang="en-US" sz="1400" dirty="0"/>
              <a:t>,</a:t>
            </a:r>
            <a:r>
              <a:rPr lang="en-US" sz="1400" dirty="0">
                <a:solidFill>
                  <a:srgbClr val="00B0F0"/>
                </a:solidFill>
              </a:rPr>
              <a:t> 'u'</a:t>
            </a:r>
            <a:r>
              <a:rPr lang="en-US" sz="1400" dirty="0"/>
              <a:t>,</a:t>
            </a:r>
            <a:r>
              <a:rPr lang="en-US" sz="1400" dirty="0">
                <a:solidFill>
                  <a:srgbClr val="00B0F0"/>
                </a:solidFill>
              </a:rPr>
              <a:t> 'e'</a:t>
            </a:r>
            <a:r>
              <a:rPr lang="en-US" sz="1400" dirty="0"/>
              <a:t>,</a:t>
            </a:r>
            <a:r>
              <a:rPr lang="en-US" sz="1400" dirty="0">
                <a:solidFill>
                  <a:srgbClr val="00B0F0"/>
                </a:solidFill>
              </a:rPr>
              <a:t> '\0’ </a:t>
            </a:r>
            <a:r>
              <a:rPr lang="en-US" sz="1400" dirty="0"/>
              <a:t>};</a:t>
            </a:r>
          </a:p>
          <a:p>
            <a:pPr algn="just"/>
            <a:endParaRPr lang="en-US" sz="1400" dirty="0"/>
          </a:p>
          <a:p>
            <a:pPr algn="just"/>
            <a:endParaRPr lang="en-US" sz="1400" dirty="0"/>
          </a:p>
        </p:txBody>
      </p:sp>
      <p:sp>
        <p:nvSpPr>
          <p:cNvPr id="3" name="Footer Placeholder 4">
            <a:extLst>
              <a:ext uri="{FF2B5EF4-FFF2-40B4-BE49-F238E27FC236}">
                <a16:creationId xmlns:a16="http://schemas.microsoft.com/office/drawing/2014/main" id="{83CF4C65-EE38-271F-DC88-1472C00FB37B}"/>
              </a:ext>
            </a:extLst>
          </p:cNvPr>
          <p:cNvSpPr>
            <a:spLocks noGrp="1"/>
          </p:cNvSpPr>
          <p:nvPr>
            <p:ph type="ftr" sz="quarter" idx="11"/>
          </p:nvPr>
        </p:nvSpPr>
        <p:spPr>
          <a:xfrm>
            <a:off x="3359150" y="6507212"/>
            <a:ext cx="6379210" cy="153888"/>
          </a:xfrm>
        </p:spPr>
        <p:txBody>
          <a:bodyPr/>
          <a:lstStyle/>
          <a:p>
            <a:r>
              <a:rPr lang="en-US" dirty="0"/>
              <a:t>1.	C How to Program, 8th edition, Paul </a:t>
            </a:r>
            <a:r>
              <a:rPr lang="en-US" dirty="0" err="1"/>
              <a:t>Deitel</a:t>
            </a:r>
            <a:r>
              <a:rPr lang="en-US" dirty="0"/>
              <a:t> and Harvey </a:t>
            </a:r>
            <a:r>
              <a:rPr lang="en-US" dirty="0" err="1"/>
              <a:t>Deitel</a:t>
            </a:r>
            <a:r>
              <a:rPr lang="en-US" dirty="0"/>
              <a:t>, Pearson, 2016 chapter 8</a:t>
            </a:r>
          </a:p>
        </p:txBody>
      </p:sp>
    </p:spTree>
    <p:extLst>
      <p:ext uri="{BB962C8B-B14F-4D97-AF65-F5344CB8AC3E}">
        <p14:creationId xmlns:p14="http://schemas.microsoft.com/office/powerpoint/2010/main" val="84169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sz="4800" dirty="0"/>
              <a:t>8.6 String – Conversion Functions</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11/10/2022</a:t>
            </a:fld>
            <a:endParaRPr lang="en-US" dirty="0"/>
          </a:p>
        </p:txBody>
      </p:sp>
      <p:sp>
        <p:nvSpPr>
          <p:cNvPr id="3" name="Footer Placeholder 4">
            <a:extLst>
              <a:ext uri="{FF2B5EF4-FFF2-40B4-BE49-F238E27FC236}">
                <a16:creationId xmlns:a16="http://schemas.microsoft.com/office/drawing/2014/main" id="{83CF4C65-EE38-271F-DC88-1472C00FB37B}"/>
              </a:ext>
            </a:extLst>
          </p:cNvPr>
          <p:cNvSpPr>
            <a:spLocks noGrp="1"/>
          </p:cNvSpPr>
          <p:nvPr>
            <p:ph type="ftr" sz="quarter" idx="11"/>
          </p:nvPr>
        </p:nvSpPr>
        <p:spPr>
          <a:xfrm>
            <a:off x="3359150" y="6507212"/>
            <a:ext cx="6379210" cy="153888"/>
          </a:xfrm>
        </p:spPr>
        <p:txBody>
          <a:bodyPr/>
          <a:lstStyle/>
          <a:p>
            <a:r>
              <a:rPr lang="en-US" dirty="0"/>
              <a:t>1.	C How to Program, 8th edition, Paul </a:t>
            </a:r>
            <a:r>
              <a:rPr lang="en-US" dirty="0" err="1"/>
              <a:t>Deitel</a:t>
            </a:r>
            <a:r>
              <a:rPr lang="en-US" dirty="0"/>
              <a:t> and Harvey </a:t>
            </a:r>
            <a:r>
              <a:rPr lang="en-US" dirty="0" err="1"/>
              <a:t>Deitel</a:t>
            </a:r>
            <a:r>
              <a:rPr lang="en-US" dirty="0"/>
              <a:t>, Pearson, 2016 chapter 8</a:t>
            </a:r>
          </a:p>
        </p:txBody>
      </p:sp>
      <p:pic>
        <p:nvPicPr>
          <p:cNvPr id="5" name="Picture 4">
            <a:extLst>
              <a:ext uri="{FF2B5EF4-FFF2-40B4-BE49-F238E27FC236}">
                <a16:creationId xmlns:a16="http://schemas.microsoft.com/office/drawing/2014/main" id="{122AFE6F-3263-8D4D-0066-73750F45E27A}"/>
              </a:ext>
            </a:extLst>
          </p:cNvPr>
          <p:cNvPicPr>
            <a:picLocks noChangeAspect="1"/>
          </p:cNvPicPr>
          <p:nvPr/>
        </p:nvPicPr>
        <p:blipFill>
          <a:blip r:embed="rId3"/>
          <a:stretch>
            <a:fillRect/>
          </a:stretch>
        </p:blipFill>
        <p:spPr>
          <a:xfrm>
            <a:off x="2057400" y="1349332"/>
            <a:ext cx="7172505" cy="2363447"/>
          </a:xfrm>
          <a:prstGeom prst="rect">
            <a:avLst/>
          </a:prstGeom>
        </p:spPr>
      </p:pic>
    </p:spTree>
    <p:extLst>
      <p:ext uri="{BB962C8B-B14F-4D97-AF65-F5344CB8AC3E}">
        <p14:creationId xmlns:p14="http://schemas.microsoft.com/office/powerpoint/2010/main" val="17611078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www.w3.org/XML/1998/namespace"/>
    <ds:schemaRef ds:uri="http://purl.org/dc/dcmitype/"/>
    <ds:schemaRef ds:uri="http://schemas.microsoft.com/office/2006/documentManagement/types"/>
    <ds:schemaRef ds:uri="http://purl.org/dc/terms/"/>
    <ds:schemaRef ds:uri="http://schemas.microsoft.com/sharepoint/v3"/>
    <ds:schemaRef ds:uri="http://schemas.microsoft.com/office/infopath/2007/PartnerControls"/>
    <ds:schemaRef ds:uri="http://schemas.openxmlformats.org/package/2006/metadata/core-properties"/>
    <ds:schemaRef ds:uri="230e9df3-be65-4c73-a93b-d1236ebd677e"/>
    <ds:schemaRef ds:uri="http://schemas.microsoft.com/office/2006/metadata/properties"/>
    <ds:schemaRef ds:uri="16c05727-aa75-4e4a-9b5f-8a80a1165891"/>
    <ds:schemaRef ds:uri="71af3243-3dd4-4a8d-8c0d-dd76da1f02a5"/>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{86247E16-2895-47AB-B037-2AA2446A9DD7}tf33713516_win32</Template>
  <TotalTime>3921</TotalTime>
  <Words>1294</Words>
  <Application>Microsoft Office PowerPoint</Application>
  <PresentationFormat>Widescreen</PresentationFormat>
  <Paragraphs>151</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Gill Sans MT</vt:lpstr>
      <vt:lpstr>TheSansMonoConNormal</vt:lpstr>
      <vt:lpstr>Times New Roman</vt:lpstr>
      <vt:lpstr>UtopiaStd-Italic</vt:lpstr>
      <vt:lpstr>UtopiaStd-Regular</vt:lpstr>
      <vt:lpstr>Walbaum Display</vt:lpstr>
      <vt:lpstr>3DFloatVTI</vt:lpstr>
      <vt:lpstr>Character and String</vt:lpstr>
      <vt:lpstr>Agenda</vt:lpstr>
      <vt:lpstr>Topic eight</vt:lpstr>
      <vt:lpstr>8.1 Character</vt:lpstr>
      <vt:lpstr>8.2 Character arithmetic</vt:lpstr>
      <vt:lpstr>8.3 Character Functions</vt:lpstr>
      <vt:lpstr>8.4 Read and Print Characters</vt:lpstr>
      <vt:lpstr>8.5 String</vt:lpstr>
      <vt:lpstr>8.6 String – Conversion Functions</vt:lpstr>
      <vt:lpstr>8.7 Standard Input/Output Library Functions</vt:lpstr>
      <vt:lpstr>8.8 String-Manipulation and Comparison Function of the String- Handling Library</vt:lpstr>
      <vt:lpstr>8.9 Search Functions of the String-Handling Library</vt:lpstr>
      <vt:lpstr>8.10 Memory Functions of the String-Handling Library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Nazrin Sultanli Dolkhanova</dc:creator>
  <cp:lastModifiedBy>Nazrin Sultanli Dolkhanova</cp:lastModifiedBy>
  <cp:revision>157</cp:revision>
  <dcterms:created xsi:type="dcterms:W3CDTF">2022-09-17T18:46:00Z</dcterms:created>
  <dcterms:modified xsi:type="dcterms:W3CDTF">2022-11-09T23:44:27Z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