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17" r:id="rId7"/>
    <p:sldId id="409" r:id="rId8"/>
    <p:sldId id="420" r:id="rId9"/>
    <p:sldId id="421" r:id="rId10"/>
    <p:sldId id="407" r:id="rId11"/>
    <p:sldId id="321"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8" autoAdjust="0"/>
    <p:restoredTop sz="74196" autoAdjust="0"/>
  </p:normalViewPr>
  <p:slideViewPr>
    <p:cSldViewPr snapToGrid="0">
      <p:cViewPr varScale="1">
        <p:scale>
          <a:sx n="70" d="100"/>
          <a:sy n="70" d="100"/>
        </p:scale>
        <p:origin x="976" y="6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A4AC1-1F92-4D4E-B616-B01F7265B1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0BEA933-2220-4353-A867-867C4692F18E}">
      <dgm:prSet/>
      <dgm:spPr/>
      <dgm:t>
        <a:bodyPr/>
        <a:lstStyle/>
        <a:p>
          <a:r>
            <a:rPr lang="en-US"/>
            <a:t>Open and close Files</a:t>
          </a:r>
          <a:endParaRPr lang="en-GB"/>
        </a:p>
      </dgm:t>
    </dgm:pt>
    <dgm:pt modelId="{81AC0058-33D8-4A3F-8DD5-A990687EBAB3}" type="parTrans" cxnId="{ED215259-B8D3-4E89-AFAB-6290FDDC989A}">
      <dgm:prSet/>
      <dgm:spPr/>
      <dgm:t>
        <a:bodyPr/>
        <a:lstStyle/>
        <a:p>
          <a:endParaRPr lang="en-GB"/>
        </a:p>
      </dgm:t>
    </dgm:pt>
    <dgm:pt modelId="{0421BAA1-2739-4C11-83C2-ABD5F7090476}" type="sibTrans" cxnId="{ED215259-B8D3-4E89-AFAB-6290FDDC989A}">
      <dgm:prSet/>
      <dgm:spPr/>
      <dgm:t>
        <a:bodyPr/>
        <a:lstStyle/>
        <a:p>
          <a:endParaRPr lang="en-GB"/>
        </a:p>
      </dgm:t>
    </dgm:pt>
    <dgm:pt modelId="{FA97EBAB-F3D1-4EDC-92E5-7A95829916E4}">
      <dgm:prSet/>
      <dgm:spPr/>
      <dgm:t>
        <a:bodyPr/>
        <a:lstStyle/>
        <a:p>
          <a:r>
            <a:rPr lang="en-US" dirty="0"/>
            <a:t>Reading Files</a:t>
          </a:r>
          <a:endParaRPr lang="en-GB" dirty="0"/>
        </a:p>
      </dgm:t>
    </dgm:pt>
    <dgm:pt modelId="{C630163E-DFEE-4957-87F3-265C1E3E357E}" type="parTrans" cxnId="{A0D6C15D-3E93-41AD-B455-01AD0E7E8A29}">
      <dgm:prSet/>
      <dgm:spPr/>
      <dgm:t>
        <a:bodyPr/>
        <a:lstStyle/>
        <a:p>
          <a:endParaRPr lang="en-GB"/>
        </a:p>
      </dgm:t>
    </dgm:pt>
    <dgm:pt modelId="{779ACB46-53C7-4E88-A057-DD09317668EA}" type="sibTrans" cxnId="{A0D6C15D-3E93-41AD-B455-01AD0E7E8A29}">
      <dgm:prSet/>
      <dgm:spPr/>
      <dgm:t>
        <a:bodyPr/>
        <a:lstStyle/>
        <a:p>
          <a:endParaRPr lang="en-GB"/>
        </a:p>
      </dgm:t>
    </dgm:pt>
    <dgm:pt modelId="{D7C2620D-CFF3-4851-9C21-0CFAA9336F91}">
      <dgm:prSet/>
      <dgm:spPr/>
      <dgm:t>
        <a:bodyPr/>
        <a:lstStyle/>
        <a:p>
          <a:r>
            <a:rPr lang="en-US" dirty="0"/>
            <a:t>Writing Files</a:t>
          </a:r>
          <a:endParaRPr lang="en-GB" dirty="0"/>
        </a:p>
      </dgm:t>
    </dgm:pt>
    <dgm:pt modelId="{8285BC2C-194B-4381-BEE0-13EE7DBA7BD9}" type="parTrans" cxnId="{B079FA72-C802-42D0-AA87-C3D5262C74DF}">
      <dgm:prSet/>
      <dgm:spPr/>
      <dgm:t>
        <a:bodyPr/>
        <a:lstStyle/>
        <a:p>
          <a:endParaRPr lang="en-GB"/>
        </a:p>
      </dgm:t>
    </dgm:pt>
    <dgm:pt modelId="{BFC858AF-2E02-4B35-AFF3-A27DA3583A50}" type="sibTrans" cxnId="{B079FA72-C802-42D0-AA87-C3D5262C74DF}">
      <dgm:prSet/>
      <dgm:spPr/>
      <dgm:t>
        <a:bodyPr/>
        <a:lstStyle/>
        <a:p>
          <a:endParaRPr lang="en-GB"/>
        </a:p>
      </dgm:t>
    </dgm:pt>
    <dgm:pt modelId="{E2404FBA-EAF9-4EE8-938E-3F050AC982E2}">
      <dgm:prSet/>
      <dgm:spPr/>
      <dgm:t>
        <a:bodyPr/>
        <a:lstStyle/>
        <a:p>
          <a:r>
            <a:rPr lang="en-US" dirty="0"/>
            <a:t>rewind() and </a:t>
          </a:r>
          <a:r>
            <a:rPr lang="en-US" dirty="0" err="1"/>
            <a:t>fseek</a:t>
          </a:r>
          <a:r>
            <a:rPr lang="en-US" dirty="0"/>
            <a:t>()</a:t>
          </a:r>
          <a:endParaRPr lang="en-GB" dirty="0"/>
        </a:p>
      </dgm:t>
    </dgm:pt>
    <dgm:pt modelId="{D623B12C-D8FF-4D88-B6EB-65854BC9FCD6}" type="parTrans" cxnId="{CEE65C9F-9B4E-41FE-8DD5-DD92572CFB28}">
      <dgm:prSet/>
      <dgm:spPr/>
      <dgm:t>
        <a:bodyPr/>
        <a:lstStyle/>
        <a:p>
          <a:endParaRPr lang="en-GB"/>
        </a:p>
      </dgm:t>
    </dgm:pt>
    <dgm:pt modelId="{1BFDE31D-7BF9-4531-BAF1-F0C34B5DC861}" type="sibTrans" cxnId="{CEE65C9F-9B4E-41FE-8DD5-DD92572CFB28}">
      <dgm:prSet/>
      <dgm:spPr/>
      <dgm:t>
        <a:bodyPr/>
        <a:lstStyle/>
        <a:p>
          <a:endParaRPr lang="en-GB"/>
        </a:p>
      </dgm:t>
    </dgm:pt>
    <dgm:pt modelId="{A99A9A24-7ECC-43B0-B3C4-D410E7A6C96E}" type="pres">
      <dgm:prSet presAssocID="{7FFA4AC1-1F92-4D4E-B616-B01F7265B16A}" presName="vert0" presStyleCnt="0">
        <dgm:presLayoutVars>
          <dgm:dir/>
          <dgm:animOne val="branch"/>
          <dgm:animLvl val="lvl"/>
        </dgm:presLayoutVars>
      </dgm:prSet>
      <dgm:spPr/>
    </dgm:pt>
    <dgm:pt modelId="{DD469F4C-9F22-44EE-9FC5-9364B7946C6F}" type="pres">
      <dgm:prSet presAssocID="{60BEA933-2220-4353-A867-867C4692F18E}" presName="thickLine" presStyleLbl="alignNode1" presStyleIdx="0" presStyleCnt="4"/>
      <dgm:spPr/>
    </dgm:pt>
    <dgm:pt modelId="{8518DBB0-807A-4271-B78B-3182467E8339}" type="pres">
      <dgm:prSet presAssocID="{60BEA933-2220-4353-A867-867C4692F18E}" presName="horz1" presStyleCnt="0"/>
      <dgm:spPr/>
    </dgm:pt>
    <dgm:pt modelId="{92BE9B05-20C5-4A03-8E12-808BF5D81FCF}" type="pres">
      <dgm:prSet presAssocID="{60BEA933-2220-4353-A867-867C4692F18E}" presName="tx1" presStyleLbl="revTx" presStyleIdx="0" presStyleCnt="4"/>
      <dgm:spPr/>
    </dgm:pt>
    <dgm:pt modelId="{0636933B-872E-42F6-86AE-D77FD605EA76}" type="pres">
      <dgm:prSet presAssocID="{60BEA933-2220-4353-A867-867C4692F18E}" presName="vert1" presStyleCnt="0"/>
      <dgm:spPr/>
    </dgm:pt>
    <dgm:pt modelId="{A8A24A3E-8DD3-4BB6-8F1B-DC92AF289D6B}" type="pres">
      <dgm:prSet presAssocID="{FA97EBAB-F3D1-4EDC-92E5-7A95829916E4}" presName="thickLine" presStyleLbl="alignNode1" presStyleIdx="1" presStyleCnt="4"/>
      <dgm:spPr/>
    </dgm:pt>
    <dgm:pt modelId="{EB3969A5-F577-467A-9B8D-6F9DC8337FC1}" type="pres">
      <dgm:prSet presAssocID="{FA97EBAB-F3D1-4EDC-92E5-7A95829916E4}" presName="horz1" presStyleCnt="0"/>
      <dgm:spPr/>
    </dgm:pt>
    <dgm:pt modelId="{D342019C-7639-4949-ADBE-F09060EA7B89}" type="pres">
      <dgm:prSet presAssocID="{FA97EBAB-F3D1-4EDC-92E5-7A95829916E4}" presName="tx1" presStyleLbl="revTx" presStyleIdx="1" presStyleCnt="4"/>
      <dgm:spPr/>
    </dgm:pt>
    <dgm:pt modelId="{847114A4-F6B4-4788-A72D-44BF29CF38E8}" type="pres">
      <dgm:prSet presAssocID="{FA97EBAB-F3D1-4EDC-92E5-7A95829916E4}" presName="vert1" presStyleCnt="0"/>
      <dgm:spPr/>
    </dgm:pt>
    <dgm:pt modelId="{6FE9033B-FDDE-42C2-9742-925962CE183C}" type="pres">
      <dgm:prSet presAssocID="{D7C2620D-CFF3-4851-9C21-0CFAA9336F91}" presName="thickLine" presStyleLbl="alignNode1" presStyleIdx="2" presStyleCnt="4"/>
      <dgm:spPr/>
    </dgm:pt>
    <dgm:pt modelId="{894BB6D0-7D04-49AE-AE3A-4F43F682E6A0}" type="pres">
      <dgm:prSet presAssocID="{D7C2620D-CFF3-4851-9C21-0CFAA9336F91}" presName="horz1" presStyleCnt="0"/>
      <dgm:spPr/>
    </dgm:pt>
    <dgm:pt modelId="{AF1C54E8-DDF4-4397-BD4F-F13534D1A31E}" type="pres">
      <dgm:prSet presAssocID="{D7C2620D-CFF3-4851-9C21-0CFAA9336F91}" presName="tx1" presStyleLbl="revTx" presStyleIdx="2" presStyleCnt="4"/>
      <dgm:spPr/>
    </dgm:pt>
    <dgm:pt modelId="{7096F3B2-C240-426F-BDF1-2AC2DE484807}" type="pres">
      <dgm:prSet presAssocID="{D7C2620D-CFF3-4851-9C21-0CFAA9336F91}" presName="vert1" presStyleCnt="0"/>
      <dgm:spPr/>
    </dgm:pt>
    <dgm:pt modelId="{35E27476-B53A-4F0D-B50A-B7BE9CFE8154}" type="pres">
      <dgm:prSet presAssocID="{E2404FBA-EAF9-4EE8-938E-3F050AC982E2}" presName="thickLine" presStyleLbl="alignNode1" presStyleIdx="3" presStyleCnt="4"/>
      <dgm:spPr/>
    </dgm:pt>
    <dgm:pt modelId="{BC0DB3BE-1EB8-4F36-9323-90849B5EAC11}" type="pres">
      <dgm:prSet presAssocID="{E2404FBA-EAF9-4EE8-938E-3F050AC982E2}" presName="horz1" presStyleCnt="0"/>
      <dgm:spPr/>
    </dgm:pt>
    <dgm:pt modelId="{39499F0D-2D92-4B4F-9ED4-DF667D979245}" type="pres">
      <dgm:prSet presAssocID="{E2404FBA-EAF9-4EE8-938E-3F050AC982E2}" presName="tx1" presStyleLbl="revTx" presStyleIdx="3" presStyleCnt="4"/>
      <dgm:spPr/>
    </dgm:pt>
    <dgm:pt modelId="{CA961C27-5873-4A85-9A3C-AD6D8E663D5B}" type="pres">
      <dgm:prSet presAssocID="{E2404FBA-EAF9-4EE8-938E-3F050AC982E2}" presName="vert1" presStyleCnt="0"/>
      <dgm:spPr/>
    </dgm:pt>
  </dgm:ptLst>
  <dgm:cxnLst>
    <dgm:cxn modelId="{9C8E9627-23DE-479F-8082-D0DC88252EC5}" type="presOf" srcId="{D7C2620D-CFF3-4851-9C21-0CFAA9336F91}" destId="{AF1C54E8-DDF4-4397-BD4F-F13534D1A31E}" srcOrd="0" destOrd="0" presId="urn:microsoft.com/office/officeart/2008/layout/LinedList"/>
    <dgm:cxn modelId="{A0D6C15D-3E93-41AD-B455-01AD0E7E8A29}" srcId="{7FFA4AC1-1F92-4D4E-B616-B01F7265B16A}" destId="{FA97EBAB-F3D1-4EDC-92E5-7A95829916E4}" srcOrd="1" destOrd="0" parTransId="{C630163E-DFEE-4957-87F3-265C1E3E357E}" sibTransId="{779ACB46-53C7-4E88-A057-DD09317668EA}"/>
    <dgm:cxn modelId="{4D6D364D-6A57-43A6-B659-044E0F1B8CAE}" type="presOf" srcId="{60BEA933-2220-4353-A867-867C4692F18E}" destId="{92BE9B05-20C5-4A03-8E12-808BF5D81FCF}" srcOrd="0" destOrd="0" presId="urn:microsoft.com/office/officeart/2008/layout/LinedList"/>
    <dgm:cxn modelId="{FD3CD24E-ABA2-43CC-AAB6-082512E87EBC}" type="presOf" srcId="{FA97EBAB-F3D1-4EDC-92E5-7A95829916E4}" destId="{D342019C-7639-4949-ADBE-F09060EA7B89}" srcOrd="0" destOrd="0" presId="urn:microsoft.com/office/officeart/2008/layout/LinedList"/>
    <dgm:cxn modelId="{B079FA72-C802-42D0-AA87-C3D5262C74DF}" srcId="{7FFA4AC1-1F92-4D4E-B616-B01F7265B16A}" destId="{D7C2620D-CFF3-4851-9C21-0CFAA9336F91}" srcOrd="2" destOrd="0" parTransId="{8285BC2C-194B-4381-BEE0-13EE7DBA7BD9}" sibTransId="{BFC858AF-2E02-4B35-AFF3-A27DA3583A50}"/>
    <dgm:cxn modelId="{ED215259-B8D3-4E89-AFAB-6290FDDC989A}" srcId="{7FFA4AC1-1F92-4D4E-B616-B01F7265B16A}" destId="{60BEA933-2220-4353-A867-867C4692F18E}" srcOrd="0" destOrd="0" parTransId="{81AC0058-33D8-4A3F-8DD5-A990687EBAB3}" sibTransId="{0421BAA1-2739-4C11-83C2-ABD5F7090476}"/>
    <dgm:cxn modelId="{5326ED7A-1F07-4573-8654-45FADB9547F4}" type="presOf" srcId="{E2404FBA-EAF9-4EE8-938E-3F050AC982E2}" destId="{39499F0D-2D92-4B4F-9ED4-DF667D979245}" srcOrd="0" destOrd="0" presId="urn:microsoft.com/office/officeart/2008/layout/LinedList"/>
    <dgm:cxn modelId="{BD7CA993-539A-4DB5-B88E-09C878517B25}" type="presOf" srcId="{7FFA4AC1-1F92-4D4E-B616-B01F7265B16A}" destId="{A99A9A24-7ECC-43B0-B3C4-D410E7A6C96E}" srcOrd="0" destOrd="0" presId="urn:microsoft.com/office/officeart/2008/layout/LinedList"/>
    <dgm:cxn modelId="{CEE65C9F-9B4E-41FE-8DD5-DD92572CFB28}" srcId="{7FFA4AC1-1F92-4D4E-B616-B01F7265B16A}" destId="{E2404FBA-EAF9-4EE8-938E-3F050AC982E2}" srcOrd="3" destOrd="0" parTransId="{D623B12C-D8FF-4D88-B6EB-65854BC9FCD6}" sibTransId="{1BFDE31D-7BF9-4531-BAF1-F0C34B5DC861}"/>
    <dgm:cxn modelId="{796908AC-7601-44AE-ADEA-6192AD3F7156}" type="presParOf" srcId="{A99A9A24-7ECC-43B0-B3C4-D410E7A6C96E}" destId="{DD469F4C-9F22-44EE-9FC5-9364B7946C6F}" srcOrd="0" destOrd="0" presId="urn:microsoft.com/office/officeart/2008/layout/LinedList"/>
    <dgm:cxn modelId="{39A6ACF8-B56C-46B3-AE73-B6FC47270F88}" type="presParOf" srcId="{A99A9A24-7ECC-43B0-B3C4-D410E7A6C96E}" destId="{8518DBB0-807A-4271-B78B-3182467E8339}" srcOrd="1" destOrd="0" presId="urn:microsoft.com/office/officeart/2008/layout/LinedList"/>
    <dgm:cxn modelId="{6EE6428D-3335-47CE-BC0A-F7435592EFFF}" type="presParOf" srcId="{8518DBB0-807A-4271-B78B-3182467E8339}" destId="{92BE9B05-20C5-4A03-8E12-808BF5D81FCF}" srcOrd="0" destOrd="0" presId="urn:microsoft.com/office/officeart/2008/layout/LinedList"/>
    <dgm:cxn modelId="{23611CE0-6923-4041-9F63-D256652A129F}" type="presParOf" srcId="{8518DBB0-807A-4271-B78B-3182467E8339}" destId="{0636933B-872E-42F6-86AE-D77FD605EA76}" srcOrd="1" destOrd="0" presId="urn:microsoft.com/office/officeart/2008/layout/LinedList"/>
    <dgm:cxn modelId="{D32C91E0-6329-44DC-815A-A9EB5B8F3AEA}" type="presParOf" srcId="{A99A9A24-7ECC-43B0-B3C4-D410E7A6C96E}" destId="{A8A24A3E-8DD3-4BB6-8F1B-DC92AF289D6B}" srcOrd="2" destOrd="0" presId="urn:microsoft.com/office/officeart/2008/layout/LinedList"/>
    <dgm:cxn modelId="{69868570-F655-4145-A3D4-EF9C582F782D}" type="presParOf" srcId="{A99A9A24-7ECC-43B0-B3C4-D410E7A6C96E}" destId="{EB3969A5-F577-467A-9B8D-6F9DC8337FC1}" srcOrd="3" destOrd="0" presId="urn:microsoft.com/office/officeart/2008/layout/LinedList"/>
    <dgm:cxn modelId="{33387FE6-9135-4EEA-AB20-281F80ED1BA1}" type="presParOf" srcId="{EB3969A5-F577-467A-9B8D-6F9DC8337FC1}" destId="{D342019C-7639-4949-ADBE-F09060EA7B89}" srcOrd="0" destOrd="0" presId="urn:microsoft.com/office/officeart/2008/layout/LinedList"/>
    <dgm:cxn modelId="{FE3B00B0-F3B0-47B8-8BF5-C157F41C3972}" type="presParOf" srcId="{EB3969A5-F577-467A-9B8D-6F9DC8337FC1}" destId="{847114A4-F6B4-4788-A72D-44BF29CF38E8}" srcOrd="1" destOrd="0" presId="urn:microsoft.com/office/officeart/2008/layout/LinedList"/>
    <dgm:cxn modelId="{D5E2D4CA-151A-4222-A41E-CE31EBB484E1}" type="presParOf" srcId="{A99A9A24-7ECC-43B0-B3C4-D410E7A6C96E}" destId="{6FE9033B-FDDE-42C2-9742-925962CE183C}" srcOrd="4" destOrd="0" presId="urn:microsoft.com/office/officeart/2008/layout/LinedList"/>
    <dgm:cxn modelId="{8B4A2195-8671-4355-A97E-F4EDA0A6F2B1}" type="presParOf" srcId="{A99A9A24-7ECC-43B0-B3C4-D410E7A6C96E}" destId="{894BB6D0-7D04-49AE-AE3A-4F43F682E6A0}" srcOrd="5" destOrd="0" presId="urn:microsoft.com/office/officeart/2008/layout/LinedList"/>
    <dgm:cxn modelId="{40AC8CB6-4152-4205-815C-B59616B3E07D}" type="presParOf" srcId="{894BB6D0-7D04-49AE-AE3A-4F43F682E6A0}" destId="{AF1C54E8-DDF4-4397-BD4F-F13534D1A31E}" srcOrd="0" destOrd="0" presId="urn:microsoft.com/office/officeart/2008/layout/LinedList"/>
    <dgm:cxn modelId="{9222B525-C85F-4639-BDD3-250EA91F70B6}" type="presParOf" srcId="{894BB6D0-7D04-49AE-AE3A-4F43F682E6A0}" destId="{7096F3B2-C240-426F-BDF1-2AC2DE484807}" srcOrd="1" destOrd="0" presId="urn:microsoft.com/office/officeart/2008/layout/LinedList"/>
    <dgm:cxn modelId="{CADE4308-4F5D-45A3-BBA1-73FE932C5141}" type="presParOf" srcId="{A99A9A24-7ECC-43B0-B3C4-D410E7A6C96E}" destId="{35E27476-B53A-4F0D-B50A-B7BE9CFE8154}" srcOrd="6" destOrd="0" presId="urn:microsoft.com/office/officeart/2008/layout/LinedList"/>
    <dgm:cxn modelId="{44A194E2-77BD-4DA3-8BA8-C6E8249F5637}" type="presParOf" srcId="{A99A9A24-7ECC-43B0-B3C4-D410E7A6C96E}" destId="{BC0DB3BE-1EB8-4F36-9323-90849B5EAC11}" srcOrd="7" destOrd="0" presId="urn:microsoft.com/office/officeart/2008/layout/LinedList"/>
    <dgm:cxn modelId="{5697B547-0832-4931-884E-6798064F344E}" type="presParOf" srcId="{BC0DB3BE-1EB8-4F36-9323-90849B5EAC11}" destId="{39499F0D-2D92-4B4F-9ED4-DF667D979245}" srcOrd="0" destOrd="0" presId="urn:microsoft.com/office/officeart/2008/layout/LinedList"/>
    <dgm:cxn modelId="{9A7338AC-3E76-44FE-BC0B-2B81DDAD30E0}" type="presParOf" srcId="{BC0DB3BE-1EB8-4F36-9323-90849B5EAC11}" destId="{CA961C27-5873-4A85-9A3C-AD6D8E663D5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69F4C-9F22-44EE-9FC5-9364B7946C6F}">
      <dsp:nvSpPr>
        <dsp:cNvPr id="0" name=""/>
        <dsp:cNvSpPr/>
      </dsp:nvSpPr>
      <dsp:spPr>
        <a:xfrm>
          <a:off x="0" y="0"/>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BE9B05-20C5-4A03-8E12-808BF5D81FCF}">
      <dsp:nvSpPr>
        <dsp:cNvPr id="0" name=""/>
        <dsp:cNvSpPr/>
      </dsp:nvSpPr>
      <dsp:spPr>
        <a:xfrm>
          <a:off x="0" y="0"/>
          <a:ext cx="3301592" cy="117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Open and close Files</a:t>
          </a:r>
          <a:endParaRPr lang="en-GB" sz="3400" kern="1200"/>
        </a:p>
      </dsp:txBody>
      <dsp:txXfrm>
        <a:off x="0" y="0"/>
        <a:ext cx="3301592" cy="1173049"/>
      </dsp:txXfrm>
    </dsp:sp>
    <dsp:sp modelId="{A8A24A3E-8DD3-4BB6-8F1B-DC92AF289D6B}">
      <dsp:nvSpPr>
        <dsp:cNvPr id="0" name=""/>
        <dsp:cNvSpPr/>
      </dsp:nvSpPr>
      <dsp:spPr>
        <a:xfrm>
          <a:off x="0" y="1173049"/>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2019C-7639-4949-ADBE-F09060EA7B89}">
      <dsp:nvSpPr>
        <dsp:cNvPr id="0" name=""/>
        <dsp:cNvSpPr/>
      </dsp:nvSpPr>
      <dsp:spPr>
        <a:xfrm>
          <a:off x="0" y="1173049"/>
          <a:ext cx="3301592" cy="117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Reading Files</a:t>
          </a:r>
          <a:endParaRPr lang="en-GB" sz="3400" kern="1200" dirty="0"/>
        </a:p>
      </dsp:txBody>
      <dsp:txXfrm>
        <a:off x="0" y="1173049"/>
        <a:ext cx="3301592" cy="1173049"/>
      </dsp:txXfrm>
    </dsp:sp>
    <dsp:sp modelId="{6FE9033B-FDDE-42C2-9742-925962CE183C}">
      <dsp:nvSpPr>
        <dsp:cNvPr id="0" name=""/>
        <dsp:cNvSpPr/>
      </dsp:nvSpPr>
      <dsp:spPr>
        <a:xfrm>
          <a:off x="0" y="234609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1C54E8-DDF4-4397-BD4F-F13534D1A31E}">
      <dsp:nvSpPr>
        <dsp:cNvPr id="0" name=""/>
        <dsp:cNvSpPr/>
      </dsp:nvSpPr>
      <dsp:spPr>
        <a:xfrm>
          <a:off x="0" y="2346098"/>
          <a:ext cx="3301592" cy="117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Writing Files</a:t>
          </a:r>
          <a:endParaRPr lang="en-GB" sz="3400" kern="1200" dirty="0"/>
        </a:p>
      </dsp:txBody>
      <dsp:txXfrm>
        <a:off x="0" y="2346098"/>
        <a:ext cx="3301592" cy="1173049"/>
      </dsp:txXfrm>
    </dsp:sp>
    <dsp:sp modelId="{35E27476-B53A-4F0D-B50A-B7BE9CFE8154}">
      <dsp:nvSpPr>
        <dsp:cNvPr id="0" name=""/>
        <dsp:cNvSpPr/>
      </dsp:nvSpPr>
      <dsp:spPr>
        <a:xfrm>
          <a:off x="0" y="3519147"/>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499F0D-2D92-4B4F-9ED4-DF667D979245}">
      <dsp:nvSpPr>
        <dsp:cNvPr id="0" name=""/>
        <dsp:cNvSpPr/>
      </dsp:nvSpPr>
      <dsp:spPr>
        <a:xfrm>
          <a:off x="0" y="3519147"/>
          <a:ext cx="3301592" cy="117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rewind() and </a:t>
          </a:r>
          <a:r>
            <a:rPr lang="en-US" sz="3400" kern="1200" dirty="0" err="1"/>
            <a:t>fseek</a:t>
          </a:r>
          <a:r>
            <a:rPr lang="en-US" sz="3400" kern="1200" dirty="0"/>
            <a:t>()</a:t>
          </a:r>
          <a:endParaRPr lang="en-GB" sz="3400" kern="1200" dirty="0"/>
        </a:p>
      </dsp:txBody>
      <dsp:txXfrm>
        <a:off x="0" y="3519147"/>
        <a:ext cx="3301592" cy="11730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382748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4</a:t>
            </a:fld>
            <a:endParaRPr lang="en-US"/>
          </a:p>
        </p:txBody>
      </p:sp>
    </p:spTree>
    <p:extLst>
      <p:ext uri="{BB962C8B-B14F-4D97-AF65-F5344CB8AC3E}">
        <p14:creationId xmlns:p14="http://schemas.microsoft.com/office/powerpoint/2010/main" val="362244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175744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299006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7</a:t>
            </a:fld>
            <a:endParaRPr lang="en-US"/>
          </a:p>
        </p:txBody>
      </p:sp>
    </p:spTree>
    <p:extLst>
      <p:ext uri="{BB962C8B-B14F-4D97-AF65-F5344CB8AC3E}">
        <p14:creationId xmlns:p14="http://schemas.microsoft.com/office/powerpoint/2010/main" val="392194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jpeg"/><Relationship Id="rId4" Type="http://schemas.openxmlformats.org/officeDocument/2006/relationships/diagramLayout" Target="../diagrams/layout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mailto:Nazrin.Sultanli.Dolkhanova@bhos.edu.az" TargetMode="External"/><Relationship Id="rId1" Type="http://schemas.openxmlformats.org/officeDocument/2006/relationships/slideLayout" Target="../slideLayouts/slideLayout1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4208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822576" y="549275"/>
            <a:ext cx="5818562" cy="2986234"/>
          </a:xfrm>
        </p:spPr>
        <p:txBody>
          <a:bodyPr vert="horz" wrap="square" lIns="0" tIns="0" rIns="0" bIns="0" rtlCol="0" anchor="b" anchorCtr="0">
            <a:normAutofit/>
          </a:bodyPr>
          <a:lstStyle/>
          <a:p>
            <a:pPr>
              <a:lnSpc>
                <a:spcPct val="100000"/>
              </a:lnSpc>
            </a:pPr>
            <a:r>
              <a:rPr lang="en-US" sz="6600" b="1" dirty="0">
                <a:solidFill>
                  <a:srgbClr val="FFFFFF"/>
                </a:solidFill>
              </a:rPr>
              <a:t>File Processing</a:t>
            </a:r>
            <a:endParaRPr lang="en-US" sz="6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822576" y="3762198"/>
            <a:ext cx="5437187" cy="2265216"/>
          </a:xfrm>
        </p:spPr>
        <p:txBody>
          <a:bodyPr vert="horz" wrap="square" lIns="0" tIns="0" rIns="0" bIns="0" rtlCol="0">
            <a:normAutofit/>
          </a:bodyPr>
          <a:lstStyle/>
          <a:p>
            <a:pPr marL="0" indent="0">
              <a:lnSpc>
                <a:spcPct val="100000"/>
              </a:lnSpc>
            </a:pPr>
            <a:r>
              <a:rPr lang="en-US" sz="2400" kern="1200" dirty="0">
                <a:latin typeface="+mn-lt"/>
                <a:ea typeface="+mn-ea"/>
                <a:cs typeface="+mn-cs"/>
              </a:rPr>
              <a:t>Nazrin Dolkhanova Sultanli</a:t>
            </a:r>
          </a:p>
          <a:p>
            <a:pPr marL="0" indent="0">
              <a:lnSpc>
                <a:spcPct val="100000"/>
              </a:lnSpc>
            </a:pPr>
            <a:r>
              <a:rPr lang="en-US" sz="1800" dirty="0">
                <a:effectLst/>
                <a:latin typeface="Times New Roman" panose="02020603050405020304" pitchFamily="18" charset="0"/>
                <a:ea typeface="Times New Roman" panose="02020603050405020304" pitchFamily="18" charset="0"/>
              </a:rPr>
              <a:t>Programming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335" dirty="0">
                <a:effectLst/>
                <a:latin typeface="Times New Roman" panose="02020603050405020304" pitchFamily="18" charset="0"/>
                <a:ea typeface="Times New Roman" panose="02020603050405020304" pitchFamily="18" charset="0"/>
              </a:rPr>
              <a:t> </a:t>
            </a:r>
            <a:endParaRPr lang="en-US" sz="2400" kern="1200" dirty="0">
              <a:latin typeface="+mn-lt"/>
              <a:ea typeface="+mn-ea"/>
              <a:cs typeface="+mn-cs"/>
            </a:endParaRPr>
          </a:p>
        </p:txBody>
      </p:sp>
      <p:pic>
        <p:nvPicPr>
          <p:cNvPr id="7" name="Graphic 6">
            <a:extLst>
              <a:ext uri="{FF2B5EF4-FFF2-40B4-BE49-F238E27FC236}">
                <a16:creationId xmlns:a16="http://schemas.microsoft.com/office/drawing/2014/main" id="{8BE51323-B855-A736-DC17-9EAA885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3" y="126654"/>
            <a:ext cx="1304925" cy="809625"/>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01187" y="196900"/>
            <a:ext cx="3565524" cy="866376"/>
          </a:xfrm>
        </p:spPr>
        <p:txBody>
          <a:bodyPr/>
          <a:lstStyle/>
          <a:p>
            <a:r>
              <a:rPr lang="en-US"/>
              <a:t>Agenda</a:t>
            </a:r>
            <a:endParaRPr lang="en-US" dirty="0"/>
          </a:p>
        </p:txBody>
      </p:sp>
      <p:graphicFrame>
        <p:nvGraphicFramePr>
          <p:cNvPr id="17" name="Content Placeholder 2">
            <a:extLst>
              <a:ext uri="{FF2B5EF4-FFF2-40B4-BE49-F238E27FC236}">
                <a16:creationId xmlns:a16="http://schemas.microsoft.com/office/drawing/2014/main" id="{7D76EDB4-01E4-0755-D31B-3AD63BC5935E}"/>
              </a:ext>
            </a:extLst>
          </p:cNvPr>
          <p:cNvGraphicFramePr>
            <a:graphicFrameLocks noGrp="1"/>
          </p:cNvGraphicFramePr>
          <p:nvPr>
            <p:ph idx="1"/>
            <p:extLst>
              <p:ext uri="{D42A27DB-BD31-4B8C-83A1-F6EECF244321}">
                <p14:modId xmlns:p14="http://schemas.microsoft.com/office/powerpoint/2010/main" val="1131096339"/>
              </p:ext>
            </p:extLst>
          </p:nvPr>
        </p:nvGraphicFramePr>
        <p:xfrm>
          <a:off x="714103" y="1378526"/>
          <a:ext cx="3301592" cy="4692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8"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9"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10"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Date Placeholder 13">
            <a:extLst>
              <a:ext uri="{FF2B5EF4-FFF2-40B4-BE49-F238E27FC236}">
                <a16:creationId xmlns:a16="http://schemas.microsoft.com/office/drawing/2014/main" id="{4E95F5B4-8C9F-9EB6-62FF-F268A8D6A440}"/>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61845"/>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nine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b="1" dirty="0">
                <a:solidFill>
                  <a:srgbClr val="FFFFFF"/>
                </a:solidFill>
              </a:rPr>
              <a:t>File Processing</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t>3</a:t>
            </a:fld>
            <a:endParaRPr lang="en-US"/>
          </a:p>
        </p:txBody>
      </p:sp>
      <p:sp>
        <p:nvSpPr>
          <p:cNvPr id="5" name="Date Placeholder 13">
            <a:extLst>
              <a:ext uri="{FF2B5EF4-FFF2-40B4-BE49-F238E27FC236}">
                <a16:creationId xmlns:a16="http://schemas.microsoft.com/office/drawing/2014/main" id="{A4B889AC-2D2F-C7A4-E8C7-C667ADF30E6D}"/>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dirty="0"/>
              <a:t>9</a:t>
            </a:r>
            <a:r>
              <a:rPr lang="en-US" sz="4800" dirty="0"/>
              <a:t>.1 Open and close Files</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
        <p:nvSpPr>
          <p:cNvPr id="9" name="TextBox 8">
            <a:extLst>
              <a:ext uri="{FF2B5EF4-FFF2-40B4-BE49-F238E27FC236}">
                <a16:creationId xmlns:a16="http://schemas.microsoft.com/office/drawing/2014/main" id="{B495D926-6E9F-E902-08A9-F068E3D3D0CC}"/>
              </a:ext>
            </a:extLst>
          </p:cNvPr>
          <p:cNvSpPr txBox="1"/>
          <p:nvPr/>
        </p:nvSpPr>
        <p:spPr>
          <a:xfrm>
            <a:off x="193933" y="1052733"/>
            <a:ext cx="5459993" cy="5693866"/>
          </a:xfrm>
          <a:prstGeom prst="rect">
            <a:avLst/>
          </a:prstGeom>
          <a:noFill/>
        </p:spPr>
        <p:txBody>
          <a:bodyPr wrap="square">
            <a:spAutoFit/>
          </a:bodyPr>
          <a:lstStyle/>
          <a:p>
            <a:pPr algn="just"/>
            <a:r>
              <a:rPr lang="en-US" sz="1400" dirty="0">
                <a:latin typeface="UtopiaStd-Regular"/>
              </a:rPr>
              <a:t>When working with files, you need to declare a pointer of type file. This declaration is needed for communication between the file and the program.</a:t>
            </a:r>
          </a:p>
          <a:p>
            <a:pPr algn="just"/>
            <a:endParaRPr lang="en-US" sz="1400" dirty="0">
              <a:latin typeface="UtopiaStd-Regular"/>
            </a:endParaRPr>
          </a:p>
          <a:p>
            <a:pPr algn="just"/>
            <a:r>
              <a:rPr lang="en-US" sz="1400" dirty="0"/>
              <a:t>FILE *</a:t>
            </a:r>
            <a:r>
              <a:rPr lang="en-US" sz="1400" dirty="0" err="1">
                <a:solidFill>
                  <a:srgbClr val="00B0F0"/>
                </a:solidFill>
              </a:rPr>
              <a:t>fptr</a:t>
            </a:r>
            <a:r>
              <a:rPr lang="en-US" sz="1400" dirty="0"/>
              <a:t>;</a:t>
            </a:r>
          </a:p>
          <a:p>
            <a:pPr algn="just"/>
            <a:endParaRPr lang="en-US" sz="1400" dirty="0"/>
          </a:p>
          <a:p>
            <a:pPr algn="just"/>
            <a:r>
              <a:rPr lang="en-US" sz="1400" dirty="0"/>
              <a:t>Opening a file is performed using the </a:t>
            </a:r>
            <a:r>
              <a:rPr lang="en-US" sz="1400" dirty="0" err="1"/>
              <a:t>fopen</a:t>
            </a:r>
            <a:r>
              <a:rPr lang="en-US" sz="1400" dirty="0"/>
              <a:t>() function defined in the </a:t>
            </a:r>
            <a:r>
              <a:rPr lang="en-US" sz="1400" dirty="0" err="1"/>
              <a:t>stdio.h</a:t>
            </a:r>
            <a:r>
              <a:rPr lang="en-US" sz="1400" dirty="0"/>
              <a:t> header file.</a:t>
            </a:r>
          </a:p>
          <a:p>
            <a:pPr algn="just"/>
            <a:endParaRPr lang="en-US" sz="1400" dirty="0"/>
          </a:p>
          <a:p>
            <a:pPr algn="just"/>
            <a:r>
              <a:rPr lang="en-US" sz="1400" dirty="0"/>
              <a:t>The syntax for opening a file in standard I/O is:</a:t>
            </a:r>
          </a:p>
          <a:p>
            <a:pPr algn="just"/>
            <a:endParaRPr lang="en-US" sz="1400" dirty="0"/>
          </a:p>
          <a:p>
            <a:pPr algn="just"/>
            <a:r>
              <a:rPr lang="en-US" sz="1400" dirty="0" err="1">
                <a:solidFill>
                  <a:srgbClr val="00B0F0"/>
                </a:solidFill>
              </a:rPr>
              <a:t>ptr</a:t>
            </a:r>
            <a:r>
              <a:rPr lang="en-US" sz="1400" dirty="0">
                <a:solidFill>
                  <a:srgbClr val="00B0F0"/>
                </a:solidFill>
              </a:rPr>
              <a:t> </a:t>
            </a:r>
            <a:r>
              <a:rPr lang="en-US" sz="1400" dirty="0"/>
              <a:t>= </a:t>
            </a:r>
            <a:r>
              <a:rPr lang="en-US" sz="1400" dirty="0" err="1"/>
              <a:t>fopen</a:t>
            </a:r>
            <a:r>
              <a:rPr lang="en-US" sz="1400" dirty="0"/>
              <a:t>(</a:t>
            </a:r>
            <a:r>
              <a:rPr lang="en-US" sz="1400" dirty="0">
                <a:solidFill>
                  <a:srgbClr val="00B050"/>
                </a:solidFill>
              </a:rPr>
              <a:t>"</a:t>
            </a:r>
            <a:r>
              <a:rPr lang="en-US" sz="1400" dirty="0" err="1">
                <a:solidFill>
                  <a:srgbClr val="00B050"/>
                </a:solidFill>
              </a:rPr>
              <a:t>fileopen</a:t>
            </a:r>
            <a:r>
              <a:rPr lang="en-US" sz="1400" dirty="0">
                <a:solidFill>
                  <a:srgbClr val="00B050"/>
                </a:solidFill>
              </a:rPr>
              <a:t>","mode");</a:t>
            </a:r>
          </a:p>
          <a:p>
            <a:pPr algn="just"/>
            <a:endParaRPr lang="en-US" sz="1400" dirty="0">
              <a:solidFill>
                <a:schemeClr val="tx1">
                  <a:lumMod val="95000"/>
                </a:schemeClr>
              </a:solidFill>
            </a:endParaRPr>
          </a:p>
          <a:p>
            <a:pPr algn="just"/>
            <a:r>
              <a:rPr lang="en-US" sz="1400" i="1" dirty="0">
                <a:solidFill>
                  <a:schemeClr val="tx1">
                    <a:lumMod val="95000"/>
                  </a:schemeClr>
                </a:solidFill>
              </a:rPr>
              <a:t>Example: </a:t>
            </a:r>
            <a:r>
              <a:rPr lang="en-US" sz="1400" i="1" dirty="0" err="1">
                <a:solidFill>
                  <a:schemeClr val="tx1">
                    <a:lumMod val="95000"/>
                  </a:schemeClr>
                </a:solidFill>
              </a:rPr>
              <a:t>fopen</a:t>
            </a:r>
            <a:r>
              <a:rPr lang="en-US" sz="1400" i="1" dirty="0">
                <a:solidFill>
                  <a:schemeClr val="tx1">
                    <a:lumMod val="95000"/>
                  </a:schemeClr>
                </a:solidFill>
              </a:rPr>
              <a:t>("E:\\cprogram\\newprogram.txt","w");</a:t>
            </a:r>
          </a:p>
          <a:p>
            <a:pPr algn="just"/>
            <a:endParaRPr lang="en-US" sz="1400" i="1" dirty="0">
              <a:solidFill>
                <a:schemeClr val="tx1">
                  <a:lumMod val="95000"/>
                </a:schemeClr>
              </a:solidFill>
            </a:endParaRPr>
          </a:p>
          <a:p>
            <a:pPr algn="just"/>
            <a:endParaRPr lang="en-US" sz="1400" i="1" dirty="0">
              <a:solidFill>
                <a:schemeClr val="tx1">
                  <a:lumMod val="95000"/>
                </a:schemeClr>
              </a:solidFill>
            </a:endParaRPr>
          </a:p>
          <a:p>
            <a:pPr algn="just"/>
            <a:endParaRPr lang="en-US" sz="1400" i="1" dirty="0">
              <a:solidFill>
                <a:schemeClr val="tx1">
                  <a:lumMod val="95000"/>
                </a:schemeClr>
              </a:solidFill>
            </a:endParaRPr>
          </a:p>
          <a:p>
            <a:pPr algn="just"/>
            <a:r>
              <a:rPr lang="en-US" sz="1400" dirty="0">
                <a:latin typeface="UtopiaStd-Regular"/>
              </a:rPr>
              <a:t>The file (both text and binary) should be closed after reading/writing.</a:t>
            </a:r>
          </a:p>
          <a:p>
            <a:pPr algn="just"/>
            <a:endParaRPr lang="en-US" sz="1400" dirty="0">
              <a:latin typeface="UtopiaStd-Regular"/>
            </a:endParaRPr>
          </a:p>
          <a:p>
            <a:pPr algn="just"/>
            <a:r>
              <a:rPr lang="en-US" sz="1400" dirty="0"/>
              <a:t>Closing a file is performed using the </a:t>
            </a:r>
            <a:r>
              <a:rPr lang="en-US" sz="1400" dirty="0" err="1"/>
              <a:t>fclose</a:t>
            </a:r>
            <a:r>
              <a:rPr lang="en-US" sz="1400" dirty="0"/>
              <a:t>() function.</a:t>
            </a:r>
          </a:p>
          <a:p>
            <a:pPr algn="just"/>
            <a:endParaRPr lang="en-US" sz="1400" dirty="0"/>
          </a:p>
          <a:p>
            <a:pPr algn="just"/>
            <a:r>
              <a:rPr lang="en-US" sz="1400" dirty="0" err="1"/>
              <a:t>fclose</a:t>
            </a:r>
            <a:r>
              <a:rPr lang="en-US" sz="1400" dirty="0"/>
              <a:t>(</a:t>
            </a:r>
            <a:r>
              <a:rPr lang="en-US" sz="1400" dirty="0" err="1">
                <a:solidFill>
                  <a:srgbClr val="00B0F0"/>
                </a:solidFill>
              </a:rPr>
              <a:t>fptr</a:t>
            </a:r>
            <a:r>
              <a:rPr lang="en-US" sz="1400" dirty="0"/>
              <a:t>);</a:t>
            </a:r>
          </a:p>
          <a:p>
            <a:pPr algn="just"/>
            <a:r>
              <a:rPr lang="en-US" sz="1400" dirty="0"/>
              <a:t>Here, </a:t>
            </a:r>
            <a:r>
              <a:rPr lang="en-US" sz="1400" dirty="0" err="1"/>
              <a:t>fptr</a:t>
            </a:r>
            <a:r>
              <a:rPr lang="en-US" sz="1400" dirty="0"/>
              <a:t> is a file pointer associated with the file to be closed.</a:t>
            </a:r>
          </a:p>
          <a:p>
            <a:pPr algn="just"/>
            <a:endParaRPr lang="en-US" sz="1400" i="1" dirty="0">
              <a:solidFill>
                <a:schemeClr val="tx1">
                  <a:lumMod val="95000"/>
                </a:schemeClr>
              </a:solidFill>
            </a:endParaRPr>
          </a:p>
        </p:txBody>
      </p:sp>
      <p:sp>
        <p:nvSpPr>
          <p:cNvPr id="12" name="Footer Placeholder 4">
            <a:extLst>
              <a:ext uri="{FF2B5EF4-FFF2-40B4-BE49-F238E27FC236}">
                <a16:creationId xmlns:a16="http://schemas.microsoft.com/office/drawing/2014/main" id="{12BFB331-00C8-219A-82C5-486EDE042ED5}"/>
              </a:ext>
            </a:extLst>
          </p:cNvPr>
          <p:cNvSpPr>
            <a:spLocks noGrp="1"/>
          </p:cNvSpPr>
          <p:nvPr>
            <p:ph type="ftr" sz="quarter" idx="11"/>
          </p:nvPr>
        </p:nvSpPr>
        <p:spPr>
          <a:xfrm>
            <a:off x="3359150" y="6507212"/>
            <a:ext cx="6379210" cy="153888"/>
          </a:xfrm>
        </p:spPr>
        <p:txBody>
          <a:bodyPr/>
          <a:lstStyle/>
          <a:p>
            <a:r>
              <a:rPr lang="en-US" dirty="0"/>
              <a:t>C Ho to </a:t>
            </a:r>
            <a:r>
              <a:rPr lang="en-US" dirty="0" err="1"/>
              <a:t>Progrm</a:t>
            </a:r>
            <a:endParaRPr lang="en-US" dirty="0"/>
          </a:p>
        </p:txBody>
      </p:sp>
      <p:pic>
        <p:nvPicPr>
          <p:cNvPr id="5" name="Picture 4"/>
          <p:cNvPicPr>
            <a:picLocks noChangeAspect="1"/>
          </p:cNvPicPr>
          <p:nvPr/>
        </p:nvPicPr>
        <p:blipFill>
          <a:blip r:embed="rId3"/>
          <a:stretch>
            <a:fillRect/>
          </a:stretch>
        </p:blipFill>
        <p:spPr>
          <a:xfrm>
            <a:off x="6160043" y="1184956"/>
            <a:ext cx="5481094" cy="4040188"/>
          </a:xfrm>
          <a:prstGeom prst="rect">
            <a:avLst/>
          </a:prstGeom>
        </p:spPr>
      </p:pic>
    </p:spTree>
    <p:extLst>
      <p:ext uri="{BB962C8B-B14F-4D97-AF65-F5344CB8AC3E}">
        <p14:creationId xmlns:p14="http://schemas.microsoft.com/office/powerpoint/2010/main" val="214555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dirty="0"/>
              <a:t>9</a:t>
            </a:r>
            <a:r>
              <a:rPr lang="en-US" sz="4800" dirty="0"/>
              <a:t>.2 Reading Files</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
        <p:nvSpPr>
          <p:cNvPr id="2" name="TextBox 1">
            <a:extLst>
              <a:ext uri="{FF2B5EF4-FFF2-40B4-BE49-F238E27FC236}">
                <a16:creationId xmlns:a16="http://schemas.microsoft.com/office/drawing/2014/main" id="{302D581D-5ADB-0919-73DE-95061902FBDB}"/>
              </a:ext>
            </a:extLst>
          </p:cNvPr>
          <p:cNvSpPr txBox="1"/>
          <p:nvPr/>
        </p:nvSpPr>
        <p:spPr>
          <a:xfrm>
            <a:off x="1471745" y="1858818"/>
            <a:ext cx="8618461" cy="3416320"/>
          </a:xfrm>
          <a:prstGeom prst="rect">
            <a:avLst/>
          </a:prstGeom>
          <a:noFill/>
        </p:spPr>
        <p:txBody>
          <a:bodyPr wrap="square">
            <a:spAutoFit/>
          </a:bodyPr>
          <a:lstStyle/>
          <a:p>
            <a:pPr marL="285750" indent="-285750" algn="just">
              <a:buFont typeface="Arial" panose="020B0604020202020204" pitchFamily="34" charset="0"/>
              <a:buChar char="•"/>
            </a:pPr>
            <a:r>
              <a:rPr lang="fr-FR" dirty="0" err="1">
                <a:latin typeface="UtopiaStd-Regular"/>
              </a:rPr>
              <a:t>int</a:t>
            </a:r>
            <a:r>
              <a:rPr lang="fr-FR" dirty="0">
                <a:latin typeface="UtopiaStd-Regular"/>
              </a:rPr>
              <a:t> </a:t>
            </a:r>
            <a:r>
              <a:rPr lang="fr-FR" dirty="0" err="1">
                <a:latin typeface="UtopiaStd-Regular"/>
              </a:rPr>
              <a:t>fputc</a:t>
            </a:r>
            <a:r>
              <a:rPr lang="fr-FR" dirty="0">
                <a:latin typeface="UtopiaStd-Regular"/>
              </a:rPr>
              <a:t>( </a:t>
            </a:r>
            <a:r>
              <a:rPr lang="fr-FR" dirty="0" err="1">
                <a:latin typeface="UtopiaStd-Regular"/>
              </a:rPr>
              <a:t>int</a:t>
            </a:r>
            <a:r>
              <a:rPr lang="fr-FR" dirty="0">
                <a:latin typeface="UtopiaStd-Regular"/>
              </a:rPr>
              <a:t> c, FILE *</a:t>
            </a:r>
            <a:r>
              <a:rPr lang="fr-FR" dirty="0" err="1">
                <a:latin typeface="UtopiaStd-Regular"/>
              </a:rPr>
              <a:t>fp</a:t>
            </a:r>
            <a:r>
              <a:rPr lang="fr-FR" dirty="0">
                <a:latin typeface="UtopiaStd-Regular"/>
              </a:rPr>
              <a:t> );</a:t>
            </a:r>
          </a:p>
          <a:p>
            <a:pPr algn="just"/>
            <a:r>
              <a:rPr lang="en-US" dirty="0">
                <a:latin typeface="UtopiaStd-Regular"/>
              </a:rPr>
              <a:t>The function </a:t>
            </a:r>
            <a:r>
              <a:rPr lang="en-US" dirty="0" err="1">
                <a:latin typeface="UtopiaStd-Regular"/>
              </a:rPr>
              <a:t>fputc</a:t>
            </a:r>
            <a:r>
              <a:rPr lang="en-US" dirty="0">
                <a:latin typeface="UtopiaStd-Regular"/>
              </a:rPr>
              <a:t>() writes the character value of the argument c to the output stream referenced by fp. It returns the written character written on success otherwise EOF if there is an error. You can use the following functions to write a null-terminated string to a stream −</a:t>
            </a:r>
          </a:p>
          <a:p>
            <a:pPr algn="just"/>
            <a:endParaRPr lang="fr-FR" dirty="0">
              <a:latin typeface="UtopiaStd-Regular"/>
            </a:endParaRPr>
          </a:p>
          <a:p>
            <a:pPr marL="285750" indent="-285750" algn="just">
              <a:buFont typeface="Arial" panose="020B0604020202020204" pitchFamily="34" charset="0"/>
              <a:buChar char="•"/>
            </a:pPr>
            <a:r>
              <a:rPr lang="en-US" dirty="0" err="1"/>
              <a:t>int</a:t>
            </a:r>
            <a:r>
              <a:rPr lang="en-US" dirty="0"/>
              <a:t> </a:t>
            </a:r>
            <a:r>
              <a:rPr lang="en-US" dirty="0" err="1"/>
              <a:t>fputs</a:t>
            </a:r>
            <a:r>
              <a:rPr lang="en-US" dirty="0"/>
              <a:t>( </a:t>
            </a:r>
            <a:r>
              <a:rPr lang="en-US" dirty="0" err="1"/>
              <a:t>const</a:t>
            </a:r>
            <a:r>
              <a:rPr lang="en-US" dirty="0"/>
              <a:t> char *s, FILE *</a:t>
            </a:r>
            <a:r>
              <a:rPr lang="en-US" dirty="0" err="1"/>
              <a:t>fp</a:t>
            </a:r>
            <a:r>
              <a:rPr lang="en-US" dirty="0"/>
              <a:t> );</a:t>
            </a:r>
          </a:p>
          <a:p>
            <a:pPr algn="just"/>
            <a:r>
              <a:rPr lang="en-US" dirty="0"/>
              <a:t>The function </a:t>
            </a:r>
            <a:r>
              <a:rPr lang="en-US" dirty="0" err="1"/>
              <a:t>fputs</a:t>
            </a:r>
            <a:r>
              <a:rPr lang="en-US" dirty="0"/>
              <a:t>() writes the string s to the output stream referenced by fp. It returns a non-negative value on success, otherwise EOF is returned in case of any error. </a:t>
            </a:r>
          </a:p>
          <a:p>
            <a:pPr algn="just"/>
            <a:endParaRPr lang="en-US" dirty="0"/>
          </a:p>
          <a:p>
            <a:pPr marL="285750" indent="-285750" algn="just">
              <a:buFont typeface="Arial" panose="020B0604020202020204" pitchFamily="34" charset="0"/>
              <a:buChar char="•"/>
            </a:pPr>
            <a:r>
              <a:rPr lang="en-US" dirty="0" err="1"/>
              <a:t>int</a:t>
            </a:r>
            <a:r>
              <a:rPr lang="en-US" dirty="0"/>
              <a:t> </a:t>
            </a:r>
            <a:r>
              <a:rPr lang="en-US" dirty="0" err="1"/>
              <a:t>fprintf</a:t>
            </a:r>
            <a:r>
              <a:rPr lang="en-US" dirty="0"/>
              <a:t>(FILE *</a:t>
            </a:r>
            <a:r>
              <a:rPr lang="en-US" dirty="0" err="1"/>
              <a:t>fp</a:t>
            </a:r>
            <a:r>
              <a:rPr lang="en-US" dirty="0"/>
              <a:t>, </a:t>
            </a:r>
            <a:r>
              <a:rPr lang="en-US" dirty="0" err="1"/>
              <a:t>const</a:t>
            </a:r>
            <a:r>
              <a:rPr lang="en-US" dirty="0"/>
              <a:t> char *format, ...) </a:t>
            </a:r>
          </a:p>
          <a:p>
            <a:pPr algn="just"/>
            <a:r>
              <a:rPr lang="en-US" dirty="0"/>
              <a:t>The function </a:t>
            </a:r>
            <a:r>
              <a:rPr lang="en-US" dirty="0" err="1"/>
              <a:t>fprintf</a:t>
            </a:r>
            <a:r>
              <a:rPr lang="en-US" dirty="0"/>
              <a:t>() writes  a string into a file as well.</a:t>
            </a:r>
          </a:p>
        </p:txBody>
      </p:sp>
    </p:spTree>
    <p:extLst>
      <p:ext uri="{BB962C8B-B14F-4D97-AF65-F5344CB8AC3E}">
        <p14:creationId xmlns:p14="http://schemas.microsoft.com/office/powerpoint/2010/main" val="167502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781173" y="377893"/>
            <a:ext cx="10436450" cy="678965"/>
          </a:xfrm>
        </p:spPr>
        <p:txBody>
          <a:bodyPr vert="horz" wrap="square" lIns="0" tIns="0" rIns="0" bIns="0" rtlCol="0" anchor="b" anchorCtr="0">
            <a:normAutofit/>
          </a:bodyPr>
          <a:lstStyle/>
          <a:p>
            <a:r>
              <a:rPr lang="en-US" dirty="0"/>
              <a:t>9.3 Writing Files</a:t>
            </a:r>
          </a:p>
        </p:txBody>
      </p:sp>
      <p:grpSp>
        <p:nvGrpSpPr>
          <p:cNvPr id="29" name="Group 2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3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916242EC-A1D4-4590-B2F5-EA78153FD17A}" type="datetime1">
              <a:rPr lang="en-US" smtClean="0">
                <a:solidFill>
                  <a:schemeClr val="tx1">
                    <a:alpha val="80000"/>
                  </a:schemeClr>
                </a:solidFill>
              </a:rPr>
              <a:pPr>
                <a:spcAft>
                  <a:spcPts val="600"/>
                </a:spcAft>
              </a:pPr>
              <a:t>11/23/2022</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14" name="TextBox 13">
            <a:extLst>
              <a:ext uri="{FF2B5EF4-FFF2-40B4-BE49-F238E27FC236}">
                <a16:creationId xmlns:a16="http://schemas.microsoft.com/office/drawing/2014/main" id="{302D581D-5ADB-0919-73DE-95061902FBDB}"/>
              </a:ext>
            </a:extLst>
          </p:cNvPr>
          <p:cNvSpPr txBox="1"/>
          <p:nvPr/>
        </p:nvSpPr>
        <p:spPr>
          <a:xfrm>
            <a:off x="1142938" y="1779289"/>
            <a:ext cx="9381806" cy="4247317"/>
          </a:xfrm>
          <a:prstGeom prst="rect">
            <a:avLst/>
          </a:prstGeom>
          <a:noFill/>
        </p:spPr>
        <p:txBody>
          <a:bodyPr wrap="square">
            <a:spAutoFit/>
          </a:bodyPr>
          <a:lstStyle/>
          <a:p>
            <a:pPr marL="285750" indent="-285750" algn="just">
              <a:buFont typeface="Arial" panose="020B0604020202020204" pitchFamily="34" charset="0"/>
              <a:buChar char="•"/>
            </a:pPr>
            <a:r>
              <a:rPr lang="en-US" dirty="0" err="1">
                <a:latin typeface="UtopiaStd-Regular"/>
              </a:rPr>
              <a:t>int</a:t>
            </a:r>
            <a:r>
              <a:rPr lang="en-US" dirty="0">
                <a:latin typeface="UtopiaStd-Regular"/>
              </a:rPr>
              <a:t> </a:t>
            </a:r>
            <a:r>
              <a:rPr lang="en-US" dirty="0" err="1">
                <a:latin typeface="UtopiaStd-Regular"/>
              </a:rPr>
              <a:t>fgetc</a:t>
            </a:r>
            <a:r>
              <a:rPr lang="en-US" dirty="0">
                <a:latin typeface="UtopiaStd-Regular"/>
              </a:rPr>
              <a:t>( FILE * </a:t>
            </a:r>
            <a:r>
              <a:rPr lang="en-US" dirty="0" err="1">
                <a:latin typeface="UtopiaStd-Regular"/>
              </a:rPr>
              <a:t>fp</a:t>
            </a:r>
            <a:r>
              <a:rPr lang="en-US" dirty="0">
                <a:latin typeface="UtopiaStd-Regular"/>
              </a:rPr>
              <a:t> );</a:t>
            </a:r>
          </a:p>
          <a:p>
            <a:pPr algn="just"/>
            <a:r>
              <a:rPr lang="en-US" dirty="0"/>
              <a:t>The </a:t>
            </a:r>
            <a:r>
              <a:rPr lang="en-US" dirty="0" err="1"/>
              <a:t>fgetc</a:t>
            </a:r>
            <a:r>
              <a:rPr lang="en-US" dirty="0"/>
              <a:t>() function reads a character from the input file referenced by fp. The return value is the character read, or in case of any error, it returns EOF. The following function allows to read a string from a stream −</a:t>
            </a:r>
          </a:p>
          <a:p>
            <a:pPr algn="just"/>
            <a:endParaRPr lang="en-US" dirty="0"/>
          </a:p>
          <a:p>
            <a:pPr marL="285750" indent="-285750" algn="just">
              <a:buFont typeface="Arial" panose="020B0604020202020204" pitchFamily="34" charset="0"/>
              <a:buChar char="•"/>
            </a:pPr>
            <a:r>
              <a:rPr lang="en-US" dirty="0"/>
              <a:t>char *</a:t>
            </a:r>
            <a:r>
              <a:rPr lang="en-US" dirty="0" err="1"/>
              <a:t>fgets</a:t>
            </a:r>
            <a:r>
              <a:rPr lang="en-US" dirty="0"/>
              <a:t>( char *</a:t>
            </a:r>
            <a:r>
              <a:rPr lang="en-US" dirty="0" err="1"/>
              <a:t>buf</a:t>
            </a:r>
            <a:r>
              <a:rPr lang="en-US" dirty="0"/>
              <a:t>, </a:t>
            </a:r>
            <a:r>
              <a:rPr lang="en-US" dirty="0" err="1"/>
              <a:t>int</a:t>
            </a:r>
            <a:r>
              <a:rPr lang="en-US" dirty="0"/>
              <a:t> n, FILE *</a:t>
            </a:r>
            <a:r>
              <a:rPr lang="en-US" dirty="0" err="1"/>
              <a:t>fp</a:t>
            </a:r>
            <a:r>
              <a:rPr lang="en-US" dirty="0"/>
              <a:t> );</a:t>
            </a:r>
          </a:p>
          <a:p>
            <a:pPr algn="just"/>
            <a:r>
              <a:rPr lang="en-US" dirty="0"/>
              <a:t>The functions </a:t>
            </a:r>
            <a:r>
              <a:rPr lang="en-US" dirty="0" err="1"/>
              <a:t>fgets</a:t>
            </a:r>
            <a:r>
              <a:rPr lang="en-US" dirty="0"/>
              <a:t>() reads up to n-1 characters from the input stream referenced by fp. It copies the read string into the buffer </a:t>
            </a:r>
            <a:r>
              <a:rPr lang="en-US" dirty="0" err="1"/>
              <a:t>buf</a:t>
            </a:r>
            <a:r>
              <a:rPr lang="en-US" dirty="0"/>
              <a:t>, appending a null character to terminate the string. If this function encounters a newline character '\n' or the end of the file EOF before they have read the maximum number of characters, then it returns only the characters read up to that point including the new line character.</a:t>
            </a:r>
          </a:p>
          <a:p>
            <a:pPr algn="just"/>
            <a:endParaRPr lang="en-US" dirty="0"/>
          </a:p>
          <a:p>
            <a:pPr marL="285750" indent="-285750" algn="just">
              <a:buFont typeface="Arial" panose="020B0604020202020204" pitchFamily="34" charset="0"/>
              <a:buChar char="•"/>
            </a:pPr>
            <a:r>
              <a:rPr lang="fr-FR" dirty="0" err="1"/>
              <a:t>int</a:t>
            </a:r>
            <a:r>
              <a:rPr lang="fr-FR" dirty="0"/>
              <a:t> </a:t>
            </a:r>
            <a:r>
              <a:rPr lang="fr-FR" dirty="0" err="1"/>
              <a:t>fscanf</a:t>
            </a:r>
            <a:r>
              <a:rPr lang="fr-FR" dirty="0"/>
              <a:t>(FILE *</a:t>
            </a:r>
            <a:r>
              <a:rPr lang="fr-FR" dirty="0" err="1"/>
              <a:t>fp</a:t>
            </a:r>
            <a:r>
              <a:rPr lang="fr-FR" dirty="0"/>
              <a:t>, </a:t>
            </a:r>
            <a:r>
              <a:rPr lang="fr-FR" dirty="0" err="1"/>
              <a:t>const</a:t>
            </a:r>
            <a:r>
              <a:rPr lang="fr-FR" dirty="0"/>
              <a:t> char *format, ...)</a:t>
            </a:r>
            <a:endParaRPr lang="en-US" dirty="0"/>
          </a:p>
          <a:p>
            <a:pPr algn="just"/>
            <a:r>
              <a:rPr lang="en-US" dirty="0"/>
              <a:t>The function reads strings from a file, but it stops reading after encountering the first space character.</a:t>
            </a:r>
          </a:p>
        </p:txBody>
      </p:sp>
    </p:spTree>
    <p:extLst>
      <p:ext uri="{BB962C8B-B14F-4D97-AF65-F5344CB8AC3E}">
        <p14:creationId xmlns:p14="http://schemas.microsoft.com/office/powerpoint/2010/main" val="156676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879804"/>
          </a:xfrm>
        </p:spPr>
        <p:txBody>
          <a:bodyPr/>
          <a:lstStyle/>
          <a:p>
            <a:r>
              <a:rPr lang="en-US" dirty="0"/>
              <a:t>9.4 rewind() and </a:t>
            </a:r>
            <a:r>
              <a:rPr lang="en-US" dirty="0" err="1"/>
              <a:t>fseek</a:t>
            </a:r>
            <a:r>
              <a:rPr lang="en-US" dirty="0"/>
              <a:t>()</a:t>
            </a:r>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
        <p:nvSpPr>
          <p:cNvPr id="5" name="Rectangle 4"/>
          <p:cNvSpPr/>
          <p:nvPr/>
        </p:nvSpPr>
        <p:spPr>
          <a:xfrm>
            <a:off x="425322" y="1075652"/>
            <a:ext cx="12165965" cy="2585323"/>
          </a:xfrm>
          <a:prstGeom prst="rect">
            <a:avLst/>
          </a:prstGeom>
        </p:spPr>
        <p:txBody>
          <a:bodyPr wrap="square">
            <a:spAutoFit/>
          </a:bodyPr>
          <a:lstStyle/>
          <a:p>
            <a:pPr algn="just"/>
            <a:r>
              <a:rPr lang="en-US" dirty="0"/>
              <a:t>If you have many records inside a file and need to access a record at a specific position, you need to loop through all the records before it to get the record.</a:t>
            </a:r>
          </a:p>
          <a:p>
            <a:pPr algn="just"/>
            <a:r>
              <a:rPr lang="en-US" dirty="0"/>
              <a:t>This will waste a lot of memory and operation time. An easier way to get to the required data can be achieved using </a:t>
            </a:r>
            <a:r>
              <a:rPr lang="en-US" dirty="0" err="1"/>
              <a:t>fseek</a:t>
            </a:r>
            <a:r>
              <a:rPr lang="en-US" dirty="0"/>
              <a:t>().</a:t>
            </a:r>
          </a:p>
          <a:p>
            <a:pPr algn="just"/>
            <a:r>
              <a:rPr lang="en-US" dirty="0"/>
              <a:t>As the name suggests, </a:t>
            </a:r>
            <a:r>
              <a:rPr lang="en-US" dirty="0" err="1"/>
              <a:t>fseek</a:t>
            </a:r>
            <a:r>
              <a:rPr lang="en-US" dirty="0"/>
              <a:t>() seeks the cursor to the given record in the file.</a:t>
            </a:r>
          </a:p>
          <a:p>
            <a:pPr algn="just"/>
            <a:endParaRPr lang="en-US" dirty="0"/>
          </a:p>
          <a:p>
            <a:pPr algn="just"/>
            <a:r>
              <a:rPr lang="en-US" dirty="0" err="1"/>
              <a:t>fseek</a:t>
            </a:r>
            <a:r>
              <a:rPr lang="en-US" dirty="0"/>
              <a:t>(FILE * stream, </a:t>
            </a:r>
            <a:r>
              <a:rPr lang="en-US" dirty="0">
                <a:solidFill>
                  <a:srgbClr val="7030A0"/>
                </a:solidFill>
              </a:rPr>
              <a:t>long </a:t>
            </a:r>
            <a:r>
              <a:rPr lang="en-US" dirty="0" err="1">
                <a:solidFill>
                  <a:srgbClr val="7030A0"/>
                </a:solidFill>
              </a:rPr>
              <a:t>int</a:t>
            </a:r>
            <a:r>
              <a:rPr lang="en-US" dirty="0">
                <a:solidFill>
                  <a:srgbClr val="7030A0"/>
                </a:solidFill>
              </a:rPr>
              <a:t> </a:t>
            </a:r>
            <a:r>
              <a:rPr lang="en-US" dirty="0"/>
              <a:t>offset, </a:t>
            </a:r>
            <a:r>
              <a:rPr lang="en-US" dirty="0" err="1">
                <a:solidFill>
                  <a:srgbClr val="7030A0"/>
                </a:solidFill>
              </a:rPr>
              <a:t>int</a:t>
            </a:r>
            <a:r>
              <a:rPr lang="en-US" dirty="0">
                <a:solidFill>
                  <a:srgbClr val="7030A0"/>
                </a:solidFill>
              </a:rPr>
              <a:t> </a:t>
            </a:r>
            <a:r>
              <a:rPr lang="en-US" dirty="0"/>
              <a:t>whence);</a:t>
            </a:r>
          </a:p>
          <a:p>
            <a:pPr algn="just"/>
            <a:endParaRPr lang="en-US" dirty="0"/>
          </a:p>
          <a:p>
            <a:pPr algn="just"/>
            <a:r>
              <a:rPr lang="en-US" dirty="0"/>
              <a:t>The first parameter stream is the pointer to the file. The second parameter is the position of the record to be found, and the third parameter specifies the location where the offset starts.</a:t>
            </a:r>
          </a:p>
        </p:txBody>
      </p:sp>
      <p:pic>
        <p:nvPicPr>
          <p:cNvPr id="9" name="Picture 8"/>
          <p:cNvPicPr>
            <a:picLocks noChangeAspect="1"/>
          </p:cNvPicPr>
          <p:nvPr/>
        </p:nvPicPr>
        <p:blipFill>
          <a:blip r:embed="rId3"/>
          <a:stretch>
            <a:fillRect/>
          </a:stretch>
        </p:blipFill>
        <p:spPr>
          <a:xfrm>
            <a:off x="550863" y="3934808"/>
            <a:ext cx="5989368" cy="1926074"/>
          </a:xfrm>
          <a:prstGeom prst="rect">
            <a:avLst/>
          </a:prstGeom>
        </p:spPr>
      </p:pic>
      <p:sp>
        <p:nvSpPr>
          <p:cNvPr id="3" name="TextBox 2">
            <a:extLst>
              <a:ext uri="{FF2B5EF4-FFF2-40B4-BE49-F238E27FC236}">
                <a16:creationId xmlns:a16="http://schemas.microsoft.com/office/drawing/2014/main" id="{B34FB77C-02DF-CEA1-B603-373AD6D79B24}"/>
              </a:ext>
            </a:extLst>
          </p:cNvPr>
          <p:cNvSpPr txBox="1"/>
          <p:nvPr/>
        </p:nvSpPr>
        <p:spPr>
          <a:xfrm>
            <a:off x="7678865" y="4436180"/>
            <a:ext cx="3833431" cy="923330"/>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Nunito" pitchFamily="2" charset="0"/>
              </a:rPr>
              <a:t>void rewind(FILE *stream)</a:t>
            </a:r>
            <a:r>
              <a:rPr lang="en-US" b="0" i="0" dirty="0">
                <a:effectLst/>
                <a:latin typeface="Nunito" pitchFamily="2" charset="0"/>
              </a:rPr>
              <a:t> sets the file position to the beginning of the file of the given </a:t>
            </a:r>
            <a:r>
              <a:rPr lang="en-US" b="1" i="0" dirty="0">
                <a:effectLst/>
                <a:latin typeface="Nunito" pitchFamily="2" charset="0"/>
              </a:rPr>
              <a:t>stream</a:t>
            </a:r>
            <a:r>
              <a:rPr lang="en-US" b="0" i="0" dirty="0">
                <a:effectLst/>
                <a:latin typeface="Nunito" pitchFamily="2" charset="0"/>
              </a:rPr>
              <a:t>.</a:t>
            </a:r>
            <a:endParaRPr lang="en-GB" dirty="0"/>
          </a:p>
        </p:txBody>
      </p:sp>
    </p:spTree>
    <p:extLst>
      <p:ext uri="{BB962C8B-B14F-4D97-AF65-F5344CB8AC3E}">
        <p14:creationId xmlns:p14="http://schemas.microsoft.com/office/powerpoint/2010/main" val="278879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790114" y="4068661"/>
            <a:ext cx="6693709" cy="2003527"/>
          </a:xfrm>
        </p:spPr>
        <p:txBody>
          <a:bodyPr>
            <a:normAutofit fontScale="77500" lnSpcReduction="20000"/>
          </a:bodyPr>
          <a:lstStyle/>
          <a:p>
            <a:r>
              <a:rPr lang="en-US" sz="2600" b="1" dirty="0">
                <a:solidFill>
                  <a:srgbClr val="FF0000">
                    <a:alpha val="60000"/>
                  </a:srgbClr>
                </a:solidFill>
              </a:rPr>
              <a:t>Each Reference is indicated on the footer on each slide.</a:t>
            </a:r>
          </a:p>
          <a:p>
            <a:r>
              <a:rPr lang="en-US" sz="2300" dirty="0"/>
              <a:t>Books:</a:t>
            </a:r>
          </a:p>
          <a:p>
            <a:pPr marL="742950" marR="783590" lvl="1" indent="-285750">
              <a:lnSpc>
                <a:spcPct val="98000"/>
              </a:lnSpc>
              <a:spcAft>
                <a:spcPts val="0"/>
              </a:spcAft>
              <a:buFont typeface="+mj-lt"/>
              <a:buAutoNum type="arabicPeriod"/>
              <a:tabLst>
                <a:tab pos="787400" algn="l"/>
                <a:tab pos="788035" algn="l"/>
              </a:tabLst>
            </a:pPr>
            <a:r>
              <a:rPr lang="en-US" sz="1700" dirty="0" err="1">
                <a:effectLst/>
                <a:latin typeface="Times New Roman" panose="02020603050405020304" pitchFamily="18" charset="0"/>
                <a:ea typeface="Times New Roman" panose="02020603050405020304" pitchFamily="18" charset="0"/>
              </a:rPr>
              <a:t>The_C_Programming_Language</a:t>
            </a:r>
            <a:r>
              <a:rPr lang="en-US" sz="1700" dirty="0">
                <a:effectLst/>
                <a:latin typeface="Times New Roman" panose="02020603050405020304" pitchFamily="18" charset="0"/>
                <a:ea typeface="Times New Roman" panose="02020603050405020304" pitchFamily="18" charset="0"/>
              </a:rPr>
              <a:t>_(2nd_Edition_Ritchie_Kernighan)</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Learn to Program with C_ Learn to Program using the Popular C Programming Language (Noel </a:t>
            </a:r>
            <a:r>
              <a:rPr lang="en-US" sz="1700" dirty="0" err="1">
                <a:effectLst/>
                <a:latin typeface="Times New Roman" panose="02020603050405020304" pitchFamily="18" charset="0"/>
                <a:ea typeface="Times New Roman" panose="02020603050405020304" pitchFamily="18" charset="0"/>
              </a:rPr>
              <a:t>Kalicharan</a:t>
            </a:r>
            <a:r>
              <a:rPr lang="en-US" sz="1700" dirty="0">
                <a:effectLst/>
                <a:latin typeface="Times New Roman" panose="02020603050405020304" pitchFamily="18" charset="0"/>
                <a:ea typeface="Times New Roman" panose="02020603050405020304" pitchFamily="18" charset="0"/>
              </a:rPr>
              <a:t>)</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C</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How</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 Program,</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8th</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edition,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Paul</a:t>
            </a:r>
            <a:r>
              <a:rPr lang="en-US" sz="1700" spc="-4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Harvey</a:t>
            </a:r>
            <a:r>
              <a:rPr lang="en-US" sz="1700" spc="-5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dirty="0">
                <a:effectLst/>
                <a:latin typeface="Times New Roman" panose="02020603050405020304" pitchFamily="18" charset="0"/>
                <a:ea typeface="Times New Roman" panose="02020603050405020304" pitchFamily="18" charset="0"/>
              </a:rPr>
              <a:t>,</a:t>
            </a:r>
            <a:r>
              <a:rPr lang="en-US" sz="1700" spc="1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Pearson,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2016.</a:t>
            </a:r>
            <a:endParaRPr lang="en-GB" sz="1700" dirty="0">
              <a:effectLst/>
              <a:latin typeface="Times New Roman" panose="02020603050405020304" pitchFamily="18" charset="0"/>
              <a:ea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 name="Date Placeholder 13">
            <a:extLst>
              <a:ext uri="{FF2B5EF4-FFF2-40B4-BE49-F238E27FC236}">
                <a16:creationId xmlns:a16="http://schemas.microsoft.com/office/drawing/2014/main" id="{4D21997B-B852-217D-25BF-72D7E4238C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Nazrin Dolkhanova Sultanli</a:t>
            </a:r>
          </a:p>
          <a:p>
            <a:r>
              <a:rPr lang="en-US" dirty="0">
                <a:hlinkClick r:id="rId2"/>
              </a:rPr>
              <a:t>Nazrin.Sultanli.Dolkhanova@bhos.edu.az</a:t>
            </a:r>
            <a:endParaRPr lang="en-US" dirty="0"/>
          </a:p>
          <a:p>
            <a:r>
              <a:rPr lang="en-US" dirty="0"/>
              <a:t>Baku Higher Oil School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 name="Date Placeholder 13">
            <a:extLst>
              <a:ext uri="{FF2B5EF4-FFF2-40B4-BE49-F238E27FC236}">
                <a16:creationId xmlns:a16="http://schemas.microsoft.com/office/drawing/2014/main" id="{9CD68D27-B15C-547D-5B7E-EB63C3B7C38C}"/>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11/23/2022</a:t>
            </a:fld>
            <a:endParaRPr lang="en-US" dirty="0"/>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sharepoint/v3"/>
    <ds:schemaRef ds:uri="http://www.w3.org/XML/1998/namespace"/>
    <ds:schemaRef ds:uri="http://schemas.microsoft.com/office/infopath/2007/PartnerControls"/>
    <ds:schemaRef ds:uri="http://schemas.openxmlformats.org/package/2006/metadata/core-properties"/>
    <ds:schemaRef ds:uri="230e9df3-be65-4c73-a93b-d1236ebd677e"/>
    <ds:schemaRef ds:uri="16c05727-aa75-4e4a-9b5f-8a80a1165891"/>
    <ds:schemaRef ds:uri="http://schemas.microsoft.com/office/2006/documentManagement/types"/>
    <ds:schemaRef ds:uri="http://purl.org/dc/terms/"/>
    <ds:schemaRef ds:uri="http://schemas.microsoft.com/office/2006/metadata/properties"/>
    <ds:schemaRef ds:uri="71af3243-3dd4-4a8d-8c0d-dd76da1f02a5"/>
    <ds:schemaRef ds:uri="http://purl.org/dc/dcmitype/"/>
    <ds:schemaRef ds:uri="http://purl.org/dc/elements/1.1/"/>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{86247E16-2895-47AB-B037-2AA2446A9DD7}tf33713516_win32</Template>
  <TotalTime>3944</TotalTime>
  <Words>755</Words>
  <Application>Microsoft Office PowerPoint</Application>
  <PresentationFormat>Widescreen</PresentationFormat>
  <Paragraphs>93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Gill Sans MT</vt:lpstr>
      <vt:lpstr>Nunito</vt:lpstr>
      <vt:lpstr>Times New Roman</vt:lpstr>
      <vt:lpstr>UtopiaStd-Regular</vt:lpstr>
      <vt:lpstr>Walbaum Display</vt:lpstr>
      <vt:lpstr>3DFloatVTI</vt:lpstr>
      <vt:lpstr>File Processing</vt:lpstr>
      <vt:lpstr>Agenda</vt:lpstr>
      <vt:lpstr>Topic nine</vt:lpstr>
      <vt:lpstr>9.1 Open and close Files</vt:lpstr>
      <vt:lpstr>9.2 Reading Files</vt:lpstr>
      <vt:lpstr>9.3 Writing Files</vt:lpstr>
      <vt:lpstr>9.4 rewind() and fseek()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Nazrin Sultanli Dolkhanova</dc:creator>
  <cp:lastModifiedBy>Nazrin Sultanli Dolkhanova</cp:lastModifiedBy>
  <cp:revision>167</cp:revision>
  <dcterms:created xsi:type="dcterms:W3CDTF">2022-09-17T18:46:00Z</dcterms:created>
  <dcterms:modified xsi:type="dcterms:W3CDTF">2022-11-23T19:55:05Z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