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2" r:id="rId3"/>
    <p:sldId id="259" r:id="rId4"/>
    <p:sldId id="273" r:id="rId5"/>
    <p:sldId id="257" r:id="rId6"/>
    <p:sldId id="258" r:id="rId7"/>
    <p:sldId id="260" r:id="rId8"/>
    <p:sldId id="272" r:id="rId9"/>
    <p:sldId id="261" r:id="rId10"/>
    <p:sldId id="263" r:id="rId11"/>
    <p:sldId id="274" r:id="rId12"/>
    <p:sldId id="275" r:id="rId13"/>
    <p:sldId id="267" r:id="rId14"/>
    <p:sldId id="264" r:id="rId15"/>
    <p:sldId id="265" r:id="rId16"/>
    <p:sldId id="266" r:id="rId17"/>
    <p:sldId id="268" r:id="rId18"/>
    <p:sldId id="269" r:id="rId19"/>
    <p:sldId id="270" r:id="rId20"/>
    <p:sldId id="279" r:id="rId21"/>
    <p:sldId id="271" r:id="rId22"/>
    <p:sldId id="276" r:id="rId23"/>
    <p:sldId id="277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0E0ED-A9C5-4843-9B42-9FB1AFBE1194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818ED-4E8A-4EDC-92B1-D898B6CA06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7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818ED-4E8A-4EDC-92B1-D898B6CA06E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774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818ED-4E8A-4EDC-92B1-D898B6CA06E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45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818ED-4E8A-4EDC-92B1-D898B6CA06E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45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91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78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8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179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13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99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57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8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984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E608DD-9494-4C48-95B8-DEB1A0A7879E}" type="datetimeFigureOut">
              <a:rPr lang="tr-TR" smtClean="0"/>
              <a:t>3.02.2021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9E658C-D26A-4825-BC81-46911C9F1328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8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android.com/training/volle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995666" y="4617102"/>
            <a:ext cx="2540235" cy="1434903"/>
          </a:xfrm>
        </p:spPr>
        <p:txBody>
          <a:bodyPr>
            <a:normAutofit lnSpcReduction="10000"/>
          </a:bodyPr>
          <a:lstStyle/>
          <a:p>
            <a:pPr algn="ctr"/>
            <a:r>
              <a:rPr lang="tr-TR" dirty="0" smtClean="0"/>
              <a:t>HASAN ÇAHAN</a:t>
            </a:r>
          </a:p>
          <a:p>
            <a:pPr algn="ctr"/>
            <a:r>
              <a:rPr lang="tr-TR" dirty="0" smtClean="0"/>
              <a:t>175541035</a:t>
            </a:r>
          </a:p>
          <a:p>
            <a:pPr algn="ctr"/>
            <a:r>
              <a:rPr lang="tr-TR" dirty="0" smtClean="0"/>
              <a:t>İÖ/A</a:t>
            </a:r>
          </a:p>
          <a:p>
            <a:endParaRPr lang="tr-TR" dirty="0"/>
          </a:p>
        </p:txBody>
      </p:sp>
      <p:pic>
        <p:nvPicPr>
          <p:cNvPr id="1026" name="Picture 2" descr="Dosya:Fırat Üniversitesi logo.png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41" y="4453652"/>
            <a:ext cx="2108185" cy="1761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376441" y="678424"/>
            <a:ext cx="715946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FIRAT ÜNİVERSİTESİ</a:t>
            </a:r>
            <a:b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TEKNOLOJİ FAKÜLTESİ</a:t>
            </a:r>
            <a:b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YAZILIM MÜHENDİSLİĞİ </a:t>
            </a:r>
            <a:b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tr-T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BİTİRME PROJESİ</a:t>
            </a:r>
            <a:endParaRPr lang="tr-T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8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355699"/>
            <a:ext cx="10515600" cy="864235"/>
          </a:xfrm>
        </p:spPr>
        <p:txBody>
          <a:bodyPr/>
          <a:lstStyle/>
          <a:p>
            <a:r>
              <a:rPr lang="tr-TR" dirty="0" smtClean="0"/>
              <a:t>3-Arayüz Tasarımları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53288"/>
            <a:ext cx="5450845" cy="286011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52" y="3253182"/>
            <a:ext cx="5721127" cy="3012036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7013542" y="1853287"/>
            <a:ext cx="403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Uygulamaya giriş ekranı ve ana </a:t>
            </a:r>
            <a:r>
              <a:rPr lang="tr-TR" dirty="0" err="1" smtClean="0">
                <a:solidFill>
                  <a:srgbClr val="FF0000"/>
                </a:solidFill>
              </a:rPr>
              <a:t>arayüz</a:t>
            </a:r>
            <a:r>
              <a:rPr lang="tr-TR" dirty="0" smtClean="0">
                <a:solidFill>
                  <a:srgbClr val="FF0000"/>
                </a:solidFill>
              </a:rPr>
              <a:t> ekran tasarımlarını yapıyoruz…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5" name="Düz Ok Bağlayıcısı 14"/>
          <p:cNvCxnSpPr/>
          <p:nvPr/>
        </p:nvCxnSpPr>
        <p:spPr>
          <a:xfrm flipH="1">
            <a:off x="8801939" y="2499618"/>
            <a:ext cx="278562" cy="7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>
            <a:off x="6734980" y="2499618"/>
            <a:ext cx="1288284" cy="41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371319"/>
            <a:ext cx="10058400" cy="126780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Tasarım İçin </a:t>
            </a:r>
            <a:r>
              <a:rPr lang="tr-TR" dirty="0"/>
              <a:t>Gerekli Dosyalar</a:t>
            </a:r>
            <a:br>
              <a:rPr lang="tr-TR" dirty="0"/>
            </a:br>
            <a:r>
              <a:rPr lang="tr-TR" dirty="0" err="1"/>
              <a:t>MainActivity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7119"/>
            <a:ext cx="2919970" cy="4022725"/>
          </a:xfrm>
          <a:prstGeom prst="rect">
            <a:avLst/>
          </a:prstGeom>
        </p:spPr>
      </p:pic>
      <p:pic>
        <p:nvPicPr>
          <p:cNvPr id="9" name="Resim 8" descr="E:\Ders Notları\Dersler 4-1\Yeni klasör\res\d1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66" y="1837119"/>
            <a:ext cx="967740" cy="96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 descr="E:\Ders Notları\Dersler 4-1\Yeni klasör\res\d0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632" y="3100609"/>
            <a:ext cx="944880" cy="94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 descr="E:\Ders Notları\Dersler 4-1\Yeni klasör\res\d04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22" y="1776159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Resim 11" descr="E:\Ders Notları\Dersler 4-1\Yeni klasör\res\d09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538" y="1881537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Resim 12" descr="E:\Ders Notları\Dersler 4-1\Yeni klasör\res\d10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562" y="5224210"/>
            <a:ext cx="922020" cy="92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Resim 13" descr="E:\Ders Notları\Dersler 4-1\Yeni klasör\res\d11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69" y="4213160"/>
            <a:ext cx="937260" cy="93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Resim 14" descr="E:\Ders Notları\Dersler 4-1\Yeni klasör\res\d02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048" y="4008057"/>
            <a:ext cx="1082040" cy="108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Resim 15" descr="E:\Ders Notları\Dersler 4-1\Yeni klasör\res\d01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512" y="3011042"/>
            <a:ext cx="960120" cy="96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Resim 16" descr="E:\Ders Notları\Dersler 4-1\Yeni klasör\res\d50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124" y="3032029"/>
            <a:ext cx="1013460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Resim 18" descr="E:\Ders Notları\Dersler 4-1\Yeni klasör\res\after_noon.pn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546" y="2232976"/>
            <a:ext cx="2119102" cy="366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Resim 19" descr="E:\Ders Notları\Dersler 4-1\Yeni klasör\res\night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27" y="2241295"/>
            <a:ext cx="2090919" cy="3654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0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835243"/>
            <a:ext cx="10058400" cy="719237"/>
          </a:xfrm>
        </p:spPr>
        <p:txBody>
          <a:bodyPr/>
          <a:lstStyle/>
          <a:p>
            <a:r>
              <a:rPr lang="tr-TR" dirty="0" err="1" smtClean="0"/>
              <a:t>SplashActivity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07492"/>
            <a:ext cx="5184648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com.hasancahan.howeather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android.content.Intent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android.support.v7.app.AppCompatActivity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android.os.Bundle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android.os.Handler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SplashActivity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AppCompatActivity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lateinit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Bundle?) 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.onCreate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activity_splash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.postDelayed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this,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3 saniye gecikmeli başlangıç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84" y="1907492"/>
            <a:ext cx="2423590" cy="42473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30" y="2776517"/>
            <a:ext cx="2509266" cy="250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713232"/>
            <a:ext cx="10058400" cy="70408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Gece Gündüz Durumuna Göre Tasarım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25780"/>
            <a:ext cx="98298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rootLayout.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getDrawable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after_noon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tvAciklama.setTextColor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colorPrimaryDark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tvSicaklik.setTextColor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colorPrimaryDark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tvSehir.setTextColor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colorPrimaryDark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tvTarih.setTextColor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colorPrimaryDark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tvSicaklik.setTextColor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colorPrimaryDark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textView4.setTextColor(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colorPrimaryDark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rootLayout.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getDrawable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night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tvAciklama.setTextColor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tvSicaklik.setTextColor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tvSehir.setTextColor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tvTarih.setTextColor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tvSicaklik.setTextColor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textView4.setTextColor(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.getColor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R.color.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Değerleri tasarım üzerinde aktifleştirme...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resimDosyaAdi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.getIdentifier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"d"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sonKarakteriSil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packageName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//R.drawable.icon_50n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imgHavaDurumu.setImageResource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resimDosyaAdi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tvTarih.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tarihyazdır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8458200" y="1993392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Gece veya gündüz durumuna göre renk ve arka plan değişimi…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7" name="Düz Ok Bağlayıcısı 6"/>
          <p:cNvCxnSpPr/>
          <p:nvPr/>
        </p:nvCxnSpPr>
        <p:spPr>
          <a:xfrm flipH="1">
            <a:off x="7671816" y="2984334"/>
            <a:ext cx="2020824" cy="77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76170" y="519771"/>
            <a:ext cx="10058400" cy="731492"/>
          </a:xfrm>
        </p:spPr>
        <p:txBody>
          <a:bodyPr/>
          <a:lstStyle/>
          <a:p>
            <a:r>
              <a:rPr lang="tr-TR" dirty="0" smtClean="0"/>
              <a:t>4-Spinner Oluşturmak ve Şehir Seçmek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170" y="1904721"/>
            <a:ext cx="7203138" cy="14983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308" y="1904720"/>
            <a:ext cx="3748068" cy="4410212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70" y="3403078"/>
            <a:ext cx="1612035" cy="2911856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681078" y="3509663"/>
            <a:ext cx="2674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Seçilen şehirlere göre işlem yapabilmemizi sağlayan </a:t>
            </a:r>
            <a:r>
              <a:rPr lang="tr-TR" dirty="0" err="1" smtClean="0">
                <a:solidFill>
                  <a:srgbClr val="FF0000"/>
                </a:solidFill>
              </a:rPr>
              <a:t>spinner</a:t>
            </a:r>
            <a:r>
              <a:rPr lang="tr-TR" dirty="0" smtClean="0">
                <a:solidFill>
                  <a:srgbClr val="FF0000"/>
                </a:solidFill>
              </a:rPr>
              <a:t> yapısını ve tasarımını yapıyoruz…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5355520" y="4709992"/>
            <a:ext cx="2674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Sağ ekranda görüldüğü üzere Şehir verilerini değerler klasörüne </a:t>
            </a:r>
            <a:r>
              <a:rPr lang="tr-TR" dirty="0" err="1" smtClean="0">
                <a:solidFill>
                  <a:srgbClr val="FF0000"/>
                </a:solidFill>
              </a:rPr>
              <a:t>strings</a:t>
            </a:r>
            <a:r>
              <a:rPr lang="tr-TR" dirty="0" smtClean="0">
                <a:solidFill>
                  <a:srgbClr val="FF0000"/>
                </a:solidFill>
              </a:rPr>
              <a:t> olarak tek tek el ile gireceğiz..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0" name="Düz Ok Bağlayıcısı 9"/>
          <p:cNvCxnSpPr>
            <a:stCxn id="7" idx="2"/>
          </p:cNvCxnSpPr>
          <p:nvPr/>
        </p:nvCxnSpPr>
        <p:spPr>
          <a:xfrm flipH="1">
            <a:off x="2681078" y="4709992"/>
            <a:ext cx="1337221" cy="7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>
            <a:stCxn id="8" idx="0"/>
          </p:cNvCxnSpPr>
          <p:nvPr/>
        </p:nvCxnSpPr>
        <p:spPr>
          <a:xfrm flipV="1">
            <a:off x="6692741" y="3867912"/>
            <a:ext cx="1458331" cy="84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60120" y="521208"/>
            <a:ext cx="10058400" cy="704088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Spinner</a:t>
            </a:r>
            <a:r>
              <a:rPr lang="tr-TR" dirty="0" smtClean="0"/>
              <a:t> ile API Verilerini Çekiyoruz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0120" y="1530149"/>
            <a:ext cx="10698480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//API üzerinden alınan veri ------ Sisteme bağlama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sehirAdi:String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"http://api.openweathermap.org/data/2.5/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weather?lat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=ad7f0287623a21f0c79a89f0155c37fc&amp;lang=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tr&amp;units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havaDurumuObjeRequest2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JsonObjectRequest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Request.Method.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,null,object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Response.Listener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?) 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Toast.makeText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this@MainActivity,response.toString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Toast.LENGTH_LONG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 ---Kontrol için...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API Üzerinden Sıcaklık vb. değerleri çekme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sicaklik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main?.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tvSicaklik.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sicaklik.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sehirAdi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tvSehir.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sehirAdi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!!.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tvSehir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sehirAdi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getJSONArray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aciklama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tvAciklama.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aciklama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!!.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689315"/>
            <a:ext cx="10058400" cy="740664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Spinner</a:t>
            </a:r>
            <a:r>
              <a:rPr lang="tr-TR" dirty="0" smtClean="0"/>
              <a:t> İçin Gece Gündüz Durumu Tasarımı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097280" y="1845734"/>
            <a:ext cx="100584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tr-TR" altLang="tr-TR" sz="1000" dirty="0" err="1" smtClean="0">
                <a:solidFill>
                  <a:srgbClr val="CC7832"/>
                </a:solidFill>
                <a:latin typeface="Consolas" panose="020B0609020204030204" pitchFamily="49" charset="0"/>
              </a:rPr>
              <a:t>if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icon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?.</a:t>
            </a:r>
            <a:r>
              <a:rPr lang="tr-TR" altLang="tr-TR" sz="1000" i="1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last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 == </a:t>
            </a:r>
            <a:r>
              <a:rPr lang="tr-TR" altLang="tr-TR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'd'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){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rootLayout.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background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getDrawable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R.drawable.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after_noon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tvAciklama.setTextColor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colorPrimaryDark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tvSicaklik.setTextColor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colorPrimaryDark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tvSehir.setTextColor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colorPrimaryDark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tvTarih.setTextColor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colorPrimaryDark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tvSicaklik.setTextColor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colorPrimaryDark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textView4.setTextColor(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colorPrimaryDark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}</a:t>
            </a:r>
            <a:r>
              <a:rPr lang="tr-TR" altLang="tr-TR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else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rootLayout.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background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getDrawable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R.drawable.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night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tvAciklama.setTextColor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colorAccent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tvSicaklik.setTextColor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colorAccent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tvSehir.setTextColor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colorAccent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tvTarih.setTextColor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colorAccent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tvSicaklik.setTextColor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colorAccent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   textView4.setTextColor(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.getColor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R.color.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colorAccent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}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Değerleri tasarım üzerinde aktifleştirme...</a:t>
            </a:r>
            <a:br>
              <a:rPr lang="tr-TR" altLang="tr-T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tr-TR" altLang="tr-T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tr-TR" altLang="tr-TR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var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resimDosyaAdi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resources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.getIdentifier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"d" 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icon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?.</a:t>
            </a:r>
            <a:r>
              <a:rPr lang="tr-TR" altLang="tr-TR" sz="1000" i="1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sonKarakteriSil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tr-TR" altLang="tr-TR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tr-TR" altLang="tr-TR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tr-TR" altLang="tr-TR" sz="10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tr-TR" altLang="tr-TR" sz="10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tr-TR" altLang="tr-TR" sz="10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packageName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</a:t>
            </a:r>
            <a:r>
              <a:rPr lang="tr-TR" altLang="tr-T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//R.drawable.icon_50n</a:t>
            </a:r>
            <a:br>
              <a:rPr lang="tr-TR" altLang="tr-T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imgHavaDurumu.setImageResource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resimDosyaAdi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tvTarih.</a:t>
            </a:r>
            <a:r>
              <a:rPr lang="tr-TR" altLang="tr-TR" sz="10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text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=</a:t>
            </a:r>
            <a:r>
              <a:rPr lang="tr-TR" altLang="tr-TR" sz="10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tarihyazdır</a:t>
            </a:r>
            <a:r>
              <a:rPr lang="tr-TR" altLang="tr-TR" sz="10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lang="tr-TR" altLang="tr-TR" sz="1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8686800" y="1952630"/>
            <a:ext cx="2468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Gece veya gündüz durumuna göre </a:t>
            </a:r>
            <a:r>
              <a:rPr lang="tr-TR" dirty="0" err="1" smtClean="0">
                <a:solidFill>
                  <a:srgbClr val="FF0000"/>
                </a:solidFill>
              </a:rPr>
              <a:t>spinner</a:t>
            </a:r>
            <a:r>
              <a:rPr lang="tr-TR" dirty="0" smtClean="0">
                <a:solidFill>
                  <a:srgbClr val="FF0000"/>
                </a:solidFill>
              </a:rPr>
              <a:t> renk ve arka plan değişimi…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7566660" y="3259855"/>
            <a:ext cx="2020824" cy="77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07592" y="704088"/>
            <a:ext cx="10058400" cy="778314"/>
          </a:xfrm>
        </p:spPr>
        <p:txBody>
          <a:bodyPr>
            <a:normAutofit/>
          </a:bodyPr>
          <a:lstStyle/>
          <a:p>
            <a:r>
              <a:rPr lang="tr-TR" dirty="0" smtClean="0"/>
              <a:t>5-Kullanıcıdan </a:t>
            </a:r>
            <a:r>
              <a:rPr lang="tr-TR" dirty="0" err="1" smtClean="0"/>
              <a:t>Lokasyon</a:t>
            </a:r>
            <a:r>
              <a:rPr lang="tr-TR" dirty="0" smtClean="0"/>
              <a:t> Bilgisi Almak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1874520"/>
            <a:ext cx="9113858" cy="443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81467" y="749808"/>
            <a:ext cx="10058400" cy="841248"/>
          </a:xfrm>
        </p:spPr>
        <p:txBody>
          <a:bodyPr/>
          <a:lstStyle/>
          <a:p>
            <a:r>
              <a:rPr lang="tr-TR" dirty="0" smtClean="0"/>
              <a:t>Devam…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467" y="1891983"/>
            <a:ext cx="882932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70432" y="640080"/>
            <a:ext cx="10058400" cy="1051560"/>
          </a:xfrm>
        </p:spPr>
        <p:txBody>
          <a:bodyPr/>
          <a:lstStyle/>
          <a:p>
            <a:r>
              <a:rPr lang="tr-TR" dirty="0" smtClean="0"/>
              <a:t>Devam…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432" y="1937703"/>
            <a:ext cx="5960553" cy="40227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531352" y="3210400"/>
            <a:ext cx="3008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Konum bilgisinin durağan olmamasını istediğimden dolayı devam eden hareketlere göre </a:t>
            </a:r>
            <a:r>
              <a:rPr lang="tr-TR" dirty="0" err="1" smtClean="0">
                <a:solidFill>
                  <a:srgbClr val="FF0000"/>
                </a:solidFill>
              </a:rPr>
              <a:t>Gps</a:t>
            </a:r>
            <a:r>
              <a:rPr lang="tr-TR" dirty="0" smtClean="0">
                <a:solidFill>
                  <a:srgbClr val="FF0000"/>
                </a:solidFill>
              </a:rPr>
              <a:t> üzerinden takip yapıyoruz.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7" name="Düz Ok Bağlayıcısı 6"/>
          <p:cNvCxnSpPr/>
          <p:nvPr/>
        </p:nvCxnSpPr>
        <p:spPr>
          <a:xfrm flipH="1">
            <a:off x="7240713" y="3949064"/>
            <a:ext cx="140036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2265042" y="277430"/>
            <a:ext cx="7636496" cy="146039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HOWEATHER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KURULUM – AÇIKLAMA- TANITIM </a:t>
            </a:r>
            <a:endParaRPr lang="tr-TR" dirty="0"/>
          </a:p>
        </p:txBody>
      </p:sp>
      <p:pic>
        <p:nvPicPr>
          <p:cNvPr id="1026" name="Picture 2" descr="Kurumsal Tanıtım Filmi - Profaj: Dijital Pazarlama ve Reklam Ajans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05" y="1737823"/>
            <a:ext cx="5112769" cy="4896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7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621792"/>
            <a:ext cx="10058400" cy="777240"/>
          </a:xfrm>
        </p:spPr>
        <p:txBody>
          <a:bodyPr/>
          <a:lstStyle/>
          <a:p>
            <a:r>
              <a:rPr lang="tr-TR" dirty="0" smtClean="0"/>
              <a:t>6-Apk Oluşturmak ve Çalıştırmak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863791"/>
            <a:ext cx="2103120" cy="268029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298507" y="2188274"/>
            <a:ext cx="291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rgbClr val="FF0000"/>
                </a:solidFill>
              </a:rPr>
              <a:t>Build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Apk</a:t>
            </a:r>
            <a:r>
              <a:rPr lang="tr-TR" dirty="0" smtClean="0">
                <a:solidFill>
                  <a:srgbClr val="FF0000"/>
                </a:solidFill>
              </a:rPr>
              <a:t>(s) diyerek </a:t>
            </a:r>
            <a:r>
              <a:rPr lang="tr-TR" dirty="0" err="1" smtClean="0">
                <a:solidFill>
                  <a:srgbClr val="FF0000"/>
                </a:solidFill>
              </a:rPr>
              <a:t>apk</a:t>
            </a:r>
            <a:r>
              <a:rPr lang="tr-TR" dirty="0" smtClean="0">
                <a:solidFill>
                  <a:srgbClr val="FF0000"/>
                </a:solidFill>
              </a:rPr>
              <a:t> dosyamızı oluşturmuş ve dışarı çıkarmış oluyoruz.</a:t>
            </a:r>
          </a:p>
          <a:p>
            <a:pPr algn="ctr"/>
            <a:endParaRPr lang="tr-TR" dirty="0">
              <a:solidFill>
                <a:srgbClr val="FF0000"/>
              </a:solidFill>
            </a:endParaRPr>
          </a:p>
          <a:p>
            <a:pPr algn="ctr"/>
            <a:r>
              <a:rPr lang="tr-TR" dirty="0" err="1" smtClean="0">
                <a:solidFill>
                  <a:srgbClr val="FF0000"/>
                </a:solidFill>
              </a:rPr>
              <a:t>Apk</a:t>
            </a:r>
            <a:r>
              <a:rPr lang="tr-TR" dirty="0" smtClean="0">
                <a:solidFill>
                  <a:srgbClr val="FF0000"/>
                </a:solidFill>
              </a:rPr>
              <a:t> dosyamızı </a:t>
            </a:r>
            <a:r>
              <a:rPr lang="tr-TR" dirty="0" err="1">
                <a:solidFill>
                  <a:srgbClr val="FF0000"/>
                </a:solidFill>
              </a:rPr>
              <a:t>A</a:t>
            </a:r>
            <a:r>
              <a:rPr lang="tr-TR" dirty="0" err="1" smtClean="0">
                <a:solidFill>
                  <a:srgbClr val="FF0000"/>
                </a:solidFill>
              </a:rPr>
              <a:t>ndroid</a:t>
            </a:r>
            <a:r>
              <a:rPr lang="tr-TR" dirty="0" smtClean="0">
                <a:solidFill>
                  <a:srgbClr val="FF0000"/>
                </a:solidFill>
              </a:rPr>
              <a:t> bir cihaza aktarıyoruz ve yüklüyoruz.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505" y="1799591"/>
            <a:ext cx="2465261" cy="31733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766" y="1799591"/>
            <a:ext cx="3136392" cy="1522457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8878828" y="3386248"/>
            <a:ext cx="3037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&gt;DİKKAT&lt;</a:t>
            </a:r>
          </a:p>
          <a:p>
            <a:pPr algn="ctr"/>
            <a:endParaRPr lang="tr-TR" dirty="0"/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Uygulamanın aktif bir şekilde çalışması için Konum(</a:t>
            </a:r>
            <a:r>
              <a:rPr lang="tr-TR" dirty="0" err="1" smtClean="0">
                <a:solidFill>
                  <a:srgbClr val="FF0000"/>
                </a:solidFill>
              </a:rPr>
              <a:t>Gps</a:t>
            </a:r>
            <a:r>
              <a:rPr lang="tr-TR" dirty="0" smtClean="0">
                <a:solidFill>
                  <a:srgbClr val="FF0000"/>
                </a:solidFill>
              </a:rPr>
              <a:t>) erişimi açık olmalıdır.</a:t>
            </a:r>
          </a:p>
          <a:p>
            <a:pPr algn="ctr"/>
            <a:endParaRPr lang="tr-TR" dirty="0">
              <a:solidFill>
                <a:srgbClr val="FF0000"/>
              </a:solidFill>
            </a:endParaRP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Aynı zamanda uygulama izinlerinden Konum sekmesi aktif olmalıdır.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049762" y="4784093"/>
            <a:ext cx="56220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&lt;DİKKAT&gt;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Uygulamanın fontlarının tanımlanması için Font </a:t>
            </a:r>
            <a:r>
              <a:rPr lang="tr-TR" dirty="0">
                <a:solidFill>
                  <a:srgbClr val="FF0000"/>
                </a:solidFill>
              </a:rPr>
              <a:t>Manager </a:t>
            </a:r>
            <a:r>
              <a:rPr lang="tr-TR" dirty="0" err="1">
                <a:solidFill>
                  <a:srgbClr val="FF0000"/>
                </a:solidFill>
              </a:rPr>
              <a:t>for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Huawei</a:t>
            </a:r>
            <a:r>
              <a:rPr lang="tr-TR" dirty="0">
                <a:solidFill>
                  <a:srgbClr val="FF0000"/>
                </a:solidFill>
              </a:rPr>
              <a:t> </a:t>
            </a:r>
            <a:r>
              <a:rPr lang="tr-TR" dirty="0" smtClean="0">
                <a:solidFill>
                  <a:srgbClr val="FF0000"/>
                </a:solidFill>
              </a:rPr>
              <a:t>Uygulamasını lütfen yükleyiniz…</a:t>
            </a:r>
          </a:p>
          <a:p>
            <a:pPr algn="ctr"/>
            <a:r>
              <a:rPr lang="tr-TR" sz="1600" dirty="0">
                <a:solidFill>
                  <a:srgbClr val="C00000"/>
                </a:solidFill>
              </a:rPr>
              <a:t>https://play.google.com/store/apps/details?id=com.deishelon.emuifontmanager&amp;hl=tr&amp;gl=US 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 flipH="1">
            <a:off x="3298507" y="3181448"/>
            <a:ext cx="1124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53153" y="643219"/>
            <a:ext cx="6321402" cy="1030133"/>
          </a:xfrm>
        </p:spPr>
        <p:txBody>
          <a:bodyPr anchor="ctr"/>
          <a:lstStyle/>
          <a:p>
            <a:r>
              <a:rPr lang="tr-TR" b="1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UYGULAMA APK TESTİ </a:t>
            </a:r>
            <a:endParaRPr lang="tr-TR" b="1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33" y="2596895"/>
            <a:ext cx="2377441" cy="23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22976" y="676656"/>
            <a:ext cx="10132704" cy="786384"/>
          </a:xfrm>
        </p:spPr>
        <p:txBody>
          <a:bodyPr/>
          <a:lstStyle/>
          <a:p>
            <a:r>
              <a:rPr lang="tr-TR" dirty="0" smtClean="0"/>
              <a:t>Uygulamanın Adım Adım Görünümü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8232" y="2102292"/>
            <a:ext cx="2477448" cy="4022725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2102292"/>
            <a:ext cx="2477448" cy="4022725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28" y="2102292"/>
            <a:ext cx="2477448" cy="4022725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76" y="2102292"/>
            <a:ext cx="247744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956048" y="4793241"/>
            <a:ext cx="1947672" cy="976623"/>
          </a:xfrm>
        </p:spPr>
        <p:txBody>
          <a:bodyPr>
            <a:noAutofit/>
          </a:bodyPr>
          <a:lstStyle/>
          <a:p>
            <a:pPr algn="ctr"/>
            <a:r>
              <a:rPr lang="tr-TR" sz="6000" b="1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SON</a:t>
            </a:r>
            <a:endParaRPr lang="tr-TR" sz="6000" b="1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57500" y="2814998"/>
            <a:ext cx="6144768" cy="1391242"/>
          </a:xfrm>
        </p:spPr>
        <p:txBody>
          <a:bodyPr>
            <a:normAutofit lnSpcReduction="10000"/>
          </a:bodyPr>
          <a:lstStyle/>
          <a:p>
            <a:endParaRPr lang="tr-T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 projede bizler ile olan ve gelişimimize katkı sağlayan Sayın 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Prof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Dr. Erkan 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TANYILDIZI 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hocama </a:t>
            </a:r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ç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ok TEŞEKKÜRLER…</a:t>
            </a:r>
            <a:endParaRPr lang="tr-T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tr-T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982" y="360630"/>
            <a:ext cx="6522702" cy="3459460"/>
          </a:xfrm>
          <a:prstGeom prst="rect">
            <a:avLst/>
          </a:prstGeom>
        </p:spPr>
      </p:pic>
      <p:pic>
        <p:nvPicPr>
          <p:cNvPr id="9" name="İçerik Yer Tutucusu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31125" y="3820090"/>
            <a:ext cx="6492559" cy="228912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040" y="1126179"/>
            <a:ext cx="2586362" cy="369480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6766558" y="4299578"/>
            <a:ext cx="479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&gt;DİKKAT&lt;</a:t>
            </a:r>
          </a:p>
          <a:p>
            <a:pPr algn="ctr"/>
            <a:r>
              <a:rPr lang="tr-TR" b="1" dirty="0" err="1" smtClean="0"/>
              <a:t>build.gradle.app</a:t>
            </a:r>
            <a:endParaRPr lang="tr-TR" b="1" dirty="0" smtClean="0"/>
          </a:p>
          <a:p>
            <a:pPr algn="ctr"/>
            <a:r>
              <a:rPr lang="tr-TR" b="1" dirty="0" err="1" smtClean="0"/>
              <a:t>build.gradle.Howeather</a:t>
            </a:r>
            <a:endParaRPr lang="tr-TR" b="1" dirty="0" smtClean="0"/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Alanları aynen bu şekilde olmalıdır.</a:t>
            </a:r>
          </a:p>
          <a:p>
            <a:pPr algn="ctr"/>
            <a:r>
              <a:rPr lang="tr-TR" dirty="0" err="1" smtClean="0">
                <a:solidFill>
                  <a:srgbClr val="FF0000"/>
                </a:solidFill>
              </a:rPr>
              <a:t>Android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Studio</a:t>
            </a:r>
            <a:r>
              <a:rPr lang="tr-TR" dirty="0" smtClean="0">
                <a:solidFill>
                  <a:srgbClr val="FF0000"/>
                </a:solidFill>
              </a:rPr>
              <a:t> sürümü 3.0.1 olmalıdır..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7235963" y="2090360"/>
            <a:ext cx="3854515" cy="2209218"/>
          </a:xfrm>
        </p:spPr>
        <p:txBody>
          <a:bodyPr anchor="ctr">
            <a:normAutofit/>
          </a:bodyPr>
          <a:lstStyle/>
          <a:p>
            <a:pPr algn="ctr"/>
            <a:r>
              <a:rPr lang="tr-TR" sz="1800" b="1" dirty="0" smtClean="0">
                <a:latin typeface="+mn-lt"/>
              </a:rPr>
              <a:t>&gt;DİKKAT&lt;</a:t>
            </a:r>
            <a:r>
              <a:rPr lang="tr-TR" sz="1800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tr-TR" sz="1800" dirty="0" smtClean="0">
                <a:solidFill>
                  <a:srgbClr val="FF0000"/>
                </a:solidFill>
                <a:latin typeface="+mn-lt"/>
              </a:rPr>
            </a:br>
            <a:r>
              <a:rPr lang="tr-TR" sz="1800" dirty="0" smtClean="0">
                <a:solidFill>
                  <a:srgbClr val="FF0000"/>
                </a:solidFill>
                <a:latin typeface="+mn-lt"/>
              </a:rPr>
              <a:t>Projemizin doğru ve en iyi şekilde hatasız çalışması için gerekli versiyon, </a:t>
            </a:r>
            <a:r>
              <a:rPr lang="tr-TR" sz="1800" dirty="0" err="1" smtClean="0">
                <a:solidFill>
                  <a:srgbClr val="FF0000"/>
                </a:solidFill>
                <a:latin typeface="+mn-lt"/>
              </a:rPr>
              <a:t>sdk</a:t>
            </a:r>
            <a:r>
              <a:rPr lang="tr-TR" sz="1800" dirty="0" smtClean="0">
                <a:solidFill>
                  <a:srgbClr val="FF0000"/>
                </a:solidFill>
                <a:latin typeface="+mn-lt"/>
              </a:rPr>
              <a:t> sürümleri, </a:t>
            </a:r>
            <a:r>
              <a:rPr lang="tr-TR" sz="1800" dirty="0" err="1" smtClean="0">
                <a:solidFill>
                  <a:srgbClr val="FF0000"/>
                </a:solidFill>
                <a:latin typeface="+mn-lt"/>
              </a:rPr>
              <a:t>Android</a:t>
            </a:r>
            <a:r>
              <a:rPr lang="tr-TR" sz="1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1800" dirty="0" err="1" smtClean="0">
                <a:solidFill>
                  <a:srgbClr val="FF0000"/>
                </a:solidFill>
                <a:latin typeface="+mn-lt"/>
              </a:rPr>
              <a:t>Studio</a:t>
            </a:r>
            <a:r>
              <a:rPr lang="tr-TR" sz="1800" dirty="0" smtClean="0">
                <a:solidFill>
                  <a:srgbClr val="FF0000"/>
                </a:solidFill>
                <a:latin typeface="+mn-lt"/>
              </a:rPr>
              <a:t>, </a:t>
            </a:r>
            <a:r>
              <a:rPr lang="tr-TR" sz="1800" dirty="0" err="1" smtClean="0">
                <a:solidFill>
                  <a:srgbClr val="FF0000"/>
                </a:solidFill>
                <a:latin typeface="+mn-lt"/>
              </a:rPr>
              <a:t>Kotlin</a:t>
            </a:r>
            <a:r>
              <a:rPr lang="tr-TR" sz="1800" dirty="0" smtClean="0">
                <a:solidFill>
                  <a:srgbClr val="FF0000"/>
                </a:solidFill>
                <a:latin typeface="+mn-lt"/>
              </a:rPr>
              <a:t> sürümü ve </a:t>
            </a:r>
            <a:r>
              <a:rPr lang="tr-TR" sz="1800" dirty="0" err="1" smtClean="0">
                <a:solidFill>
                  <a:srgbClr val="FF0000"/>
                </a:solidFill>
                <a:latin typeface="+mn-lt"/>
              </a:rPr>
              <a:t>import</a:t>
            </a:r>
            <a:r>
              <a:rPr lang="tr-TR" sz="1800" dirty="0" smtClean="0">
                <a:solidFill>
                  <a:srgbClr val="FF0000"/>
                </a:solidFill>
                <a:latin typeface="+mn-lt"/>
              </a:rPr>
              <a:t> edilecek kütüphaneler şekillerde ki gibidir. </a:t>
            </a:r>
            <a:endParaRPr lang="tr-T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354648" y="428719"/>
            <a:ext cx="3825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1-Proje </a:t>
            </a:r>
            <a:r>
              <a:rPr lang="tr-TR" sz="2000" dirty="0"/>
              <a:t>Gereksinimleri ve Sürümler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876732" y="360630"/>
            <a:ext cx="174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FF0000"/>
                </a:solidFill>
              </a:rPr>
              <a:t>build.gradle.app</a:t>
            </a:r>
            <a:endParaRPr lang="tr-TR" b="1" dirty="0">
              <a:solidFill>
                <a:srgbClr val="FF0000"/>
              </a:solidFill>
            </a:endParaRPr>
          </a:p>
        </p:txBody>
      </p:sp>
      <p:cxnSp>
        <p:nvCxnSpPr>
          <p:cNvPr id="12" name="Düz Ok Bağlayıcısı 11"/>
          <p:cNvCxnSpPr/>
          <p:nvPr/>
        </p:nvCxnSpPr>
        <p:spPr>
          <a:xfrm flipH="1">
            <a:off x="3752020" y="630232"/>
            <a:ext cx="1124712" cy="139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786384"/>
            <a:ext cx="10058400" cy="63093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1-Proje Gereksinimleri ve Sürümler</a:t>
            </a:r>
            <a:endParaRPr lang="tr-TR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1097280" y="1905049"/>
            <a:ext cx="5038344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com.hasancahan.howeather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android.app.DownloadManager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android.content.pm.PackageManager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android.support.v7.app.AppCompatActivity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android.os.Bundle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android.support.v4.app.ActivityCompat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android.support.v4.content.ContextCompat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android.util.Log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android.view.View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android.widget.AdapterView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android.widget.ArrayAdapter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android.widget.TextView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android.widget.Toast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com.android.volley.Request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com.android.volley.Response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com.android.volley.VolleyError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com.android.volley.toolbox.JsonObjectRequest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im.delight.android.location.SimpleLocation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kotlinx.android.synthetic.main.activity_main.*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org.json.JSONObject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java.text.SimpleDateFormat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java.util.*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java.util.jar.Manifest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89" y="1905049"/>
            <a:ext cx="5129604" cy="367160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8702957" y="1905049"/>
            <a:ext cx="245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>
                <a:solidFill>
                  <a:srgbClr val="FF0000"/>
                </a:solidFill>
              </a:rPr>
              <a:t>build.gradle.Howeather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3932102" y="1905049"/>
            <a:ext cx="230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MainActivity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İmport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4754880" y="2368296"/>
            <a:ext cx="969264" cy="80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H="1">
            <a:off x="10351008" y="2368296"/>
            <a:ext cx="620728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92608"/>
            <a:ext cx="10515600" cy="122728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Başlangıç…</a:t>
            </a:r>
            <a:br>
              <a:rPr lang="tr-TR" dirty="0" smtClean="0"/>
            </a:br>
            <a:r>
              <a:rPr lang="tr-TR" dirty="0" smtClean="0"/>
              <a:t>İzinler ve Kütüphanelerin Eklenmesi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791434"/>
            <a:ext cx="10515600" cy="2315933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developer.android.com/training/volley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1.</a:t>
            </a:r>
            <a:r>
              <a:rPr lang="tr-TR" dirty="0" smtClean="0">
                <a:solidFill>
                  <a:srgbClr val="FF0000"/>
                </a:solidFill>
              </a:rPr>
              <a:t>Adresi üzerinden </a:t>
            </a:r>
            <a:r>
              <a:rPr lang="tr-TR" dirty="0" err="1" smtClean="0">
                <a:solidFill>
                  <a:srgbClr val="FF0000"/>
                </a:solidFill>
              </a:rPr>
              <a:t>Volley</a:t>
            </a:r>
            <a:r>
              <a:rPr lang="tr-TR" dirty="0" smtClean="0">
                <a:solidFill>
                  <a:srgbClr val="FF0000"/>
                </a:solidFill>
              </a:rPr>
              <a:t> Kütüphanesini projemize ekliyoruz.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2.</a:t>
            </a:r>
            <a:r>
              <a:rPr lang="tr-TR" dirty="0" smtClean="0">
                <a:solidFill>
                  <a:srgbClr val="FF0000"/>
                </a:solidFill>
              </a:rPr>
              <a:t>AndroidManifest dosyamızın içerisine erişim izni için kullanılan; </a:t>
            </a:r>
            <a:endParaRPr lang="tr-TR" dirty="0">
              <a:solidFill>
                <a:srgbClr val="FF0000"/>
              </a:solidFill>
            </a:endParaRPr>
          </a:p>
          <a:p>
            <a:pPr algn="ctr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15" y="2700283"/>
            <a:ext cx="7847161" cy="74584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42" y="4107367"/>
            <a:ext cx="9431505" cy="138205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38189" y="5489425"/>
            <a:ext cx="805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İnternet erişim iznini </a:t>
            </a:r>
            <a:r>
              <a:rPr lang="tr-TR" sz="2000" dirty="0">
                <a:solidFill>
                  <a:srgbClr val="FF0000"/>
                </a:solidFill>
              </a:rPr>
              <a:t>p</a:t>
            </a:r>
            <a:r>
              <a:rPr lang="tr-TR" sz="2000" dirty="0" smtClean="0">
                <a:solidFill>
                  <a:srgbClr val="FF0000"/>
                </a:solidFill>
              </a:rPr>
              <a:t>rojemize ekliyoruz…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72200" y="499620"/>
            <a:ext cx="5181600" cy="832849"/>
          </a:xfrm>
        </p:spPr>
        <p:txBody>
          <a:bodyPr/>
          <a:lstStyle/>
          <a:p>
            <a:r>
              <a:rPr lang="tr-TR" dirty="0" smtClean="0"/>
              <a:t>Devam…</a:t>
            </a:r>
            <a:endParaRPr lang="tr-T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0"/>
            <a:ext cx="5844619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com.hasancahan.howeather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android.content.Context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android.graphics.Bitmap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android.util.LruCache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com.android.volley.Request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com.android.volley.RequestQueue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com.android.volley.toolbox.ImageLoader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com.android.volley.toolbox.Volley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thegh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on 5.12.2020.</a:t>
            </a:r>
            <a:b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MySingleton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var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requestQueue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RequestQueue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=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requestQueue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getRequestQueue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getRequestQueue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RequestQueue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requestQueue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 is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it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keeps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leaking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// Activity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BroadcastReceiver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someone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passes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in.</a:t>
            </a:r>
            <a:b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requestQueue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Volley.newRequestQueue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8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applicationContext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requestQueue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addToRequestQueue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getRequestQueue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()?.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companion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var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MySingleton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=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var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=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?):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MySingleton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MySingleton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!!)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tr-TR" altLang="tr-T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6172200" y="1332469"/>
            <a:ext cx="5181600" cy="397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3. Set </a:t>
            </a:r>
            <a:r>
              <a:rPr lang="tr-TR" dirty="0" err="1">
                <a:solidFill>
                  <a:srgbClr val="FF0000"/>
                </a:solidFill>
              </a:rPr>
              <a:t>up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RequestQueue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u="sng" dirty="0">
                <a:solidFill>
                  <a:schemeClr val="accent1">
                    <a:lumMod val="75000"/>
                  </a:schemeClr>
                </a:solidFill>
              </a:rPr>
              <a:t>https://developer.android.com/training/volley/requestqueue#kotlin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Adresi üzerinden </a:t>
            </a:r>
            <a:r>
              <a:rPr lang="tr-TR" dirty="0" err="1" smtClean="0">
                <a:solidFill>
                  <a:srgbClr val="FF0000"/>
                </a:solidFill>
              </a:rPr>
              <a:t>RequestQueue</a:t>
            </a:r>
            <a:r>
              <a:rPr lang="tr-TR" dirty="0" smtClean="0">
                <a:solidFill>
                  <a:srgbClr val="FF0000"/>
                </a:solidFill>
              </a:rPr>
              <a:t> kurulumu yapılacaktır.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FF0000"/>
                </a:solidFill>
              </a:rPr>
              <a:t>Volley</a:t>
            </a:r>
            <a:r>
              <a:rPr lang="tr-TR" dirty="0">
                <a:solidFill>
                  <a:srgbClr val="FF0000"/>
                </a:solidFill>
              </a:rPr>
              <a:t> ile bir istek kuyruğu oluşturmak için </a:t>
            </a:r>
            <a:r>
              <a:rPr lang="tr-TR" b="1" i="1" dirty="0" err="1">
                <a:solidFill>
                  <a:srgbClr val="FF0000"/>
                </a:solidFill>
              </a:rPr>
              <a:t>newRequestQueue</a:t>
            </a:r>
            <a:r>
              <a:rPr lang="tr-TR" b="1" i="1" dirty="0">
                <a:solidFill>
                  <a:srgbClr val="FF0000"/>
                </a:solidFill>
              </a:rPr>
              <a:t>() </a:t>
            </a:r>
            <a:r>
              <a:rPr lang="tr-TR" dirty="0">
                <a:solidFill>
                  <a:srgbClr val="FF0000"/>
                </a:solidFill>
              </a:rPr>
              <a:t>metodunu kullanmamız gerekiyor. Oluşturulan bu istek kuyruğu ile istediğiniz bir isteği uygulayabilirsiniz.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Bunun için yeni bir sınıf oluşturup(</a:t>
            </a:r>
            <a:r>
              <a:rPr lang="tr-TR" dirty="0" err="1" smtClean="0">
                <a:solidFill>
                  <a:srgbClr val="FF0000"/>
                </a:solidFill>
              </a:rPr>
              <a:t>MySingleton</a:t>
            </a:r>
            <a:r>
              <a:rPr lang="tr-TR" dirty="0" smtClean="0">
                <a:solidFill>
                  <a:srgbClr val="FF0000"/>
                </a:solidFill>
              </a:rPr>
              <a:t>) içerisine yan tarafta görülen kodlar site üzerinde ki gibi yazılacaktır.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" name="Düz Ok Bağlayıcısı 3"/>
          <p:cNvCxnSpPr/>
          <p:nvPr/>
        </p:nvCxnSpPr>
        <p:spPr>
          <a:xfrm flipH="1" flipV="1">
            <a:off x="3476323" y="2862145"/>
            <a:ext cx="2368296" cy="38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5660" y="492992"/>
            <a:ext cx="8177784" cy="843905"/>
          </a:xfrm>
        </p:spPr>
        <p:txBody>
          <a:bodyPr>
            <a:normAutofit/>
          </a:bodyPr>
          <a:lstStyle/>
          <a:p>
            <a:r>
              <a:rPr lang="tr-TR" dirty="0" smtClean="0"/>
              <a:t>2-API ve API </a:t>
            </a:r>
            <a:r>
              <a:rPr lang="tr-TR" dirty="0" err="1" smtClean="0"/>
              <a:t>Key</a:t>
            </a:r>
            <a:r>
              <a:rPr lang="tr-TR" dirty="0" smtClean="0"/>
              <a:t> Almak 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838200" y="1932495"/>
            <a:ext cx="5726298" cy="1178351"/>
          </a:xfrm>
        </p:spPr>
        <p:txBody>
          <a:bodyPr/>
          <a:lstStyle/>
          <a:p>
            <a:r>
              <a:rPr lang="tr-TR" u="sng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</a:t>
            </a:r>
            <a:r>
              <a:rPr lang="tr-TR" u="sng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openweathermap.org/api</a:t>
            </a:r>
            <a:endParaRPr lang="tr-TR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Adresi üzerinden Hava durumu bilgilerini çekeceğiz.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7142479" y="2125011"/>
            <a:ext cx="4211320" cy="2428135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Verileri çekebilmek için bize bir API </a:t>
            </a:r>
            <a:r>
              <a:rPr lang="tr-TR" dirty="0" err="1" smtClean="0">
                <a:solidFill>
                  <a:srgbClr val="FF0000"/>
                </a:solidFill>
              </a:rPr>
              <a:t>Key</a:t>
            </a:r>
            <a:r>
              <a:rPr lang="tr-TR" dirty="0" smtClean="0">
                <a:solidFill>
                  <a:srgbClr val="FF0000"/>
                </a:solidFill>
              </a:rPr>
              <a:t> gereklidir.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Key’i</a:t>
            </a:r>
            <a:r>
              <a:rPr lang="tr-TR" dirty="0" smtClean="0">
                <a:solidFill>
                  <a:srgbClr val="FF0000"/>
                </a:solidFill>
              </a:rPr>
              <a:t> hesap oluşturup ayarlar kısmından alıyoruz.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Projemize istenilen verileri çekerek ekliyoruz.</a:t>
            </a:r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3197185"/>
            <a:ext cx="5481320" cy="297977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498" y="4687074"/>
            <a:ext cx="5367282" cy="1150285"/>
          </a:xfrm>
          <a:prstGeom prst="rect">
            <a:avLst/>
          </a:prstGeom>
        </p:spPr>
      </p:pic>
      <p:cxnSp>
        <p:nvCxnSpPr>
          <p:cNvPr id="3" name="Düz Ok Bağlayıcısı 2"/>
          <p:cNvCxnSpPr>
            <a:endCxn id="8" idx="0"/>
          </p:cNvCxnSpPr>
          <p:nvPr/>
        </p:nvCxnSpPr>
        <p:spPr>
          <a:xfrm flipH="1">
            <a:off x="9248139" y="4032504"/>
            <a:ext cx="709677" cy="65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566928"/>
            <a:ext cx="10058400" cy="713232"/>
          </a:xfrm>
        </p:spPr>
        <p:txBody>
          <a:bodyPr>
            <a:normAutofit/>
          </a:bodyPr>
          <a:lstStyle/>
          <a:p>
            <a:r>
              <a:rPr lang="tr-TR" dirty="0" err="1" smtClean="0"/>
              <a:t>Postman</a:t>
            </a:r>
            <a:r>
              <a:rPr lang="tr-TR" dirty="0" smtClean="0"/>
              <a:t> ile API Test 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7516368" y="1840280"/>
            <a:ext cx="3922776" cy="4405072"/>
          </a:xfrm>
        </p:spPr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Postman</a:t>
            </a:r>
            <a:r>
              <a:rPr lang="tr-TR" dirty="0">
                <a:solidFill>
                  <a:srgbClr val="FF0000"/>
                </a:solidFill>
              </a:rPr>
              <a:t>, 3 milyondan fazla yazılımcının </a:t>
            </a:r>
            <a:r>
              <a:rPr lang="tr-TR" dirty="0" err="1">
                <a:solidFill>
                  <a:srgbClr val="FF0000"/>
                </a:solidFill>
              </a:rPr>
              <a:t>API’ları</a:t>
            </a:r>
            <a:r>
              <a:rPr lang="tr-TR" dirty="0">
                <a:solidFill>
                  <a:srgbClr val="FF0000"/>
                </a:solidFill>
              </a:rPr>
              <a:t> paylaşmak, test etmek, </a:t>
            </a:r>
            <a:r>
              <a:rPr lang="tr-TR" dirty="0" err="1">
                <a:solidFill>
                  <a:srgbClr val="FF0000"/>
                </a:solidFill>
              </a:rPr>
              <a:t>dokümante</a:t>
            </a:r>
            <a:r>
              <a:rPr lang="tr-TR" dirty="0">
                <a:solidFill>
                  <a:srgbClr val="FF0000"/>
                </a:solidFill>
              </a:rPr>
              <a:t> etmek, monitör etmek için kullandığı, dünyanın en çok kullanılan “rest </a:t>
            </a:r>
            <a:r>
              <a:rPr lang="tr-TR" dirty="0" err="1">
                <a:solidFill>
                  <a:srgbClr val="FF0000"/>
                </a:solidFill>
              </a:rPr>
              <a:t>client”ı</a:t>
            </a:r>
            <a:r>
              <a:rPr lang="tr-TR" dirty="0">
                <a:solidFill>
                  <a:srgbClr val="FF0000"/>
                </a:solidFill>
              </a:rPr>
              <a:t>. 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En </a:t>
            </a:r>
            <a:r>
              <a:rPr lang="tr-TR" dirty="0">
                <a:solidFill>
                  <a:srgbClr val="FF0000"/>
                </a:solidFill>
              </a:rPr>
              <a:t>öne çıkan </a:t>
            </a:r>
            <a:r>
              <a:rPr lang="tr-TR" dirty="0" smtClean="0">
                <a:solidFill>
                  <a:srgbClr val="FF0000"/>
                </a:solidFill>
              </a:rPr>
              <a:t>özelliği ise </a:t>
            </a:r>
            <a:r>
              <a:rPr lang="tr-TR" dirty="0">
                <a:solidFill>
                  <a:srgbClr val="FF0000"/>
                </a:solidFill>
              </a:rPr>
              <a:t>tüm bunlar için çok kullanışlı bir </a:t>
            </a:r>
            <a:r>
              <a:rPr lang="tr-TR" dirty="0" err="1" smtClean="0">
                <a:solidFill>
                  <a:srgbClr val="FF0000"/>
                </a:solidFill>
              </a:rPr>
              <a:t>arayüz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sunması</a:t>
            </a:r>
            <a:r>
              <a:rPr lang="tr-TR" dirty="0" smtClean="0">
                <a:solidFill>
                  <a:srgbClr val="FF0000"/>
                </a:solidFill>
              </a:rPr>
              <a:t>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Bende </a:t>
            </a:r>
            <a:r>
              <a:rPr lang="tr-TR" dirty="0" err="1" smtClean="0">
                <a:solidFill>
                  <a:srgbClr val="FF0000"/>
                </a:solidFill>
              </a:rPr>
              <a:t>Postman</a:t>
            </a:r>
            <a:r>
              <a:rPr lang="tr-TR" dirty="0" smtClean="0">
                <a:solidFill>
                  <a:srgbClr val="FF0000"/>
                </a:solidFill>
              </a:rPr>
              <a:t> üzerinden aldığım API verisini sorgulayıp test ettim.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0280"/>
            <a:ext cx="5925312" cy="44714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618" y="5094458"/>
            <a:ext cx="2200275" cy="942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04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507363"/>
            <a:ext cx="10058400" cy="70983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Devam…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33449"/>
            <a:ext cx="998864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sehirAdi:String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"http://api.openweathermap.org/data/2.5/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weather?lat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"&amp;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appid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=ad7f0287623a21f0c79a89f0155c37fc&amp;lang=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tr&amp;units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havaDurumuObjeRequest2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JsonObjectRequest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Request.Method.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url,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Response.Listener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?) {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Toast.makeText</a:t>
            </a: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this@MainActivity,response.toString</a:t>
            </a: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Toast.LENGTH_LONG</a:t>
            </a: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 ---Kontrol için...</a:t>
            </a:r>
            <a:b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API Üzerinden Sıcaklık vb. değerleri çekme</a:t>
            </a:r>
            <a:b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sicaklik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main?.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tvSicaklik.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sicaklik.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sehirAdi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tvSehir.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sehirAdi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!!.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tvSehir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sehirAdi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getJSONArray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aciklama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weather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getJSONObject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tr-TR" altLang="tr-TR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tvAciklama.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aciklama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!!.</a:t>
            </a:r>
            <a:r>
              <a:rPr kumimoji="0" lang="tr-TR" altLang="tr-T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tr-TR" altLang="tr-T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097280" y="1341802"/>
            <a:ext cx="53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API </a:t>
            </a:r>
            <a:r>
              <a:rPr lang="tr-TR" dirty="0" err="1" smtClean="0">
                <a:solidFill>
                  <a:srgbClr val="FF0000"/>
                </a:solidFill>
              </a:rPr>
              <a:t>key</a:t>
            </a:r>
            <a:r>
              <a:rPr lang="tr-TR" dirty="0" smtClean="0">
                <a:solidFill>
                  <a:srgbClr val="FF0000"/>
                </a:solidFill>
              </a:rPr>
              <a:t> ile API üzerinden verileri çekiyoruz…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Turuncu Kırmı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</TotalTime>
  <Words>430</Words>
  <Application>Microsoft Office PowerPoint</Application>
  <PresentationFormat>Geniş ekran</PresentationFormat>
  <Paragraphs>84</Paragraphs>
  <Slides>23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Geçmişe bakış</vt:lpstr>
      <vt:lpstr>PowerPoint Sunusu</vt:lpstr>
      <vt:lpstr>HOWEATHER KURULUM – AÇIKLAMA- TANITIM </vt:lpstr>
      <vt:lpstr>&gt;DİKKAT&lt; Projemizin doğru ve en iyi şekilde hatasız çalışması için gerekli versiyon, sdk sürümleri, Android Studio, Kotlin sürümü ve import edilecek kütüphaneler şekillerde ki gibidir. </vt:lpstr>
      <vt:lpstr>1-Proje Gereksinimleri ve Sürümler</vt:lpstr>
      <vt:lpstr>Başlangıç… İzinler ve Kütüphanelerin Eklenmesi</vt:lpstr>
      <vt:lpstr>Devam…</vt:lpstr>
      <vt:lpstr>2-API ve API Key Almak </vt:lpstr>
      <vt:lpstr>Postman ile API Test </vt:lpstr>
      <vt:lpstr>Devam…</vt:lpstr>
      <vt:lpstr>3-Arayüz Tasarımları</vt:lpstr>
      <vt:lpstr>Tasarım İçin Gerekli Dosyalar MainActivity</vt:lpstr>
      <vt:lpstr>SplashActivity</vt:lpstr>
      <vt:lpstr>Gece Gündüz Durumuna Göre Tasarım</vt:lpstr>
      <vt:lpstr>4-Spinner Oluşturmak ve Şehir Seçmek</vt:lpstr>
      <vt:lpstr>Spinner ile API Verilerini Çekiyoruz</vt:lpstr>
      <vt:lpstr>Spinner İçin Gece Gündüz Durumu Tasarımı </vt:lpstr>
      <vt:lpstr>5-Kullanıcıdan Lokasyon Bilgisi Almak</vt:lpstr>
      <vt:lpstr>Devam…</vt:lpstr>
      <vt:lpstr>Devam…</vt:lpstr>
      <vt:lpstr>6-Apk Oluşturmak ve Çalıştırmak</vt:lpstr>
      <vt:lpstr>UYGULAMA APK TESTİ </vt:lpstr>
      <vt:lpstr>Uygulamanın Adım Adım Görünümü</vt:lpstr>
      <vt:lpstr>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The Ghost</dc:creator>
  <cp:lastModifiedBy>The Ghost</cp:lastModifiedBy>
  <cp:revision>39</cp:revision>
  <dcterms:created xsi:type="dcterms:W3CDTF">2021-01-14T10:49:07Z</dcterms:created>
  <dcterms:modified xsi:type="dcterms:W3CDTF">2021-02-03T16:34:38Z</dcterms:modified>
</cp:coreProperties>
</file>