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5"/>
  </p:notesMasterIdLst>
  <p:sldIdLst>
    <p:sldId id="278" r:id="rId2"/>
    <p:sldId id="279" r:id="rId3"/>
    <p:sldId id="280" r:id="rId4"/>
    <p:sldId id="281" r:id="rId5"/>
    <p:sldId id="283" r:id="rId6"/>
    <p:sldId id="284" r:id="rId7"/>
    <p:sldId id="282" r:id="rId8"/>
    <p:sldId id="285" r:id="rId9"/>
    <p:sldId id="287" r:id="rId10"/>
    <p:sldId id="288" r:id="rId11"/>
    <p:sldId id="289" r:id="rId12"/>
    <p:sldId id="290" r:id="rId13"/>
    <p:sldId id="293"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106" d="100"/>
          <a:sy n="106" d="100"/>
        </p:scale>
        <p:origin x="126" y="20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https://www.glutenfreealchemist.com/2016/01/gluten-free-brown-bread-from-your-bread.html"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19856"/>
            <a:ext cx="5385816" cy="2519431"/>
          </a:xfrm>
        </p:spPr>
        <p:txBody>
          <a:bodyPr/>
          <a:lstStyle/>
          <a:p>
            <a:r>
              <a:rPr lang="en-US" sz="2400" dirty="0" err="1"/>
              <a:t>Görüntü</a:t>
            </a:r>
            <a:r>
              <a:rPr lang="en-US" sz="2400" dirty="0"/>
              <a:t> </a:t>
            </a:r>
            <a:r>
              <a:rPr lang="en-US" sz="2400" dirty="0" err="1"/>
              <a:t>işleme</a:t>
            </a:r>
            <a:r>
              <a:rPr lang="en-US" sz="2400" dirty="0"/>
              <a:t> </a:t>
            </a:r>
            <a:r>
              <a:rPr lang="en-US" sz="2400" dirty="0" err="1"/>
              <a:t>teknikleri</a:t>
            </a:r>
            <a:r>
              <a:rPr lang="en-US" sz="2400" dirty="0"/>
              <a:t> </a:t>
            </a:r>
            <a:r>
              <a:rPr lang="en-US" sz="2400" dirty="0" err="1"/>
              <a:t>kullanılarak</a:t>
            </a:r>
            <a:r>
              <a:rPr lang="en-US" sz="2400" dirty="0"/>
              <a:t> </a:t>
            </a:r>
            <a:r>
              <a:rPr lang="en-US" sz="2400" dirty="0" err="1"/>
              <a:t>ekmek</a:t>
            </a:r>
            <a:r>
              <a:rPr lang="en-US" sz="2400" dirty="0"/>
              <a:t> </a:t>
            </a:r>
            <a:r>
              <a:rPr lang="en-US" sz="2400" dirty="0" err="1"/>
              <a:t>doku</a:t>
            </a:r>
            <a:r>
              <a:rPr lang="en-US" sz="2400" dirty="0"/>
              <a:t> </a:t>
            </a:r>
            <a:r>
              <a:rPr lang="en-US" sz="2400" dirty="0" err="1"/>
              <a:t>analizi</a:t>
            </a:r>
            <a:r>
              <a:rPr lang="en-US" sz="2400" dirty="0"/>
              <a:t> </a:t>
            </a:r>
            <a:r>
              <a:rPr lang="en-US" sz="2400" dirty="0" err="1"/>
              <a:t>ve</a:t>
            </a:r>
            <a:r>
              <a:rPr lang="en-US" sz="2400" dirty="0"/>
              <a:t> </a:t>
            </a:r>
            <a:r>
              <a:rPr lang="en-US" sz="2400" dirty="0" err="1"/>
              <a:t>arayüz</a:t>
            </a:r>
            <a:r>
              <a:rPr lang="en-US" sz="2400" dirty="0"/>
              <a:t> </a:t>
            </a:r>
            <a:r>
              <a:rPr lang="en-US" sz="2400" dirty="0" err="1"/>
              <a:t>programının</a:t>
            </a:r>
            <a:r>
              <a:rPr lang="en-US" sz="2400" dirty="0"/>
              <a:t> </a:t>
            </a:r>
            <a:r>
              <a:rPr lang="en-US" sz="2400" dirty="0" err="1"/>
              <a:t>geliştirilmesi</a:t>
            </a:r>
            <a:r>
              <a:rPr lang="en-US" sz="2400" dirty="0"/>
              <a:t> </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4665683"/>
            <a:ext cx="3493008" cy="878908"/>
          </a:xfrm>
        </p:spPr>
        <p:txBody>
          <a:bodyPr/>
          <a:lstStyle/>
          <a:p>
            <a:r>
              <a:rPr lang="en-US" dirty="0"/>
              <a:t>Hasan Can Özbek</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10</a:t>
            </a:fld>
            <a:endParaRPr lang="en-US" dirty="0"/>
          </a:p>
        </p:txBody>
      </p:sp>
      <p:pic>
        <p:nvPicPr>
          <p:cNvPr id="46" name="Picture 45">
            <a:extLst>
              <a:ext uri="{FF2B5EF4-FFF2-40B4-BE49-F238E27FC236}">
                <a16:creationId xmlns:a16="http://schemas.microsoft.com/office/drawing/2014/main" id="{56EE9597-504E-8A5B-FDCB-443E92B731D2}"/>
              </a:ext>
            </a:extLst>
          </p:cNvPr>
          <p:cNvPicPr>
            <a:picLocks noChangeAspect="1"/>
          </p:cNvPicPr>
          <p:nvPr/>
        </p:nvPicPr>
        <p:blipFill>
          <a:blip r:embed="rId2"/>
          <a:stretch>
            <a:fillRect/>
          </a:stretch>
        </p:blipFill>
        <p:spPr>
          <a:xfrm>
            <a:off x="679319" y="731520"/>
            <a:ext cx="1927492" cy="150495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8" name="Picture 47">
            <a:extLst>
              <a:ext uri="{FF2B5EF4-FFF2-40B4-BE49-F238E27FC236}">
                <a16:creationId xmlns:a16="http://schemas.microsoft.com/office/drawing/2014/main" id="{24499CA3-9E3F-7478-7C77-93A16E4B81B0}"/>
              </a:ext>
            </a:extLst>
          </p:cNvPr>
          <p:cNvPicPr>
            <a:picLocks noChangeAspect="1"/>
          </p:cNvPicPr>
          <p:nvPr/>
        </p:nvPicPr>
        <p:blipFill>
          <a:blip r:embed="rId3"/>
          <a:stretch>
            <a:fillRect/>
          </a:stretch>
        </p:blipFill>
        <p:spPr>
          <a:xfrm>
            <a:off x="2968358" y="3819525"/>
            <a:ext cx="1927492" cy="150494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0" name="Picture 49">
            <a:extLst>
              <a:ext uri="{FF2B5EF4-FFF2-40B4-BE49-F238E27FC236}">
                <a16:creationId xmlns:a16="http://schemas.microsoft.com/office/drawing/2014/main" id="{CA59953B-B471-08BF-D8B3-89562DC9719F}"/>
              </a:ext>
            </a:extLst>
          </p:cNvPr>
          <p:cNvPicPr>
            <a:picLocks noChangeAspect="1"/>
          </p:cNvPicPr>
          <p:nvPr/>
        </p:nvPicPr>
        <p:blipFill>
          <a:blip r:embed="rId4"/>
          <a:stretch>
            <a:fillRect/>
          </a:stretch>
        </p:blipFill>
        <p:spPr>
          <a:xfrm>
            <a:off x="5162454" y="822827"/>
            <a:ext cx="1927492" cy="150494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2" name="Picture 51">
            <a:extLst>
              <a:ext uri="{FF2B5EF4-FFF2-40B4-BE49-F238E27FC236}">
                <a16:creationId xmlns:a16="http://schemas.microsoft.com/office/drawing/2014/main" id="{BD1E4569-E36D-70D2-1751-D66158539E34}"/>
              </a:ext>
            </a:extLst>
          </p:cNvPr>
          <p:cNvPicPr>
            <a:picLocks noChangeAspect="1"/>
          </p:cNvPicPr>
          <p:nvPr/>
        </p:nvPicPr>
        <p:blipFill>
          <a:blip r:embed="rId5"/>
          <a:stretch>
            <a:fillRect/>
          </a:stretch>
        </p:blipFill>
        <p:spPr>
          <a:xfrm>
            <a:off x="7356550" y="3857625"/>
            <a:ext cx="1927493" cy="150494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4" name="Picture 53">
            <a:extLst>
              <a:ext uri="{FF2B5EF4-FFF2-40B4-BE49-F238E27FC236}">
                <a16:creationId xmlns:a16="http://schemas.microsoft.com/office/drawing/2014/main" id="{AD53F2D8-A314-2CA4-5E3D-CFD41F942DE1}"/>
              </a:ext>
            </a:extLst>
          </p:cNvPr>
          <p:cNvPicPr>
            <a:picLocks noChangeAspect="1"/>
          </p:cNvPicPr>
          <p:nvPr/>
        </p:nvPicPr>
        <p:blipFill>
          <a:blip r:embed="rId6"/>
          <a:stretch>
            <a:fillRect/>
          </a:stretch>
        </p:blipFill>
        <p:spPr>
          <a:xfrm>
            <a:off x="9202924" y="1377027"/>
            <a:ext cx="2373447" cy="1799350"/>
          </a:xfrm>
          <a:prstGeom prst="rect">
            <a:avLst/>
          </a:prstGeom>
        </p:spPr>
      </p:pic>
      <p:sp>
        <p:nvSpPr>
          <p:cNvPr id="55" name="TextBox 54">
            <a:extLst>
              <a:ext uri="{FF2B5EF4-FFF2-40B4-BE49-F238E27FC236}">
                <a16:creationId xmlns:a16="http://schemas.microsoft.com/office/drawing/2014/main" id="{9DBE8BB4-D3E6-FEC8-6D85-769208ED1FFB}"/>
              </a:ext>
            </a:extLst>
          </p:cNvPr>
          <p:cNvSpPr txBox="1"/>
          <p:nvPr/>
        </p:nvSpPr>
        <p:spPr>
          <a:xfrm>
            <a:off x="2996419" y="5487720"/>
            <a:ext cx="2113793" cy="338554"/>
          </a:xfrm>
          <a:prstGeom prst="rect">
            <a:avLst/>
          </a:prstGeom>
          <a:noFill/>
        </p:spPr>
        <p:txBody>
          <a:bodyPr wrap="square" rtlCol="0">
            <a:spAutoFit/>
          </a:bodyPr>
          <a:lstStyle/>
          <a:p>
            <a:r>
              <a:rPr lang="en-US" sz="1600" dirty="0" err="1"/>
              <a:t>Otomatik</a:t>
            </a:r>
            <a:r>
              <a:rPr lang="en-US" sz="1600" dirty="0"/>
              <a:t> </a:t>
            </a:r>
            <a:r>
              <a:rPr lang="en-US" sz="1600" dirty="0" err="1"/>
              <a:t>bölütleme</a:t>
            </a:r>
            <a:endParaRPr lang="en-US" sz="1600" dirty="0"/>
          </a:p>
        </p:txBody>
      </p:sp>
      <p:sp>
        <p:nvSpPr>
          <p:cNvPr id="56" name="TextBox 55">
            <a:extLst>
              <a:ext uri="{FF2B5EF4-FFF2-40B4-BE49-F238E27FC236}">
                <a16:creationId xmlns:a16="http://schemas.microsoft.com/office/drawing/2014/main" id="{70717158-098F-8A83-F6AB-E650EB9A1FE7}"/>
              </a:ext>
            </a:extLst>
          </p:cNvPr>
          <p:cNvSpPr txBox="1"/>
          <p:nvPr/>
        </p:nvSpPr>
        <p:spPr>
          <a:xfrm>
            <a:off x="5372084" y="2509129"/>
            <a:ext cx="1447832" cy="338554"/>
          </a:xfrm>
          <a:prstGeom prst="rect">
            <a:avLst/>
          </a:prstGeom>
          <a:noFill/>
        </p:spPr>
        <p:txBody>
          <a:bodyPr wrap="none" rtlCol="0">
            <a:spAutoFit/>
          </a:bodyPr>
          <a:lstStyle/>
          <a:p>
            <a:r>
              <a:rPr lang="en-US" sz="1600" dirty="0"/>
              <a:t>Elle </a:t>
            </a:r>
            <a:r>
              <a:rPr lang="en-US" sz="1600" dirty="0" err="1"/>
              <a:t>bölütleme</a:t>
            </a:r>
            <a:endParaRPr lang="en-US" sz="1600" dirty="0"/>
          </a:p>
        </p:txBody>
      </p:sp>
      <p:sp>
        <p:nvSpPr>
          <p:cNvPr id="57" name="TextBox 56">
            <a:extLst>
              <a:ext uri="{FF2B5EF4-FFF2-40B4-BE49-F238E27FC236}">
                <a16:creationId xmlns:a16="http://schemas.microsoft.com/office/drawing/2014/main" id="{9987E9CD-BBA1-7C1D-245D-30E07C4BF5E5}"/>
              </a:ext>
            </a:extLst>
          </p:cNvPr>
          <p:cNvSpPr txBox="1"/>
          <p:nvPr/>
        </p:nvSpPr>
        <p:spPr>
          <a:xfrm>
            <a:off x="7356550" y="5486777"/>
            <a:ext cx="2607397" cy="584775"/>
          </a:xfrm>
          <a:prstGeom prst="rect">
            <a:avLst/>
          </a:prstGeom>
          <a:noFill/>
        </p:spPr>
        <p:txBody>
          <a:bodyPr wrap="square" rtlCol="0">
            <a:spAutoFit/>
          </a:bodyPr>
          <a:lstStyle/>
          <a:p>
            <a:r>
              <a:rPr lang="en-US" sz="1600" dirty="0" err="1"/>
              <a:t>Otomatik</a:t>
            </a:r>
            <a:r>
              <a:rPr lang="en-US" sz="1600" dirty="0"/>
              <a:t> </a:t>
            </a:r>
            <a:r>
              <a:rPr lang="en-US" sz="1600" dirty="0" err="1"/>
              <a:t>ve</a:t>
            </a:r>
            <a:r>
              <a:rPr lang="en-US" sz="1600" dirty="0"/>
              <a:t> </a:t>
            </a:r>
            <a:r>
              <a:rPr lang="en-US" sz="1600" dirty="0" err="1"/>
              <a:t>elle</a:t>
            </a:r>
            <a:r>
              <a:rPr lang="en-US" sz="1600" dirty="0"/>
              <a:t> </a:t>
            </a:r>
            <a:r>
              <a:rPr lang="en-US" sz="1600" dirty="0" err="1"/>
              <a:t>bölütlemenin</a:t>
            </a:r>
            <a:r>
              <a:rPr lang="en-US" sz="1600" dirty="0"/>
              <a:t> </a:t>
            </a:r>
            <a:r>
              <a:rPr lang="en-US" sz="1600" dirty="0" err="1"/>
              <a:t>çakıştırılması</a:t>
            </a:r>
            <a:endParaRPr lang="en-US" sz="1600" dirty="0"/>
          </a:p>
        </p:txBody>
      </p:sp>
      <p:sp>
        <p:nvSpPr>
          <p:cNvPr id="58" name="TextBox 57">
            <a:extLst>
              <a:ext uri="{FF2B5EF4-FFF2-40B4-BE49-F238E27FC236}">
                <a16:creationId xmlns:a16="http://schemas.microsoft.com/office/drawing/2014/main" id="{1AFD0B03-DAFE-8401-313B-BB643F8AB1A4}"/>
              </a:ext>
            </a:extLst>
          </p:cNvPr>
          <p:cNvSpPr txBox="1"/>
          <p:nvPr/>
        </p:nvSpPr>
        <p:spPr>
          <a:xfrm>
            <a:off x="9340165" y="822827"/>
            <a:ext cx="2236206" cy="523220"/>
          </a:xfrm>
          <a:prstGeom prst="rect">
            <a:avLst/>
          </a:prstGeom>
          <a:noFill/>
        </p:spPr>
        <p:txBody>
          <a:bodyPr wrap="square" rtlCol="0">
            <a:spAutoFit/>
          </a:bodyPr>
          <a:lstStyle/>
          <a:p>
            <a:r>
              <a:rPr lang="en-US" sz="1400" dirty="0"/>
              <a:t>12 </a:t>
            </a:r>
            <a:r>
              <a:rPr lang="en-US" sz="1400" dirty="0" err="1"/>
              <a:t>adet</a:t>
            </a:r>
            <a:r>
              <a:rPr lang="en-US" sz="1400" dirty="0"/>
              <a:t> </a:t>
            </a:r>
            <a:r>
              <a:rPr lang="en-US" sz="1400" dirty="0" err="1"/>
              <a:t>gözenek</a:t>
            </a:r>
            <a:r>
              <a:rPr lang="en-US" sz="1400" dirty="0"/>
              <a:t> </a:t>
            </a:r>
            <a:r>
              <a:rPr lang="en-US" sz="1400" dirty="0" err="1"/>
              <a:t>üzerinde</a:t>
            </a:r>
            <a:r>
              <a:rPr lang="en-US" sz="1400" dirty="0"/>
              <a:t> ZSI </a:t>
            </a:r>
            <a:r>
              <a:rPr lang="en-US" sz="1400" dirty="0" err="1"/>
              <a:t>başarım</a:t>
            </a:r>
            <a:r>
              <a:rPr lang="en-US" sz="1400" dirty="0"/>
              <a:t> </a:t>
            </a:r>
            <a:r>
              <a:rPr lang="en-US" sz="1400" dirty="0" err="1"/>
              <a:t>indeksi</a:t>
            </a:r>
            <a:endParaRPr lang="en-US" sz="1400" dirty="0"/>
          </a:p>
        </p:txBody>
      </p:sp>
      <p:sp>
        <p:nvSpPr>
          <p:cNvPr id="59" name="TextBox 58">
            <a:extLst>
              <a:ext uri="{FF2B5EF4-FFF2-40B4-BE49-F238E27FC236}">
                <a16:creationId xmlns:a16="http://schemas.microsoft.com/office/drawing/2014/main" id="{C8CC382E-DEE0-C308-95A6-13D478E49703}"/>
              </a:ext>
            </a:extLst>
          </p:cNvPr>
          <p:cNvSpPr txBox="1"/>
          <p:nvPr/>
        </p:nvSpPr>
        <p:spPr>
          <a:xfrm>
            <a:off x="642518" y="2386018"/>
            <a:ext cx="2001094" cy="461665"/>
          </a:xfrm>
          <a:prstGeom prst="rect">
            <a:avLst/>
          </a:prstGeom>
          <a:noFill/>
        </p:spPr>
        <p:txBody>
          <a:bodyPr wrap="square" rtlCol="0">
            <a:spAutoFit/>
          </a:bodyPr>
          <a:lstStyle/>
          <a:p>
            <a:r>
              <a:rPr lang="en-US" sz="1200" dirty="0" err="1"/>
              <a:t>Otomatik</a:t>
            </a:r>
            <a:r>
              <a:rPr lang="en-US" sz="1200" dirty="0"/>
              <a:t> </a:t>
            </a:r>
            <a:r>
              <a:rPr lang="en-US" sz="1200" dirty="0" err="1"/>
              <a:t>ve</a:t>
            </a:r>
            <a:r>
              <a:rPr lang="en-US" sz="1200" dirty="0"/>
              <a:t> </a:t>
            </a:r>
            <a:r>
              <a:rPr lang="en-US" sz="1200" dirty="0" err="1"/>
              <a:t>elle</a:t>
            </a:r>
            <a:r>
              <a:rPr lang="en-US" sz="1200" dirty="0"/>
              <a:t> </a:t>
            </a:r>
            <a:r>
              <a:rPr lang="en-US" sz="1200" dirty="0" err="1"/>
              <a:t>bölütleme</a:t>
            </a:r>
            <a:r>
              <a:rPr lang="en-US" sz="1200" dirty="0"/>
              <a:t> </a:t>
            </a:r>
            <a:r>
              <a:rPr lang="en-US" sz="1200" dirty="0" err="1"/>
              <a:t>ile</a:t>
            </a:r>
            <a:r>
              <a:rPr lang="en-US" sz="1200" dirty="0"/>
              <a:t> </a:t>
            </a:r>
            <a:r>
              <a:rPr lang="en-US" sz="1200" dirty="0" err="1"/>
              <a:t>elde</a:t>
            </a:r>
            <a:r>
              <a:rPr lang="en-US" sz="1200" dirty="0"/>
              <a:t> </a:t>
            </a:r>
            <a:r>
              <a:rPr lang="en-US" sz="1200" dirty="0" err="1"/>
              <a:t>edilen</a:t>
            </a:r>
            <a:r>
              <a:rPr lang="en-US" sz="1200" dirty="0"/>
              <a:t> </a:t>
            </a:r>
            <a:r>
              <a:rPr lang="en-US" sz="1200" dirty="0" err="1"/>
              <a:t>bölgeler</a:t>
            </a:r>
            <a:endParaRPr lang="en-US" sz="1200" dirty="0"/>
          </a:p>
        </p:txBody>
      </p:sp>
    </p:spTree>
    <p:extLst>
      <p:ext uri="{BB962C8B-B14F-4D97-AF65-F5344CB8AC3E}">
        <p14:creationId xmlns:p14="http://schemas.microsoft.com/office/powerpoint/2010/main" val="1600494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1619031" y="737405"/>
            <a:ext cx="10671048" cy="768096"/>
          </a:xfrm>
        </p:spPr>
        <p:txBody>
          <a:bodyPr>
            <a:normAutofit/>
          </a:bodyPr>
          <a:lstStyle/>
          <a:p>
            <a:r>
              <a:rPr lang="en-US" sz="3200" dirty="0" err="1"/>
              <a:t>Geliştirilen</a:t>
            </a:r>
            <a:r>
              <a:rPr lang="en-US" sz="3200" dirty="0"/>
              <a:t> </a:t>
            </a:r>
            <a:r>
              <a:rPr lang="en-US" sz="3200" dirty="0" err="1"/>
              <a:t>Arayüz</a:t>
            </a:r>
            <a:r>
              <a:rPr lang="en-US" sz="3200" dirty="0"/>
              <a:t> </a:t>
            </a:r>
            <a:r>
              <a:rPr lang="en-US" sz="3200" dirty="0" err="1"/>
              <a:t>Programı</a:t>
            </a:r>
            <a:endParaRPr lang="en-US" sz="3200" dirty="0"/>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23" name="TextBox 22">
            <a:extLst>
              <a:ext uri="{FF2B5EF4-FFF2-40B4-BE49-F238E27FC236}">
                <a16:creationId xmlns:a16="http://schemas.microsoft.com/office/drawing/2014/main" id="{DE675392-915C-4D64-5EE3-3792387A44C5}"/>
              </a:ext>
            </a:extLst>
          </p:cNvPr>
          <p:cNvSpPr txBox="1"/>
          <p:nvPr/>
        </p:nvSpPr>
        <p:spPr>
          <a:xfrm>
            <a:off x="3295460" y="1575838"/>
            <a:ext cx="7007383" cy="2585323"/>
          </a:xfrm>
          <a:prstGeom prst="rect">
            <a:avLst/>
          </a:prstGeom>
          <a:noFill/>
        </p:spPr>
        <p:txBody>
          <a:bodyPr wrap="square" rtlCol="0">
            <a:spAutoFit/>
          </a:bodyPr>
          <a:lstStyle/>
          <a:p>
            <a:r>
              <a:rPr lang="en-US" dirty="0" err="1"/>
              <a:t>Çalışmada</a:t>
            </a:r>
            <a:r>
              <a:rPr lang="en-US" dirty="0"/>
              <a:t> </a:t>
            </a:r>
            <a:r>
              <a:rPr lang="en-US" dirty="0" err="1"/>
              <a:t>ayrıca</a:t>
            </a:r>
            <a:r>
              <a:rPr lang="en-US" dirty="0"/>
              <a:t> </a:t>
            </a:r>
            <a:r>
              <a:rPr lang="en-US" dirty="0" err="1"/>
              <a:t>Matlab</a:t>
            </a:r>
            <a:r>
              <a:rPr lang="en-US" dirty="0"/>
              <a:t> GUI </a:t>
            </a:r>
            <a:r>
              <a:rPr lang="en-US" dirty="0" err="1"/>
              <a:t>arayüz</a:t>
            </a:r>
            <a:r>
              <a:rPr lang="en-US" dirty="0"/>
              <a:t> </a:t>
            </a:r>
            <a:r>
              <a:rPr lang="en-US" dirty="0" err="1"/>
              <a:t>programı</a:t>
            </a:r>
            <a:r>
              <a:rPr lang="en-US" dirty="0"/>
              <a:t> </a:t>
            </a:r>
            <a:r>
              <a:rPr lang="en-US" dirty="0" err="1"/>
              <a:t>kullanılarak</a:t>
            </a:r>
            <a:r>
              <a:rPr lang="en-US" dirty="0"/>
              <a:t>, </a:t>
            </a:r>
            <a:r>
              <a:rPr lang="en-US" dirty="0" err="1"/>
              <a:t>ekmek</a:t>
            </a:r>
            <a:r>
              <a:rPr lang="en-US" dirty="0"/>
              <a:t> </a:t>
            </a:r>
            <a:r>
              <a:rPr lang="en-US" dirty="0" err="1"/>
              <a:t>doku</a:t>
            </a:r>
            <a:r>
              <a:rPr lang="en-US" dirty="0"/>
              <a:t>/</a:t>
            </a:r>
            <a:r>
              <a:rPr lang="en-US" dirty="0" err="1"/>
              <a:t>gözenek</a:t>
            </a:r>
            <a:r>
              <a:rPr lang="en-US" dirty="0"/>
              <a:t> </a:t>
            </a:r>
            <a:r>
              <a:rPr lang="en-US" dirty="0" err="1"/>
              <a:t>bölütleme</a:t>
            </a:r>
            <a:r>
              <a:rPr lang="en-US" dirty="0"/>
              <a:t> </a:t>
            </a:r>
            <a:r>
              <a:rPr lang="en-US" dirty="0" err="1"/>
              <a:t>ve</a:t>
            </a:r>
            <a:r>
              <a:rPr lang="en-US" dirty="0"/>
              <a:t> </a:t>
            </a:r>
            <a:r>
              <a:rPr lang="en-US" dirty="0" err="1"/>
              <a:t>gözeneklere</a:t>
            </a:r>
            <a:r>
              <a:rPr lang="en-US" dirty="0"/>
              <a:t> </a:t>
            </a:r>
            <a:r>
              <a:rPr lang="en-US" dirty="0" err="1"/>
              <a:t>ait</a:t>
            </a:r>
            <a:r>
              <a:rPr lang="en-US" dirty="0"/>
              <a:t> </a:t>
            </a:r>
            <a:r>
              <a:rPr lang="en-US" dirty="0" err="1"/>
              <a:t>sayısal</a:t>
            </a:r>
            <a:r>
              <a:rPr lang="en-US" dirty="0"/>
              <a:t> </a:t>
            </a:r>
            <a:r>
              <a:rPr lang="en-US" dirty="0" err="1"/>
              <a:t>verilerin</a:t>
            </a:r>
            <a:r>
              <a:rPr lang="en-US" dirty="0"/>
              <a:t> </a:t>
            </a:r>
            <a:r>
              <a:rPr lang="en-US" dirty="0" err="1"/>
              <a:t>elde</a:t>
            </a:r>
            <a:r>
              <a:rPr lang="en-US" dirty="0"/>
              <a:t> </a:t>
            </a:r>
            <a:r>
              <a:rPr lang="en-US" dirty="0" err="1"/>
              <a:t>edilmesine</a:t>
            </a:r>
            <a:r>
              <a:rPr lang="en-US" dirty="0"/>
              <a:t> </a:t>
            </a:r>
            <a:r>
              <a:rPr lang="en-US" dirty="0" err="1"/>
              <a:t>yönelik</a:t>
            </a:r>
            <a:r>
              <a:rPr lang="en-US" dirty="0"/>
              <a:t> </a:t>
            </a:r>
            <a:r>
              <a:rPr lang="en-US" dirty="0" err="1"/>
              <a:t>bir</a:t>
            </a:r>
            <a:r>
              <a:rPr lang="en-US" dirty="0"/>
              <a:t> </a:t>
            </a:r>
            <a:r>
              <a:rPr lang="en-US" dirty="0" err="1"/>
              <a:t>ara</a:t>
            </a:r>
            <a:r>
              <a:rPr lang="en-US" dirty="0"/>
              <a:t> </a:t>
            </a:r>
            <a:r>
              <a:rPr lang="en-US" dirty="0" err="1"/>
              <a:t>yüz</a:t>
            </a:r>
            <a:r>
              <a:rPr lang="en-US" dirty="0"/>
              <a:t> </a:t>
            </a:r>
            <a:r>
              <a:rPr lang="en-US" dirty="0" err="1"/>
              <a:t>programı</a:t>
            </a:r>
            <a:r>
              <a:rPr lang="en-US" dirty="0"/>
              <a:t> </a:t>
            </a:r>
            <a:r>
              <a:rPr lang="en-US" dirty="0" err="1"/>
              <a:t>oluşturulmuştur</a:t>
            </a:r>
            <a:r>
              <a:rPr lang="en-US" dirty="0"/>
              <a:t>. </a:t>
            </a:r>
            <a:r>
              <a:rPr lang="en-US" dirty="0" err="1"/>
              <a:t>Programın</a:t>
            </a:r>
            <a:r>
              <a:rPr lang="en-US" dirty="0"/>
              <a:t> </a:t>
            </a:r>
            <a:r>
              <a:rPr lang="en-US" dirty="0" err="1"/>
              <a:t>giriş</a:t>
            </a:r>
            <a:r>
              <a:rPr lang="en-US" dirty="0"/>
              <a:t> </a:t>
            </a:r>
            <a:r>
              <a:rPr lang="en-US" dirty="0" err="1"/>
              <a:t>penceresinde</a:t>
            </a:r>
            <a:r>
              <a:rPr lang="en-US" dirty="0"/>
              <a:t> </a:t>
            </a:r>
            <a:r>
              <a:rPr lang="en-US" dirty="0" err="1"/>
              <a:t>yer</a:t>
            </a:r>
            <a:r>
              <a:rPr lang="en-US" dirty="0"/>
              <a:t> </a:t>
            </a:r>
            <a:r>
              <a:rPr lang="en-US" dirty="0" err="1"/>
              <a:t>alan</a:t>
            </a:r>
            <a:r>
              <a:rPr lang="en-US" dirty="0"/>
              <a:t> </a:t>
            </a:r>
            <a:r>
              <a:rPr lang="en-US" dirty="0" err="1"/>
              <a:t>görüntü</a:t>
            </a:r>
            <a:r>
              <a:rPr lang="en-US" dirty="0"/>
              <a:t> </a:t>
            </a:r>
            <a:r>
              <a:rPr lang="en-US" dirty="0" err="1"/>
              <a:t>yükle</a:t>
            </a:r>
            <a:r>
              <a:rPr lang="en-US" dirty="0"/>
              <a:t> </a:t>
            </a:r>
            <a:r>
              <a:rPr lang="en-US" dirty="0" err="1"/>
              <a:t>ikonundan</a:t>
            </a:r>
            <a:r>
              <a:rPr lang="en-US" dirty="0"/>
              <a:t> ham </a:t>
            </a:r>
            <a:r>
              <a:rPr lang="en-US" dirty="0" err="1"/>
              <a:t>ekmek</a:t>
            </a:r>
            <a:r>
              <a:rPr lang="en-US" dirty="0"/>
              <a:t> </a:t>
            </a:r>
            <a:r>
              <a:rPr lang="en-US" dirty="0" err="1"/>
              <a:t>görüntüleri</a:t>
            </a:r>
            <a:r>
              <a:rPr lang="en-US" dirty="0"/>
              <a:t> </a:t>
            </a:r>
            <a:r>
              <a:rPr lang="en-US" dirty="0" err="1"/>
              <a:t>yüklenmektedir</a:t>
            </a:r>
            <a:r>
              <a:rPr lang="en-US" dirty="0"/>
              <a:t>. </a:t>
            </a:r>
            <a:r>
              <a:rPr lang="en-US" dirty="0" err="1"/>
              <a:t>Daha</a:t>
            </a:r>
            <a:r>
              <a:rPr lang="en-US" dirty="0"/>
              <a:t> </a:t>
            </a:r>
            <a:r>
              <a:rPr lang="en-US" dirty="0" err="1"/>
              <a:t>sonra</a:t>
            </a:r>
            <a:r>
              <a:rPr lang="en-US" dirty="0"/>
              <a:t> 4 </a:t>
            </a:r>
            <a:r>
              <a:rPr lang="en-US" dirty="0" err="1"/>
              <a:t>farklı</a:t>
            </a:r>
            <a:r>
              <a:rPr lang="en-US" dirty="0"/>
              <a:t> </a:t>
            </a:r>
            <a:r>
              <a:rPr lang="en-US" dirty="0" err="1"/>
              <a:t>ekmekten</a:t>
            </a:r>
            <a:r>
              <a:rPr lang="en-US" dirty="0"/>
              <a:t> </a:t>
            </a:r>
            <a:r>
              <a:rPr lang="en-US" dirty="0" err="1"/>
              <a:t>biri</a:t>
            </a:r>
            <a:r>
              <a:rPr lang="en-US" dirty="0"/>
              <a:t> </a:t>
            </a:r>
            <a:r>
              <a:rPr lang="en-US" dirty="0" err="1"/>
              <a:t>seçilerek</a:t>
            </a:r>
            <a:r>
              <a:rPr lang="en-US" dirty="0"/>
              <a:t> </a:t>
            </a:r>
            <a:r>
              <a:rPr lang="en-US" dirty="0" err="1"/>
              <a:t>gri</a:t>
            </a:r>
            <a:r>
              <a:rPr lang="en-US" dirty="0"/>
              <a:t> </a:t>
            </a:r>
            <a:r>
              <a:rPr lang="en-US" dirty="0" err="1"/>
              <a:t>seviye</a:t>
            </a:r>
            <a:r>
              <a:rPr lang="en-US" dirty="0"/>
              <a:t> </a:t>
            </a:r>
            <a:r>
              <a:rPr lang="en-US" dirty="0" err="1"/>
              <a:t>görüntüsüne</a:t>
            </a:r>
            <a:r>
              <a:rPr lang="en-US" dirty="0"/>
              <a:t> </a:t>
            </a:r>
            <a:r>
              <a:rPr lang="en-US" dirty="0" err="1"/>
              <a:t>dönüşümü</a:t>
            </a:r>
            <a:r>
              <a:rPr lang="en-US" dirty="0"/>
              <a:t> </a:t>
            </a:r>
            <a:r>
              <a:rPr lang="en-US" dirty="0" err="1"/>
              <a:t>yapılmaktadır</a:t>
            </a:r>
            <a:r>
              <a:rPr lang="en-US" dirty="0"/>
              <a:t>.</a:t>
            </a:r>
            <a:r>
              <a:rPr lang="tr-TR" dirty="0"/>
              <a:t> </a:t>
            </a:r>
            <a:r>
              <a:rPr lang="en-US" dirty="0" err="1"/>
              <a:t>Sırasıyla</a:t>
            </a:r>
            <a:r>
              <a:rPr lang="en-US" dirty="0"/>
              <a:t> </a:t>
            </a:r>
            <a:r>
              <a:rPr lang="en-US" dirty="0" err="1"/>
              <a:t>ön</a:t>
            </a:r>
            <a:r>
              <a:rPr lang="en-US" dirty="0"/>
              <a:t> </a:t>
            </a:r>
            <a:r>
              <a:rPr lang="en-US" dirty="0" err="1"/>
              <a:t>işleme</a:t>
            </a:r>
            <a:r>
              <a:rPr lang="en-US" dirty="0"/>
              <a:t>, </a:t>
            </a:r>
            <a:r>
              <a:rPr lang="en-US" dirty="0" err="1"/>
              <a:t>gözenekleri</a:t>
            </a:r>
            <a:r>
              <a:rPr lang="en-US" dirty="0"/>
              <a:t> </a:t>
            </a:r>
            <a:r>
              <a:rPr lang="en-US" dirty="0" err="1"/>
              <a:t>bölütle</a:t>
            </a:r>
            <a:r>
              <a:rPr lang="en-US" dirty="0"/>
              <a:t> </a:t>
            </a:r>
            <a:r>
              <a:rPr lang="en-US" dirty="0" err="1"/>
              <a:t>ve</a:t>
            </a:r>
            <a:r>
              <a:rPr lang="en-US" dirty="0"/>
              <a:t> </a:t>
            </a:r>
            <a:r>
              <a:rPr lang="en-US" dirty="0" err="1"/>
              <a:t>sayısal</a:t>
            </a:r>
            <a:r>
              <a:rPr lang="en-US" dirty="0"/>
              <a:t> </a:t>
            </a:r>
            <a:r>
              <a:rPr lang="en-US" dirty="0" err="1"/>
              <a:t>verileri</a:t>
            </a:r>
            <a:r>
              <a:rPr lang="en-US" dirty="0"/>
              <a:t> </a:t>
            </a:r>
            <a:r>
              <a:rPr lang="en-US" dirty="0" err="1"/>
              <a:t>çıkar</a:t>
            </a:r>
            <a:r>
              <a:rPr lang="en-US" dirty="0"/>
              <a:t> </a:t>
            </a:r>
            <a:r>
              <a:rPr lang="en-US" dirty="0" err="1"/>
              <a:t>ikonları</a:t>
            </a:r>
            <a:r>
              <a:rPr lang="en-US" dirty="0"/>
              <a:t> </a:t>
            </a:r>
            <a:r>
              <a:rPr lang="en-US" dirty="0" err="1"/>
              <a:t>tıklanarak</a:t>
            </a:r>
            <a:r>
              <a:rPr lang="en-US" dirty="0"/>
              <a:t> </a:t>
            </a:r>
            <a:r>
              <a:rPr lang="en-US" dirty="0" err="1"/>
              <a:t>gözeneklere</a:t>
            </a:r>
            <a:r>
              <a:rPr lang="en-US" dirty="0"/>
              <a:t> </a:t>
            </a:r>
            <a:r>
              <a:rPr lang="en-US" dirty="0" err="1"/>
              <a:t>ait</a:t>
            </a:r>
            <a:r>
              <a:rPr lang="en-US" dirty="0"/>
              <a:t> </a:t>
            </a:r>
            <a:r>
              <a:rPr lang="en-US" dirty="0" err="1"/>
              <a:t>ölçümler</a:t>
            </a:r>
            <a:r>
              <a:rPr lang="en-US" dirty="0"/>
              <a:t> </a:t>
            </a:r>
            <a:r>
              <a:rPr lang="en-US" dirty="0" err="1"/>
              <a:t>ilgili</a:t>
            </a:r>
            <a:r>
              <a:rPr lang="en-US" dirty="0"/>
              <a:t> </a:t>
            </a:r>
            <a:r>
              <a:rPr lang="en-US" dirty="0" err="1"/>
              <a:t>dizine</a:t>
            </a:r>
            <a:r>
              <a:rPr lang="en-US" dirty="0"/>
              <a:t> Excel </a:t>
            </a:r>
            <a:r>
              <a:rPr lang="en-US" dirty="0" err="1"/>
              <a:t>dosyası</a:t>
            </a:r>
            <a:r>
              <a:rPr lang="en-US" dirty="0"/>
              <a:t> </a:t>
            </a:r>
            <a:r>
              <a:rPr lang="en-US" dirty="0" err="1"/>
              <a:t>olarak</a:t>
            </a:r>
            <a:r>
              <a:rPr lang="en-US" dirty="0"/>
              <a:t> </a:t>
            </a:r>
            <a:r>
              <a:rPr lang="en-US" dirty="0" err="1"/>
              <a:t>çıkartılabilmektedir</a:t>
            </a:r>
            <a:r>
              <a:rPr lang="en-US" dirty="0"/>
              <a:t>.</a:t>
            </a:r>
          </a:p>
        </p:txBody>
      </p:sp>
      <p:pic>
        <p:nvPicPr>
          <p:cNvPr id="30" name="Picture 29">
            <a:extLst>
              <a:ext uri="{FF2B5EF4-FFF2-40B4-BE49-F238E27FC236}">
                <a16:creationId xmlns:a16="http://schemas.microsoft.com/office/drawing/2014/main" id="{A5A44C7F-05C4-0D95-9BA9-5D381EF35939}"/>
              </a:ext>
            </a:extLst>
          </p:cNvPr>
          <p:cNvPicPr>
            <a:picLocks noChangeAspect="1"/>
          </p:cNvPicPr>
          <p:nvPr/>
        </p:nvPicPr>
        <p:blipFill>
          <a:blip r:embed="rId2"/>
          <a:stretch>
            <a:fillRect/>
          </a:stretch>
        </p:blipFill>
        <p:spPr>
          <a:xfrm>
            <a:off x="1992402" y="4231498"/>
            <a:ext cx="3113752" cy="2467298"/>
          </a:xfrm>
          <a:prstGeom prst="rect">
            <a:avLst/>
          </a:prstGeom>
        </p:spPr>
      </p:pic>
      <p:pic>
        <p:nvPicPr>
          <p:cNvPr id="32" name="Picture 31">
            <a:extLst>
              <a:ext uri="{FF2B5EF4-FFF2-40B4-BE49-F238E27FC236}">
                <a16:creationId xmlns:a16="http://schemas.microsoft.com/office/drawing/2014/main" id="{15613B27-6433-0D61-7F46-406CDDE1CD21}"/>
              </a:ext>
            </a:extLst>
          </p:cNvPr>
          <p:cNvPicPr>
            <a:picLocks noChangeAspect="1"/>
          </p:cNvPicPr>
          <p:nvPr/>
        </p:nvPicPr>
        <p:blipFill>
          <a:blip r:embed="rId3"/>
          <a:stretch>
            <a:fillRect/>
          </a:stretch>
        </p:blipFill>
        <p:spPr>
          <a:xfrm>
            <a:off x="6455760" y="4231498"/>
            <a:ext cx="3113752" cy="2501739"/>
          </a:xfrm>
          <a:prstGeom prst="rect">
            <a:avLst/>
          </a:prstGeom>
        </p:spPr>
      </p:pic>
    </p:spTree>
    <p:extLst>
      <p:ext uri="{BB962C8B-B14F-4D97-AF65-F5344CB8AC3E}">
        <p14:creationId xmlns:p14="http://schemas.microsoft.com/office/powerpoint/2010/main" val="2502887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SONUÇLAR</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685032" y="2523744"/>
            <a:ext cx="8247888" cy="2998387"/>
          </a:xfrm>
        </p:spPr>
        <p:txBody>
          <a:bodyPr/>
          <a:lstStyle/>
          <a:p>
            <a:pPr marL="0" indent="0">
              <a:buNone/>
            </a:pPr>
            <a:r>
              <a:rPr lang="en-US" dirty="0" err="1"/>
              <a:t>Yapılan</a:t>
            </a:r>
            <a:r>
              <a:rPr lang="en-US" dirty="0"/>
              <a:t> </a:t>
            </a:r>
            <a:r>
              <a:rPr lang="en-US" dirty="0" err="1"/>
              <a:t>çalışmada</a:t>
            </a:r>
            <a:r>
              <a:rPr lang="en-US" dirty="0"/>
              <a:t> </a:t>
            </a:r>
            <a:r>
              <a:rPr lang="en-US" dirty="0" err="1"/>
              <a:t>görüntü</a:t>
            </a:r>
            <a:r>
              <a:rPr lang="en-US" dirty="0"/>
              <a:t> </a:t>
            </a:r>
            <a:r>
              <a:rPr lang="en-US" dirty="0" err="1"/>
              <a:t>işleme</a:t>
            </a:r>
            <a:r>
              <a:rPr lang="en-US" dirty="0"/>
              <a:t> </a:t>
            </a:r>
            <a:r>
              <a:rPr lang="en-US" dirty="0" err="1"/>
              <a:t>teknikleri</a:t>
            </a:r>
            <a:r>
              <a:rPr lang="en-US" dirty="0"/>
              <a:t> </a:t>
            </a:r>
            <a:r>
              <a:rPr lang="en-US" dirty="0" err="1"/>
              <a:t>kullanılarak</a:t>
            </a:r>
            <a:r>
              <a:rPr lang="en-US" dirty="0"/>
              <a:t> </a:t>
            </a:r>
            <a:r>
              <a:rPr lang="en-US" dirty="0" err="1"/>
              <a:t>ekmek</a:t>
            </a:r>
            <a:r>
              <a:rPr lang="en-US" dirty="0"/>
              <a:t> </a:t>
            </a:r>
            <a:r>
              <a:rPr lang="en-US" dirty="0" err="1"/>
              <a:t>gözenekleri</a:t>
            </a:r>
            <a:r>
              <a:rPr lang="en-US" dirty="0"/>
              <a:t> </a:t>
            </a:r>
            <a:r>
              <a:rPr lang="en-US" dirty="0" err="1"/>
              <a:t>bölütlenmiştir</a:t>
            </a:r>
            <a:r>
              <a:rPr lang="en-US" dirty="0"/>
              <a:t>. Bu </a:t>
            </a:r>
            <a:r>
              <a:rPr lang="en-US" dirty="0" err="1"/>
              <a:t>sayede</a:t>
            </a:r>
            <a:r>
              <a:rPr lang="en-US" dirty="0"/>
              <a:t> </a:t>
            </a:r>
            <a:r>
              <a:rPr lang="en-US" dirty="0" err="1"/>
              <a:t>ekmek</a:t>
            </a:r>
            <a:r>
              <a:rPr lang="en-US" dirty="0"/>
              <a:t> </a:t>
            </a:r>
            <a:r>
              <a:rPr lang="en-US" dirty="0" err="1"/>
              <a:t>doku</a:t>
            </a:r>
            <a:r>
              <a:rPr lang="en-US" dirty="0"/>
              <a:t> </a:t>
            </a:r>
            <a:r>
              <a:rPr lang="en-US" dirty="0" err="1"/>
              <a:t>özellikleri</a:t>
            </a:r>
            <a:r>
              <a:rPr lang="en-US" dirty="0"/>
              <a:t> </a:t>
            </a:r>
            <a:r>
              <a:rPr lang="en-US" dirty="0" err="1"/>
              <a:t>belirlenerek</a:t>
            </a:r>
            <a:r>
              <a:rPr lang="en-US" dirty="0"/>
              <a:t> </a:t>
            </a:r>
            <a:r>
              <a:rPr lang="en-US" dirty="0" err="1"/>
              <a:t>katkı</a:t>
            </a:r>
            <a:r>
              <a:rPr lang="en-US" dirty="0"/>
              <a:t> </a:t>
            </a:r>
            <a:r>
              <a:rPr lang="en-US" dirty="0" err="1"/>
              <a:t>maddesinin</a:t>
            </a:r>
            <a:r>
              <a:rPr lang="en-US" dirty="0"/>
              <a:t> </a:t>
            </a:r>
            <a:r>
              <a:rPr lang="en-US" dirty="0" err="1"/>
              <a:t>cinsine</a:t>
            </a:r>
            <a:r>
              <a:rPr lang="en-US" dirty="0"/>
              <a:t>, </a:t>
            </a:r>
            <a:r>
              <a:rPr lang="en-US" dirty="0" err="1"/>
              <a:t>miktarına</a:t>
            </a:r>
            <a:r>
              <a:rPr lang="en-US" dirty="0"/>
              <a:t> </a:t>
            </a:r>
            <a:r>
              <a:rPr lang="en-US" dirty="0" err="1"/>
              <a:t>bağlı</a:t>
            </a:r>
            <a:r>
              <a:rPr lang="en-US" dirty="0"/>
              <a:t> </a:t>
            </a:r>
            <a:r>
              <a:rPr lang="en-US" dirty="0" err="1"/>
              <a:t>olarak</a:t>
            </a:r>
            <a:r>
              <a:rPr lang="en-US" dirty="0"/>
              <a:t> </a:t>
            </a:r>
            <a:r>
              <a:rPr lang="en-US" dirty="0" err="1"/>
              <a:t>ekmek</a:t>
            </a:r>
            <a:r>
              <a:rPr lang="en-US" dirty="0"/>
              <a:t> </a:t>
            </a:r>
            <a:r>
              <a:rPr lang="en-US" dirty="0" err="1"/>
              <a:t>yapısında</a:t>
            </a:r>
            <a:r>
              <a:rPr lang="en-US" dirty="0"/>
              <a:t> </a:t>
            </a:r>
            <a:r>
              <a:rPr lang="en-US" dirty="0" err="1"/>
              <a:t>meydana</a:t>
            </a:r>
            <a:r>
              <a:rPr lang="en-US" dirty="0"/>
              <a:t> </a:t>
            </a:r>
            <a:r>
              <a:rPr lang="en-US" dirty="0" err="1"/>
              <a:t>gelen</a:t>
            </a:r>
            <a:r>
              <a:rPr lang="en-US" dirty="0"/>
              <a:t> </a:t>
            </a:r>
            <a:r>
              <a:rPr lang="en-US" dirty="0" err="1"/>
              <a:t>değişimler</a:t>
            </a:r>
            <a:r>
              <a:rPr lang="en-US" dirty="0"/>
              <a:t> </a:t>
            </a:r>
            <a:r>
              <a:rPr lang="en-US" dirty="0" err="1"/>
              <a:t>ve</a:t>
            </a:r>
            <a:r>
              <a:rPr lang="en-US" dirty="0"/>
              <a:t> </a:t>
            </a:r>
            <a:r>
              <a:rPr lang="en-US" dirty="0" err="1"/>
              <a:t>gözeneklere</a:t>
            </a:r>
            <a:r>
              <a:rPr lang="en-US" dirty="0"/>
              <a:t> </a:t>
            </a:r>
            <a:r>
              <a:rPr lang="en-US" dirty="0" err="1"/>
              <a:t>ait</a:t>
            </a:r>
            <a:r>
              <a:rPr lang="en-US" dirty="0"/>
              <a:t> </a:t>
            </a:r>
            <a:r>
              <a:rPr lang="en-US" dirty="0" err="1"/>
              <a:t>sayısal</a:t>
            </a:r>
            <a:r>
              <a:rPr lang="en-US" dirty="0"/>
              <a:t> </a:t>
            </a:r>
            <a:r>
              <a:rPr lang="en-US" dirty="0" err="1"/>
              <a:t>veriler</a:t>
            </a:r>
            <a:r>
              <a:rPr lang="en-US" dirty="0"/>
              <a:t> </a:t>
            </a:r>
            <a:r>
              <a:rPr lang="en-US" dirty="0" err="1"/>
              <a:t>elde</a:t>
            </a:r>
            <a:r>
              <a:rPr lang="en-US" dirty="0"/>
              <a:t> </a:t>
            </a:r>
            <a:r>
              <a:rPr lang="en-US" dirty="0" err="1"/>
              <a:t>edilerek</a:t>
            </a:r>
            <a:r>
              <a:rPr lang="en-US" dirty="0"/>
              <a:t> </a:t>
            </a:r>
            <a:r>
              <a:rPr lang="en-US" dirty="0" err="1"/>
              <a:t>belirlenmiştir</a:t>
            </a:r>
            <a:r>
              <a:rPr lang="en-US" dirty="0"/>
              <a:t>. Tablo 1’den DATEM </a:t>
            </a:r>
            <a:r>
              <a:rPr lang="en-US" dirty="0" err="1"/>
              <a:t>katkı</a:t>
            </a:r>
            <a:r>
              <a:rPr lang="en-US" dirty="0"/>
              <a:t> </a:t>
            </a:r>
            <a:r>
              <a:rPr lang="en-US" dirty="0" err="1"/>
              <a:t>maddeli</a:t>
            </a:r>
            <a:r>
              <a:rPr lang="en-US" dirty="0"/>
              <a:t> </a:t>
            </a:r>
            <a:r>
              <a:rPr lang="en-US" dirty="0" err="1"/>
              <a:t>ekmeklerin</a:t>
            </a:r>
            <a:r>
              <a:rPr lang="en-US" dirty="0"/>
              <a:t> </a:t>
            </a:r>
            <a:r>
              <a:rPr lang="en-US" dirty="0" err="1"/>
              <a:t>kontrol</a:t>
            </a:r>
            <a:r>
              <a:rPr lang="en-US" dirty="0"/>
              <a:t> </a:t>
            </a:r>
            <a:r>
              <a:rPr lang="en-US" dirty="0" err="1"/>
              <a:t>grubu</a:t>
            </a:r>
            <a:r>
              <a:rPr lang="en-US" dirty="0"/>
              <a:t> </a:t>
            </a:r>
            <a:r>
              <a:rPr lang="en-US" dirty="0" err="1"/>
              <a:t>ekmeklere</a:t>
            </a:r>
            <a:r>
              <a:rPr lang="en-US" dirty="0"/>
              <a:t> </a:t>
            </a:r>
            <a:r>
              <a:rPr lang="en-US" dirty="0" err="1"/>
              <a:t>göre</a:t>
            </a:r>
            <a:r>
              <a:rPr lang="en-US" dirty="0"/>
              <a:t> </a:t>
            </a:r>
            <a:r>
              <a:rPr lang="en-US" dirty="0" err="1"/>
              <a:t>daha</a:t>
            </a:r>
            <a:r>
              <a:rPr lang="en-US" dirty="0"/>
              <a:t> </a:t>
            </a:r>
            <a:r>
              <a:rPr lang="en-US" dirty="0" err="1"/>
              <a:t>fazla</a:t>
            </a:r>
            <a:r>
              <a:rPr lang="en-US" dirty="0"/>
              <a:t> </a:t>
            </a:r>
            <a:r>
              <a:rPr lang="en-US" dirty="0" err="1"/>
              <a:t>gözenek</a:t>
            </a:r>
            <a:r>
              <a:rPr lang="en-US" dirty="0"/>
              <a:t> </a:t>
            </a:r>
            <a:r>
              <a:rPr lang="en-US" dirty="0" err="1"/>
              <a:t>sayısı</a:t>
            </a:r>
            <a:r>
              <a:rPr lang="en-US" dirty="0"/>
              <a:t> </a:t>
            </a:r>
            <a:r>
              <a:rPr lang="en-US" dirty="0" err="1"/>
              <a:t>ve</a:t>
            </a:r>
            <a:r>
              <a:rPr lang="en-US" dirty="0"/>
              <a:t> </a:t>
            </a:r>
            <a:r>
              <a:rPr lang="en-US" dirty="0" err="1"/>
              <a:t>gözenek</a:t>
            </a:r>
            <a:r>
              <a:rPr lang="en-US" dirty="0"/>
              <a:t> </a:t>
            </a:r>
            <a:r>
              <a:rPr lang="en-US" dirty="0" err="1"/>
              <a:t>alanına</a:t>
            </a:r>
            <a:r>
              <a:rPr lang="en-US" dirty="0"/>
              <a:t> </a:t>
            </a:r>
            <a:r>
              <a:rPr lang="en-US" dirty="0" err="1"/>
              <a:t>sahip</a:t>
            </a:r>
            <a:r>
              <a:rPr lang="en-US" dirty="0"/>
              <a:t> </a:t>
            </a:r>
            <a:r>
              <a:rPr lang="en-US" dirty="0" err="1"/>
              <a:t>olduğu</a:t>
            </a:r>
            <a:r>
              <a:rPr lang="en-US" dirty="0"/>
              <a:t> </a:t>
            </a:r>
            <a:r>
              <a:rPr lang="en-US" dirty="0" err="1"/>
              <a:t>görülmektedir</a:t>
            </a:r>
            <a:r>
              <a:rPr lang="en-US" dirty="0"/>
              <a:t>. </a:t>
            </a:r>
            <a:r>
              <a:rPr lang="en-US" dirty="0" err="1"/>
              <a:t>Buradan</a:t>
            </a:r>
            <a:r>
              <a:rPr lang="en-US" dirty="0"/>
              <a:t> da DATEM </a:t>
            </a:r>
            <a:r>
              <a:rPr lang="en-US" dirty="0" err="1"/>
              <a:t>katkı</a:t>
            </a:r>
            <a:r>
              <a:rPr lang="en-US" dirty="0"/>
              <a:t> </a:t>
            </a:r>
            <a:r>
              <a:rPr lang="en-US" dirty="0" err="1"/>
              <a:t>maddesinin</a:t>
            </a:r>
            <a:r>
              <a:rPr lang="en-US" dirty="0"/>
              <a:t> </a:t>
            </a:r>
            <a:r>
              <a:rPr lang="en-US" dirty="0" err="1"/>
              <a:t>ekmek</a:t>
            </a:r>
            <a:r>
              <a:rPr lang="en-US" dirty="0"/>
              <a:t> </a:t>
            </a:r>
            <a:r>
              <a:rPr lang="en-US" dirty="0" err="1"/>
              <a:t>hacmini</a:t>
            </a:r>
            <a:r>
              <a:rPr lang="en-US" dirty="0"/>
              <a:t> </a:t>
            </a:r>
            <a:r>
              <a:rPr lang="en-US" dirty="0" err="1"/>
              <a:t>arttırdığı</a:t>
            </a:r>
            <a:r>
              <a:rPr lang="en-US" dirty="0"/>
              <a:t> </a:t>
            </a:r>
            <a:r>
              <a:rPr lang="en-US" dirty="0" err="1"/>
              <a:t>sonucuna</a:t>
            </a:r>
            <a:r>
              <a:rPr lang="en-US" dirty="0"/>
              <a:t> </a:t>
            </a:r>
            <a:r>
              <a:rPr lang="en-US" dirty="0" err="1"/>
              <a:t>varılmıştır</a:t>
            </a:r>
            <a:r>
              <a:rPr lang="en-US" dirty="0"/>
              <a:t>. Bu </a:t>
            </a:r>
            <a:r>
              <a:rPr lang="en-US" dirty="0" err="1"/>
              <a:t>kapsamda</a:t>
            </a:r>
            <a:r>
              <a:rPr lang="en-US" dirty="0"/>
              <a:t> </a:t>
            </a:r>
            <a:r>
              <a:rPr lang="en-US" dirty="0" err="1"/>
              <a:t>en</a:t>
            </a:r>
            <a:r>
              <a:rPr lang="en-US" dirty="0"/>
              <a:t> </a:t>
            </a:r>
            <a:r>
              <a:rPr lang="en-US" dirty="0" err="1"/>
              <a:t>fazla</a:t>
            </a:r>
            <a:r>
              <a:rPr lang="en-US" dirty="0"/>
              <a:t> </a:t>
            </a:r>
            <a:r>
              <a:rPr lang="en-US" dirty="0" err="1"/>
              <a:t>gözenek</a:t>
            </a:r>
            <a:r>
              <a:rPr lang="en-US" dirty="0"/>
              <a:t> </a:t>
            </a:r>
            <a:r>
              <a:rPr lang="en-US" dirty="0" err="1"/>
              <a:t>sayısı</a:t>
            </a:r>
            <a:r>
              <a:rPr lang="en-US" dirty="0"/>
              <a:t> </a:t>
            </a:r>
            <a:r>
              <a:rPr lang="en-US" dirty="0" err="1"/>
              <a:t>ve</a:t>
            </a:r>
            <a:r>
              <a:rPr lang="en-US" dirty="0"/>
              <a:t> </a:t>
            </a:r>
            <a:r>
              <a:rPr lang="en-US" dirty="0" err="1"/>
              <a:t>en</a:t>
            </a:r>
            <a:r>
              <a:rPr lang="en-US" dirty="0"/>
              <a:t> </a:t>
            </a:r>
            <a:r>
              <a:rPr lang="en-US" dirty="0" err="1"/>
              <a:t>yüksek</a:t>
            </a:r>
            <a:r>
              <a:rPr lang="en-US" dirty="0"/>
              <a:t> </a:t>
            </a:r>
            <a:r>
              <a:rPr lang="en-US" dirty="0" err="1"/>
              <a:t>yoğunluk</a:t>
            </a:r>
            <a:r>
              <a:rPr lang="en-US" dirty="0"/>
              <a:t> </a:t>
            </a:r>
            <a:r>
              <a:rPr lang="en-US" dirty="0" err="1"/>
              <a:t>değerine</a:t>
            </a:r>
            <a:r>
              <a:rPr lang="en-US" dirty="0"/>
              <a:t> %0,75’li </a:t>
            </a:r>
            <a:r>
              <a:rPr lang="en-US" dirty="0" err="1"/>
              <a:t>yoğunlukta</a:t>
            </a:r>
            <a:r>
              <a:rPr lang="en-US" dirty="0"/>
              <a:t> </a:t>
            </a:r>
            <a:r>
              <a:rPr lang="en-US" dirty="0" err="1"/>
              <a:t>ulaşıldığı</a:t>
            </a:r>
            <a:r>
              <a:rPr lang="en-US" dirty="0"/>
              <a:t> </a:t>
            </a:r>
            <a:r>
              <a:rPr lang="en-US" dirty="0" err="1"/>
              <a:t>görülmüştür</a:t>
            </a:r>
            <a:r>
              <a:rPr lang="en-US" dirty="0"/>
              <a:t>. </a:t>
            </a:r>
            <a:r>
              <a:rPr lang="en-US" dirty="0" err="1"/>
              <a:t>Ayrıca</a:t>
            </a:r>
            <a:r>
              <a:rPr lang="en-US" dirty="0"/>
              <a:t> %0,50 DATEM </a:t>
            </a:r>
            <a:r>
              <a:rPr lang="en-US" dirty="0" err="1"/>
              <a:t>konsantrasyonunda</a:t>
            </a:r>
            <a:r>
              <a:rPr lang="en-US" dirty="0"/>
              <a:t> </a:t>
            </a:r>
            <a:r>
              <a:rPr lang="en-US" dirty="0" err="1"/>
              <a:t>boşluk</a:t>
            </a:r>
            <a:r>
              <a:rPr lang="en-US" dirty="0"/>
              <a:t> </a:t>
            </a:r>
            <a:r>
              <a:rPr lang="en-US" dirty="0" err="1"/>
              <a:t>oranının</a:t>
            </a:r>
            <a:r>
              <a:rPr lang="en-US" dirty="0"/>
              <a:t> </a:t>
            </a:r>
            <a:r>
              <a:rPr lang="en-US" dirty="0" err="1"/>
              <a:t>en</a:t>
            </a:r>
            <a:r>
              <a:rPr lang="en-US" dirty="0"/>
              <a:t> </a:t>
            </a:r>
            <a:r>
              <a:rPr lang="en-US" dirty="0" err="1"/>
              <a:t>yüksek</a:t>
            </a:r>
            <a:r>
              <a:rPr lang="en-US" dirty="0"/>
              <a:t> </a:t>
            </a:r>
            <a:r>
              <a:rPr lang="en-US" dirty="0" err="1"/>
              <a:t>olduğu</a:t>
            </a:r>
            <a:r>
              <a:rPr lang="en-US" dirty="0"/>
              <a:t> </a:t>
            </a:r>
            <a:r>
              <a:rPr lang="en-US" dirty="0" err="1"/>
              <a:t>görülmüştür</a:t>
            </a:r>
            <a:r>
              <a:rPr lang="en-US" dirty="0"/>
              <a:t>. FL </a:t>
            </a:r>
            <a:r>
              <a:rPr lang="en-US" dirty="0" err="1"/>
              <a:t>katkı</a:t>
            </a:r>
            <a:r>
              <a:rPr lang="en-US" dirty="0"/>
              <a:t> </a:t>
            </a:r>
            <a:r>
              <a:rPr lang="en-US" dirty="0" err="1"/>
              <a:t>maddeli</a:t>
            </a:r>
            <a:r>
              <a:rPr lang="en-US" dirty="0"/>
              <a:t> </a:t>
            </a:r>
            <a:r>
              <a:rPr lang="en-US" dirty="0" err="1"/>
              <a:t>ekmeğin</a:t>
            </a:r>
            <a:r>
              <a:rPr lang="en-US" dirty="0"/>
              <a:t> </a:t>
            </a:r>
            <a:r>
              <a:rPr lang="en-US" dirty="0" err="1"/>
              <a:t>ise</a:t>
            </a:r>
            <a:r>
              <a:rPr lang="en-US" dirty="0"/>
              <a:t>, 20’li </a:t>
            </a:r>
            <a:r>
              <a:rPr lang="en-US" dirty="0" err="1"/>
              <a:t>konsantrasyonunun</a:t>
            </a:r>
            <a:r>
              <a:rPr lang="en-US" dirty="0"/>
              <a:t> </a:t>
            </a:r>
            <a:r>
              <a:rPr lang="en-US" dirty="0" err="1"/>
              <a:t>gözenek</a:t>
            </a:r>
            <a:r>
              <a:rPr lang="en-US" dirty="0"/>
              <a:t> </a:t>
            </a:r>
            <a:r>
              <a:rPr lang="en-US" dirty="0" err="1"/>
              <a:t>sayısı</a:t>
            </a:r>
            <a:r>
              <a:rPr lang="en-US" dirty="0"/>
              <a:t>, </a:t>
            </a:r>
            <a:r>
              <a:rPr lang="en-US" dirty="0" err="1"/>
              <a:t>toplam</a:t>
            </a:r>
            <a:r>
              <a:rPr lang="en-US" dirty="0"/>
              <a:t> </a:t>
            </a:r>
            <a:r>
              <a:rPr lang="en-US" dirty="0" err="1"/>
              <a:t>gözenek</a:t>
            </a:r>
            <a:r>
              <a:rPr lang="en-US" dirty="0"/>
              <a:t> </a:t>
            </a:r>
            <a:r>
              <a:rPr lang="en-US" dirty="0" err="1"/>
              <a:t>alanı</a:t>
            </a:r>
            <a:r>
              <a:rPr lang="en-US" dirty="0"/>
              <a:t> </a:t>
            </a:r>
            <a:r>
              <a:rPr lang="en-US" dirty="0" err="1"/>
              <a:t>ve</a:t>
            </a:r>
            <a:r>
              <a:rPr lang="en-US" dirty="0"/>
              <a:t> </a:t>
            </a:r>
            <a:r>
              <a:rPr lang="en-US" dirty="0" err="1"/>
              <a:t>yoğunluğunun</a:t>
            </a:r>
            <a:r>
              <a:rPr lang="en-US" dirty="0"/>
              <a:t> </a:t>
            </a:r>
            <a:r>
              <a:rPr lang="en-US" dirty="0" err="1"/>
              <a:t>en</a:t>
            </a:r>
            <a:r>
              <a:rPr lang="en-US" dirty="0"/>
              <a:t> </a:t>
            </a:r>
            <a:r>
              <a:rPr lang="en-US" dirty="0" err="1"/>
              <a:t>yüksek</a:t>
            </a:r>
            <a:r>
              <a:rPr lang="en-US" dirty="0"/>
              <a:t> </a:t>
            </a:r>
            <a:r>
              <a:rPr lang="en-US" dirty="0" err="1"/>
              <a:t>değerde</a:t>
            </a:r>
            <a:r>
              <a:rPr lang="en-US" dirty="0"/>
              <a:t> </a:t>
            </a:r>
            <a:r>
              <a:rPr lang="en-US" dirty="0" err="1"/>
              <a:t>olduğu</a:t>
            </a:r>
            <a:r>
              <a:rPr lang="en-US" dirty="0"/>
              <a:t> </a:t>
            </a:r>
            <a:r>
              <a:rPr lang="en-US" dirty="0" err="1"/>
              <a:t>görülmektedir</a:t>
            </a:r>
            <a:r>
              <a:rPr lang="en-US" dirty="0"/>
              <a:t>. </a:t>
            </a:r>
            <a:r>
              <a:rPr lang="en-US" dirty="0" err="1"/>
              <a:t>Ancak</a:t>
            </a:r>
            <a:r>
              <a:rPr lang="en-US" dirty="0"/>
              <a:t> </a:t>
            </a:r>
            <a:r>
              <a:rPr lang="en-US" dirty="0" err="1"/>
              <a:t>DATEM’le</a:t>
            </a:r>
            <a:r>
              <a:rPr lang="en-US" dirty="0"/>
              <a:t> </a:t>
            </a:r>
            <a:r>
              <a:rPr lang="en-US" dirty="0" err="1"/>
              <a:t>kıyaslandığında</a:t>
            </a:r>
            <a:r>
              <a:rPr lang="en-US" dirty="0"/>
              <a:t> </a:t>
            </a:r>
            <a:r>
              <a:rPr lang="en-US" dirty="0" err="1"/>
              <a:t>bu</a:t>
            </a:r>
            <a:r>
              <a:rPr lang="en-US" dirty="0"/>
              <a:t> </a:t>
            </a:r>
            <a:r>
              <a:rPr lang="en-US" dirty="0" err="1"/>
              <a:t>değerlerin</a:t>
            </a:r>
            <a:r>
              <a:rPr lang="en-US" dirty="0"/>
              <a:t> </a:t>
            </a:r>
            <a:r>
              <a:rPr lang="en-US" dirty="0" err="1"/>
              <a:t>daha</a:t>
            </a:r>
            <a:r>
              <a:rPr lang="en-US" dirty="0"/>
              <a:t> </a:t>
            </a:r>
            <a:r>
              <a:rPr lang="en-US" dirty="0" err="1"/>
              <a:t>küçük</a:t>
            </a:r>
            <a:r>
              <a:rPr lang="en-US" dirty="0"/>
              <a:t> </a:t>
            </a:r>
            <a:r>
              <a:rPr lang="en-US" dirty="0" err="1"/>
              <a:t>kaldığı</a:t>
            </a:r>
            <a:r>
              <a:rPr lang="en-US" dirty="0"/>
              <a:t> </a:t>
            </a:r>
            <a:r>
              <a:rPr lang="en-US" dirty="0" err="1"/>
              <a:t>görülmüştür</a:t>
            </a:r>
            <a:r>
              <a:rPr lang="en-US" dirty="0"/>
              <a:t>. GL </a:t>
            </a:r>
            <a:r>
              <a:rPr lang="en-US" dirty="0" err="1"/>
              <a:t>enzimli</a:t>
            </a:r>
            <a:r>
              <a:rPr lang="en-US" dirty="0"/>
              <a:t> </a:t>
            </a:r>
            <a:r>
              <a:rPr lang="en-US" dirty="0" err="1"/>
              <a:t>ekmeklerin</a:t>
            </a:r>
            <a:r>
              <a:rPr lang="en-US" dirty="0"/>
              <a:t> 60 </a:t>
            </a:r>
            <a:r>
              <a:rPr lang="en-US" dirty="0" err="1"/>
              <a:t>ve</a:t>
            </a:r>
            <a:r>
              <a:rPr lang="en-US" dirty="0"/>
              <a:t> 90’lı </a:t>
            </a:r>
            <a:r>
              <a:rPr lang="en-US" dirty="0" err="1"/>
              <a:t>konsantrasyonunda</a:t>
            </a:r>
            <a:r>
              <a:rPr lang="en-US" dirty="0"/>
              <a:t> </a:t>
            </a:r>
            <a:r>
              <a:rPr lang="en-US" dirty="0" err="1"/>
              <a:t>gözenek</a:t>
            </a:r>
            <a:r>
              <a:rPr lang="en-US" dirty="0"/>
              <a:t> </a:t>
            </a:r>
            <a:r>
              <a:rPr lang="en-US" dirty="0" err="1"/>
              <a:t>sayısı</a:t>
            </a:r>
            <a:r>
              <a:rPr lang="en-US" dirty="0"/>
              <a:t> </a:t>
            </a:r>
            <a:r>
              <a:rPr lang="en-US" dirty="0" err="1"/>
              <a:t>ve</a:t>
            </a:r>
            <a:r>
              <a:rPr lang="en-US" dirty="0"/>
              <a:t> </a:t>
            </a:r>
            <a:r>
              <a:rPr lang="en-US" dirty="0" err="1"/>
              <a:t>gözenek</a:t>
            </a:r>
            <a:r>
              <a:rPr lang="en-US" dirty="0"/>
              <a:t> </a:t>
            </a:r>
            <a:r>
              <a:rPr lang="en-US" dirty="0" err="1"/>
              <a:t>alanını</a:t>
            </a:r>
            <a:r>
              <a:rPr lang="en-US" dirty="0"/>
              <a:t> </a:t>
            </a:r>
            <a:r>
              <a:rPr lang="en-US" dirty="0" err="1"/>
              <a:t>arttırdığı</a:t>
            </a:r>
            <a:r>
              <a:rPr lang="en-US" dirty="0"/>
              <a:t>, 120’li </a:t>
            </a:r>
            <a:r>
              <a:rPr lang="en-US" dirty="0" err="1"/>
              <a:t>konsantrasyonunda</a:t>
            </a:r>
            <a:r>
              <a:rPr lang="en-US" dirty="0"/>
              <a:t> </a:t>
            </a:r>
            <a:r>
              <a:rPr lang="en-US" dirty="0" err="1"/>
              <a:t>ise</a:t>
            </a:r>
            <a:r>
              <a:rPr lang="en-US" dirty="0"/>
              <a:t> </a:t>
            </a:r>
            <a:r>
              <a:rPr lang="en-US" dirty="0" err="1"/>
              <a:t>gözenek</a:t>
            </a:r>
            <a:r>
              <a:rPr lang="en-US" dirty="0"/>
              <a:t> </a:t>
            </a:r>
            <a:r>
              <a:rPr lang="en-US" dirty="0" err="1"/>
              <a:t>sayısını</a:t>
            </a:r>
            <a:r>
              <a:rPr lang="en-US" dirty="0"/>
              <a:t> </a:t>
            </a:r>
            <a:r>
              <a:rPr lang="en-US" dirty="0" err="1"/>
              <a:t>azalttığı</a:t>
            </a:r>
            <a:r>
              <a:rPr lang="en-US" dirty="0"/>
              <a:t> </a:t>
            </a:r>
            <a:r>
              <a:rPr lang="en-US" dirty="0" err="1"/>
              <a:t>görülmektedir</a:t>
            </a:r>
            <a:r>
              <a:rPr lang="en-US" dirty="0"/>
              <a:t>. </a:t>
            </a:r>
            <a:r>
              <a:rPr lang="en-US" dirty="0" err="1"/>
              <a:t>Elde</a:t>
            </a:r>
            <a:r>
              <a:rPr lang="en-US" dirty="0"/>
              <a:t> </a:t>
            </a:r>
            <a:r>
              <a:rPr lang="en-US" dirty="0" err="1"/>
              <a:t>edilen</a:t>
            </a:r>
            <a:r>
              <a:rPr lang="en-US" dirty="0"/>
              <a:t> </a:t>
            </a:r>
            <a:r>
              <a:rPr lang="en-US" dirty="0" err="1"/>
              <a:t>sonuçlar</a:t>
            </a:r>
            <a:r>
              <a:rPr lang="en-US" dirty="0"/>
              <a:t> FL </a:t>
            </a:r>
            <a:r>
              <a:rPr lang="en-US" dirty="0" err="1"/>
              <a:t>ve</a:t>
            </a:r>
            <a:r>
              <a:rPr lang="en-US" dirty="0"/>
              <a:t> GL </a:t>
            </a:r>
            <a:r>
              <a:rPr lang="en-US" dirty="0" err="1"/>
              <a:t>lipaz</a:t>
            </a:r>
            <a:r>
              <a:rPr lang="en-US" dirty="0"/>
              <a:t> </a:t>
            </a:r>
            <a:r>
              <a:rPr lang="en-US" dirty="0" err="1"/>
              <a:t>enzimlerinin</a:t>
            </a:r>
            <a:r>
              <a:rPr lang="en-US" dirty="0"/>
              <a:t> DATEM </a:t>
            </a:r>
            <a:r>
              <a:rPr lang="en-US" dirty="0" err="1"/>
              <a:t>kadar</a:t>
            </a:r>
            <a:r>
              <a:rPr lang="en-US" dirty="0"/>
              <a:t> </a:t>
            </a:r>
            <a:r>
              <a:rPr lang="en-US" dirty="0" err="1"/>
              <a:t>olmasa</a:t>
            </a:r>
            <a:r>
              <a:rPr lang="en-US" dirty="0"/>
              <a:t> da </a:t>
            </a:r>
            <a:r>
              <a:rPr lang="en-US" dirty="0" err="1"/>
              <a:t>ekmek</a:t>
            </a:r>
            <a:r>
              <a:rPr lang="en-US" dirty="0"/>
              <a:t> </a:t>
            </a:r>
            <a:r>
              <a:rPr lang="en-US" dirty="0" err="1"/>
              <a:t>hacmine</a:t>
            </a:r>
            <a:r>
              <a:rPr lang="en-US" dirty="0"/>
              <a:t> </a:t>
            </a:r>
            <a:r>
              <a:rPr lang="en-US" dirty="0" err="1"/>
              <a:t>olumlu</a:t>
            </a:r>
            <a:r>
              <a:rPr lang="en-US" dirty="0"/>
              <a:t> </a:t>
            </a:r>
            <a:r>
              <a:rPr lang="en-US" dirty="0" err="1"/>
              <a:t>etki</a:t>
            </a:r>
            <a:r>
              <a:rPr lang="en-US" dirty="0"/>
              <a:t> </a:t>
            </a:r>
            <a:r>
              <a:rPr lang="en-US" dirty="0" err="1"/>
              <a:t>yaptığını</a:t>
            </a:r>
            <a:r>
              <a:rPr lang="en-US" dirty="0"/>
              <a:t> </a:t>
            </a:r>
            <a:r>
              <a:rPr lang="en-US" dirty="0" err="1"/>
              <a:t>göstermiştir</a:t>
            </a:r>
            <a:endParaRPr lang="en-US" dirty="0"/>
          </a:p>
        </p:txBody>
      </p:sp>
    </p:spTree>
    <p:extLst>
      <p:ext uri="{BB962C8B-B14F-4D97-AF65-F5344CB8AC3E}">
        <p14:creationId xmlns:p14="http://schemas.microsoft.com/office/powerpoint/2010/main" val="3170280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213376" y="2123762"/>
            <a:ext cx="5543708" cy="2053688"/>
          </a:xfrm>
        </p:spPr>
        <p:txBody>
          <a:bodyPr/>
          <a:lstStyle/>
          <a:p>
            <a:r>
              <a:rPr lang="tr-TR" sz="3600" dirty="0"/>
              <a:t>Dinlediğiniz için teşekkür ederim</a:t>
            </a:r>
            <a:endParaRPr lang="en-US" sz="3600" dirty="0"/>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477027" y="5571925"/>
            <a:ext cx="4194561" cy="860563"/>
          </a:xfrm>
        </p:spPr>
        <p:txBody>
          <a:bodyPr/>
          <a:lstStyle/>
          <a:p>
            <a:r>
              <a:rPr lang="tr-TR" dirty="0"/>
              <a:t>Hasan Can Özbek</a:t>
            </a:r>
          </a:p>
          <a:p>
            <a:r>
              <a:rPr lang="tr-TR" dirty="0"/>
              <a:t>02200201007</a:t>
            </a:r>
            <a:endParaRPr lang="en-US"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155585" y="461727"/>
            <a:ext cx="5693664" cy="768096"/>
          </a:xfrm>
        </p:spPr>
        <p:txBody>
          <a:bodyPr/>
          <a:lstStyle/>
          <a:p>
            <a:r>
              <a:rPr lang="en-US" sz="4400" b="1" dirty="0" err="1">
                <a:solidFill>
                  <a:schemeClr val="accent6"/>
                </a:solidFill>
                <a:latin typeface="Arial Black" panose="020B0604020202020204" pitchFamily="34" charset="0"/>
                <a:ea typeface="Arial Regular" pitchFamily="34" charset="-122"/>
                <a:cs typeface="Arial Black" panose="020B0604020202020204" pitchFamily="34" charset="0"/>
              </a:rPr>
              <a:t>Giris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155585" y="1229823"/>
            <a:ext cx="5693664" cy="3333937"/>
          </a:xfrm>
        </p:spPr>
        <p:txBody>
          <a:bodyPr/>
          <a:lstStyle/>
          <a:p>
            <a:r>
              <a:rPr lang="en-US" sz="1400" dirty="0" err="1"/>
              <a:t>Ekmek</a:t>
            </a:r>
            <a:r>
              <a:rPr lang="en-US" sz="1400" dirty="0"/>
              <a:t> </a:t>
            </a:r>
            <a:r>
              <a:rPr lang="en-US" sz="1400" dirty="0" err="1"/>
              <a:t>hamurunun</a:t>
            </a:r>
            <a:r>
              <a:rPr lang="en-US" sz="1400" dirty="0"/>
              <a:t> </a:t>
            </a:r>
            <a:r>
              <a:rPr lang="en-US" sz="1400" dirty="0" err="1"/>
              <a:t>pişirilmesi</a:t>
            </a:r>
            <a:r>
              <a:rPr lang="en-US" sz="1400" dirty="0"/>
              <a:t> </a:t>
            </a:r>
            <a:r>
              <a:rPr lang="en-US" sz="1400" dirty="0" err="1"/>
              <a:t>sırasında</a:t>
            </a:r>
            <a:r>
              <a:rPr lang="en-US" sz="1400" dirty="0"/>
              <a:t> </a:t>
            </a:r>
            <a:r>
              <a:rPr lang="en-US" sz="1400" dirty="0" err="1"/>
              <a:t>sıcaklık</a:t>
            </a:r>
            <a:r>
              <a:rPr lang="en-US" sz="1400" dirty="0"/>
              <a:t> </a:t>
            </a:r>
            <a:r>
              <a:rPr lang="en-US" sz="1400" dirty="0" err="1"/>
              <a:t>etkisiyle</a:t>
            </a:r>
            <a:r>
              <a:rPr lang="en-US" sz="1400" dirty="0"/>
              <a:t> </a:t>
            </a:r>
            <a:r>
              <a:rPr lang="en-US" sz="1400" dirty="0" err="1"/>
              <a:t>hava</a:t>
            </a:r>
            <a:r>
              <a:rPr lang="en-US" sz="1400" dirty="0"/>
              <a:t> </a:t>
            </a:r>
            <a:r>
              <a:rPr lang="en-US" sz="1400" dirty="0" err="1"/>
              <a:t>kabarcıkları</a:t>
            </a:r>
            <a:r>
              <a:rPr lang="en-US" sz="1400" dirty="0"/>
              <a:t> </a:t>
            </a:r>
            <a:r>
              <a:rPr lang="en-US" sz="1400" dirty="0" err="1"/>
              <a:t>genleştikçe</a:t>
            </a:r>
            <a:r>
              <a:rPr lang="en-US" sz="1400" dirty="0"/>
              <a:t>, </a:t>
            </a:r>
            <a:r>
              <a:rPr lang="en-US" sz="1400" dirty="0" err="1"/>
              <a:t>ekmeğin</a:t>
            </a:r>
            <a:r>
              <a:rPr lang="en-US" sz="1400" dirty="0"/>
              <a:t> </a:t>
            </a:r>
            <a:r>
              <a:rPr lang="en-US" sz="1400" dirty="0" err="1"/>
              <a:t>gözenekli</a:t>
            </a:r>
            <a:r>
              <a:rPr lang="en-US" sz="1400" dirty="0"/>
              <a:t> </a:t>
            </a:r>
            <a:r>
              <a:rPr lang="en-US" sz="1400" dirty="0" err="1"/>
              <a:t>bir</a:t>
            </a:r>
            <a:r>
              <a:rPr lang="en-US" sz="1400" dirty="0"/>
              <a:t> </a:t>
            </a:r>
            <a:r>
              <a:rPr lang="en-US" sz="1400" dirty="0" err="1"/>
              <a:t>yapı</a:t>
            </a:r>
            <a:r>
              <a:rPr lang="en-US" sz="1400" dirty="0"/>
              <a:t> </a:t>
            </a:r>
            <a:r>
              <a:rPr lang="en-US" sz="1400" dirty="0" err="1"/>
              <a:t>haline</a:t>
            </a:r>
            <a:r>
              <a:rPr lang="en-US" sz="1400" dirty="0"/>
              <a:t> </a:t>
            </a:r>
            <a:r>
              <a:rPr lang="en-US" sz="1400" dirty="0" err="1"/>
              <a:t>geldiği</a:t>
            </a:r>
            <a:r>
              <a:rPr lang="en-US" sz="1400" dirty="0"/>
              <a:t> </a:t>
            </a:r>
            <a:r>
              <a:rPr lang="en-US" sz="1400" dirty="0" err="1"/>
              <a:t>görülür</a:t>
            </a:r>
            <a:r>
              <a:rPr lang="en-US" sz="1400" dirty="0"/>
              <a:t>. </a:t>
            </a:r>
            <a:r>
              <a:rPr lang="en-US" sz="1400" dirty="0" err="1"/>
              <a:t>Öz</a:t>
            </a:r>
            <a:r>
              <a:rPr lang="en-US" sz="1400" dirty="0"/>
              <a:t> </a:t>
            </a:r>
            <a:r>
              <a:rPr lang="en-US" sz="1400" dirty="0" err="1"/>
              <a:t>miktarı</a:t>
            </a:r>
            <a:r>
              <a:rPr lang="en-US" sz="1400" dirty="0"/>
              <a:t> </a:t>
            </a:r>
            <a:r>
              <a:rPr lang="en-US" sz="1400" dirty="0" err="1"/>
              <a:t>ve</a:t>
            </a:r>
            <a:r>
              <a:rPr lang="en-US" sz="1400" dirty="0"/>
              <a:t> </a:t>
            </a:r>
            <a:r>
              <a:rPr lang="en-US" sz="1400" dirty="0" err="1"/>
              <a:t>kalitesi</a:t>
            </a:r>
            <a:r>
              <a:rPr lang="en-US" sz="1400" dirty="0"/>
              <a:t> </a:t>
            </a:r>
            <a:r>
              <a:rPr lang="en-US" sz="1400" dirty="0" err="1"/>
              <a:t>yetersiz</a:t>
            </a:r>
            <a:r>
              <a:rPr lang="en-US" sz="1400" dirty="0"/>
              <a:t> </a:t>
            </a:r>
            <a:r>
              <a:rPr lang="en-US" sz="1400" dirty="0" err="1"/>
              <a:t>olan</a:t>
            </a:r>
            <a:r>
              <a:rPr lang="en-US" sz="1400" dirty="0"/>
              <a:t> </a:t>
            </a:r>
            <a:r>
              <a:rPr lang="en-US" sz="1400" dirty="0" err="1"/>
              <a:t>unlardan</a:t>
            </a:r>
            <a:r>
              <a:rPr lang="en-US" sz="1400" dirty="0"/>
              <a:t> </a:t>
            </a:r>
            <a:r>
              <a:rPr lang="en-US" sz="1400" dirty="0" err="1"/>
              <a:t>yapılan</a:t>
            </a:r>
            <a:r>
              <a:rPr lang="en-US" sz="1400" dirty="0"/>
              <a:t> </a:t>
            </a:r>
            <a:r>
              <a:rPr lang="en-US" sz="1400" dirty="0" err="1"/>
              <a:t>ekmekler</a:t>
            </a:r>
            <a:r>
              <a:rPr lang="en-US" sz="1400" dirty="0"/>
              <a:t>, </a:t>
            </a:r>
            <a:r>
              <a:rPr lang="en-US" sz="1400" dirty="0" err="1"/>
              <a:t>küçük</a:t>
            </a:r>
            <a:r>
              <a:rPr lang="en-US" sz="1400" dirty="0"/>
              <a:t> </a:t>
            </a:r>
            <a:r>
              <a:rPr lang="en-US" sz="1400" dirty="0" err="1"/>
              <a:t>hacimli</a:t>
            </a:r>
            <a:r>
              <a:rPr lang="en-US" sz="1400" dirty="0"/>
              <a:t>, </a:t>
            </a:r>
            <a:r>
              <a:rPr lang="en-US" sz="1400" dirty="0" err="1"/>
              <a:t>basık</a:t>
            </a:r>
            <a:r>
              <a:rPr lang="en-US" sz="1400" dirty="0"/>
              <a:t> </a:t>
            </a:r>
            <a:r>
              <a:rPr lang="en-US" sz="1400" dirty="0" err="1"/>
              <a:t>ve</a:t>
            </a:r>
            <a:r>
              <a:rPr lang="en-US" sz="1400" dirty="0"/>
              <a:t> </a:t>
            </a:r>
            <a:r>
              <a:rPr lang="en-US" sz="1400" dirty="0" err="1"/>
              <a:t>düzensiz</a:t>
            </a:r>
            <a:r>
              <a:rPr lang="en-US" sz="1400" dirty="0"/>
              <a:t> </a:t>
            </a:r>
            <a:r>
              <a:rPr lang="en-US" sz="1400" dirty="0" err="1"/>
              <a:t>bir</a:t>
            </a:r>
            <a:r>
              <a:rPr lang="en-US" sz="1400" dirty="0"/>
              <a:t> </a:t>
            </a:r>
            <a:r>
              <a:rPr lang="en-US" sz="1400" dirty="0" err="1"/>
              <a:t>gözenek</a:t>
            </a:r>
            <a:r>
              <a:rPr lang="en-US" sz="1400" dirty="0"/>
              <a:t> </a:t>
            </a:r>
            <a:r>
              <a:rPr lang="en-US" sz="1400" dirty="0" err="1"/>
              <a:t>yapısına</a:t>
            </a:r>
            <a:r>
              <a:rPr lang="en-US" sz="1400" dirty="0"/>
              <a:t> </a:t>
            </a:r>
            <a:r>
              <a:rPr lang="en-US" sz="1400" dirty="0" err="1"/>
              <a:t>sahip</a:t>
            </a:r>
            <a:r>
              <a:rPr lang="en-US" sz="1400" dirty="0"/>
              <a:t> </a:t>
            </a:r>
            <a:r>
              <a:rPr lang="en-US" sz="1400" dirty="0" err="1"/>
              <a:t>olmakta</a:t>
            </a:r>
            <a:r>
              <a:rPr lang="en-US" sz="1400" dirty="0"/>
              <a:t>, </a:t>
            </a:r>
            <a:r>
              <a:rPr lang="en-US" sz="1400" dirty="0" err="1"/>
              <a:t>kabuk</a:t>
            </a:r>
            <a:r>
              <a:rPr lang="en-US" sz="1400" dirty="0"/>
              <a:t> </a:t>
            </a:r>
            <a:r>
              <a:rPr lang="en-US" sz="1400" dirty="0" err="1"/>
              <a:t>yapılarında</a:t>
            </a:r>
            <a:r>
              <a:rPr lang="en-US" sz="1400" dirty="0"/>
              <a:t> </a:t>
            </a:r>
            <a:r>
              <a:rPr lang="en-US" sz="1400" dirty="0" err="1"/>
              <a:t>düzensiz</a:t>
            </a:r>
            <a:r>
              <a:rPr lang="en-US" sz="1400" dirty="0"/>
              <a:t> </a:t>
            </a:r>
            <a:r>
              <a:rPr lang="en-US" sz="1400" dirty="0" err="1"/>
              <a:t>çatlak</a:t>
            </a:r>
            <a:r>
              <a:rPr lang="en-US" sz="1400" dirty="0"/>
              <a:t> </a:t>
            </a:r>
            <a:r>
              <a:rPr lang="en-US" sz="1400" dirty="0" err="1"/>
              <a:t>ve</a:t>
            </a:r>
            <a:r>
              <a:rPr lang="en-US" sz="1400" dirty="0"/>
              <a:t> </a:t>
            </a:r>
            <a:r>
              <a:rPr lang="en-US" sz="1400" dirty="0" err="1"/>
              <a:t>yarıklar</a:t>
            </a:r>
            <a:r>
              <a:rPr lang="en-US" sz="1400" dirty="0"/>
              <a:t> </a:t>
            </a:r>
            <a:r>
              <a:rPr lang="en-US" sz="1400" dirty="0" err="1"/>
              <a:t>bulunmakta</a:t>
            </a:r>
            <a:r>
              <a:rPr lang="en-US" sz="1400" dirty="0"/>
              <a:t>, </a:t>
            </a:r>
            <a:r>
              <a:rPr lang="en-US" sz="1400" dirty="0" err="1"/>
              <a:t>ayrıca</a:t>
            </a:r>
            <a:r>
              <a:rPr lang="en-US" sz="1400" dirty="0"/>
              <a:t> </a:t>
            </a:r>
            <a:r>
              <a:rPr lang="en-US" sz="1400" dirty="0" err="1"/>
              <a:t>bu</a:t>
            </a:r>
            <a:r>
              <a:rPr lang="en-US" sz="1400" dirty="0"/>
              <a:t> tip </a:t>
            </a:r>
            <a:r>
              <a:rPr lang="en-US" sz="1400" dirty="0" err="1"/>
              <a:t>ekmekler</a:t>
            </a:r>
            <a:r>
              <a:rPr lang="en-US" sz="1400" dirty="0"/>
              <a:t> </a:t>
            </a:r>
            <a:r>
              <a:rPr lang="en-US" sz="1400" dirty="0" err="1"/>
              <a:t>kısa</a:t>
            </a:r>
            <a:r>
              <a:rPr lang="en-US" sz="1400" dirty="0"/>
              <a:t> </a:t>
            </a:r>
            <a:r>
              <a:rPr lang="en-US" sz="1400" dirty="0" err="1"/>
              <a:t>sürede</a:t>
            </a:r>
            <a:r>
              <a:rPr lang="en-US" sz="1400" dirty="0"/>
              <a:t> </a:t>
            </a:r>
            <a:r>
              <a:rPr lang="en-US" sz="1400" dirty="0" err="1"/>
              <a:t>bayatlamaktadır</a:t>
            </a:r>
            <a:r>
              <a:rPr lang="en-US" sz="1400" dirty="0"/>
              <a:t>.</a:t>
            </a:r>
            <a:r>
              <a:rPr lang="tr-TR" sz="1400" dirty="0">
                <a:ea typeface="+mn-lt"/>
                <a:cs typeface="+mn-lt"/>
              </a:rPr>
              <a:t> Bu yüzden ekmek içi doku dağılımının belirlenmesi, gerek ekmeğin bayatlama süresinin değerlendirilmesinde, gerek ekmek kalitesinin belirlenmesinde kullanılan en önemli parametrelerden biridir</a:t>
            </a:r>
            <a:endParaRPr lang="en-US" sz="1400" dirty="0"/>
          </a:p>
          <a:p>
            <a:endParaRPr lang="en-US" sz="1400" dirty="0"/>
          </a:p>
          <a:p>
            <a:r>
              <a:rPr lang="en-US" sz="1400" dirty="0" err="1"/>
              <a:t>Gelişen</a:t>
            </a:r>
            <a:r>
              <a:rPr lang="en-US" sz="1400" dirty="0"/>
              <a:t> </a:t>
            </a:r>
            <a:r>
              <a:rPr lang="en-US" sz="1400" dirty="0" err="1"/>
              <a:t>görüntü</a:t>
            </a:r>
            <a:r>
              <a:rPr lang="en-US" sz="1400" dirty="0"/>
              <a:t> </a:t>
            </a:r>
            <a:r>
              <a:rPr lang="en-US" sz="1400" dirty="0" err="1"/>
              <a:t>işleme</a:t>
            </a:r>
            <a:r>
              <a:rPr lang="en-US" sz="1400" dirty="0"/>
              <a:t> </a:t>
            </a:r>
            <a:r>
              <a:rPr lang="en-US" sz="1400" dirty="0" err="1"/>
              <a:t>teknikleriyle</a:t>
            </a:r>
            <a:r>
              <a:rPr lang="en-US" sz="1400" dirty="0"/>
              <a:t> </a:t>
            </a:r>
            <a:r>
              <a:rPr lang="en-US" sz="1400" dirty="0" err="1"/>
              <a:t>birlikte</a:t>
            </a:r>
            <a:r>
              <a:rPr lang="en-US" sz="1400" dirty="0"/>
              <a:t> </a:t>
            </a:r>
            <a:r>
              <a:rPr lang="en-US" sz="1400" dirty="0" err="1"/>
              <a:t>ekmek</a:t>
            </a:r>
            <a:r>
              <a:rPr lang="en-US" sz="1400" dirty="0"/>
              <a:t> </a:t>
            </a:r>
            <a:r>
              <a:rPr lang="en-US" sz="1400" dirty="0" err="1"/>
              <a:t>kalite</a:t>
            </a:r>
            <a:r>
              <a:rPr lang="en-US" sz="1400" dirty="0"/>
              <a:t> </a:t>
            </a:r>
            <a:r>
              <a:rPr lang="en-US" sz="1400" dirty="0" err="1"/>
              <a:t>analizlerinin</a:t>
            </a:r>
            <a:r>
              <a:rPr lang="en-US" sz="1400" dirty="0"/>
              <a:t> </a:t>
            </a:r>
            <a:r>
              <a:rPr lang="en-US" sz="1400" dirty="0" err="1"/>
              <a:t>daha</a:t>
            </a:r>
            <a:r>
              <a:rPr lang="en-US" sz="1400" dirty="0"/>
              <a:t> </a:t>
            </a:r>
            <a:r>
              <a:rPr lang="en-US" sz="1400" dirty="0" err="1"/>
              <a:t>ucuz</a:t>
            </a:r>
            <a:r>
              <a:rPr lang="en-US" sz="1400" dirty="0"/>
              <a:t>, </a:t>
            </a:r>
            <a:r>
              <a:rPr lang="en-US" sz="1400" dirty="0" err="1"/>
              <a:t>hızlı</a:t>
            </a:r>
            <a:r>
              <a:rPr lang="en-US" sz="1400" dirty="0"/>
              <a:t> </a:t>
            </a:r>
            <a:r>
              <a:rPr lang="en-US" sz="1400" dirty="0" err="1"/>
              <a:t>ve</a:t>
            </a:r>
            <a:r>
              <a:rPr lang="en-US" sz="1400" dirty="0"/>
              <a:t> </a:t>
            </a:r>
            <a:r>
              <a:rPr lang="en-US" sz="1400" dirty="0" err="1"/>
              <a:t>güvenilir</a:t>
            </a:r>
            <a:r>
              <a:rPr lang="en-US" sz="1400" dirty="0"/>
              <a:t> </a:t>
            </a:r>
            <a:r>
              <a:rPr lang="en-US" sz="1400" dirty="0" err="1"/>
              <a:t>şekilde</a:t>
            </a:r>
            <a:r>
              <a:rPr lang="en-US" sz="1400" dirty="0"/>
              <a:t> </a:t>
            </a:r>
            <a:r>
              <a:rPr lang="en-US" sz="1400" dirty="0" err="1"/>
              <a:t>yapılabilmesi</a:t>
            </a:r>
            <a:r>
              <a:rPr lang="en-US" sz="1400" dirty="0"/>
              <a:t> </a:t>
            </a:r>
            <a:r>
              <a:rPr lang="en-US" sz="1400" dirty="0" err="1"/>
              <a:t>sağlanmaya</a:t>
            </a:r>
            <a:r>
              <a:rPr lang="en-US" sz="1400" dirty="0"/>
              <a:t> </a:t>
            </a:r>
            <a:r>
              <a:rPr lang="en-US" sz="1400" dirty="0" err="1"/>
              <a:t>çalışılmaktadır</a:t>
            </a:r>
            <a:r>
              <a:rPr lang="en-US" sz="1400" dirty="0"/>
              <a:t>. </a:t>
            </a:r>
            <a:r>
              <a:rPr lang="en-US" sz="1400" dirty="0" err="1"/>
              <a:t>Türk</a:t>
            </a:r>
            <a:r>
              <a:rPr lang="en-US" sz="1400" dirty="0"/>
              <a:t> </a:t>
            </a:r>
            <a:r>
              <a:rPr lang="en-US" sz="1400" dirty="0" err="1"/>
              <a:t>Gıda</a:t>
            </a:r>
            <a:r>
              <a:rPr lang="en-US" sz="1400" dirty="0"/>
              <a:t> </a:t>
            </a:r>
            <a:r>
              <a:rPr lang="en-US" sz="1400" dirty="0" err="1"/>
              <a:t>Kodeksinin</a:t>
            </a:r>
            <a:r>
              <a:rPr lang="en-US" sz="1400" dirty="0"/>
              <a:t> </a:t>
            </a:r>
            <a:r>
              <a:rPr lang="en-US" sz="1400" dirty="0" err="1"/>
              <a:t>ürünler</a:t>
            </a:r>
            <a:r>
              <a:rPr lang="en-US" sz="1400" dirty="0"/>
              <a:t> </a:t>
            </a:r>
            <a:r>
              <a:rPr lang="en-US" sz="1400" dirty="0" err="1"/>
              <a:t>tebliğinde</a:t>
            </a:r>
            <a:r>
              <a:rPr lang="en-US" sz="1400" dirty="0"/>
              <a:t> de </a:t>
            </a:r>
            <a:r>
              <a:rPr lang="en-US" sz="1400" dirty="0" err="1"/>
              <a:t>ifade</a:t>
            </a:r>
            <a:r>
              <a:rPr lang="en-US" sz="1400" dirty="0"/>
              <a:t> </a:t>
            </a:r>
            <a:r>
              <a:rPr lang="en-US" sz="1400" dirty="0" err="1"/>
              <a:t>edildiği</a:t>
            </a:r>
            <a:r>
              <a:rPr lang="en-US" sz="1400" dirty="0"/>
              <a:t> </a:t>
            </a:r>
            <a:r>
              <a:rPr lang="en-US" sz="1400" dirty="0" err="1"/>
              <a:t>üzere</a:t>
            </a:r>
            <a:r>
              <a:rPr lang="en-US" sz="1400" dirty="0"/>
              <a:t> her </a:t>
            </a:r>
            <a:r>
              <a:rPr lang="en-US" sz="1400" dirty="0" err="1"/>
              <a:t>gıdada</a:t>
            </a:r>
            <a:r>
              <a:rPr lang="en-US" sz="1400" dirty="0"/>
              <a:t> </a:t>
            </a:r>
            <a:r>
              <a:rPr lang="en-US" sz="1400" dirty="0" err="1"/>
              <a:t>olduğu</a:t>
            </a:r>
            <a:r>
              <a:rPr lang="en-US" sz="1400" dirty="0"/>
              <a:t> </a:t>
            </a:r>
            <a:r>
              <a:rPr lang="en-US" sz="1400" dirty="0" err="1"/>
              <a:t>gibi</a:t>
            </a:r>
            <a:r>
              <a:rPr lang="en-US" sz="1400" dirty="0"/>
              <a:t> </a:t>
            </a:r>
            <a:r>
              <a:rPr lang="en-US" sz="1400" dirty="0" err="1"/>
              <a:t>ekmeğinde</a:t>
            </a:r>
            <a:r>
              <a:rPr lang="en-US" sz="1400" dirty="0"/>
              <a:t> </a:t>
            </a:r>
            <a:r>
              <a:rPr lang="en-US" sz="1400" dirty="0" err="1"/>
              <a:t>kendine</a:t>
            </a:r>
            <a:r>
              <a:rPr lang="en-US" sz="1400" dirty="0"/>
              <a:t> has </a:t>
            </a:r>
            <a:r>
              <a:rPr lang="en-US" sz="1400" dirty="0" err="1"/>
              <a:t>görünümü</a:t>
            </a:r>
            <a:r>
              <a:rPr lang="en-US" sz="1400" dirty="0"/>
              <a:t> </a:t>
            </a:r>
            <a:r>
              <a:rPr lang="en-US" sz="1400" dirty="0" err="1"/>
              <a:t>olması</a:t>
            </a:r>
            <a:r>
              <a:rPr lang="en-US" sz="1400" dirty="0"/>
              <a:t> </a:t>
            </a:r>
            <a:r>
              <a:rPr lang="en-US" sz="1400" dirty="0" err="1"/>
              <a:t>gerekmektedir</a:t>
            </a:r>
            <a:r>
              <a:rPr lang="en-US" sz="1400" dirty="0"/>
              <a:t>. </a:t>
            </a:r>
            <a:r>
              <a:rPr lang="en-US" sz="1400" dirty="0" err="1"/>
              <a:t>Yapılan</a:t>
            </a:r>
            <a:r>
              <a:rPr lang="en-US" sz="1400" dirty="0"/>
              <a:t> </a:t>
            </a:r>
            <a:r>
              <a:rPr lang="en-US" sz="1400" dirty="0" err="1"/>
              <a:t>bu</a:t>
            </a:r>
            <a:r>
              <a:rPr lang="en-US" sz="1400" dirty="0"/>
              <a:t> </a:t>
            </a:r>
            <a:r>
              <a:rPr lang="en-US" sz="1400" dirty="0" err="1"/>
              <a:t>çalışmada</a:t>
            </a:r>
            <a:r>
              <a:rPr lang="en-US" sz="1400" dirty="0"/>
              <a:t>, </a:t>
            </a:r>
            <a:r>
              <a:rPr lang="en-US" sz="1400" dirty="0" err="1"/>
              <a:t>kendine</a:t>
            </a:r>
            <a:r>
              <a:rPr lang="en-US" sz="1400" dirty="0"/>
              <a:t> has </a:t>
            </a:r>
            <a:r>
              <a:rPr lang="en-US" sz="1400" dirty="0" err="1"/>
              <a:t>görünüme</a:t>
            </a:r>
            <a:r>
              <a:rPr lang="en-US" sz="1400" dirty="0"/>
              <a:t> </a:t>
            </a:r>
            <a:r>
              <a:rPr lang="en-US" sz="1400" dirty="0" err="1"/>
              <a:t>sahip</a:t>
            </a:r>
            <a:r>
              <a:rPr lang="en-US" sz="1400" dirty="0"/>
              <a:t> </a:t>
            </a:r>
            <a:r>
              <a:rPr lang="en-US" sz="1400" dirty="0" err="1"/>
              <a:t>olan</a:t>
            </a:r>
            <a:r>
              <a:rPr lang="en-US" sz="1400" dirty="0"/>
              <a:t> </a:t>
            </a:r>
            <a:r>
              <a:rPr lang="en-US" sz="1400" dirty="0" err="1"/>
              <a:t>ekmeğin</a:t>
            </a:r>
            <a:r>
              <a:rPr lang="en-US" sz="1400" dirty="0"/>
              <a:t> </a:t>
            </a:r>
            <a:r>
              <a:rPr lang="en-US" sz="1400" dirty="0" err="1"/>
              <a:t>değişimlerini</a:t>
            </a:r>
            <a:r>
              <a:rPr lang="en-US" sz="1400" dirty="0"/>
              <a:t> </a:t>
            </a:r>
            <a:r>
              <a:rPr lang="en-US" sz="1400" dirty="0" err="1"/>
              <a:t>işleyen</a:t>
            </a:r>
            <a:r>
              <a:rPr lang="en-US" sz="1400" dirty="0"/>
              <a:t> </a:t>
            </a:r>
            <a:r>
              <a:rPr lang="en-US" sz="1400" dirty="0" err="1"/>
              <a:t>bir</a:t>
            </a:r>
            <a:r>
              <a:rPr lang="en-US" sz="1400" dirty="0"/>
              <a:t> </a:t>
            </a:r>
            <a:r>
              <a:rPr lang="en-US" sz="1400" dirty="0" err="1"/>
              <a:t>algoritma</a:t>
            </a:r>
            <a:r>
              <a:rPr lang="en-US" sz="1400" dirty="0"/>
              <a:t> </a:t>
            </a:r>
            <a:r>
              <a:rPr lang="en-US" sz="1400" dirty="0" err="1"/>
              <a:t>kullanılmıştır</a:t>
            </a:r>
            <a:r>
              <a:rPr lang="en-US" sz="1400" dirty="0"/>
              <a:t>. Bu </a:t>
            </a:r>
            <a:r>
              <a:rPr lang="en-US" sz="1400" dirty="0" err="1"/>
              <a:t>sayede</a:t>
            </a:r>
            <a:r>
              <a:rPr lang="en-US" sz="1400" dirty="0"/>
              <a:t> </a:t>
            </a:r>
            <a:r>
              <a:rPr lang="en-US" sz="1400" dirty="0" err="1"/>
              <a:t>ekmeğin</a:t>
            </a:r>
            <a:r>
              <a:rPr lang="en-US" sz="1400" dirty="0"/>
              <a:t> </a:t>
            </a:r>
            <a:r>
              <a:rPr lang="en-US" sz="1400" dirty="0" err="1"/>
              <a:t>katkı</a:t>
            </a:r>
            <a:r>
              <a:rPr lang="en-US" sz="1400" dirty="0"/>
              <a:t> </a:t>
            </a:r>
            <a:r>
              <a:rPr lang="en-US" sz="1400" dirty="0" err="1"/>
              <a:t>maddesi</a:t>
            </a:r>
            <a:r>
              <a:rPr lang="en-US" sz="1400" dirty="0"/>
              <a:t> </a:t>
            </a:r>
            <a:r>
              <a:rPr lang="en-US" sz="1400" dirty="0" err="1"/>
              <a:t>içerip</a:t>
            </a:r>
            <a:r>
              <a:rPr lang="en-US" sz="1400" dirty="0"/>
              <a:t> </a:t>
            </a:r>
            <a:r>
              <a:rPr lang="en-US" sz="1400" dirty="0" err="1"/>
              <a:t>içermediği</a:t>
            </a:r>
            <a:r>
              <a:rPr lang="en-US" sz="1400" dirty="0"/>
              <a:t> </a:t>
            </a:r>
            <a:r>
              <a:rPr lang="en-US" sz="1400" dirty="0" err="1"/>
              <a:t>ortaya</a:t>
            </a:r>
            <a:r>
              <a:rPr lang="en-US" sz="1400" dirty="0"/>
              <a:t> </a:t>
            </a:r>
            <a:r>
              <a:rPr lang="en-US" sz="1400" dirty="0" err="1"/>
              <a:t>çıkarılmışır</a:t>
            </a:r>
            <a:r>
              <a:rPr lang="en-US" sz="1400" dirty="0"/>
              <a:t>.</a:t>
            </a:r>
            <a:endParaRPr lang="en-US" sz="1800" dirty="0"/>
          </a:p>
        </p:txBody>
      </p:sp>
      <p:pic>
        <p:nvPicPr>
          <p:cNvPr id="5" name="Picture 4" descr="A sandwich cut in half&#10;&#10;Description automatically generated with low confidence">
            <a:extLst>
              <a:ext uri="{FF2B5EF4-FFF2-40B4-BE49-F238E27FC236}">
                <a16:creationId xmlns:a16="http://schemas.microsoft.com/office/drawing/2014/main" id="{75CC2416-4CE8-DB6F-3060-7A06FE19496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376658" y="461727"/>
            <a:ext cx="3111906" cy="262567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78808" y="1020637"/>
            <a:ext cx="6766560" cy="4816725"/>
          </a:xfrm>
        </p:spPr>
        <p:txBody>
          <a:bodyPr/>
          <a:lstStyle/>
          <a:p>
            <a:r>
              <a:rPr lang="tr-TR" sz="1600" dirty="0">
                <a:cs typeface="Calibri"/>
              </a:rPr>
              <a:t>Ursula Gonzales ve arkadaşlarının yapmış oldukları bir çalışmada, görüntü işleme tekniklerinden gri seviye eş oluşum matrisi, yakın komşuluk gri seviye fark matrisi ve spektrum bölgesinde Fourier analiz yöntemi kullanılarak 4 farklı organik ve organik olmayan undan yapılan ekmeklerde kalite analizi yapılmıştır. Analiz sonucunda organik ekmeklerin daha büyük gözeneklere sahip olduğu, bu yüzden daha heterojen ve büyük taneli bir yapıda olduğu ifade edilmiştir.</a:t>
            </a:r>
            <a:r>
              <a:rPr lang="en-US" sz="1600" dirty="0">
                <a:cs typeface="Calibri"/>
              </a:rPr>
              <a:t> </a:t>
            </a:r>
            <a:endParaRPr lang="tr-TR" sz="1600" dirty="0">
              <a:cs typeface="Calibri"/>
            </a:endParaRPr>
          </a:p>
          <a:p>
            <a:endParaRPr lang="tr-TR" sz="1600" dirty="0">
              <a:cs typeface="Calibri"/>
            </a:endParaRPr>
          </a:p>
          <a:p>
            <a:endParaRPr lang="tr-TR" sz="1600" dirty="0">
              <a:cs typeface="Calibri"/>
            </a:endParaRPr>
          </a:p>
          <a:p>
            <a:r>
              <a:rPr lang="en-US" sz="1600" dirty="0" err="1"/>
              <a:t>Ekmek</a:t>
            </a:r>
            <a:r>
              <a:rPr lang="en-US" sz="1600" dirty="0"/>
              <a:t> </a:t>
            </a:r>
            <a:r>
              <a:rPr lang="en-US" sz="1600" dirty="0" err="1"/>
              <a:t>gözeneklerinin</a:t>
            </a:r>
            <a:r>
              <a:rPr lang="en-US" sz="1600" dirty="0"/>
              <a:t> </a:t>
            </a:r>
            <a:r>
              <a:rPr lang="en-US" sz="1600" dirty="0" err="1"/>
              <a:t>bölütlenmesine</a:t>
            </a:r>
            <a:r>
              <a:rPr lang="en-US" sz="1600" dirty="0"/>
              <a:t> </a:t>
            </a:r>
            <a:r>
              <a:rPr lang="en-US" sz="1600" dirty="0" err="1"/>
              <a:t>yönelik</a:t>
            </a:r>
            <a:r>
              <a:rPr lang="en-US" sz="1600" dirty="0"/>
              <a:t> H.D. </a:t>
            </a:r>
            <a:r>
              <a:rPr lang="en-US" sz="1600" dirty="0" err="1"/>
              <a:t>Sapirstein</a:t>
            </a:r>
            <a:r>
              <a:rPr lang="en-US" sz="1600" dirty="0"/>
              <a:t> </a:t>
            </a:r>
            <a:r>
              <a:rPr lang="en-US" sz="1600" dirty="0" err="1"/>
              <a:t>ve</a:t>
            </a:r>
            <a:r>
              <a:rPr lang="en-US" sz="1600" dirty="0"/>
              <a:t> </a:t>
            </a:r>
            <a:r>
              <a:rPr lang="en-US" sz="1600" dirty="0" err="1"/>
              <a:t>arkadaşlarının</a:t>
            </a:r>
            <a:r>
              <a:rPr lang="en-US" sz="1600" dirty="0"/>
              <a:t> </a:t>
            </a:r>
            <a:r>
              <a:rPr lang="en-US" sz="1600" dirty="0" err="1"/>
              <a:t>yapmış</a:t>
            </a:r>
            <a:r>
              <a:rPr lang="en-US" sz="1600" dirty="0"/>
              <a:t> </a:t>
            </a:r>
            <a:r>
              <a:rPr lang="en-US" sz="1600" dirty="0" err="1"/>
              <a:t>oldukları</a:t>
            </a:r>
            <a:r>
              <a:rPr lang="en-US" sz="1600" dirty="0"/>
              <a:t> </a:t>
            </a:r>
            <a:r>
              <a:rPr lang="en-US" sz="1600" dirty="0" err="1"/>
              <a:t>çalışmada</a:t>
            </a:r>
            <a:r>
              <a:rPr lang="en-US" sz="1600" dirty="0"/>
              <a:t>, </a:t>
            </a:r>
            <a:r>
              <a:rPr lang="en-US" sz="1600" dirty="0" err="1"/>
              <a:t>oksidansız</a:t>
            </a:r>
            <a:r>
              <a:rPr lang="en-US" sz="1600" dirty="0"/>
              <a:t> </a:t>
            </a:r>
            <a:r>
              <a:rPr lang="en-US" sz="1600" dirty="0" err="1"/>
              <a:t>ve</a:t>
            </a:r>
            <a:r>
              <a:rPr lang="en-US" sz="1600" dirty="0"/>
              <a:t> </a:t>
            </a:r>
            <a:r>
              <a:rPr lang="en-US" sz="1600" dirty="0" err="1"/>
              <a:t>oksidanlı</a:t>
            </a:r>
            <a:r>
              <a:rPr lang="en-US" sz="1600" dirty="0"/>
              <a:t> </a:t>
            </a:r>
            <a:r>
              <a:rPr lang="en-US" sz="1600" dirty="0" err="1"/>
              <a:t>toplam</a:t>
            </a:r>
            <a:r>
              <a:rPr lang="en-US" sz="1600" dirty="0"/>
              <a:t> 30 </a:t>
            </a:r>
            <a:r>
              <a:rPr lang="en-US" sz="1600" dirty="0" err="1"/>
              <a:t>adet</a:t>
            </a:r>
            <a:r>
              <a:rPr lang="en-US" sz="1600" dirty="0"/>
              <a:t> </a:t>
            </a:r>
            <a:r>
              <a:rPr lang="en-US" sz="1600" dirty="0" err="1"/>
              <a:t>ekmek</a:t>
            </a:r>
            <a:r>
              <a:rPr lang="en-US" sz="1600" dirty="0"/>
              <a:t> </a:t>
            </a:r>
            <a:r>
              <a:rPr lang="en-US" sz="1600" dirty="0" err="1"/>
              <a:t>görüntüsüne</a:t>
            </a:r>
            <a:r>
              <a:rPr lang="en-US" sz="1600" dirty="0"/>
              <a:t> K-means </a:t>
            </a:r>
            <a:r>
              <a:rPr lang="en-US" sz="1600" dirty="0" err="1"/>
              <a:t>algoritması</a:t>
            </a:r>
            <a:r>
              <a:rPr lang="en-US" sz="1600" dirty="0"/>
              <a:t> </a:t>
            </a:r>
            <a:r>
              <a:rPr lang="en-US" sz="1600" dirty="0" err="1"/>
              <a:t>kullanılarak</a:t>
            </a:r>
            <a:r>
              <a:rPr lang="en-US" sz="1600" dirty="0"/>
              <a:t> </a:t>
            </a:r>
            <a:r>
              <a:rPr lang="en-US" sz="1600" dirty="0" err="1"/>
              <a:t>ekmek</a:t>
            </a:r>
            <a:r>
              <a:rPr lang="en-US" sz="1600" dirty="0"/>
              <a:t> </a:t>
            </a:r>
            <a:r>
              <a:rPr lang="en-US" sz="1600" dirty="0" err="1"/>
              <a:t>görüntü</a:t>
            </a:r>
            <a:r>
              <a:rPr lang="en-US" sz="1600" dirty="0"/>
              <a:t> </a:t>
            </a:r>
            <a:r>
              <a:rPr lang="en-US" sz="1600" dirty="0" err="1"/>
              <a:t>analizi</a:t>
            </a:r>
            <a:r>
              <a:rPr lang="en-US" sz="1600" dirty="0"/>
              <a:t> </a:t>
            </a:r>
            <a:r>
              <a:rPr lang="en-US" sz="1600" dirty="0" err="1"/>
              <a:t>yapılmış</a:t>
            </a:r>
            <a:r>
              <a:rPr lang="en-US" sz="1600" dirty="0"/>
              <a:t> </a:t>
            </a:r>
            <a:r>
              <a:rPr lang="en-US" sz="1600" dirty="0" err="1"/>
              <a:t>ve</a:t>
            </a:r>
            <a:r>
              <a:rPr lang="en-US" sz="1600" dirty="0"/>
              <a:t> </a:t>
            </a:r>
            <a:r>
              <a:rPr lang="en-US" sz="1600" dirty="0" err="1"/>
              <a:t>ekmeğe</a:t>
            </a:r>
            <a:r>
              <a:rPr lang="en-US" sz="1600" dirty="0"/>
              <a:t> </a:t>
            </a:r>
            <a:r>
              <a:rPr lang="en-US" sz="1600" dirty="0" err="1"/>
              <a:t>ait</a:t>
            </a:r>
            <a:r>
              <a:rPr lang="en-US" sz="1600" dirty="0"/>
              <a:t> </a:t>
            </a:r>
            <a:r>
              <a:rPr lang="en-US" sz="1600" dirty="0" err="1"/>
              <a:t>gözenek</a:t>
            </a:r>
            <a:r>
              <a:rPr lang="en-US" sz="1600" dirty="0"/>
              <a:t> </a:t>
            </a:r>
            <a:r>
              <a:rPr lang="en-US" sz="1600" dirty="0" err="1"/>
              <a:t>alanı</a:t>
            </a:r>
            <a:r>
              <a:rPr lang="en-US" sz="1600" dirty="0"/>
              <a:t>, </a:t>
            </a:r>
            <a:r>
              <a:rPr lang="en-US" sz="1600" dirty="0" err="1"/>
              <a:t>gözenek</a:t>
            </a:r>
            <a:r>
              <a:rPr lang="en-US" sz="1600" dirty="0"/>
              <a:t> </a:t>
            </a:r>
            <a:r>
              <a:rPr lang="en-US" sz="1600" dirty="0" err="1"/>
              <a:t>yoğunluğu</a:t>
            </a:r>
            <a:r>
              <a:rPr lang="en-US" sz="1600" dirty="0"/>
              <a:t> (</a:t>
            </a:r>
            <a:r>
              <a:rPr lang="en-US" sz="1600" dirty="0" err="1"/>
              <a:t>hücre</a:t>
            </a:r>
            <a:r>
              <a:rPr lang="en-US" sz="1600" dirty="0"/>
              <a:t>/cm2 ), </a:t>
            </a:r>
            <a:r>
              <a:rPr lang="en-US" sz="1600" dirty="0" err="1"/>
              <a:t>boşluk</a:t>
            </a:r>
            <a:r>
              <a:rPr lang="en-US" sz="1600" dirty="0"/>
              <a:t> </a:t>
            </a:r>
            <a:r>
              <a:rPr lang="en-US" sz="1600" dirty="0" err="1"/>
              <a:t>oranı</a:t>
            </a:r>
            <a:r>
              <a:rPr lang="en-US" sz="1600" dirty="0"/>
              <a:t> (</a:t>
            </a:r>
            <a:r>
              <a:rPr lang="en-US" sz="1600" dirty="0" err="1"/>
              <a:t>hücre</a:t>
            </a:r>
            <a:r>
              <a:rPr lang="en-US" sz="1600" dirty="0"/>
              <a:t> </a:t>
            </a:r>
            <a:r>
              <a:rPr lang="en-US" sz="1600" dirty="0" err="1"/>
              <a:t>alanını</a:t>
            </a:r>
            <a:r>
              <a:rPr lang="en-US" sz="1600" dirty="0"/>
              <a:t> /</a:t>
            </a:r>
            <a:r>
              <a:rPr lang="en-US" sz="1600" dirty="0" err="1"/>
              <a:t>toplam</a:t>
            </a:r>
            <a:r>
              <a:rPr lang="en-US" sz="1600" dirty="0"/>
              <a:t> </a:t>
            </a:r>
            <a:r>
              <a:rPr lang="en-US" sz="1600" dirty="0" err="1"/>
              <a:t>ekmek</a:t>
            </a:r>
            <a:r>
              <a:rPr lang="en-US" sz="1600" dirty="0"/>
              <a:t> </a:t>
            </a:r>
            <a:r>
              <a:rPr lang="en-US" sz="1600" dirty="0" err="1"/>
              <a:t>alanı</a:t>
            </a:r>
            <a:r>
              <a:rPr lang="en-US" sz="1600" dirty="0"/>
              <a:t>) </a:t>
            </a:r>
            <a:r>
              <a:rPr lang="en-US" sz="1600" dirty="0" err="1"/>
              <a:t>gibi</a:t>
            </a:r>
            <a:r>
              <a:rPr lang="en-US" sz="1600" dirty="0"/>
              <a:t> </a:t>
            </a:r>
            <a:r>
              <a:rPr lang="en-US" sz="1600" dirty="0" err="1"/>
              <a:t>bazı</a:t>
            </a:r>
            <a:r>
              <a:rPr lang="en-US" sz="1600" dirty="0"/>
              <a:t> </a:t>
            </a:r>
            <a:r>
              <a:rPr lang="en-US" sz="1600" dirty="0" err="1"/>
              <a:t>morfometrik</a:t>
            </a:r>
            <a:r>
              <a:rPr lang="en-US" sz="1600" dirty="0"/>
              <a:t> </a:t>
            </a:r>
            <a:r>
              <a:rPr lang="en-US" sz="1600" dirty="0" err="1"/>
              <a:t>parametreler</a:t>
            </a:r>
            <a:r>
              <a:rPr lang="en-US" sz="1600" dirty="0"/>
              <a:t> </a:t>
            </a:r>
            <a:r>
              <a:rPr lang="en-US" sz="1600" dirty="0" err="1"/>
              <a:t>hesaplamıştır</a:t>
            </a:r>
            <a:r>
              <a:rPr lang="en-US" sz="1600" dirty="0"/>
              <a:t>. </a:t>
            </a:r>
            <a:r>
              <a:rPr lang="en-US" sz="1600" dirty="0" err="1"/>
              <a:t>Elde</a:t>
            </a:r>
            <a:r>
              <a:rPr lang="en-US" sz="1600" dirty="0"/>
              <a:t> </a:t>
            </a:r>
            <a:r>
              <a:rPr lang="en-US" sz="1600" dirty="0" err="1"/>
              <a:t>edilen</a:t>
            </a:r>
            <a:r>
              <a:rPr lang="en-US" sz="1600" dirty="0"/>
              <a:t> </a:t>
            </a:r>
            <a:r>
              <a:rPr lang="en-US" sz="1600" dirty="0" err="1"/>
              <a:t>sonuçlar</a:t>
            </a:r>
            <a:r>
              <a:rPr lang="en-US" sz="1600" dirty="0"/>
              <a:t> </a:t>
            </a:r>
            <a:r>
              <a:rPr lang="en-US" sz="1600" dirty="0" err="1"/>
              <a:t>oksidanlı</a:t>
            </a:r>
            <a:r>
              <a:rPr lang="en-US" sz="1600" dirty="0"/>
              <a:t> </a:t>
            </a:r>
            <a:r>
              <a:rPr lang="en-US" sz="1600" dirty="0" err="1"/>
              <a:t>ekmeklerin</a:t>
            </a:r>
            <a:r>
              <a:rPr lang="en-US" sz="1600" dirty="0"/>
              <a:t> </a:t>
            </a:r>
            <a:r>
              <a:rPr lang="en-US" sz="1600" dirty="0" err="1"/>
              <a:t>oksidansız</a:t>
            </a:r>
            <a:r>
              <a:rPr lang="en-US" sz="1600" dirty="0"/>
              <a:t> </a:t>
            </a:r>
            <a:r>
              <a:rPr lang="en-US" sz="1600" dirty="0" err="1"/>
              <a:t>ekmeklere</a:t>
            </a:r>
            <a:r>
              <a:rPr lang="en-US" sz="1600" dirty="0"/>
              <a:t> </a:t>
            </a:r>
            <a:r>
              <a:rPr lang="en-US" sz="1600" dirty="0" err="1"/>
              <a:t>göre</a:t>
            </a:r>
            <a:r>
              <a:rPr lang="en-US" sz="1600" dirty="0"/>
              <a:t> %6 </a:t>
            </a:r>
            <a:r>
              <a:rPr lang="en-US" sz="1600" dirty="0" err="1"/>
              <a:t>daha</a:t>
            </a:r>
            <a:r>
              <a:rPr lang="en-US" sz="1600" dirty="0"/>
              <a:t> </a:t>
            </a:r>
            <a:r>
              <a:rPr lang="en-US" sz="1600" dirty="0" err="1"/>
              <a:t>parlak</a:t>
            </a:r>
            <a:r>
              <a:rPr lang="en-US" sz="1600" dirty="0"/>
              <a:t>, %21 </a:t>
            </a:r>
            <a:r>
              <a:rPr lang="en-US" sz="1600" dirty="0" err="1"/>
              <a:t>daha</a:t>
            </a:r>
            <a:r>
              <a:rPr lang="en-US" sz="1600" dirty="0"/>
              <a:t> </a:t>
            </a:r>
            <a:r>
              <a:rPr lang="en-US" sz="1600" dirty="0" err="1"/>
              <a:t>fazla</a:t>
            </a:r>
            <a:r>
              <a:rPr lang="en-US" sz="1600" dirty="0"/>
              <a:t> </a:t>
            </a:r>
            <a:r>
              <a:rPr lang="en-US" sz="1600" dirty="0" err="1"/>
              <a:t>gözenek</a:t>
            </a:r>
            <a:r>
              <a:rPr lang="en-US" sz="1600" dirty="0"/>
              <a:t> </a:t>
            </a:r>
            <a:r>
              <a:rPr lang="en-US" sz="1600" dirty="0" err="1"/>
              <a:t>yoğunluğuna</a:t>
            </a:r>
            <a:r>
              <a:rPr lang="en-US" sz="1600" dirty="0"/>
              <a:t>, %17 </a:t>
            </a:r>
            <a:r>
              <a:rPr lang="en-US" sz="1600" dirty="0" err="1"/>
              <a:t>daha</a:t>
            </a:r>
            <a:r>
              <a:rPr lang="en-US" sz="1600" dirty="0"/>
              <a:t> </a:t>
            </a:r>
            <a:r>
              <a:rPr lang="en-US" sz="1600" dirty="0" err="1"/>
              <a:t>küçük</a:t>
            </a:r>
            <a:r>
              <a:rPr lang="en-US" sz="1600" dirty="0"/>
              <a:t> </a:t>
            </a:r>
            <a:r>
              <a:rPr lang="en-US" sz="1600" dirty="0" err="1"/>
              <a:t>gözeneklere</a:t>
            </a:r>
            <a:r>
              <a:rPr lang="en-US" sz="1600" dirty="0"/>
              <a:t>, %13 </a:t>
            </a:r>
            <a:r>
              <a:rPr lang="en-US" sz="1600" dirty="0" err="1"/>
              <a:t>daha</a:t>
            </a:r>
            <a:r>
              <a:rPr lang="en-US" sz="1600" dirty="0"/>
              <a:t> </a:t>
            </a:r>
            <a:r>
              <a:rPr lang="en-US" sz="1600" dirty="0" err="1"/>
              <a:t>ince</a:t>
            </a:r>
            <a:r>
              <a:rPr lang="en-US" sz="1600" dirty="0"/>
              <a:t> </a:t>
            </a:r>
            <a:r>
              <a:rPr lang="en-US" sz="1600" dirty="0" err="1"/>
              <a:t>gözeneklere</a:t>
            </a:r>
            <a:r>
              <a:rPr lang="en-US" sz="1600" dirty="0"/>
              <a:t> </a:t>
            </a:r>
            <a:r>
              <a:rPr lang="en-US" sz="1600" dirty="0" err="1"/>
              <a:t>ve</a:t>
            </a:r>
            <a:r>
              <a:rPr lang="en-US" sz="1600" dirty="0"/>
              <a:t> %16 </a:t>
            </a:r>
            <a:r>
              <a:rPr lang="en-US" sz="1600" dirty="0" err="1"/>
              <a:t>daha</a:t>
            </a:r>
            <a:r>
              <a:rPr lang="en-US" sz="1600" dirty="0"/>
              <a:t> </a:t>
            </a:r>
            <a:r>
              <a:rPr lang="en-US" sz="1600" dirty="0" err="1"/>
              <a:t>fazla</a:t>
            </a:r>
            <a:r>
              <a:rPr lang="en-US" sz="1600" dirty="0"/>
              <a:t> </a:t>
            </a:r>
            <a:r>
              <a:rPr lang="en-US" sz="1600" dirty="0" err="1"/>
              <a:t>birbirine</a:t>
            </a:r>
            <a:r>
              <a:rPr lang="en-US" sz="1600" dirty="0"/>
              <a:t> </a:t>
            </a:r>
            <a:r>
              <a:rPr lang="en-US" sz="1600" dirty="0" err="1"/>
              <a:t>benzer</a:t>
            </a:r>
            <a:r>
              <a:rPr lang="en-US" sz="1600" dirty="0"/>
              <a:t> </a:t>
            </a:r>
            <a:r>
              <a:rPr lang="en-US" sz="1600" dirty="0" err="1"/>
              <a:t>gözeneklere</a:t>
            </a:r>
            <a:r>
              <a:rPr lang="en-US" sz="1600" dirty="0"/>
              <a:t> </a:t>
            </a:r>
            <a:r>
              <a:rPr lang="en-US" sz="1600" dirty="0" err="1"/>
              <a:t>sahip</a:t>
            </a:r>
            <a:r>
              <a:rPr lang="en-US" sz="1600" dirty="0"/>
              <a:t> </a:t>
            </a:r>
            <a:r>
              <a:rPr lang="en-US" sz="1600" dirty="0" err="1"/>
              <a:t>olduğunu</a:t>
            </a:r>
            <a:r>
              <a:rPr lang="en-US" sz="1600" dirty="0"/>
              <a:t> </a:t>
            </a:r>
            <a:r>
              <a:rPr lang="en-US" sz="1600" dirty="0" err="1"/>
              <a:t>göstermiştir</a:t>
            </a:r>
            <a:r>
              <a:rPr lang="en-US" sz="1600" dirty="0"/>
              <a:t>.</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419885" y="544657"/>
            <a:ext cx="6400800" cy="768096"/>
          </a:xfrm>
        </p:spPr>
        <p:txBody>
          <a:bodyPr/>
          <a:lstStyle/>
          <a:p>
            <a:r>
              <a:rPr lang="tr-TR" dirty="0">
                <a:latin typeface="Arial Black" panose="020B0604020202020204" pitchFamily="34" charset="0"/>
                <a:cs typeface="Arial Black" panose="020B0604020202020204" pitchFamily="34" charset="0"/>
              </a:rPr>
              <a:t>Yapılan deney</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5" name="Text Placeholder 4">
            <a:extLst>
              <a:ext uri="{FF2B5EF4-FFF2-40B4-BE49-F238E27FC236}">
                <a16:creationId xmlns:a16="http://schemas.microsoft.com/office/drawing/2014/main" id="{363DF8D1-6F82-3139-5E8E-D9CBB431D761}"/>
              </a:ext>
            </a:extLst>
          </p:cNvPr>
          <p:cNvSpPr>
            <a:spLocks noGrp="1"/>
          </p:cNvSpPr>
          <p:nvPr>
            <p:ph type="body" idx="1"/>
          </p:nvPr>
        </p:nvSpPr>
        <p:spPr>
          <a:xfrm>
            <a:off x="1419885" y="1792586"/>
            <a:ext cx="6400800" cy="4635375"/>
          </a:xfrm>
        </p:spPr>
        <p:txBody>
          <a:bodyPr/>
          <a:lstStyle/>
          <a:p>
            <a:pPr algn="l"/>
            <a:r>
              <a:rPr lang="tr-TR" dirty="0"/>
              <a:t>Veri Kümesi :</a:t>
            </a:r>
          </a:p>
          <a:p>
            <a:pPr algn="l"/>
            <a:r>
              <a:rPr lang="en-US" sz="1800" dirty="0" err="1"/>
              <a:t>Çalışmada</a:t>
            </a:r>
            <a:r>
              <a:rPr lang="en-US" sz="1800" dirty="0"/>
              <a:t> </a:t>
            </a:r>
            <a:r>
              <a:rPr lang="en-US" sz="1800" dirty="0" err="1"/>
              <a:t>kullanılan</a:t>
            </a:r>
            <a:r>
              <a:rPr lang="en-US" sz="1800" dirty="0"/>
              <a:t> </a:t>
            </a:r>
            <a:r>
              <a:rPr lang="en-US" sz="1800" dirty="0" err="1"/>
              <a:t>ekmek</a:t>
            </a:r>
            <a:r>
              <a:rPr lang="en-US" sz="1800" dirty="0"/>
              <a:t> </a:t>
            </a:r>
            <a:r>
              <a:rPr lang="en-US" sz="1800" dirty="0" err="1"/>
              <a:t>kesit</a:t>
            </a:r>
            <a:r>
              <a:rPr lang="en-US" sz="1800" dirty="0"/>
              <a:t> </a:t>
            </a:r>
            <a:r>
              <a:rPr lang="en-US" sz="1800" dirty="0" err="1"/>
              <a:t>alan</a:t>
            </a:r>
            <a:r>
              <a:rPr lang="en-US" sz="1800" dirty="0"/>
              <a:t> </a:t>
            </a:r>
            <a:r>
              <a:rPr lang="en-US" sz="1800" dirty="0" err="1"/>
              <a:t>görüntüleri</a:t>
            </a:r>
            <a:r>
              <a:rPr lang="en-US" sz="1800" dirty="0"/>
              <a:t> </a:t>
            </a:r>
            <a:r>
              <a:rPr lang="en-US" sz="1800" dirty="0" err="1"/>
              <a:t>doğrudan</a:t>
            </a:r>
            <a:r>
              <a:rPr lang="en-US" sz="1800" dirty="0"/>
              <a:t> </a:t>
            </a:r>
            <a:r>
              <a:rPr lang="en-US" sz="1800" dirty="0" err="1"/>
              <a:t>ekmek</a:t>
            </a:r>
            <a:r>
              <a:rPr lang="en-US" sz="1800" dirty="0"/>
              <a:t> </a:t>
            </a:r>
            <a:r>
              <a:rPr lang="en-US" sz="1800" dirty="0" err="1"/>
              <a:t>yapım</a:t>
            </a:r>
            <a:r>
              <a:rPr lang="en-US" sz="1800" dirty="0"/>
              <a:t> </a:t>
            </a:r>
            <a:r>
              <a:rPr lang="en-US" sz="1800" dirty="0" err="1"/>
              <a:t>yöntemiyle</a:t>
            </a:r>
            <a:r>
              <a:rPr lang="en-US" sz="1800" dirty="0"/>
              <a:t> (AACC 10-10B, AACC, 2000) </a:t>
            </a:r>
            <a:r>
              <a:rPr lang="en-US" sz="1800" dirty="0" err="1"/>
              <a:t>elde</a:t>
            </a:r>
            <a:r>
              <a:rPr lang="en-US" sz="1800" dirty="0"/>
              <a:t> </a:t>
            </a:r>
            <a:r>
              <a:rPr lang="en-US" sz="1800" dirty="0" err="1"/>
              <a:t>edilmiştir</a:t>
            </a:r>
            <a:r>
              <a:rPr lang="tr-TR" sz="1800" dirty="0"/>
              <a:t>.</a:t>
            </a:r>
            <a:r>
              <a:rPr lang="en-US" sz="1400" dirty="0"/>
              <a:t> </a:t>
            </a:r>
            <a:r>
              <a:rPr lang="en-US" sz="1800" dirty="0" err="1"/>
              <a:t>Karışıma</a:t>
            </a:r>
            <a:r>
              <a:rPr lang="en-US" sz="1800" dirty="0"/>
              <a:t> </a:t>
            </a:r>
            <a:r>
              <a:rPr lang="en-US" sz="1800" dirty="0" err="1"/>
              <a:t>ilave</a:t>
            </a:r>
            <a:r>
              <a:rPr lang="en-US" sz="1800" dirty="0"/>
              <a:t> </a:t>
            </a:r>
            <a:r>
              <a:rPr lang="en-US" sz="1800" dirty="0" err="1"/>
              <a:t>edilecek</a:t>
            </a:r>
            <a:r>
              <a:rPr lang="en-US" sz="1800" dirty="0"/>
              <a:t> </a:t>
            </a:r>
            <a:r>
              <a:rPr lang="en-US" sz="1800" dirty="0" err="1"/>
              <a:t>su</a:t>
            </a:r>
            <a:r>
              <a:rPr lang="en-US" sz="1800" dirty="0"/>
              <a:t> </a:t>
            </a:r>
            <a:r>
              <a:rPr lang="en-US" sz="1800" dirty="0" err="1"/>
              <a:t>miktarı</a:t>
            </a:r>
            <a:r>
              <a:rPr lang="en-US" sz="1800" dirty="0"/>
              <a:t> </a:t>
            </a:r>
            <a:r>
              <a:rPr lang="en-US" sz="1800" dirty="0" err="1"/>
              <a:t>farinogafta</a:t>
            </a:r>
            <a:r>
              <a:rPr lang="en-US" sz="1800" dirty="0"/>
              <a:t> </a:t>
            </a:r>
            <a:r>
              <a:rPr lang="en-US" sz="1800" dirty="0" err="1"/>
              <a:t>belirlenmiş</a:t>
            </a:r>
            <a:r>
              <a:rPr lang="en-US" sz="1800" dirty="0"/>
              <a:t> </a:t>
            </a:r>
            <a:r>
              <a:rPr lang="en-US" sz="1800" dirty="0" err="1"/>
              <a:t>ve</a:t>
            </a:r>
            <a:r>
              <a:rPr lang="en-US" sz="1800" dirty="0"/>
              <a:t> %62,6 </a:t>
            </a:r>
            <a:r>
              <a:rPr lang="en-US" sz="1800" dirty="0" err="1"/>
              <a:t>oranında</a:t>
            </a:r>
            <a:r>
              <a:rPr lang="en-US" sz="1800" dirty="0"/>
              <a:t> </a:t>
            </a:r>
            <a:r>
              <a:rPr lang="en-US" sz="1800" dirty="0" err="1"/>
              <a:t>formülasyona</a:t>
            </a:r>
            <a:r>
              <a:rPr lang="en-US" sz="1800" dirty="0"/>
              <a:t> </a:t>
            </a:r>
            <a:r>
              <a:rPr lang="en-US" sz="1800" dirty="0" err="1"/>
              <a:t>su</a:t>
            </a:r>
            <a:r>
              <a:rPr lang="en-US" sz="1800" dirty="0"/>
              <a:t> </a:t>
            </a:r>
            <a:r>
              <a:rPr lang="en-US" sz="1800" dirty="0" err="1"/>
              <a:t>eklenmiştir</a:t>
            </a:r>
            <a:r>
              <a:rPr lang="en-US" sz="1800" dirty="0"/>
              <a:t>. </a:t>
            </a:r>
            <a:r>
              <a:rPr lang="en-US" sz="1800" dirty="0" err="1"/>
              <a:t>Tüm</a:t>
            </a:r>
            <a:r>
              <a:rPr lang="en-US" sz="1800" dirty="0"/>
              <a:t> </a:t>
            </a:r>
            <a:r>
              <a:rPr lang="en-US" sz="1800" dirty="0" err="1"/>
              <a:t>bileşenler</a:t>
            </a:r>
            <a:r>
              <a:rPr lang="en-US" sz="1800" dirty="0"/>
              <a:t> </a:t>
            </a:r>
            <a:r>
              <a:rPr lang="en-US" sz="1800" dirty="0" err="1"/>
              <a:t>bir</a:t>
            </a:r>
            <a:r>
              <a:rPr lang="en-US" sz="1800" dirty="0"/>
              <a:t> </a:t>
            </a:r>
            <a:r>
              <a:rPr lang="en-US" sz="1800" dirty="0" err="1"/>
              <a:t>yoğurucuda</a:t>
            </a:r>
            <a:r>
              <a:rPr lang="en-US" sz="1800" dirty="0"/>
              <a:t> </a:t>
            </a:r>
            <a:r>
              <a:rPr lang="en-US" sz="1800" dirty="0" err="1"/>
              <a:t>uygun</a:t>
            </a:r>
            <a:r>
              <a:rPr lang="en-US" sz="1800" dirty="0"/>
              <a:t> </a:t>
            </a:r>
            <a:r>
              <a:rPr lang="en-US" sz="1800" dirty="0" err="1"/>
              <a:t>kıvamda</a:t>
            </a:r>
            <a:r>
              <a:rPr lang="en-US" sz="1800" dirty="0"/>
              <a:t> </a:t>
            </a:r>
            <a:r>
              <a:rPr lang="en-US" sz="1800" dirty="0" err="1"/>
              <a:t>hamur</a:t>
            </a:r>
            <a:r>
              <a:rPr lang="en-US" sz="1800" dirty="0"/>
              <a:t> </a:t>
            </a:r>
            <a:r>
              <a:rPr lang="en-US" sz="1800" dirty="0" err="1"/>
              <a:t>oluşturuncaya</a:t>
            </a:r>
            <a:r>
              <a:rPr lang="en-US" sz="1800" dirty="0"/>
              <a:t> </a:t>
            </a:r>
            <a:r>
              <a:rPr lang="en-US" sz="1800" dirty="0" err="1"/>
              <a:t>kadar</a:t>
            </a:r>
            <a:r>
              <a:rPr lang="en-US" sz="1800" dirty="0"/>
              <a:t> </a:t>
            </a:r>
            <a:r>
              <a:rPr lang="en-US" sz="1800" dirty="0" err="1"/>
              <a:t>yoğrulmuş</a:t>
            </a:r>
            <a:r>
              <a:rPr lang="en-US" sz="1800" dirty="0"/>
              <a:t> </a:t>
            </a:r>
            <a:r>
              <a:rPr lang="en-US" sz="1800" dirty="0" err="1"/>
              <a:t>ve</a:t>
            </a:r>
            <a:r>
              <a:rPr lang="en-US" sz="1800" dirty="0"/>
              <a:t> </a:t>
            </a:r>
            <a:r>
              <a:rPr lang="en-US" sz="1800" dirty="0" err="1"/>
              <a:t>daha</a:t>
            </a:r>
            <a:r>
              <a:rPr lang="en-US" sz="1800" dirty="0"/>
              <a:t> </a:t>
            </a:r>
            <a:r>
              <a:rPr lang="en-US" sz="1800" dirty="0" err="1"/>
              <a:t>sonra</a:t>
            </a:r>
            <a:r>
              <a:rPr lang="en-US" sz="1800" dirty="0"/>
              <a:t> 30°C’de %85 </a:t>
            </a:r>
            <a:r>
              <a:rPr lang="en-US" sz="1800" dirty="0" err="1"/>
              <a:t>nispi</a:t>
            </a:r>
            <a:r>
              <a:rPr lang="en-US" sz="1800" dirty="0"/>
              <a:t> </a:t>
            </a:r>
            <a:r>
              <a:rPr lang="en-US" sz="1800" dirty="0" err="1"/>
              <a:t>nemde</a:t>
            </a:r>
            <a:r>
              <a:rPr lang="en-US" sz="1800" dirty="0"/>
              <a:t> 30 </a:t>
            </a:r>
            <a:r>
              <a:rPr lang="en-US" sz="1800" dirty="0" err="1"/>
              <a:t>dakika</a:t>
            </a:r>
            <a:r>
              <a:rPr lang="en-US" sz="1800" dirty="0"/>
              <a:t> </a:t>
            </a:r>
            <a:r>
              <a:rPr lang="en-US" sz="1800" dirty="0" err="1"/>
              <a:t>fermantasyona</a:t>
            </a:r>
            <a:r>
              <a:rPr lang="en-US" sz="1800" dirty="0"/>
              <a:t> </a:t>
            </a:r>
            <a:r>
              <a:rPr lang="en-US" sz="1800" dirty="0" err="1"/>
              <a:t>bırakılmıştır</a:t>
            </a:r>
            <a:r>
              <a:rPr lang="en-US" sz="1800" dirty="0"/>
              <a:t>. </a:t>
            </a:r>
            <a:r>
              <a:rPr lang="en-US" sz="1800" dirty="0" err="1"/>
              <a:t>Fermantasyon</a:t>
            </a:r>
            <a:r>
              <a:rPr lang="en-US" sz="1800" dirty="0"/>
              <a:t> </a:t>
            </a:r>
            <a:r>
              <a:rPr lang="en-US" sz="1800" dirty="0" err="1"/>
              <a:t>sonrasında</a:t>
            </a:r>
            <a:r>
              <a:rPr lang="en-US" sz="1800" dirty="0"/>
              <a:t>, </a:t>
            </a:r>
            <a:r>
              <a:rPr lang="en-US" sz="1800" dirty="0" err="1"/>
              <a:t>hamur</a:t>
            </a:r>
            <a:r>
              <a:rPr lang="en-US" sz="1800" dirty="0"/>
              <a:t> 10 </a:t>
            </a:r>
            <a:r>
              <a:rPr lang="en-US" sz="1800" dirty="0" err="1"/>
              <a:t>eşit</a:t>
            </a:r>
            <a:r>
              <a:rPr lang="en-US" sz="1800" dirty="0"/>
              <a:t> </a:t>
            </a:r>
            <a:r>
              <a:rPr lang="en-US" sz="1800" dirty="0" err="1"/>
              <a:t>parçaya</a:t>
            </a:r>
            <a:r>
              <a:rPr lang="en-US" sz="1800" dirty="0"/>
              <a:t> </a:t>
            </a:r>
            <a:r>
              <a:rPr lang="en-US" sz="1800" dirty="0" err="1"/>
              <a:t>bölünerek</a:t>
            </a:r>
            <a:r>
              <a:rPr lang="en-US" sz="1800" dirty="0"/>
              <a:t> (100 g un </a:t>
            </a:r>
            <a:r>
              <a:rPr lang="en-US" sz="1800" dirty="0" err="1"/>
              <a:t>üzerinden</a:t>
            </a:r>
            <a:r>
              <a:rPr lang="en-US" sz="1800" dirty="0"/>
              <a:t>), </a:t>
            </a:r>
            <a:r>
              <a:rPr lang="en-US" sz="1800" dirty="0" err="1"/>
              <a:t>parçalar</a:t>
            </a:r>
            <a:r>
              <a:rPr lang="en-US" sz="1800" dirty="0"/>
              <a:t> </a:t>
            </a:r>
            <a:r>
              <a:rPr lang="en-US" sz="1800" dirty="0" err="1"/>
              <a:t>yuvarlandıktan</a:t>
            </a:r>
            <a:r>
              <a:rPr lang="en-US" sz="1800" dirty="0"/>
              <a:t> </a:t>
            </a:r>
            <a:r>
              <a:rPr lang="en-US" sz="1800" dirty="0" err="1"/>
              <a:t>sonra</a:t>
            </a:r>
            <a:r>
              <a:rPr lang="en-US" sz="1800" dirty="0"/>
              <a:t> </a:t>
            </a:r>
            <a:r>
              <a:rPr lang="en-US" sz="1800" dirty="0" err="1"/>
              <a:t>tekrar</a:t>
            </a:r>
            <a:r>
              <a:rPr lang="en-US" sz="1800" dirty="0"/>
              <a:t> </a:t>
            </a:r>
            <a:r>
              <a:rPr lang="en-US" sz="1800" dirty="0" err="1"/>
              <a:t>aynı</a:t>
            </a:r>
            <a:r>
              <a:rPr lang="en-US" sz="1800" dirty="0"/>
              <a:t> </a:t>
            </a:r>
            <a:r>
              <a:rPr lang="en-US" sz="1800" dirty="0" err="1"/>
              <a:t>koşullarda</a:t>
            </a:r>
            <a:r>
              <a:rPr lang="en-US" sz="1800" dirty="0"/>
              <a:t> 30 </a:t>
            </a:r>
            <a:r>
              <a:rPr lang="en-US" sz="1800" dirty="0" err="1"/>
              <a:t>dakika</a:t>
            </a:r>
            <a:r>
              <a:rPr lang="en-US" sz="1800" dirty="0"/>
              <a:t> </a:t>
            </a:r>
            <a:r>
              <a:rPr lang="en-US" sz="1800" dirty="0" err="1"/>
              <a:t>daha</a:t>
            </a:r>
            <a:r>
              <a:rPr lang="en-US" sz="1800" dirty="0"/>
              <a:t> </a:t>
            </a:r>
            <a:r>
              <a:rPr lang="en-US" sz="1800" dirty="0" err="1"/>
              <a:t>fermantasyona</a:t>
            </a:r>
            <a:r>
              <a:rPr lang="en-US" sz="1800" dirty="0"/>
              <a:t> </a:t>
            </a:r>
            <a:r>
              <a:rPr lang="en-US" sz="1800" dirty="0" err="1"/>
              <a:t>bırakılmıştır</a:t>
            </a:r>
            <a:r>
              <a:rPr lang="en-US" sz="1800" dirty="0"/>
              <a:t>. </a:t>
            </a:r>
            <a:r>
              <a:rPr lang="en-US" sz="1800" dirty="0" err="1"/>
              <a:t>Fermantasyon</a:t>
            </a:r>
            <a:r>
              <a:rPr lang="en-US" sz="1800" dirty="0"/>
              <a:t> </a:t>
            </a:r>
            <a:r>
              <a:rPr lang="en-US" sz="1800" dirty="0" err="1"/>
              <a:t>sonunda</a:t>
            </a:r>
            <a:r>
              <a:rPr lang="en-US" sz="1800" dirty="0"/>
              <a:t>, </a:t>
            </a:r>
            <a:r>
              <a:rPr lang="en-US" sz="1800" dirty="0" err="1"/>
              <a:t>silindir</a:t>
            </a:r>
            <a:r>
              <a:rPr lang="en-US" sz="1800" dirty="0"/>
              <a:t> </a:t>
            </a:r>
            <a:r>
              <a:rPr lang="en-US" sz="1800" dirty="0" err="1"/>
              <a:t>şekline</a:t>
            </a:r>
            <a:r>
              <a:rPr lang="en-US" sz="1800" dirty="0"/>
              <a:t> </a:t>
            </a:r>
            <a:r>
              <a:rPr lang="en-US" sz="1800" dirty="0" err="1"/>
              <a:t>getirilmiş</a:t>
            </a:r>
            <a:r>
              <a:rPr lang="en-US" sz="1800" dirty="0"/>
              <a:t> </a:t>
            </a:r>
            <a:r>
              <a:rPr lang="en-US" sz="1800" dirty="0" err="1"/>
              <a:t>hamur</a:t>
            </a:r>
            <a:r>
              <a:rPr lang="en-US" sz="1800" dirty="0"/>
              <a:t> </a:t>
            </a:r>
            <a:r>
              <a:rPr lang="en-US" sz="1800" dirty="0" err="1"/>
              <a:t>parçaları</a:t>
            </a:r>
            <a:r>
              <a:rPr lang="en-US" sz="1800" dirty="0"/>
              <a:t> </a:t>
            </a:r>
            <a:r>
              <a:rPr lang="en-US" sz="1800" dirty="0" err="1"/>
              <a:t>teflon</a:t>
            </a:r>
            <a:r>
              <a:rPr lang="en-US" sz="1800" dirty="0"/>
              <a:t> </a:t>
            </a:r>
            <a:r>
              <a:rPr lang="en-US" sz="1800" dirty="0" err="1"/>
              <a:t>pişirme</a:t>
            </a:r>
            <a:r>
              <a:rPr lang="en-US" sz="1800" dirty="0"/>
              <a:t> </a:t>
            </a:r>
            <a:r>
              <a:rPr lang="en-US" sz="1800" dirty="0" err="1"/>
              <a:t>kaplarında</a:t>
            </a:r>
            <a:r>
              <a:rPr lang="en-US" sz="1800" dirty="0"/>
              <a:t> 60 </a:t>
            </a:r>
            <a:r>
              <a:rPr lang="en-US" sz="1800" dirty="0" err="1"/>
              <a:t>dakika</a:t>
            </a:r>
            <a:r>
              <a:rPr lang="en-US" sz="1800" dirty="0"/>
              <a:t> </a:t>
            </a:r>
            <a:r>
              <a:rPr lang="en-US" sz="1800" dirty="0" err="1"/>
              <a:t>gelişmeye</a:t>
            </a:r>
            <a:r>
              <a:rPr lang="en-US" sz="1800" dirty="0"/>
              <a:t> </a:t>
            </a:r>
            <a:r>
              <a:rPr lang="en-US" sz="1800" dirty="0" err="1"/>
              <a:t>bırakılmış</a:t>
            </a:r>
            <a:r>
              <a:rPr lang="en-US" sz="1800" dirty="0"/>
              <a:t> </a:t>
            </a:r>
            <a:r>
              <a:rPr lang="en-US" sz="1800" dirty="0" err="1"/>
              <a:t>ve</a:t>
            </a:r>
            <a:r>
              <a:rPr lang="en-US" sz="1800" dirty="0"/>
              <a:t> 220 °</a:t>
            </a:r>
            <a:r>
              <a:rPr lang="en-US" sz="1800" dirty="0" err="1"/>
              <a:t>C’de</a:t>
            </a:r>
            <a:r>
              <a:rPr lang="en-US" sz="1800" dirty="0"/>
              <a:t> 25 </a:t>
            </a:r>
            <a:r>
              <a:rPr lang="en-US" sz="1800" dirty="0" err="1"/>
              <a:t>dakika</a:t>
            </a:r>
            <a:r>
              <a:rPr lang="en-US" sz="1800" dirty="0"/>
              <a:t> döner </a:t>
            </a:r>
            <a:r>
              <a:rPr lang="en-US" sz="1800" dirty="0" err="1"/>
              <a:t>tipte</a:t>
            </a:r>
            <a:r>
              <a:rPr lang="en-US" sz="1800" dirty="0"/>
              <a:t> </a:t>
            </a:r>
            <a:r>
              <a:rPr lang="en-US" sz="1800" dirty="0" err="1"/>
              <a:t>bir</a:t>
            </a:r>
            <a:r>
              <a:rPr lang="en-US" sz="1800" dirty="0"/>
              <a:t> </a:t>
            </a:r>
            <a:r>
              <a:rPr lang="en-US" sz="1800" dirty="0" err="1"/>
              <a:t>fırında</a:t>
            </a:r>
            <a:r>
              <a:rPr lang="en-US" sz="1800" dirty="0"/>
              <a:t> </a:t>
            </a:r>
            <a:r>
              <a:rPr lang="en-US" sz="1800" dirty="0" err="1"/>
              <a:t>pişirilmiştir</a:t>
            </a:r>
            <a:r>
              <a:rPr lang="en-US" sz="1800" dirty="0"/>
              <a:t>. </a:t>
            </a:r>
            <a:r>
              <a:rPr lang="en-US" sz="1800" dirty="0" err="1"/>
              <a:t>Fırından</a:t>
            </a:r>
            <a:r>
              <a:rPr lang="en-US" sz="1800" dirty="0"/>
              <a:t> </a:t>
            </a:r>
            <a:r>
              <a:rPr lang="en-US" sz="1800" dirty="0" err="1"/>
              <a:t>çıkartılan</a:t>
            </a:r>
            <a:r>
              <a:rPr lang="en-US" sz="1800" dirty="0"/>
              <a:t> </a:t>
            </a:r>
            <a:r>
              <a:rPr lang="en-US" sz="1800" dirty="0" err="1"/>
              <a:t>ekmekler</a:t>
            </a:r>
            <a:r>
              <a:rPr lang="en-US" sz="1800" dirty="0"/>
              <a:t> </a:t>
            </a:r>
            <a:r>
              <a:rPr lang="en-US" sz="1800" dirty="0" err="1"/>
              <a:t>oda</a:t>
            </a:r>
            <a:r>
              <a:rPr lang="en-US" sz="1800" dirty="0"/>
              <a:t> </a:t>
            </a:r>
            <a:r>
              <a:rPr lang="en-US" sz="1800" dirty="0" err="1"/>
              <a:t>sıcaklığında</a:t>
            </a:r>
            <a:r>
              <a:rPr lang="en-US" sz="1800" dirty="0"/>
              <a:t> </a:t>
            </a:r>
            <a:r>
              <a:rPr lang="en-US" sz="1800" dirty="0" err="1"/>
              <a:t>iki</a:t>
            </a:r>
            <a:r>
              <a:rPr lang="en-US" sz="1800" dirty="0"/>
              <a:t> </a:t>
            </a:r>
            <a:r>
              <a:rPr lang="en-US" sz="1800" dirty="0" err="1"/>
              <a:t>saat</a:t>
            </a:r>
            <a:r>
              <a:rPr lang="en-US" sz="1800" dirty="0"/>
              <a:t> </a:t>
            </a:r>
            <a:r>
              <a:rPr lang="en-US" sz="1800" dirty="0" err="1"/>
              <a:t>soğumaya</a:t>
            </a:r>
            <a:r>
              <a:rPr lang="en-US" sz="1800" dirty="0"/>
              <a:t> </a:t>
            </a:r>
            <a:r>
              <a:rPr lang="en-US" sz="1800" dirty="0" err="1"/>
              <a:t>bırakıldıktan</a:t>
            </a:r>
            <a:r>
              <a:rPr lang="en-US" sz="1800" dirty="0"/>
              <a:t> </a:t>
            </a:r>
            <a:r>
              <a:rPr lang="en-US" sz="1800" dirty="0" err="1"/>
              <a:t>sonra</a:t>
            </a:r>
            <a:r>
              <a:rPr lang="en-US" sz="1800" dirty="0"/>
              <a:t> sonar </a:t>
            </a:r>
            <a:r>
              <a:rPr lang="en-US" sz="1800" dirty="0" err="1"/>
              <a:t>analize</a:t>
            </a:r>
            <a:r>
              <a:rPr lang="en-US" sz="1800" dirty="0"/>
              <a:t> tabi </a:t>
            </a:r>
            <a:r>
              <a:rPr lang="en-US" sz="1800" dirty="0" err="1"/>
              <a:t>tutulmuştur</a:t>
            </a:r>
            <a:r>
              <a:rPr lang="en-US" sz="1800" dirty="0"/>
              <a:t>.</a:t>
            </a:r>
            <a:endParaRPr lang="tr-TR" dirty="0"/>
          </a:p>
          <a:p>
            <a:pPr algn="l"/>
            <a:endParaRPr lang="en-US" dirty="0"/>
          </a:p>
        </p:txBody>
      </p:sp>
      <p:pic>
        <p:nvPicPr>
          <p:cNvPr id="7" name="Picture 6" descr="A picture containing food&#10;&#10;Description automatically generated">
            <a:extLst>
              <a:ext uri="{FF2B5EF4-FFF2-40B4-BE49-F238E27FC236}">
                <a16:creationId xmlns:a16="http://schemas.microsoft.com/office/drawing/2014/main" id="{137B5B11-78B0-29EE-BE4D-52D14AAD635A}"/>
              </a:ext>
            </a:extLst>
          </p:cNvPr>
          <p:cNvPicPr>
            <a:picLocks noChangeAspect="1"/>
          </p:cNvPicPr>
          <p:nvPr/>
        </p:nvPicPr>
        <p:blipFill>
          <a:blip r:embed="rId2"/>
          <a:stretch>
            <a:fillRect/>
          </a:stretch>
        </p:blipFill>
        <p:spPr>
          <a:xfrm>
            <a:off x="8499696" y="0"/>
            <a:ext cx="2781092" cy="330225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tr-TR" sz="4400" b="1" dirty="0">
                <a:solidFill>
                  <a:schemeClr val="accent6"/>
                </a:solidFill>
                <a:latin typeface="Arial Black" panose="020B0604020202020204" pitchFamily="34" charset="0"/>
                <a:cs typeface="Arial Black" panose="020B0604020202020204" pitchFamily="34" charset="0"/>
              </a:rPr>
              <a:t>Yapılan Deney(Devam)</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9" name="Picture 8" descr="A close-up of a fetus&#10;&#10;Description automatically generated with low confidence">
            <a:extLst>
              <a:ext uri="{FF2B5EF4-FFF2-40B4-BE49-F238E27FC236}">
                <a16:creationId xmlns:a16="http://schemas.microsoft.com/office/drawing/2014/main" id="{65BEBF6E-EA3C-BC94-58A7-7E3C4D08227D}"/>
              </a:ext>
            </a:extLst>
          </p:cNvPr>
          <p:cNvPicPr>
            <a:picLocks noChangeAspect="1"/>
          </p:cNvPicPr>
          <p:nvPr/>
        </p:nvPicPr>
        <p:blipFill>
          <a:blip r:embed="rId2">
            <a:alphaModFix/>
          </a:blip>
          <a:stretch>
            <a:fillRect/>
          </a:stretch>
        </p:blipFill>
        <p:spPr>
          <a:xfrm>
            <a:off x="9904218" y="4483436"/>
            <a:ext cx="2082299" cy="2316824"/>
          </a:xfrm>
          <a:prstGeom prst="rect">
            <a:avLst/>
          </a:prstGeom>
          <a:ln>
            <a:noFill/>
          </a:ln>
          <a:effectLst>
            <a:outerShdw blurRad="190500" algn="tl" rotWithShape="0">
              <a:srgbClr val="000000">
                <a:alpha val="70000"/>
              </a:srgbClr>
            </a:outerShdw>
          </a:effectLst>
        </p:spPr>
      </p:pic>
      <p:sp>
        <p:nvSpPr>
          <p:cNvPr id="4" name="Content Placeholder 3">
            <a:extLst>
              <a:ext uri="{FF2B5EF4-FFF2-40B4-BE49-F238E27FC236}">
                <a16:creationId xmlns:a16="http://schemas.microsoft.com/office/drawing/2014/main" id="{C5EA7679-1A45-2784-824F-1D0DA4D677EB}"/>
              </a:ext>
            </a:extLst>
          </p:cNvPr>
          <p:cNvSpPr>
            <a:spLocks noGrp="1"/>
          </p:cNvSpPr>
          <p:nvPr>
            <p:ph sz="half" idx="1"/>
          </p:nvPr>
        </p:nvSpPr>
        <p:spPr>
          <a:xfrm>
            <a:off x="539496" y="1984248"/>
            <a:ext cx="11119104" cy="2677110"/>
          </a:xfrm>
        </p:spPr>
        <p:txBody>
          <a:bodyPr/>
          <a:lstStyle/>
          <a:p>
            <a:pPr marL="0" indent="0">
              <a:buNone/>
            </a:pPr>
            <a:r>
              <a:rPr lang="tr-TR" sz="2000" b="1" dirty="0"/>
              <a:t>Yöntemler</a:t>
            </a:r>
            <a:r>
              <a:rPr lang="tr-TR" sz="2000" dirty="0"/>
              <a:t> : </a:t>
            </a:r>
          </a:p>
          <a:p>
            <a:pPr marL="0" indent="0">
              <a:buNone/>
            </a:pPr>
            <a:r>
              <a:rPr lang="en-US" dirty="0"/>
              <a:t>Ham </a:t>
            </a:r>
            <a:r>
              <a:rPr lang="en-US" dirty="0" err="1"/>
              <a:t>ekmek</a:t>
            </a:r>
            <a:r>
              <a:rPr lang="en-US" dirty="0"/>
              <a:t> </a:t>
            </a:r>
            <a:r>
              <a:rPr lang="en-US" dirty="0" err="1"/>
              <a:t>görüntüleri</a:t>
            </a:r>
            <a:r>
              <a:rPr lang="en-US" dirty="0"/>
              <a:t> </a:t>
            </a:r>
            <a:r>
              <a:rPr lang="en-US" dirty="0" err="1"/>
              <a:t>renkli</a:t>
            </a:r>
            <a:r>
              <a:rPr lang="en-US" dirty="0"/>
              <a:t> </a:t>
            </a:r>
            <a:r>
              <a:rPr lang="en-US" dirty="0" err="1"/>
              <a:t>olup</a:t>
            </a:r>
            <a:r>
              <a:rPr lang="en-US" dirty="0"/>
              <a:t> </a:t>
            </a:r>
            <a:r>
              <a:rPr lang="en-US" dirty="0" err="1"/>
              <a:t>bir</a:t>
            </a:r>
            <a:r>
              <a:rPr lang="en-US" dirty="0"/>
              <a:t> </a:t>
            </a:r>
            <a:r>
              <a:rPr lang="en-US" dirty="0" err="1"/>
              <a:t>resimde</a:t>
            </a:r>
            <a:r>
              <a:rPr lang="en-US" dirty="0"/>
              <a:t> 4 </a:t>
            </a:r>
            <a:r>
              <a:rPr lang="en-US" dirty="0" err="1"/>
              <a:t>farklı</a:t>
            </a:r>
            <a:r>
              <a:rPr lang="en-US" dirty="0"/>
              <a:t> </a:t>
            </a:r>
            <a:r>
              <a:rPr lang="en-US" dirty="0" err="1"/>
              <a:t>ekmek</a:t>
            </a:r>
            <a:r>
              <a:rPr lang="en-US" dirty="0"/>
              <a:t> </a:t>
            </a:r>
            <a:r>
              <a:rPr lang="en-US" dirty="0" err="1"/>
              <a:t>görüntüsü</a:t>
            </a:r>
            <a:r>
              <a:rPr lang="en-US" dirty="0"/>
              <a:t> </a:t>
            </a:r>
            <a:r>
              <a:rPr lang="en-US" dirty="0" err="1"/>
              <a:t>yer</a:t>
            </a:r>
            <a:r>
              <a:rPr lang="en-US" dirty="0"/>
              <a:t> </a:t>
            </a:r>
            <a:r>
              <a:rPr lang="en-US" dirty="0" err="1"/>
              <a:t>almaktadır</a:t>
            </a:r>
            <a:r>
              <a:rPr lang="en-US" dirty="0"/>
              <a:t>. </a:t>
            </a:r>
            <a:r>
              <a:rPr lang="en-US" dirty="0" err="1"/>
              <a:t>Öncelikle</a:t>
            </a:r>
            <a:r>
              <a:rPr lang="en-US" dirty="0"/>
              <a:t> her </a:t>
            </a:r>
            <a:r>
              <a:rPr lang="en-US" dirty="0" err="1"/>
              <a:t>bir</a:t>
            </a:r>
            <a:r>
              <a:rPr lang="en-US" dirty="0"/>
              <a:t> </a:t>
            </a:r>
            <a:r>
              <a:rPr lang="en-US" dirty="0" err="1"/>
              <a:t>ekmek</a:t>
            </a:r>
            <a:r>
              <a:rPr lang="en-US" dirty="0"/>
              <a:t> </a:t>
            </a:r>
            <a:r>
              <a:rPr lang="en-US" dirty="0" err="1"/>
              <a:t>görüntüsü</a:t>
            </a:r>
            <a:r>
              <a:rPr lang="en-US" dirty="0"/>
              <a:t> </a:t>
            </a:r>
            <a:r>
              <a:rPr lang="en-US" dirty="0" err="1"/>
              <a:t>ayrı</a:t>
            </a:r>
            <a:r>
              <a:rPr lang="en-US" dirty="0"/>
              <a:t> </a:t>
            </a:r>
            <a:r>
              <a:rPr lang="en-US" dirty="0" err="1"/>
              <a:t>bir</a:t>
            </a:r>
            <a:r>
              <a:rPr lang="en-US" dirty="0"/>
              <a:t> </a:t>
            </a:r>
            <a:r>
              <a:rPr lang="en-US" dirty="0" err="1"/>
              <a:t>görüntü</a:t>
            </a:r>
            <a:r>
              <a:rPr lang="en-US" dirty="0"/>
              <a:t> </a:t>
            </a:r>
            <a:r>
              <a:rPr lang="en-US" dirty="0" err="1"/>
              <a:t>olacak</a:t>
            </a:r>
            <a:r>
              <a:rPr lang="en-US" dirty="0"/>
              <a:t> </a:t>
            </a:r>
            <a:r>
              <a:rPr lang="en-US" dirty="0" err="1"/>
              <a:t>şekilde</a:t>
            </a:r>
            <a:r>
              <a:rPr lang="en-US" dirty="0"/>
              <a:t> 104 </a:t>
            </a:r>
            <a:r>
              <a:rPr lang="en-US" dirty="0" err="1"/>
              <a:t>farklı</a:t>
            </a:r>
            <a:r>
              <a:rPr lang="en-US" dirty="0"/>
              <a:t> </a:t>
            </a:r>
            <a:r>
              <a:rPr lang="en-US" dirty="0" err="1"/>
              <a:t>renkli</a:t>
            </a:r>
            <a:r>
              <a:rPr lang="en-US" dirty="0"/>
              <a:t> </a:t>
            </a:r>
            <a:r>
              <a:rPr lang="en-US" dirty="0" err="1"/>
              <a:t>ekmek</a:t>
            </a:r>
            <a:r>
              <a:rPr lang="en-US" dirty="0"/>
              <a:t> </a:t>
            </a:r>
            <a:r>
              <a:rPr lang="en-US" dirty="0" err="1"/>
              <a:t>görüntüsü</a:t>
            </a:r>
            <a:r>
              <a:rPr lang="en-US" dirty="0"/>
              <a:t> </a:t>
            </a:r>
            <a:r>
              <a:rPr lang="en-US" dirty="0" err="1"/>
              <a:t>elde</a:t>
            </a:r>
            <a:r>
              <a:rPr lang="en-US" dirty="0"/>
              <a:t> </a:t>
            </a:r>
            <a:r>
              <a:rPr lang="en-US" dirty="0" err="1"/>
              <a:t>edilmiştir</a:t>
            </a:r>
            <a:r>
              <a:rPr lang="en-US" dirty="0"/>
              <a:t>. </a:t>
            </a:r>
            <a:r>
              <a:rPr lang="en-US" dirty="0" err="1"/>
              <a:t>Daha</a:t>
            </a:r>
            <a:r>
              <a:rPr lang="en-US" dirty="0"/>
              <a:t> </a:t>
            </a:r>
            <a:r>
              <a:rPr lang="en-US" dirty="0" err="1"/>
              <a:t>sonra</a:t>
            </a:r>
            <a:r>
              <a:rPr lang="en-US" dirty="0"/>
              <a:t> </a:t>
            </a:r>
            <a:r>
              <a:rPr lang="en-US" dirty="0" err="1"/>
              <a:t>elde</a:t>
            </a:r>
            <a:r>
              <a:rPr lang="en-US" dirty="0"/>
              <a:t> </a:t>
            </a:r>
            <a:r>
              <a:rPr lang="en-US" dirty="0" err="1"/>
              <a:t>edilen</a:t>
            </a:r>
            <a:r>
              <a:rPr lang="en-US" dirty="0"/>
              <a:t> </a:t>
            </a:r>
            <a:r>
              <a:rPr lang="en-US" dirty="0" err="1"/>
              <a:t>renkli</a:t>
            </a:r>
            <a:r>
              <a:rPr lang="en-US" dirty="0"/>
              <a:t> 104 </a:t>
            </a:r>
            <a:r>
              <a:rPr lang="en-US" dirty="0" err="1"/>
              <a:t>adet</a:t>
            </a:r>
            <a:r>
              <a:rPr lang="en-US" dirty="0"/>
              <a:t> </a:t>
            </a:r>
            <a:r>
              <a:rPr lang="en-US" dirty="0" err="1"/>
              <a:t>ekmek</a:t>
            </a:r>
            <a:r>
              <a:rPr lang="en-US" dirty="0"/>
              <a:t> </a:t>
            </a:r>
            <a:r>
              <a:rPr lang="en-US" dirty="0" err="1"/>
              <a:t>görüntüsü</a:t>
            </a:r>
            <a:r>
              <a:rPr lang="en-US" dirty="0"/>
              <a:t> </a:t>
            </a:r>
            <a:r>
              <a:rPr lang="en-US" dirty="0" err="1"/>
              <a:t>gri</a:t>
            </a:r>
            <a:r>
              <a:rPr lang="en-US" dirty="0"/>
              <a:t> </a:t>
            </a:r>
            <a:r>
              <a:rPr lang="en-US" dirty="0" err="1"/>
              <a:t>seviye</a:t>
            </a:r>
            <a:r>
              <a:rPr lang="en-US" dirty="0"/>
              <a:t> </a:t>
            </a:r>
            <a:r>
              <a:rPr lang="en-US" dirty="0" err="1"/>
              <a:t>görüntüsüne</a:t>
            </a:r>
            <a:r>
              <a:rPr lang="en-US" dirty="0"/>
              <a:t> </a:t>
            </a:r>
            <a:r>
              <a:rPr lang="en-US" dirty="0" err="1"/>
              <a:t>dönüştürülmüştür</a:t>
            </a:r>
            <a:r>
              <a:rPr lang="en-US" dirty="0"/>
              <a:t>.</a:t>
            </a:r>
            <a:endParaRPr lang="tr-TR" dirty="0"/>
          </a:p>
          <a:p>
            <a:pPr marL="0" indent="0">
              <a:buNone/>
            </a:pPr>
            <a:endParaRPr lang="tr-TR" dirty="0"/>
          </a:p>
          <a:p>
            <a:pPr marL="0" indent="0">
              <a:buNone/>
            </a:pPr>
            <a:r>
              <a:rPr lang="en-US" sz="2000" b="1" dirty="0"/>
              <a:t>Histogram</a:t>
            </a:r>
            <a:r>
              <a:rPr lang="en-US" b="1" dirty="0"/>
              <a:t> </a:t>
            </a:r>
            <a:r>
              <a:rPr lang="en-US" b="1" dirty="0" err="1"/>
              <a:t>Germe</a:t>
            </a:r>
            <a:r>
              <a:rPr lang="tr-TR" b="1" dirty="0"/>
              <a:t> : </a:t>
            </a:r>
          </a:p>
          <a:p>
            <a:pPr marL="0" indent="0">
              <a:buNone/>
            </a:pPr>
            <a:r>
              <a:rPr lang="en-US" dirty="0" err="1"/>
              <a:t>Adaptif</a:t>
            </a:r>
            <a:r>
              <a:rPr lang="en-US" dirty="0"/>
              <a:t> histogram </a:t>
            </a:r>
            <a:r>
              <a:rPr lang="en-US" dirty="0" err="1"/>
              <a:t>eşitleme</a:t>
            </a:r>
            <a:r>
              <a:rPr lang="en-US" dirty="0"/>
              <a:t> </a:t>
            </a:r>
            <a:r>
              <a:rPr lang="en-US" dirty="0" err="1"/>
              <a:t>olarak</a:t>
            </a:r>
            <a:r>
              <a:rPr lang="en-US" dirty="0"/>
              <a:t> da </a:t>
            </a:r>
            <a:r>
              <a:rPr lang="en-US" dirty="0" err="1"/>
              <a:t>bilinen</a:t>
            </a:r>
            <a:r>
              <a:rPr lang="en-US" dirty="0"/>
              <a:t> histogram </a:t>
            </a:r>
            <a:r>
              <a:rPr lang="en-US" dirty="0" err="1"/>
              <a:t>germe</a:t>
            </a:r>
            <a:r>
              <a:rPr lang="en-US" dirty="0"/>
              <a:t> </a:t>
            </a:r>
            <a:r>
              <a:rPr lang="en-US" dirty="0" err="1"/>
              <a:t>işlemi</a:t>
            </a:r>
            <a:r>
              <a:rPr lang="en-US" dirty="0"/>
              <a:t> </a:t>
            </a:r>
            <a:r>
              <a:rPr lang="en-US" dirty="0" err="1"/>
              <a:t>düşük</a:t>
            </a:r>
            <a:r>
              <a:rPr lang="en-US" dirty="0"/>
              <a:t> </a:t>
            </a:r>
            <a:r>
              <a:rPr lang="en-US" dirty="0" err="1"/>
              <a:t>kontrastlı</a:t>
            </a:r>
            <a:r>
              <a:rPr lang="en-US" dirty="0"/>
              <a:t> </a:t>
            </a:r>
            <a:r>
              <a:rPr lang="en-US" dirty="0" err="1"/>
              <a:t>resimlere</a:t>
            </a:r>
            <a:r>
              <a:rPr lang="en-US" dirty="0"/>
              <a:t> </a:t>
            </a:r>
            <a:r>
              <a:rPr lang="en-US" dirty="0" err="1"/>
              <a:t>uygulanan</a:t>
            </a:r>
            <a:r>
              <a:rPr lang="en-US" dirty="0"/>
              <a:t> </a:t>
            </a:r>
            <a:r>
              <a:rPr lang="en-US" dirty="0" err="1"/>
              <a:t>bir</a:t>
            </a:r>
            <a:r>
              <a:rPr lang="en-US" dirty="0"/>
              <a:t> </a:t>
            </a:r>
            <a:r>
              <a:rPr lang="en-US" dirty="0" err="1"/>
              <a:t>yöntem</a:t>
            </a:r>
            <a:r>
              <a:rPr lang="en-US" dirty="0"/>
              <a:t> </a:t>
            </a:r>
            <a:r>
              <a:rPr lang="en-US" dirty="0" err="1"/>
              <a:t>olup</a:t>
            </a:r>
            <a:r>
              <a:rPr lang="en-US" dirty="0"/>
              <a:t> </a:t>
            </a:r>
            <a:r>
              <a:rPr lang="en-US" dirty="0" err="1"/>
              <a:t>histogramı</a:t>
            </a:r>
            <a:r>
              <a:rPr lang="en-US" dirty="0"/>
              <a:t> </a:t>
            </a:r>
            <a:r>
              <a:rPr lang="en-US" dirty="0" err="1"/>
              <a:t>geniş</a:t>
            </a:r>
            <a:r>
              <a:rPr lang="en-US" dirty="0"/>
              <a:t> </a:t>
            </a:r>
            <a:r>
              <a:rPr lang="en-US" dirty="0" err="1"/>
              <a:t>bir</a:t>
            </a:r>
            <a:r>
              <a:rPr lang="en-US" dirty="0"/>
              <a:t> </a:t>
            </a:r>
            <a:r>
              <a:rPr lang="en-US" dirty="0" err="1"/>
              <a:t>bölgeye</a:t>
            </a:r>
            <a:r>
              <a:rPr lang="en-US" dirty="0"/>
              <a:t> </a:t>
            </a:r>
            <a:r>
              <a:rPr lang="en-US" dirty="0" err="1"/>
              <a:t>yayma</a:t>
            </a:r>
            <a:r>
              <a:rPr lang="en-US" dirty="0"/>
              <a:t> </a:t>
            </a:r>
            <a:r>
              <a:rPr lang="en-US" dirty="0" err="1"/>
              <a:t>mantığına</a:t>
            </a:r>
            <a:r>
              <a:rPr lang="en-US" dirty="0"/>
              <a:t> </a:t>
            </a:r>
            <a:r>
              <a:rPr lang="en-US" dirty="0" err="1"/>
              <a:t>dayanmaktadır</a:t>
            </a:r>
            <a:r>
              <a:rPr lang="en-US" dirty="0"/>
              <a:t>. </a:t>
            </a:r>
            <a:r>
              <a:rPr lang="en-US" dirty="0" err="1"/>
              <a:t>Ön</a:t>
            </a:r>
            <a:r>
              <a:rPr lang="en-US" dirty="0"/>
              <a:t> </a:t>
            </a:r>
            <a:r>
              <a:rPr lang="en-US" dirty="0" err="1"/>
              <a:t>işlemenin</a:t>
            </a:r>
            <a:r>
              <a:rPr lang="en-US" dirty="0"/>
              <a:t> ilk </a:t>
            </a:r>
            <a:r>
              <a:rPr lang="en-US" dirty="0" err="1"/>
              <a:t>basamağını</a:t>
            </a:r>
            <a:r>
              <a:rPr lang="en-US" dirty="0"/>
              <a:t> </a:t>
            </a:r>
            <a:r>
              <a:rPr lang="en-US" dirty="0" err="1"/>
              <a:t>oluşturan</a:t>
            </a:r>
            <a:r>
              <a:rPr lang="en-US" dirty="0"/>
              <a:t> </a:t>
            </a:r>
            <a:r>
              <a:rPr lang="en-US" dirty="0" err="1"/>
              <a:t>bu</a:t>
            </a:r>
            <a:r>
              <a:rPr lang="en-US" dirty="0"/>
              <a:t> </a:t>
            </a:r>
            <a:r>
              <a:rPr lang="en-US" dirty="0" err="1"/>
              <a:t>yöntem</a:t>
            </a:r>
            <a:r>
              <a:rPr lang="en-US" dirty="0"/>
              <a:t> </a:t>
            </a:r>
            <a:r>
              <a:rPr lang="en-US" dirty="0" err="1"/>
              <a:t>sayesinde</a:t>
            </a:r>
            <a:r>
              <a:rPr lang="en-US" dirty="0"/>
              <a:t> </a:t>
            </a:r>
            <a:r>
              <a:rPr lang="en-US" dirty="0" err="1"/>
              <a:t>gri</a:t>
            </a:r>
            <a:r>
              <a:rPr lang="en-US" dirty="0"/>
              <a:t> </a:t>
            </a:r>
            <a:r>
              <a:rPr lang="en-US" dirty="0" err="1"/>
              <a:t>seviye</a:t>
            </a:r>
            <a:r>
              <a:rPr lang="en-US" dirty="0"/>
              <a:t> </a:t>
            </a:r>
            <a:r>
              <a:rPr lang="en-US" dirty="0" err="1"/>
              <a:t>görüntülerinin</a:t>
            </a:r>
            <a:r>
              <a:rPr lang="en-US" dirty="0"/>
              <a:t> </a:t>
            </a:r>
            <a:r>
              <a:rPr lang="en-US" dirty="0" err="1"/>
              <a:t>kontrastı</a:t>
            </a:r>
            <a:r>
              <a:rPr lang="en-US" dirty="0"/>
              <a:t> </a:t>
            </a:r>
            <a:r>
              <a:rPr lang="en-US" dirty="0" err="1"/>
              <a:t>iyileştirilmiştir</a:t>
            </a:r>
            <a:r>
              <a:rPr lang="tr-TR" dirty="0"/>
              <a:t>.</a:t>
            </a:r>
            <a:endParaRPr lang="en-US" b="1" dirty="0"/>
          </a:p>
        </p:txBody>
      </p:sp>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9" name="Content Placeholder 8">
            <a:extLst>
              <a:ext uri="{FF2B5EF4-FFF2-40B4-BE49-F238E27FC236}">
                <a16:creationId xmlns:a16="http://schemas.microsoft.com/office/drawing/2014/main" id="{242435A8-AB97-0399-0A43-EC3F21567154}"/>
              </a:ext>
            </a:extLst>
          </p:cNvPr>
          <p:cNvSpPr>
            <a:spLocks noGrp="1"/>
          </p:cNvSpPr>
          <p:nvPr>
            <p:ph sz="half" idx="1"/>
          </p:nvPr>
        </p:nvSpPr>
        <p:spPr>
          <a:xfrm>
            <a:off x="755904" y="977773"/>
            <a:ext cx="10680192" cy="4925085"/>
          </a:xfrm>
        </p:spPr>
        <p:txBody>
          <a:bodyPr/>
          <a:lstStyle/>
          <a:p>
            <a:pPr marL="0" indent="0">
              <a:buNone/>
            </a:pPr>
            <a:r>
              <a:rPr lang="en-US" sz="2000" b="1" dirty="0"/>
              <a:t>Histogram </a:t>
            </a:r>
            <a:r>
              <a:rPr lang="en-US" sz="2000" b="1" dirty="0" err="1"/>
              <a:t>Eşitleme</a:t>
            </a:r>
            <a:r>
              <a:rPr lang="tr-TR" sz="2000" b="1" dirty="0"/>
              <a:t> :</a:t>
            </a:r>
          </a:p>
          <a:p>
            <a:pPr marL="0" indent="0">
              <a:buNone/>
            </a:pPr>
            <a:r>
              <a:rPr lang="en-US" dirty="0"/>
              <a:t> (Histogram Equalization) Histogram </a:t>
            </a:r>
            <a:r>
              <a:rPr lang="en-US" dirty="0" err="1"/>
              <a:t>eşitleme</a:t>
            </a:r>
            <a:r>
              <a:rPr lang="en-US" dirty="0"/>
              <a:t> </a:t>
            </a:r>
            <a:r>
              <a:rPr lang="en-US" dirty="0" err="1"/>
              <a:t>renk</a:t>
            </a:r>
            <a:r>
              <a:rPr lang="en-US" dirty="0"/>
              <a:t> </a:t>
            </a:r>
            <a:r>
              <a:rPr lang="en-US" dirty="0" err="1"/>
              <a:t>değerleri</a:t>
            </a:r>
            <a:r>
              <a:rPr lang="en-US" dirty="0"/>
              <a:t> </a:t>
            </a:r>
            <a:r>
              <a:rPr lang="en-US" dirty="0" err="1"/>
              <a:t>düzgün</a:t>
            </a:r>
            <a:r>
              <a:rPr lang="en-US" dirty="0"/>
              <a:t> </a:t>
            </a:r>
            <a:r>
              <a:rPr lang="en-US" dirty="0" err="1"/>
              <a:t>dağılımlı</a:t>
            </a:r>
            <a:r>
              <a:rPr lang="en-US" dirty="0"/>
              <a:t> </a:t>
            </a:r>
            <a:r>
              <a:rPr lang="en-US" dirty="0" err="1"/>
              <a:t>olmayan</a:t>
            </a:r>
            <a:r>
              <a:rPr lang="en-US" dirty="0"/>
              <a:t> </a:t>
            </a:r>
            <a:r>
              <a:rPr lang="en-US" dirty="0" err="1"/>
              <a:t>görüntüler</a:t>
            </a:r>
            <a:r>
              <a:rPr lang="en-US" dirty="0"/>
              <a:t> </a:t>
            </a:r>
            <a:r>
              <a:rPr lang="en-US" dirty="0" err="1"/>
              <a:t>için</a:t>
            </a:r>
            <a:r>
              <a:rPr lang="en-US" dirty="0"/>
              <a:t> </a:t>
            </a:r>
            <a:r>
              <a:rPr lang="en-US" dirty="0" err="1"/>
              <a:t>uygun</a:t>
            </a:r>
            <a:r>
              <a:rPr lang="en-US" dirty="0"/>
              <a:t> </a:t>
            </a:r>
            <a:r>
              <a:rPr lang="en-US" dirty="0" err="1"/>
              <a:t>bir</a:t>
            </a:r>
            <a:r>
              <a:rPr lang="en-US" dirty="0"/>
              <a:t> </a:t>
            </a:r>
            <a:r>
              <a:rPr lang="en-US" dirty="0" err="1"/>
              <a:t>görüntü</a:t>
            </a:r>
            <a:r>
              <a:rPr lang="en-US" dirty="0"/>
              <a:t> </a:t>
            </a:r>
            <a:r>
              <a:rPr lang="en-US" dirty="0" err="1"/>
              <a:t>iyileştirme</a:t>
            </a:r>
            <a:r>
              <a:rPr lang="en-US" dirty="0"/>
              <a:t> </a:t>
            </a:r>
            <a:r>
              <a:rPr lang="en-US" dirty="0" err="1"/>
              <a:t>metodudur</a:t>
            </a:r>
            <a:r>
              <a:rPr lang="en-US" dirty="0"/>
              <a:t>. </a:t>
            </a:r>
            <a:r>
              <a:rPr lang="tr-TR" dirty="0"/>
              <a:t>K</a:t>
            </a:r>
            <a:r>
              <a:rPr lang="en-US" dirty="0" err="1"/>
              <a:t>arşıtlığı</a:t>
            </a:r>
            <a:r>
              <a:rPr lang="en-US" dirty="0"/>
              <a:t> </a:t>
            </a:r>
            <a:r>
              <a:rPr lang="en-US" dirty="0" err="1"/>
              <a:t>iyileştirilmiş</a:t>
            </a:r>
            <a:r>
              <a:rPr lang="en-US" dirty="0"/>
              <a:t> </a:t>
            </a:r>
            <a:r>
              <a:rPr lang="en-US" dirty="0" err="1"/>
              <a:t>görüntü</a:t>
            </a:r>
            <a:r>
              <a:rPr lang="en-US" dirty="0"/>
              <a:t> </a:t>
            </a:r>
            <a:r>
              <a:rPr lang="en-US" dirty="0" err="1"/>
              <a:t>histogramına</a:t>
            </a:r>
            <a:r>
              <a:rPr lang="en-US" dirty="0"/>
              <a:t> </a:t>
            </a:r>
            <a:r>
              <a:rPr lang="en-US" dirty="0" err="1"/>
              <a:t>bakıldığında</a:t>
            </a:r>
            <a:r>
              <a:rPr lang="en-US" dirty="0"/>
              <a:t> </a:t>
            </a:r>
            <a:r>
              <a:rPr lang="en-US" dirty="0" err="1"/>
              <a:t>tepenin</a:t>
            </a:r>
            <a:r>
              <a:rPr lang="en-US" dirty="0"/>
              <a:t> </a:t>
            </a:r>
            <a:r>
              <a:rPr lang="en-US" dirty="0" err="1"/>
              <a:t>olduğu</a:t>
            </a:r>
            <a:r>
              <a:rPr lang="en-US" dirty="0"/>
              <a:t> </a:t>
            </a:r>
            <a:r>
              <a:rPr lang="en-US" dirty="0" err="1"/>
              <a:t>görülmektedir</a:t>
            </a:r>
            <a:r>
              <a:rPr lang="en-US" dirty="0"/>
              <a:t>. </a:t>
            </a:r>
            <a:r>
              <a:rPr lang="en-US" dirty="0" err="1"/>
              <a:t>Ancak</a:t>
            </a:r>
            <a:r>
              <a:rPr lang="en-US" dirty="0"/>
              <a:t> histogram </a:t>
            </a:r>
            <a:r>
              <a:rPr lang="en-US" dirty="0" err="1"/>
              <a:t>eşitleme</a:t>
            </a:r>
            <a:r>
              <a:rPr lang="en-US" dirty="0"/>
              <a:t> </a:t>
            </a:r>
            <a:r>
              <a:rPr lang="en-US" dirty="0" err="1"/>
              <a:t>işleminden</a:t>
            </a:r>
            <a:r>
              <a:rPr lang="en-US" dirty="0"/>
              <a:t> </a:t>
            </a:r>
            <a:r>
              <a:rPr lang="en-US" dirty="0" err="1"/>
              <a:t>sonra</a:t>
            </a:r>
            <a:r>
              <a:rPr lang="en-US" dirty="0"/>
              <a:t> </a:t>
            </a:r>
            <a:r>
              <a:rPr lang="en-US" dirty="0" err="1"/>
              <a:t>daha</a:t>
            </a:r>
            <a:r>
              <a:rPr lang="en-US" dirty="0"/>
              <a:t> </a:t>
            </a:r>
            <a:r>
              <a:rPr lang="en-US" dirty="0" err="1"/>
              <a:t>düzgün</a:t>
            </a:r>
            <a:r>
              <a:rPr lang="en-US" dirty="0"/>
              <a:t> </a:t>
            </a:r>
            <a:r>
              <a:rPr lang="en-US" dirty="0" err="1"/>
              <a:t>yayılımlı</a:t>
            </a:r>
            <a:r>
              <a:rPr lang="en-US" dirty="0"/>
              <a:t> </a:t>
            </a:r>
            <a:r>
              <a:rPr lang="en-US" dirty="0" err="1"/>
              <a:t>bir</a:t>
            </a:r>
            <a:r>
              <a:rPr lang="en-US" dirty="0"/>
              <a:t> histogram </a:t>
            </a:r>
            <a:r>
              <a:rPr lang="en-US" dirty="0" err="1"/>
              <a:t>elde</a:t>
            </a:r>
            <a:r>
              <a:rPr lang="en-US" dirty="0"/>
              <a:t> </a:t>
            </a:r>
            <a:r>
              <a:rPr lang="en-US" dirty="0" err="1"/>
              <a:t>edildiği</a:t>
            </a:r>
            <a:r>
              <a:rPr lang="en-US" dirty="0"/>
              <a:t> </a:t>
            </a:r>
            <a:r>
              <a:rPr lang="en-US" dirty="0" err="1"/>
              <a:t>gösterilmiştir</a:t>
            </a:r>
            <a:r>
              <a:rPr lang="en-US" dirty="0"/>
              <a:t>.</a:t>
            </a:r>
            <a:endParaRPr lang="tr-TR" dirty="0"/>
          </a:p>
          <a:p>
            <a:pPr marL="0" indent="0">
              <a:buNone/>
            </a:pPr>
            <a:endParaRPr lang="tr-TR" dirty="0"/>
          </a:p>
          <a:p>
            <a:pPr marL="0" indent="0">
              <a:buNone/>
            </a:pPr>
            <a:r>
              <a:rPr lang="en-US" sz="2000" b="1" dirty="0" err="1"/>
              <a:t>Gözeneklerin</a:t>
            </a:r>
            <a:r>
              <a:rPr lang="en-US" sz="2000" b="1" dirty="0"/>
              <a:t> </a:t>
            </a:r>
            <a:r>
              <a:rPr lang="en-US" sz="2000" b="1" dirty="0" err="1"/>
              <a:t>Otomatik</a:t>
            </a:r>
            <a:r>
              <a:rPr lang="en-US" sz="2000" b="1" dirty="0"/>
              <a:t> </a:t>
            </a:r>
            <a:r>
              <a:rPr lang="en-US" sz="2000" b="1" dirty="0" err="1"/>
              <a:t>Olarak</a:t>
            </a:r>
            <a:r>
              <a:rPr lang="en-US" sz="2000" b="1" dirty="0"/>
              <a:t> </a:t>
            </a:r>
            <a:r>
              <a:rPr lang="en-US" sz="2000" b="1" dirty="0" err="1"/>
              <a:t>Bölütlenmesi</a:t>
            </a:r>
            <a:r>
              <a:rPr lang="tr-TR" sz="2000" b="1" dirty="0"/>
              <a:t> :</a:t>
            </a:r>
          </a:p>
          <a:p>
            <a:pPr marL="0" indent="0">
              <a:buNone/>
            </a:pPr>
            <a:r>
              <a:rPr lang="en-US" dirty="0"/>
              <a:t>Bu </a:t>
            </a:r>
            <a:r>
              <a:rPr lang="en-US" dirty="0" err="1"/>
              <a:t>işlemin</a:t>
            </a:r>
            <a:r>
              <a:rPr lang="en-US" dirty="0"/>
              <a:t> </a:t>
            </a:r>
            <a:r>
              <a:rPr lang="en-US" dirty="0" err="1"/>
              <a:t>uygulanması</a:t>
            </a:r>
            <a:r>
              <a:rPr lang="en-US" dirty="0"/>
              <a:t> </a:t>
            </a:r>
            <a:r>
              <a:rPr lang="en-US" dirty="0" err="1"/>
              <a:t>sonucunda</a:t>
            </a:r>
            <a:r>
              <a:rPr lang="tr-TR" dirty="0"/>
              <a:t> e</a:t>
            </a:r>
            <a:r>
              <a:rPr lang="en-US" dirty="0" err="1"/>
              <a:t>kmek</a:t>
            </a:r>
            <a:r>
              <a:rPr lang="en-US" dirty="0"/>
              <a:t> </a:t>
            </a:r>
            <a:r>
              <a:rPr lang="en-US" dirty="0" err="1"/>
              <a:t>dokularının</a:t>
            </a:r>
            <a:r>
              <a:rPr lang="en-US" dirty="0"/>
              <a:t> </a:t>
            </a:r>
            <a:r>
              <a:rPr lang="en-US" dirty="0" err="1"/>
              <a:t>açık</a:t>
            </a:r>
            <a:r>
              <a:rPr lang="en-US" dirty="0"/>
              <a:t> </a:t>
            </a:r>
            <a:r>
              <a:rPr lang="en-US" dirty="0" err="1"/>
              <a:t>renkte</a:t>
            </a:r>
            <a:r>
              <a:rPr lang="en-US" dirty="0"/>
              <a:t>, </a:t>
            </a:r>
            <a:r>
              <a:rPr lang="en-US" dirty="0" err="1"/>
              <a:t>gözeneklerin</a:t>
            </a:r>
            <a:r>
              <a:rPr lang="en-US" dirty="0"/>
              <a:t> </a:t>
            </a:r>
            <a:r>
              <a:rPr lang="en-US" dirty="0" err="1"/>
              <a:t>ise</a:t>
            </a:r>
            <a:r>
              <a:rPr lang="en-US" dirty="0"/>
              <a:t> </a:t>
            </a:r>
            <a:r>
              <a:rPr lang="en-US" dirty="0" err="1"/>
              <a:t>koyu</a:t>
            </a:r>
            <a:r>
              <a:rPr lang="en-US" dirty="0"/>
              <a:t> </a:t>
            </a:r>
            <a:r>
              <a:rPr lang="en-US" dirty="0" err="1"/>
              <a:t>renkte</a:t>
            </a:r>
            <a:r>
              <a:rPr lang="en-US" dirty="0"/>
              <a:t> </a:t>
            </a:r>
            <a:r>
              <a:rPr lang="en-US" dirty="0" err="1"/>
              <a:t>olduğu</a:t>
            </a:r>
            <a:r>
              <a:rPr lang="en-US" dirty="0"/>
              <a:t> </a:t>
            </a:r>
            <a:r>
              <a:rPr lang="en-US" dirty="0" err="1"/>
              <a:t>görülmektedir</a:t>
            </a:r>
            <a:r>
              <a:rPr lang="en-US" dirty="0"/>
              <a:t>. Histogram </a:t>
            </a:r>
            <a:r>
              <a:rPr lang="en-US" dirty="0" err="1"/>
              <a:t>eşitleme</a:t>
            </a:r>
            <a:r>
              <a:rPr lang="en-US" dirty="0"/>
              <a:t> </a:t>
            </a:r>
            <a:r>
              <a:rPr lang="en-US" dirty="0" err="1"/>
              <a:t>işleminden</a:t>
            </a:r>
            <a:r>
              <a:rPr lang="en-US" dirty="0"/>
              <a:t> </a:t>
            </a:r>
            <a:r>
              <a:rPr lang="en-US" dirty="0" err="1"/>
              <a:t>sonra</a:t>
            </a:r>
            <a:r>
              <a:rPr lang="en-US" dirty="0"/>
              <a:t> </a:t>
            </a:r>
            <a:r>
              <a:rPr lang="en-US" dirty="0" err="1"/>
              <a:t>ön</a:t>
            </a:r>
            <a:r>
              <a:rPr lang="en-US" dirty="0"/>
              <a:t> </a:t>
            </a:r>
            <a:r>
              <a:rPr lang="en-US" dirty="0" err="1"/>
              <a:t>işleme</a:t>
            </a:r>
            <a:r>
              <a:rPr lang="en-US" dirty="0"/>
              <a:t> </a:t>
            </a:r>
            <a:r>
              <a:rPr lang="en-US" dirty="0" err="1"/>
              <a:t>aşaması</a:t>
            </a:r>
            <a:r>
              <a:rPr lang="en-US" dirty="0"/>
              <a:t> </a:t>
            </a:r>
            <a:r>
              <a:rPr lang="en-US" dirty="0" err="1"/>
              <a:t>bitmiş</a:t>
            </a:r>
            <a:r>
              <a:rPr lang="en-US" dirty="0"/>
              <a:t> </a:t>
            </a:r>
            <a:r>
              <a:rPr lang="en-US" dirty="0" err="1"/>
              <a:t>olup</a:t>
            </a:r>
            <a:r>
              <a:rPr lang="en-US" dirty="0"/>
              <a:t>, </a:t>
            </a:r>
            <a:r>
              <a:rPr lang="en-US" dirty="0" err="1"/>
              <a:t>gözeneklerin</a:t>
            </a:r>
            <a:r>
              <a:rPr lang="en-US" dirty="0"/>
              <a:t> </a:t>
            </a:r>
            <a:r>
              <a:rPr lang="en-US" dirty="0" err="1"/>
              <a:t>bölütlenmesiyle</a:t>
            </a:r>
            <a:r>
              <a:rPr lang="en-US" dirty="0"/>
              <a:t> </a:t>
            </a:r>
            <a:r>
              <a:rPr lang="en-US" dirty="0" err="1"/>
              <a:t>görüntü</a:t>
            </a:r>
            <a:r>
              <a:rPr lang="en-US" dirty="0"/>
              <a:t> </a:t>
            </a:r>
            <a:r>
              <a:rPr lang="en-US" dirty="0" err="1"/>
              <a:t>işleme</a:t>
            </a:r>
            <a:r>
              <a:rPr lang="en-US" dirty="0"/>
              <a:t> </a:t>
            </a:r>
            <a:r>
              <a:rPr lang="en-US" dirty="0" err="1"/>
              <a:t>aşamasına</a:t>
            </a:r>
            <a:r>
              <a:rPr lang="en-US" dirty="0"/>
              <a:t> </a:t>
            </a:r>
            <a:r>
              <a:rPr lang="en-US" dirty="0" err="1"/>
              <a:t>geçilecektir</a:t>
            </a:r>
            <a:r>
              <a:rPr lang="en-US" dirty="0"/>
              <a:t>. </a:t>
            </a:r>
            <a:endParaRPr lang="tr-TR" dirty="0"/>
          </a:p>
          <a:p>
            <a:pPr marL="0" indent="0">
              <a:buNone/>
            </a:pPr>
            <a:endParaRPr lang="tr-TR" dirty="0"/>
          </a:p>
          <a:p>
            <a:pPr marL="0" indent="0">
              <a:buNone/>
            </a:pPr>
            <a:r>
              <a:rPr lang="en-US" sz="2000" b="1" dirty="0" err="1"/>
              <a:t>Gözeneklerin</a:t>
            </a:r>
            <a:r>
              <a:rPr lang="en-US" sz="2000" b="1" dirty="0"/>
              <a:t> </a:t>
            </a:r>
            <a:r>
              <a:rPr lang="en-US" sz="2000" b="1" dirty="0" err="1"/>
              <a:t>Otomatik</a:t>
            </a:r>
            <a:r>
              <a:rPr lang="en-US" sz="2000" b="1" dirty="0"/>
              <a:t> </a:t>
            </a:r>
            <a:r>
              <a:rPr lang="en-US" sz="2000" b="1" dirty="0" err="1"/>
              <a:t>Olarak</a:t>
            </a:r>
            <a:r>
              <a:rPr lang="en-US" sz="2000" b="1" dirty="0"/>
              <a:t> </a:t>
            </a:r>
            <a:r>
              <a:rPr lang="en-US" sz="2000" b="1" dirty="0" err="1"/>
              <a:t>Bölütlenmesi</a:t>
            </a:r>
            <a:r>
              <a:rPr lang="tr-TR" sz="2000" b="1" dirty="0"/>
              <a:t> : </a:t>
            </a:r>
          </a:p>
          <a:p>
            <a:pPr marL="0" indent="0">
              <a:buNone/>
            </a:pPr>
            <a:r>
              <a:rPr lang="en-US" dirty="0"/>
              <a:t>Bu </a:t>
            </a:r>
            <a:r>
              <a:rPr lang="en-US" dirty="0" err="1"/>
              <a:t>kısımda</a:t>
            </a:r>
            <a:r>
              <a:rPr lang="en-US" dirty="0"/>
              <a:t> </a:t>
            </a:r>
            <a:r>
              <a:rPr lang="en-US" dirty="0" err="1"/>
              <a:t>ön</a:t>
            </a:r>
            <a:r>
              <a:rPr lang="en-US" dirty="0"/>
              <a:t> </a:t>
            </a:r>
            <a:r>
              <a:rPr lang="en-US" dirty="0" err="1"/>
              <a:t>işlemeden</a:t>
            </a:r>
            <a:r>
              <a:rPr lang="en-US" dirty="0"/>
              <a:t> </a:t>
            </a:r>
            <a:r>
              <a:rPr lang="en-US" dirty="0" err="1"/>
              <a:t>geçip</a:t>
            </a:r>
            <a:r>
              <a:rPr lang="en-US" dirty="0"/>
              <a:t>, </a:t>
            </a:r>
            <a:r>
              <a:rPr lang="en-US" dirty="0" err="1"/>
              <a:t>işlemeye</a:t>
            </a:r>
            <a:r>
              <a:rPr lang="en-US" dirty="0"/>
              <a:t> </a:t>
            </a:r>
            <a:r>
              <a:rPr lang="en-US" dirty="0" err="1"/>
              <a:t>hazır</a:t>
            </a:r>
            <a:r>
              <a:rPr lang="en-US" dirty="0"/>
              <a:t> hale </a:t>
            </a:r>
            <a:r>
              <a:rPr lang="en-US" dirty="0" err="1"/>
              <a:t>gelen</a:t>
            </a:r>
            <a:r>
              <a:rPr lang="en-US" dirty="0"/>
              <a:t> </a:t>
            </a:r>
            <a:r>
              <a:rPr lang="en-US" dirty="0" err="1"/>
              <a:t>görüntüler</a:t>
            </a:r>
            <a:r>
              <a:rPr lang="en-US" dirty="0"/>
              <a:t> </a:t>
            </a:r>
            <a:r>
              <a:rPr lang="en-US" dirty="0" err="1"/>
              <a:t>öncelikle</a:t>
            </a:r>
            <a:r>
              <a:rPr lang="en-US" dirty="0"/>
              <a:t> </a:t>
            </a:r>
            <a:r>
              <a:rPr lang="en-US" dirty="0" err="1"/>
              <a:t>otsu</a:t>
            </a:r>
            <a:r>
              <a:rPr lang="en-US" dirty="0"/>
              <a:t> </a:t>
            </a:r>
            <a:r>
              <a:rPr lang="en-US" dirty="0" err="1"/>
              <a:t>yöntemiyle</a:t>
            </a:r>
            <a:r>
              <a:rPr lang="en-US" dirty="0"/>
              <a:t> </a:t>
            </a:r>
            <a:r>
              <a:rPr lang="en-US" dirty="0" err="1"/>
              <a:t>eşiklenerek</a:t>
            </a:r>
            <a:r>
              <a:rPr lang="en-US" dirty="0"/>
              <a:t> </a:t>
            </a:r>
            <a:r>
              <a:rPr lang="en-US" dirty="0" err="1"/>
              <a:t>ikili</a:t>
            </a:r>
            <a:r>
              <a:rPr lang="en-US" dirty="0"/>
              <a:t> </a:t>
            </a:r>
            <a:r>
              <a:rPr lang="en-US" dirty="0" err="1"/>
              <a:t>görüntü</a:t>
            </a:r>
            <a:r>
              <a:rPr lang="en-US" dirty="0"/>
              <a:t> </a:t>
            </a:r>
            <a:r>
              <a:rPr lang="en-US" dirty="0" err="1"/>
              <a:t>haline</a:t>
            </a:r>
            <a:r>
              <a:rPr lang="en-US" dirty="0"/>
              <a:t> </a:t>
            </a:r>
            <a:r>
              <a:rPr lang="en-US" dirty="0" err="1"/>
              <a:t>dönüştürülmüştür</a:t>
            </a:r>
            <a:r>
              <a:rPr lang="tr-TR" dirty="0"/>
              <a:t>.</a:t>
            </a:r>
            <a:endParaRPr lang="en-US" dirty="0"/>
          </a:p>
        </p:txBody>
      </p:sp>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389120" y="1537279"/>
            <a:ext cx="7013448" cy="5017430"/>
          </a:xfrm>
        </p:spPr>
        <p:txBody>
          <a:bodyPr/>
          <a:lstStyle/>
          <a:p>
            <a:r>
              <a:rPr lang="en-US" sz="1800" b="0" dirty="0" err="1">
                <a:latin typeface="+mn-lt"/>
              </a:rPr>
              <a:t>Şekilde</a:t>
            </a:r>
            <a:r>
              <a:rPr lang="en-US" sz="1800" b="0" dirty="0">
                <a:latin typeface="+mn-lt"/>
              </a:rPr>
              <a:t> </a:t>
            </a:r>
            <a:r>
              <a:rPr lang="en-US" sz="1800" b="0" dirty="0" err="1">
                <a:latin typeface="+mn-lt"/>
              </a:rPr>
              <a:t>ise</a:t>
            </a:r>
            <a:r>
              <a:rPr lang="en-US" sz="1800" b="0" dirty="0">
                <a:latin typeface="+mn-lt"/>
              </a:rPr>
              <a:t> </a:t>
            </a:r>
            <a:r>
              <a:rPr lang="en-US" sz="1800" b="0" dirty="0" err="1">
                <a:latin typeface="+mn-lt"/>
              </a:rPr>
              <a:t>gözenek</a:t>
            </a:r>
            <a:r>
              <a:rPr lang="en-US" sz="1800" b="0" dirty="0">
                <a:latin typeface="+mn-lt"/>
              </a:rPr>
              <a:t> </a:t>
            </a:r>
            <a:r>
              <a:rPr lang="en-US" sz="1800" b="0" dirty="0" err="1">
                <a:latin typeface="+mn-lt"/>
              </a:rPr>
              <a:t>içleri</a:t>
            </a:r>
            <a:r>
              <a:rPr lang="en-US" sz="1800" b="0" dirty="0">
                <a:latin typeface="+mn-lt"/>
              </a:rPr>
              <a:t> </a:t>
            </a:r>
            <a:r>
              <a:rPr lang="en-US" sz="1800" b="0" dirty="0" err="1">
                <a:latin typeface="+mn-lt"/>
              </a:rPr>
              <a:t>doldurulmuş</a:t>
            </a:r>
            <a:r>
              <a:rPr lang="en-US" sz="1800" b="0" dirty="0">
                <a:latin typeface="+mn-lt"/>
              </a:rPr>
              <a:t> </a:t>
            </a:r>
            <a:r>
              <a:rPr lang="en-US" sz="1800" b="0" dirty="0" err="1">
                <a:latin typeface="+mn-lt"/>
              </a:rPr>
              <a:t>ve</a:t>
            </a:r>
            <a:r>
              <a:rPr lang="en-US" sz="1800" b="0" dirty="0">
                <a:latin typeface="+mn-lt"/>
              </a:rPr>
              <a:t> </a:t>
            </a:r>
            <a:r>
              <a:rPr lang="en-US" sz="1800" b="0" dirty="0" err="1">
                <a:latin typeface="+mn-lt"/>
              </a:rPr>
              <a:t>en</a:t>
            </a:r>
            <a:r>
              <a:rPr lang="en-US" sz="1800" b="0" dirty="0">
                <a:latin typeface="+mn-lt"/>
              </a:rPr>
              <a:t> </a:t>
            </a:r>
            <a:r>
              <a:rPr lang="en-US" sz="1800" b="0" dirty="0" err="1">
                <a:latin typeface="+mn-lt"/>
              </a:rPr>
              <a:t>büyük</a:t>
            </a:r>
            <a:r>
              <a:rPr lang="en-US" sz="1800" b="0" dirty="0">
                <a:latin typeface="+mn-lt"/>
              </a:rPr>
              <a:t> </a:t>
            </a:r>
            <a:r>
              <a:rPr lang="en-US" sz="1800" b="0" dirty="0" err="1">
                <a:latin typeface="+mn-lt"/>
              </a:rPr>
              <a:t>bağlı</a:t>
            </a:r>
            <a:r>
              <a:rPr lang="en-US" sz="1800" b="0" dirty="0">
                <a:latin typeface="+mn-lt"/>
              </a:rPr>
              <a:t> </a:t>
            </a:r>
            <a:r>
              <a:rPr lang="en-US" sz="1800" b="0" dirty="0" err="1">
                <a:latin typeface="+mn-lt"/>
              </a:rPr>
              <a:t>bileşen</a:t>
            </a:r>
            <a:r>
              <a:rPr lang="en-US" sz="1800" b="0" dirty="0">
                <a:latin typeface="+mn-lt"/>
              </a:rPr>
              <a:t> </a:t>
            </a:r>
            <a:r>
              <a:rPr lang="en-US" sz="1800" b="0" dirty="0" err="1">
                <a:latin typeface="+mn-lt"/>
              </a:rPr>
              <a:t>yöntemi</a:t>
            </a:r>
            <a:r>
              <a:rPr lang="en-US" sz="1800" b="0" dirty="0">
                <a:latin typeface="+mn-lt"/>
              </a:rPr>
              <a:t> </a:t>
            </a:r>
            <a:r>
              <a:rPr lang="en-US" sz="1800" b="0" dirty="0" err="1">
                <a:latin typeface="+mn-lt"/>
              </a:rPr>
              <a:t>kullanılarak</a:t>
            </a:r>
            <a:r>
              <a:rPr lang="en-US" sz="1800" b="0" dirty="0">
                <a:latin typeface="+mn-lt"/>
              </a:rPr>
              <a:t> </a:t>
            </a:r>
            <a:r>
              <a:rPr lang="en-US" sz="1800" b="0" dirty="0" err="1">
                <a:latin typeface="+mn-lt"/>
              </a:rPr>
              <a:t>bölütlenmiş</a:t>
            </a:r>
            <a:r>
              <a:rPr lang="en-US" sz="1800" b="0" dirty="0">
                <a:latin typeface="+mn-lt"/>
              </a:rPr>
              <a:t> </a:t>
            </a:r>
            <a:r>
              <a:rPr lang="en-US" sz="1800" b="0" dirty="0" err="1">
                <a:latin typeface="+mn-lt"/>
              </a:rPr>
              <a:t>ekmek</a:t>
            </a:r>
            <a:r>
              <a:rPr lang="en-US" sz="1800" b="0" dirty="0">
                <a:latin typeface="+mn-lt"/>
              </a:rPr>
              <a:t> </a:t>
            </a:r>
            <a:r>
              <a:rPr lang="en-US" sz="1800" b="0" dirty="0" err="1">
                <a:latin typeface="+mn-lt"/>
              </a:rPr>
              <a:t>yüzey</a:t>
            </a:r>
            <a:r>
              <a:rPr lang="en-US" sz="1800" b="0" dirty="0">
                <a:latin typeface="+mn-lt"/>
              </a:rPr>
              <a:t> </a:t>
            </a:r>
            <a:r>
              <a:rPr lang="en-US" sz="1800" b="0" dirty="0" err="1">
                <a:latin typeface="+mn-lt"/>
              </a:rPr>
              <a:t>görüntüsü</a:t>
            </a:r>
            <a:r>
              <a:rPr lang="en-US" sz="1800" b="0" dirty="0">
                <a:latin typeface="+mn-lt"/>
              </a:rPr>
              <a:t> </a:t>
            </a:r>
            <a:r>
              <a:rPr lang="en-US" sz="1800" b="0" dirty="0" err="1">
                <a:latin typeface="+mn-lt"/>
              </a:rPr>
              <a:t>gösterilmektedir</a:t>
            </a:r>
            <a:r>
              <a:rPr lang="en-US" sz="1800" b="0" dirty="0">
                <a:latin typeface="+mn-lt"/>
              </a:rPr>
              <a:t>. </a:t>
            </a:r>
            <a:r>
              <a:rPr lang="en-US" sz="1800" b="0" dirty="0" err="1">
                <a:latin typeface="+mn-lt"/>
              </a:rPr>
              <a:t>Böylelikle</a:t>
            </a:r>
            <a:r>
              <a:rPr lang="en-US" sz="1800" b="0" dirty="0">
                <a:latin typeface="+mn-lt"/>
              </a:rPr>
              <a:t> </a:t>
            </a:r>
            <a:r>
              <a:rPr lang="en-US" sz="1800" b="0" dirty="0" err="1">
                <a:latin typeface="+mn-lt"/>
              </a:rPr>
              <a:t>ekmek</a:t>
            </a:r>
            <a:r>
              <a:rPr lang="en-US" sz="1800" b="0" dirty="0">
                <a:latin typeface="+mn-lt"/>
              </a:rPr>
              <a:t> </a:t>
            </a:r>
            <a:r>
              <a:rPr lang="en-US" sz="1800" b="0" dirty="0" err="1">
                <a:latin typeface="+mn-lt"/>
              </a:rPr>
              <a:t>dokusu</a:t>
            </a:r>
            <a:r>
              <a:rPr lang="en-US" sz="1800" b="0" dirty="0">
                <a:latin typeface="+mn-lt"/>
              </a:rPr>
              <a:t> </a:t>
            </a:r>
            <a:r>
              <a:rPr lang="en-US" sz="1800" b="0" dirty="0" err="1">
                <a:latin typeface="+mn-lt"/>
              </a:rPr>
              <a:t>arka</a:t>
            </a:r>
            <a:r>
              <a:rPr lang="en-US" sz="1800" b="0" dirty="0">
                <a:latin typeface="+mn-lt"/>
              </a:rPr>
              <a:t> </a:t>
            </a:r>
            <a:r>
              <a:rPr lang="en-US" sz="1800" b="0" dirty="0" err="1">
                <a:latin typeface="+mn-lt"/>
              </a:rPr>
              <a:t>plandan</a:t>
            </a:r>
            <a:r>
              <a:rPr lang="en-US" sz="1800" b="0" dirty="0">
                <a:latin typeface="+mn-lt"/>
              </a:rPr>
              <a:t> </a:t>
            </a:r>
            <a:r>
              <a:rPr lang="en-US" sz="1800" b="0" dirty="0" err="1">
                <a:latin typeface="+mn-lt"/>
              </a:rPr>
              <a:t>ayırt</a:t>
            </a:r>
            <a:r>
              <a:rPr lang="en-US" sz="1800" b="0" dirty="0">
                <a:latin typeface="+mn-lt"/>
              </a:rPr>
              <a:t> </a:t>
            </a:r>
            <a:r>
              <a:rPr lang="en-US" sz="1800" b="0" dirty="0" err="1">
                <a:latin typeface="+mn-lt"/>
              </a:rPr>
              <a:t>edilmiştir</a:t>
            </a:r>
            <a:r>
              <a:rPr lang="en-US" sz="1800" b="0" dirty="0">
                <a:latin typeface="+mn-lt"/>
              </a:rPr>
              <a:t>. Bu da </a:t>
            </a:r>
            <a:r>
              <a:rPr lang="en-US" sz="1800" b="0" dirty="0" err="1">
                <a:latin typeface="+mn-lt"/>
              </a:rPr>
              <a:t>üzerinde</a:t>
            </a:r>
            <a:r>
              <a:rPr lang="en-US" sz="1800" b="0" dirty="0">
                <a:latin typeface="+mn-lt"/>
              </a:rPr>
              <a:t> </a:t>
            </a:r>
            <a:r>
              <a:rPr lang="en-US" sz="1800" b="0" dirty="0" err="1">
                <a:latin typeface="+mn-lt"/>
              </a:rPr>
              <a:t>doku</a:t>
            </a:r>
            <a:r>
              <a:rPr lang="en-US" sz="1800" b="0" dirty="0">
                <a:latin typeface="+mn-lt"/>
              </a:rPr>
              <a:t> </a:t>
            </a:r>
            <a:r>
              <a:rPr lang="en-US" sz="1800" b="0" dirty="0" err="1">
                <a:latin typeface="+mn-lt"/>
              </a:rPr>
              <a:t>analizi</a:t>
            </a:r>
            <a:r>
              <a:rPr lang="en-US" sz="1800" b="0" dirty="0">
                <a:latin typeface="+mn-lt"/>
              </a:rPr>
              <a:t> </a:t>
            </a:r>
            <a:r>
              <a:rPr lang="en-US" sz="1800" b="0" dirty="0" err="1">
                <a:latin typeface="+mn-lt"/>
              </a:rPr>
              <a:t>yapacağımız</a:t>
            </a:r>
            <a:r>
              <a:rPr lang="en-US" sz="1800" b="0" dirty="0">
                <a:latin typeface="+mn-lt"/>
              </a:rPr>
              <a:t> </a:t>
            </a:r>
            <a:r>
              <a:rPr lang="en-US" sz="1800" b="0" dirty="0" err="1">
                <a:latin typeface="+mn-lt"/>
              </a:rPr>
              <a:t>ekmek</a:t>
            </a:r>
            <a:r>
              <a:rPr lang="en-US" sz="1800" b="0" dirty="0">
                <a:latin typeface="+mn-lt"/>
              </a:rPr>
              <a:t> </a:t>
            </a:r>
            <a:r>
              <a:rPr lang="en-US" sz="1800" b="0" dirty="0" err="1">
                <a:latin typeface="+mn-lt"/>
              </a:rPr>
              <a:t>yüzeyinin</a:t>
            </a:r>
            <a:r>
              <a:rPr lang="en-US" sz="1800" b="0" dirty="0">
                <a:latin typeface="+mn-lt"/>
              </a:rPr>
              <a:t> </a:t>
            </a:r>
            <a:r>
              <a:rPr lang="en-US" sz="1800" b="0" dirty="0" err="1">
                <a:latin typeface="+mn-lt"/>
              </a:rPr>
              <a:t>belirlenmesi</a:t>
            </a:r>
            <a:r>
              <a:rPr lang="en-US" sz="1800" b="0" dirty="0">
                <a:latin typeface="+mn-lt"/>
              </a:rPr>
              <a:t> </a:t>
            </a:r>
            <a:r>
              <a:rPr lang="en-US" sz="1800" b="0" dirty="0" err="1">
                <a:latin typeface="+mn-lt"/>
              </a:rPr>
              <a:t>anlamına</a:t>
            </a:r>
            <a:r>
              <a:rPr lang="en-US" sz="1800" b="0" dirty="0">
                <a:latin typeface="+mn-lt"/>
              </a:rPr>
              <a:t> </a:t>
            </a:r>
            <a:r>
              <a:rPr lang="en-US" sz="1800" b="0" dirty="0" err="1">
                <a:latin typeface="+mn-lt"/>
              </a:rPr>
              <a:t>gelmektedir</a:t>
            </a:r>
            <a:r>
              <a:rPr lang="en-US" sz="1800" b="0" dirty="0">
                <a:latin typeface="+mn-lt"/>
              </a:rPr>
              <a:t>.</a:t>
            </a:r>
            <a:br>
              <a:rPr lang="tr-TR" sz="1800" b="0" dirty="0">
                <a:latin typeface="+mn-lt"/>
              </a:rPr>
            </a:br>
            <a:br>
              <a:rPr lang="tr-TR" sz="1800" b="0" dirty="0">
                <a:latin typeface="+mn-lt"/>
              </a:rPr>
            </a:br>
            <a:br>
              <a:rPr lang="tr-TR" sz="1800" b="0" dirty="0">
                <a:latin typeface="+mn-lt"/>
              </a:rPr>
            </a:br>
            <a:br>
              <a:rPr lang="tr-TR" sz="1800" b="0" dirty="0">
                <a:latin typeface="+mn-lt"/>
              </a:rPr>
            </a:br>
            <a:r>
              <a:rPr lang="tr-TR" sz="1800" b="0" dirty="0">
                <a:latin typeface="+mn-lt"/>
              </a:rPr>
              <a:t>Analizin yapılacağı bölge, uzman gıda</a:t>
            </a:r>
            <a:br>
              <a:rPr lang="tr-TR" sz="1800" b="0" dirty="0">
                <a:latin typeface="+mn-lt"/>
              </a:rPr>
            </a:br>
            <a:r>
              <a:rPr lang="tr-TR" sz="1800" b="0" dirty="0">
                <a:latin typeface="+mn-lt"/>
              </a:rPr>
              <a:t>mühendisinin görüşü doğrultusunda sınırları belirlenmiş ekmeğin orta bölümünden 600*840 piksel2’lik bir dikdörtgensel bölge olarak belirlenmiştir. </a:t>
            </a:r>
            <a:br>
              <a:rPr lang="tr-TR" sz="1800" b="0" dirty="0">
                <a:latin typeface="+mn-lt"/>
              </a:rPr>
            </a:br>
            <a:br>
              <a:rPr lang="tr-TR" sz="1800" b="0" dirty="0">
                <a:latin typeface="+mn-lt"/>
              </a:rPr>
            </a:br>
            <a:br>
              <a:rPr lang="tr-TR" sz="1800" b="0" dirty="0">
                <a:latin typeface="+mn-lt"/>
              </a:rPr>
            </a:br>
            <a:endParaRPr lang="en-US" sz="1800" b="0" dirty="0">
              <a:latin typeface="+mn-lt"/>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11" name="Picture 10">
            <a:extLst>
              <a:ext uri="{FF2B5EF4-FFF2-40B4-BE49-F238E27FC236}">
                <a16:creationId xmlns:a16="http://schemas.microsoft.com/office/drawing/2014/main" id="{B3295048-9E76-E57A-008D-D592AF642636}"/>
              </a:ext>
            </a:extLst>
          </p:cNvPr>
          <p:cNvPicPr>
            <a:picLocks noChangeAspect="1"/>
          </p:cNvPicPr>
          <p:nvPr/>
        </p:nvPicPr>
        <p:blipFill>
          <a:blip r:embed="rId2"/>
          <a:stretch>
            <a:fillRect/>
          </a:stretch>
        </p:blipFill>
        <p:spPr>
          <a:xfrm>
            <a:off x="600075" y="550216"/>
            <a:ext cx="1973015" cy="213799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9CC0CACF-AEE3-2BF6-70C9-D17E9DF73CD4}"/>
              </a:ext>
            </a:extLst>
          </p:cNvPr>
          <p:cNvPicPr>
            <a:picLocks noChangeAspect="1"/>
          </p:cNvPicPr>
          <p:nvPr/>
        </p:nvPicPr>
        <p:blipFill>
          <a:blip r:embed="rId3"/>
          <a:stretch>
            <a:fillRect/>
          </a:stretch>
        </p:blipFill>
        <p:spPr>
          <a:xfrm>
            <a:off x="411101" y="3064890"/>
            <a:ext cx="2350962" cy="255697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8568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41" name="TextBox 40">
            <a:extLst>
              <a:ext uri="{FF2B5EF4-FFF2-40B4-BE49-F238E27FC236}">
                <a16:creationId xmlns:a16="http://schemas.microsoft.com/office/drawing/2014/main" id="{97384F1B-6A72-E00A-408A-2F4CD810FE7E}"/>
              </a:ext>
            </a:extLst>
          </p:cNvPr>
          <p:cNvSpPr txBox="1"/>
          <p:nvPr/>
        </p:nvSpPr>
        <p:spPr>
          <a:xfrm>
            <a:off x="2589291" y="1023042"/>
            <a:ext cx="7088863" cy="2062103"/>
          </a:xfrm>
          <a:prstGeom prst="rect">
            <a:avLst/>
          </a:prstGeom>
          <a:noFill/>
        </p:spPr>
        <p:txBody>
          <a:bodyPr wrap="square" rtlCol="0">
            <a:spAutoFit/>
          </a:bodyPr>
          <a:lstStyle/>
          <a:p>
            <a:r>
              <a:rPr lang="en-US" sz="2000" b="1" dirty="0" err="1"/>
              <a:t>Bağlantılı</a:t>
            </a:r>
            <a:r>
              <a:rPr lang="en-US" sz="2000" b="1" dirty="0"/>
              <a:t> </a:t>
            </a:r>
            <a:r>
              <a:rPr lang="en-US" sz="2000" b="1" dirty="0" err="1"/>
              <a:t>Bileşen</a:t>
            </a:r>
            <a:r>
              <a:rPr lang="en-US" sz="2000" b="1" dirty="0"/>
              <a:t> </a:t>
            </a:r>
            <a:r>
              <a:rPr lang="en-US" sz="2000" b="1" dirty="0" err="1"/>
              <a:t>Etiketleme</a:t>
            </a:r>
            <a:r>
              <a:rPr lang="en-US" sz="2000" b="1" dirty="0"/>
              <a:t> İle </a:t>
            </a:r>
            <a:r>
              <a:rPr lang="en-US" sz="2000" b="1" dirty="0" err="1"/>
              <a:t>Gözenek</a:t>
            </a:r>
            <a:r>
              <a:rPr lang="en-US" sz="2000" b="1" dirty="0"/>
              <a:t> </a:t>
            </a:r>
            <a:r>
              <a:rPr lang="en-US" sz="2000" b="1" dirty="0" err="1"/>
              <a:t>Etiketleme</a:t>
            </a:r>
            <a:r>
              <a:rPr lang="tr-TR" sz="2000" b="1" dirty="0"/>
              <a:t> : </a:t>
            </a:r>
          </a:p>
          <a:p>
            <a:r>
              <a:rPr lang="en-US" dirty="0" err="1"/>
              <a:t>İkili</a:t>
            </a:r>
            <a:r>
              <a:rPr lang="en-US" dirty="0"/>
              <a:t> </a:t>
            </a:r>
            <a:r>
              <a:rPr lang="en-US" dirty="0" err="1"/>
              <a:t>görüntü</a:t>
            </a:r>
            <a:r>
              <a:rPr lang="en-US" dirty="0"/>
              <a:t> </a:t>
            </a:r>
            <a:r>
              <a:rPr lang="en-US" dirty="0" err="1"/>
              <a:t>haline</a:t>
            </a:r>
            <a:r>
              <a:rPr lang="en-US" dirty="0"/>
              <a:t> </a:t>
            </a:r>
            <a:r>
              <a:rPr lang="en-US" dirty="0" err="1"/>
              <a:t>gelen</a:t>
            </a:r>
            <a:r>
              <a:rPr lang="en-US" dirty="0"/>
              <a:t> </a:t>
            </a:r>
            <a:r>
              <a:rPr lang="en-US" dirty="0" err="1"/>
              <a:t>bölütlenmiş</a:t>
            </a:r>
            <a:r>
              <a:rPr lang="en-US" dirty="0"/>
              <a:t> </a:t>
            </a:r>
            <a:r>
              <a:rPr lang="en-US" dirty="0" err="1"/>
              <a:t>gözenek</a:t>
            </a:r>
            <a:r>
              <a:rPr lang="en-US" dirty="0"/>
              <a:t> </a:t>
            </a:r>
            <a:r>
              <a:rPr lang="en-US" dirty="0" err="1"/>
              <a:t>görüntülerine</a:t>
            </a:r>
            <a:r>
              <a:rPr lang="en-US" dirty="0"/>
              <a:t> </a:t>
            </a:r>
            <a:r>
              <a:rPr lang="en-US" dirty="0" err="1"/>
              <a:t>Bağlantılı</a:t>
            </a:r>
            <a:r>
              <a:rPr lang="en-US" dirty="0"/>
              <a:t> </a:t>
            </a:r>
            <a:r>
              <a:rPr lang="en-US" dirty="0" err="1"/>
              <a:t>Bileşen</a:t>
            </a:r>
            <a:r>
              <a:rPr lang="en-US" dirty="0"/>
              <a:t> </a:t>
            </a:r>
            <a:r>
              <a:rPr lang="en-US" dirty="0" err="1"/>
              <a:t>Etiketleme</a:t>
            </a:r>
            <a:r>
              <a:rPr lang="en-US" dirty="0"/>
              <a:t> (BBE) </a:t>
            </a:r>
            <a:r>
              <a:rPr lang="en-US" dirty="0" err="1"/>
              <a:t>yöntemi</a:t>
            </a:r>
            <a:r>
              <a:rPr lang="en-US" dirty="0"/>
              <a:t> </a:t>
            </a:r>
            <a:r>
              <a:rPr lang="en-US" dirty="0" err="1"/>
              <a:t>uygulanmıştır</a:t>
            </a:r>
            <a:r>
              <a:rPr lang="en-US" dirty="0"/>
              <a:t>. BBE </a:t>
            </a:r>
            <a:r>
              <a:rPr lang="en-US" dirty="0" err="1"/>
              <a:t>siyah-beyaz</a:t>
            </a:r>
            <a:r>
              <a:rPr lang="en-US" dirty="0"/>
              <a:t> </a:t>
            </a:r>
            <a:r>
              <a:rPr lang="en-US" dirty="0" err="1"/>
              <a:t>görüntüler</a:t>
            </a:r>
            <a:r>
              <a:rPr lang="en-US" dirty="0"/>
              <a:t> </a:t>
            </a:r>
            <a:r>
              <a:rPr lang="en-US" dirty="0" err="1"/>
              <a:t>üzerine</a:t>
            </a:r>
            <a:r>
              <a:rPr lang="en-US" dirty="0"/>
              <a:t> </a:t>
            </a:r>
            <a:r>
              <a:rPr lang="en-US" dirty="0" err="1"/>
              <a:t>uygulanmakta</a:t>
            </a:r>
            <a:r>
              <a:rPr lang="en-US" dirty="0"/>
              <a:t> </a:t>
            </a:r>
            <a:r>
              <a:rPr lang="en-US" dirty="0" err="1"/>
              <a:t>olup</a:t>
            </a:r>
            <a:r>
              <a:rPr lang="en-US" dirty="0"/>
              <a:t> </a:t>
            </a:r>
            <a:r>
              <a:rPr lang="en-US" dirty="0" err="1"/>
              <a:t>birbiri</a:t>
            </a:r>
            <a:r>
              <a:rPr lang="en-US" dirty="0"/>
              <a:t> </a:t>
            </a:r>
            <a:r>
              <a:rPr lang="en-US" dirty="0" err="1"/>
              <a:t>ile</a:t>
            </a:r>
            <a:r>
              <a:rPr lang="en-US" dirty="0"/>
              <a:t> 4’lü </a:t>
            </a:r>
            <a:r>
              <a:rPr lang="en-US" dirty="0" err="1"/>
              <a:t>ya</a:t>
            </a:r>
            <a:r>
              <a:rPr lang="en-US" dirty="0"/>
              <a:t> da 8’li </a:t>
            </a:r>
            <a:r>
              <a:rPr lang="en-US" dirty="0" err="1"/>
              <a:t>komşuluğa</a:t>
            </a:r>
            <a:r>
              <a:rPr lang="en-US" dirty="0"/>
              <a:t> </a:t>
            </a:r>
            <a:r>
              <a:rPr lang="en-US" dirty="0" err="1"/>
              <a:t>sahip</a:t>
            </a:r>
            <a:r>
              <a:rPr lang="en-US" dirty="0"/>
              <a:t> </a:t>
            </a:r>
            <a:r>
              <a:rPr lang="en-US" dirty="0" err="1"/>
              <a:t>piksellerin</a:t>
            </a:r>
            <a:r>
              <a:rPr lang="en-US" dirty="0"/>
              <a:t> </a:t>
            </a:r>
            <a:r>
              <a:rPr lang="en-US" dirty="0" err="1"/>
              <a:t>bir</a:t>
            </a:r>
            <a:r>
              <a:rPr lang="en-US" dirty="0"/>
              <a:t> </a:t>
            </a:r>
            <a:r>
              <a:rPr lang="en-US" dirty="0" err="1"/>
              <a:t>grup</a:t>
            </a:r>
            <a:r>
              <a:rPr lang="en-US" dirty="0"/>
              <a:t> </a:t>
            </a:r>
            <a:r>
              <a:rPr lang="en-US" dirty="0" err="1"/>
              <a:t>içerisinde</a:t>
            </a:r>
            <a:r>
              <a:rPr lang="en-US" dirty="0"/>
              <a:t> </a:t>
            </a:r>
            <a:r>
              <a:rPr lang="en-US" dirty="0" err="1"/>
              <a:t>toplanmasını</a:t>
            </a:r>
            <a:r>
              <a:rPr lang="en-US" dirty="0"/>
              <a:t> </a:t>
            </a:r>
            <a:r>
              <a:rPr lang="en-US" dirty="0" err="1"/>
              <a:t>sağlayan</a:t>
            </a:r>
            <a:r>
              <a:rPr lang="en-US" dirty="0"/>
              <a:t> </a:t>
            </a:r>
            <a:r>
              <a:rPr lang="en-US" dirty="0" err="1"/>
              <a:t>bir</a:t>
            </a:r>
            <a:r>
              <a:rPr lang="en-US" dirty="0"/>
              <a:t> </a:t>
            </a:r>
            <a:r>
              <a:rPr lang="en-US" dirty="0" err="1"/>
              <a:t>işlemdir</a:t>
            </a:r>
            <a:r>
              <a:rPr lang="en-US" dirty="0"/>
              <a:t>. Bu </a:t>
            </a:r>
            <a:r>
              <a:rPr lang="en-US" dirty="0" err="1"/>
              <a:t>gruplama</a:t>
            </a:r>
            <a:r>
              <a:rPr lang="en-US" dirty="0"/>
              <a:t> </a:t>
            </a:r>
            <a:r>
              <a:rPr lang="en-US" dirty="0" err="1"/>
              <a:t>sonucunda</a:t>
            </a:r>
            <a:r>
              <a:rPr lang="en-US" dirty="0"/>
              <a:t>, </a:t>
            </a:r>
            <a:r>
              <a:rPr lang="en-US" dirty="0" err="1"/>
              <a:t>resim</a:t>
            </a:r>
            <a:r>
              <a:rPr lang="en-US" dirty="0"/>
              <a:t> </a:t>
            </a:r>
            <a:r>
              <a:rPr lang="en-US" dirty="0" err="1"/>
              <a:t>üzerindeki</a:t>
            </a:r>
            <a:r>
              <a:rPr lang="en-US" dirty="0"/>
              <a:t> her </a:t>
            </a:r>
            <a:r>
              <a:rPr lang="en-US" dirty="0" err="1"/>
              <a:t>bir</a:t>
            </a:r>
            <a:r>
              <a:rPr lang="en-US" dirty="0"/>
              <a:t> </a:t>
            </a:r>
            <a:r>
              <a:rPr lang="en-US" dirty="0" err="1"/>
              <a:t>grup</a:t>
            </a:r>
            <a:r>
              <a:rPr lang="en-US" dirty="0"/>
              <a:t> </a:t>
            </a:r>
            <a:r>
              <a:rPr lang="en-US" dirty="0" err="1"/>
              <a:t>bir</a:t>
            </a:r>
            <a:r>
              <a:rPr lang="en-US" dirty="0"/>
              <a:t> </a:t>
            </a:r>
            <a:r>
              <a:rPr lang="en-US" dirty="0" err="1"/>
              <a:t>nesneyi</a:t>
            </a:r>
            <a:r>
              <a:rPr lang="en-US" dirty="0"/>
              <a:t> </a:t>
            </a:r>
            <a:r>
              <a:rPr lang="en-US" dirty="0" err="1"/>
              <a:t>temsil</a:t>
            </a:r>
            <a:r>
              <a:rPr lang="en-US" dirty="0"/>
              <a:t> </a:t>
            </a:r>
            <a:r>
              <a:rPr lang="en-US" dirty="0" err="1"/>
              <a:t>edecek</a:t>
            </a:r>
            <a:r>
              <a:rPr lang="en-US" dirty="0"/>
              <a:t> </a:t>
            </a:r>
            <a:r>
              <a:rPr lang="en-US" dirty="0" err="1"/>
              <a:t>şekilde</a:t>
            </a:r>
            <a:r>
              <a:rPr lang="en-US" dirty="0"/>
              <a:t> </a:t>
            </a:r>
            <a:r>
              <a:rPr lang="en-US" dirty="0" err="1"/>
              <a:t>numaralandırılmaktadır</a:t>
            </a:r>
            <a:endParaRPr lang="en-US" dirty="0"/>
          </a:p>
        </p:txBody>
      </p:sp>
      <p:pic>
        <p:nvPicPr>
          <p:cNvPr id="43" name="Picture 42">
            <a:extLst>
              <a:ext uri="{FF2B5EF4-FFF2-40B4-BE49-F238E27FC236}">
                <a16:creationId xmlns:a16="http://schemas.microsoft.com/office/drawing/2014/main" id="{24D9C18F-692A-EF2E-3A31-80DDC8CE9FC0}"/>
              </a:ext>
            </a:extLst>
          </p:cNvPr>
          <p:cNvPicPr>
            <a:picLocks noChangeAspect="1"/>
          </p:cNvPicPr>
          <p:nvPr/>
        </p:nvPicPr>
        <p:blipFill>
          <a:blip r:embed="rId2"/>
          <a:stretch>
            <a:fillRect/>
          </a:stretch>
        </p:blipFill>
        <p:spPr>
          <a:xfrm>
            <a:off x="267945" y="3562349"/>
            <a:ext cx="3858185" cy="29813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5" name="Picture 44">
            <a:extLst>
              <a:ext uri="{FF2B5EF4-FFF2-40B4-BE49-F238E27FC236}">
                <a16:creationId xmlns:a16="http://schemas.microsoft.com/office/drawing/2014/main" id="{A9B63DA5-F58F-ED0F-0913-426728236ABA}"/>
              </a:ext>
            </a:extLst>
          </p:cNvPr>
          <p:cNvPicPr>
            <a:picLocks noChangeAspect="1"/>
          </p:cNvPicPr>
          <p:nvPr/>
        </p:nvPicPr>
        <p:blipFill>
          <a:blip r:embed="rId3"/>
          <a:stretch>
            <a:fillRect/>
          </a:stretch>
        </p:blipFill>
        <p:spPr>
          <a:xfrm>
            <a:off x="7242714" y="3489668"/>
            <a:ext cx="3082728" cy="31303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11930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lide Number Placeholder 217">
            <a:extLst>
              <a:ext uri="{FF2B5EF4-FFF2-40B4-BE49-F238E27FC236}">
                <a16:creationId xmlns:a16="http://schemas.microsoft.com/office/drawing/2014/main" id="{C29F391A-4647-2731-26B5-3B262D8730A1}"/>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9</a:t>
            </a:fld>
            <a:endParaRPr lang="en-US"/>
          </a:p>
        </p:txBody>
      </p:sp>
      <p:sp>
        <p:nvSpPr>
          <p:cNvPr id="61" name="TextBox 60">
            <a:extLst>
              <a:ext uri="{FF2B5EF4-FFF2-40B4-BE49-F238E27FC236}">
                <a16:creationId xmlns:a16="http://schemas.microsoft.com/office/drawing/2014/main" id="{8FA2C206-20CC-7F06-8AA3-3BBB66A6C28E}"/>
              </a:ext>
            </a:extLst>
          </p:cNvPr>
          <p:cNvSpPr txBox="1"/>
          <p:nvPr/>
        </p:nvSpPr>
        <p:spPr>
          <a:xfrm>
            <a:off x="1122631" y="1290637"/>
            <a:ext cx="10176094" cy="4585871"/>
          </a:xfrm>
          <a:prstGeom prst="rect">
            <a:avLst/>
          </a:prstGeom>
          <a:noFill/>
        </p:spPr>
        <p:txBody>
          <a:bodyPr wrap="square" rtlCol="0">
            <a:spAutoFit/>
          </a:bodyPr>
          <a:lstStyle/>
          <a:p>
            <a:r>
              <a:rPr lang="en-US" sz="2400" b="1" dirty="0" err="1"/>
              <a:t>Gözeneklerin</a:t>
            </a:r>
            <a:r>
              <a:rPr lang="en-US" sz="2400" b="1" dirty="0"/>
              <a:t> </a:t>
            </a:r>
            <a:r>
              <a:rPr lang="en-US" sz="2400" b="1" dirty="0" err="1"/>
              <a:t>Büyüklüklerine</a:t>
            </a:r>
            <a:r>
              <a:rPr lang="en-US" sz="2400" b="1" dirty="0"/>
              <a:t> </a:t>
            </a:r>
            <a:r>
              <a:rPr lang="en-US" sz="2400" b="1" dirty="0" err="1"/>
              <a:t>Göre</a:t>
            </a:r>
            <a:r>
              <a:rPr lang="en-US" sz="2400" b="1" dirty="0"/>
              <a:t> </a:t>
            </a:r>
            <a:r>
              <a:rPr lang="en-US" sz="2400" b="1" dirty="0" err="1"/>
              <a:t>Sınıflandırılması</a:t>
            </a:r>
            <a:r>
              <a:rPr lang="tr-TR" sz="2400" b="1" dirty="0"/>
              <a:t> :</a:t>
            </a:r>
          </a:p>
          <a:p>
            <a:r>
              <a:rPr lang="en-US" sz="2000" dirty="0" err="1"/>
              <a:t>Yapılan</a:t>
            </a:r>
            <a:r>
              <a:rPr lang="en-US" sz="2000" dirty="0"/>
              <a:t> </a:t>
            </a:r>
            <a:r>
              <a:rPr lang="en-US" sz="2000" dirty="0" err="1"/>
              <a:t>çalışmada</a:t>
            </a:r>
            <a:r>
              <a:rPr lang="en-US" sz="2000" dirty="0"/>
              <a:t> </a:t>
            </a:r>
            <a:r>
              <a:rPr lang="en-US" sz="2000" dirty="0" err="1"/>
              <a:t>farklı</a:t>
            </a:r>
            <a:r>
              <a:rPr lang="en-US" sz="2000" dirty="0"/>
              <a:t> </a:t>
            </a:r>
            <a:r>
              <a:rPr lang="en-US" sz="2000" dirty="0" err="1"/>
              <a:t>büyüklükteki</a:t>
            </a:r>
            <a:r>
              <a:rPr lang="en-US" sz="2000" dirty="0"/>
              <a:t> </a:t>
            </a:r>
            <a:r>
              <a:rPr lang="en-US" sz="2000" dirty="0" err="1"/>
              <a:t>gözeneklerin</a:t>
            </a:r>
            <a:r>
              <a:rPr lang="en-US" sz="2000" dirty="0"/>
              <a:t> </a:t>
            </a:r>
            <a:r>
              <a:rPr lang="en-US" sz="2000" dirty="0" err="1"/>
              <a:t>sayılarındaki</a:t>
            </a:r>
            <a:r>
              <a:rPr lang="en-US" sz="2000" dirty="0"/>
              <a:t> </a:t>
            </a:r>
            <a:r>
              <a:rPr lang="en-US" sz="2000" dirty="0" err="1"/>
              <a:t>değişimlerin</a:t>
            </a:r>
            <a:r>
              <a:rPr lang="en-US" sz="2000" dirty="0"/>
              <a:t> </a:t>
            </a:r>
            <a:r>
              <a:rPr lang="en-US" sz="2000" dirty="0" err="1"/>
              <a:t>gözlenmesi</a:t>
            </a:r>
            <a:r>
              <a:rPr lang="en-US" sz="2000" dirty="0"/>
              <a:t> </a:t>
            </a:r>
            <a:r>
              <a:rPr lang="en-US" sz="2000" dirty="0" err="1"/>
              <a:t>amacıyla</a:t>
            </a:r>
            <a:r>
              <a:rPr lang="en-US" sz="2000" dirty="0"/>
              <a:t> </a:t>
            </a:r>
            <a:r>
              <a:rPr lang="en-US" sz="2000" dirty="0" err="1"/>
              <a:t>gözenekler</a:t>
            </a:r>
            <a:r>
              <a:rPr lang="en-US" sz="2000" dirty="0"/>
              <a:t> 0,002mm2 -1mm2 , 1mm2 -3mm2 , 3mm2 -5mm2 </a:t>
            </a:r>
            <a:r>
              <a:rPr lang="en-US" sz="2000" dirty="0" err="1"/>
              <a:t>ve</a:t>
            </a:r>
            <a:r>
              <a:rPr lang="en-US" sz="2000" dirty="0"/>
              <a:t> 5mm2 - 7mm2 </a:t>
            </a:r>
            <a:r>
              <a:rPr lang="en-US" sz="2000" dirty="0" err="1"/>
              <a:t>olmak</a:t>
            </a:r>
            <a:r>
              <a:rPr lang="en-US" sz="2000" dirty="0"/>
              <a:t> </a:t>
            </a:r>
            <a:r>
              <a:rPr lang="en-US" sz="2000" dirty="0" err="1"/>
              <a:t>üzere</a:t>
            </a:r>
            <a:r>
              <a:rPr lang="en-US" sz="2000" dirty="0"/>
              <a:t> 4 </a:t>
            </a:r>
            <a:r>
              <a:rPr lang="en-US" sz="2000" dirty="0" err="1"/>
              <a:t>sınıfa</a:t>
            </a:r>
            <a:r>
              <a:rPr lang="en-US" sz="2000" dirty="0"/>
              <a:t> </a:t>
            </a:r>
            <a:r>
              <a:rPr lang="en-US" sz="2000" dirty="0" err="1"/>
              <a:t>ayrılmıştır</a:t>
            </a:r>
            <a:r>
              <a:rPr lang="en-US" sz="2000" dirty="0"/>
              <a:t>. Her </a:t>
            </a:r>
            <a:r>
              <a:rPr lang="en-US" sz="2000" dirty="0" err="1"/>
              <a:t>bir</a:t>
            </a:r>
            <a:r>
              <a:rPr lang="en-US" sz="2000" dirty="0"/>
              <a:t> </a:t>
            </a:r>
            <a:r>
              <a:rPr lang="en-US" sz="2000" dirty="0" err="1"/>
              <a:t>sınıf</a:t>
            </a:r>
            <a:r>
              <a:rPr lang="en-US" sz="2000" dirty="0"/>
              <a:t>, </a:t>
            </a:r>
            <a:r>
              <a:rPr lang="en-US" sz="2000" dirty="0" err="1"/>
              <a:t>bir</a:t>
            </a:r>
            <a:r>
              <a:rPr lang="en-US" sz="2000" dirty="0"/>
              <a:t> </a:t>
            </a:r>
            <a:r>
              <a:rPr lang="en-US" sz="2000" dirty="0" err="1"/>
              <a:t>etiket</a:t>
            </a:r>
            <a:r>
              <a:rPr lang="en-US" sz="2000" dirty="0"/>
              <a:t> </a:t>
            </a:r>
            <a:r>
              <a:rPr lang="en-US" sz="2000" dirty="0" err="1"/>
              <a:t>grubuna</a:t>
            </a:r>
            <a:r>
              <a:rPr lang="en-US" sz="2000" dirty="0"/>
              <a:t> </a:t>
            </a:r>
            <a:r>
              <a:rPr lang="en-US" sz="2000" dirty="0" err="1"/>
              <a:t>dâhil</a:t>
            </a:r>
            <a:r>
              <a:rPr lang="en-US" sz="2000" dirty="0"/>
              <a:t> </a:t>
            </a:r>
            <a:r>
              <a:rPr lang="en-US" sz="2000" dirty="0" err="1"/>
              <a:t>edilmiştir</a:t>
            </a:r>
            <a:r>
              <a:rPr lang="en-US" sz="2000" dirty="0"/>
              <a:t>. </a:t>
            </a:r>
            <a:r>
              <a:rPr lang="en-US" sz="2000" dirty="0" err="1"/>
              <a:t>Böylelikle</a:t>
            </a:r>
            <a:r>
              <a:rPr lang="en-US" sz="2000" dirty="0"/>
              <a:t> her </a:t>
            </a:r>
            <a:r>
              <a:rPr lang="en-US" sz="2000" dirty="0" err="1"/>
              <a:t>bir</a:t>
            </a:r>
            <a:r>
              <a:rPr lang="en-US" sz="2000" dirty="0"/>
              <a:t> </a:t>
            </a:r>
            <a:r>
              <a:rPr lang="en-US" sz="2000" dirty="0" err="1"/>
              <a:t>gruptaki</a:t>
            </a:r>
            <a:r>
              <a:rPr lang="tr-TR" sz="2000" dirty="0"/>
              <a:t> </a:t>
            </a:r>
            <a:r>
              <a:rPr lang="en-US" sz="2000" dirty="0" err="1"/>
              <a:t>gözeneklerin</a:t>
            </a:r>
            <a:r>
              <a:rPr lang="en-US" sz="2000" dirty="0"/>
              <a:t> </a:t>
            </a:r>
            <a:r>
              <a:rPr lang="en-US" sz="2000" dirty="0" err="1"/>
              <a:t>önce</a:t>
            </a:r>
            <a:r>
              <a:rPr lang="en-US" sz="2000" dirty="0"/>
              <a:t> </a:t>
            </a:r>
            <a:r>
              <a:rPr lang="en-US" sz="2000" dirty="0" err="1"/>
              <a:t>sınırları</a:t>
            </a:r>
            <a:r>
              <a:rPr lang="en-US" sz="2000" dirty="0"/>
              <a:t> </a:t>
            </a:r>
            <a:r>
              <a:rPr lang="en-US" sz="2000" dirty="0" err="1"/>
              <a:t>belirlenmiş</a:t>
            </a:r>
            <a:r>
              <a:rPr lang="en-US" sz="2000" dirty="0"/>
              <a:t> </a:t>
            </a:r>
            <a:r>
              <a:rPr lang="en-US" sz="2000" dirty="0" err="1"/>
              <a:t>sonra</a:t>
            </a:r>
            <a:r>
              <a:rPr lang="en-US" sz="2000" dirty="0"/>
              <a:t> da </a:t>
            </a:r>
            <a:r>
              <a:rPr lang="en-US" sz="2000" dirty="0" err="1"/>
              <a:t>bu</a:t>
            </a:r>
            <a:r>
              <a:rPr lang="en-US" sz="2000" dirty="0"/>
              <a:t> </a:t>
            </a:r>
            <a:r>
              <a:rPr lang="en-US" sz="2000" dirty="0" err="1"/>
              <a:t>sınırlara</a:t>
            </a:r>
            <a:r>
              <a:rPr lang="en-US" sz="2000" dirty="0"/>
              <a:t> </a:t>
            </a:r>
            <a:r>
              <a:rPr lang="en-US" sz="2000" dirty="0" err="1"/>
              <a:t>etiket</a:t>
            </a:r>
            <a:r>
              <a:rPr lang="en-US" sz="2000" dirty="0"/>
              <a:t> </a:t>
            </a:r>
            <a:r>
              <a:rPr lang="en-US" sz="2000" dirty="0" err="1"/>
              <a:t>grubuna</a:t>
            </a:r>
            <a:r>
              <a:rPr lang="en-US" sz="2000" dirty="0"/>
              <a:t> </a:t>
            </a:r>
            <a:r>
              <a:rPr lang="en-US" sz="2000" dirty="0" err="1"/>
              <a:t>göre</a:t>
            </a:r>
            <a:r>
              <a:rPr lang="en-US" sz="2000" dirty="0"/>
              <a:t>, </a:t>
            </a:r>
            <a:r>
              <a:rPr lang="tr-TR" sz="2000" dirty="0"/>
              <a:t>önceki sayfada </a:t>
            </a:r>
            <a:r>
              <a:rPr lang="en-US" sz="2000" dirty="0" err="1"/>
              <a:t>görüldüğü</a:t>
            </a:r>
            <a:r>
              <a:rPr lang="en-US" sz="2000" dirty="0"/>
              <a:t> </a:t>
            </a:r>
            <a:r>
              <a:rPr lang="en-US" sz="2000" dirty="0" err="1"/>
              <a:t>gibi</a:t>
            </a:r>
            <a:r>
              <a:rPr lang="en-US" sz="2000" dirty="0"/>
              <a:t>, </a:t>
            </a:r>
            <a:r>
              <a:rPr lang="en-US" sz="2000" dirty="0" err="1"/>
              <a:t>bir</a:t>
            </a:r>
            <a:r>
              <a:rPr lang="en-US" sz="2000" dirty="0"/>
              <a:t> </a:t>
            </a:r>
            <a:r>
              <a:rPr lang="en-US" sz="2000" dirty="0" err="1"/>
              <a:t>renk</a:t>
            </a:r>
            <a:r>
              <a:rPr lang="en-US" sz="2000" dirty="0"/>
              <a:t> </a:t>
            </a:r>
            <a:r>
              <a:rPr lang="en-US" sz="2000" dirty="0" err="1"/>
              <a:t>değeri</a:t>
            </a:r>
            <a:r>
              <a:rPr lang="en-US" sz="2000" dirty="0"/>
              <a:t> </a:t>
            </a:r>
            <a:r>
              <a:rPr lang="en-US" sz="2000" dirty="0" err="1"/>
              <a:t>atanarak</a:t>
            </a:r>
            <a:r>
              <a:rPr lang="en-US" sz="2000" dirty="0"/>
              <a:t> </a:t>
            </a:r>
            <a:r>
              <a:rPr lang="en-US" sz="2000" dirty="0" err="1"/>
              <a:t>otomatik</a:t>
            </a:r>
            <a:r>
              <a:rPr lang="en-US" sz="2000" dirty="0"/>
              <a:t> </a:t>
            </a:r>
            <a:r>
              <a:rPr lang="en-US" sz="2000" dirty="0" err="1"/>
              <a:t>olarak</a:t>
            </a:r>
            <a:r>
              <a:rPr lang="en-US" sz="2000" dirty="0"/>
              <a:t> </a:t>
            </a:r>
            <a:r>
              <a:rPr lang="en-US" sz="2000" dirty="0" err="1"/>
              <a:t>renklendirilmesi</a:t>
            </a:r>
            <a:r>
              <a:rPr lang="en-US" sz="2000" dirty="0"/>
              <a:t> </a:t>
            </a:r>
            <a:r>
              <a:rPr lang="en-US" sz="2000" dirty="0" err="1"/>
              <a:t>yapılmıştır</a:t>
            </a:r>
            <a:r>
              <a:rPr lang="en-US" sz="2000" dirty="0"/>
              <a:t>.</a:t>
            </a:r>
            <a:endParaRPr lang="tr-TR" sz="2000" dirty="0"/>
          </a:p>
          <a:p>
            <a:endParaRPr lang="tr-TR" sz="2400" b="1" dirty="0"/>
          </a:p>
          <a:p>
            <a:r>
              <a:rPr lang="en-US" sz="2400" b="1" dirty="0"/>
              <a:t>ZSI </a:t>
            </a:r>
            <a:r>
              <a:rPr lang="en-US" sz="2400" b="1" dirty="0" err="1"/>
              <a:t>Başarım</a:t>
            </a:r>
            <a:r>
              <a:rPr lang="en-US" sz="2400" b="1" dirty="0"/>
              <a:t> </a:t>
            </a:r>
            <a:r>
              <a:rPr lang="en-US" sz="2400" b="1" dirty="0" err="1"/>
              <a:t>İndeksinin</a:t>
            </a:r>
            <a:r>
              <a:rPr lang="en-US" sz="2400" b="1" dirty="0"/>
              <a:t> </a:t>
            </a:r>
            <a:r>
              <a:rPr lang="en-US" sz="2400" b="1" dirty="0" err="1"/>
              <a:t>Belirlenmesi</a:t>
            </a:r>
            <a:r>
              <a:rPr lang="tr-TR" sz="2400" b="1" dirty="0"/>
              <a:t> : </a:t>
            </a:r>
          </a:p>
          <a:p>
            <a:r>
              <a:rPr lang="en-US" sz="2000" dirty="0" err="1"/>
              <a:t>Çalışmada</a:t>
            </a:r>
            <a:r>
              <a:rPr lang="en-US" sz="2000" dirty="0"/>
              <a:t> </a:t>
            </a:r>
            <a:r>
              <a:rPr lang="en-US" sz="2000" dirty="0" err="1"/>
              <a:t>farklı</a:t>
            </a:r>
            <a:r>
              <a:rPr lang="en-US" sz="2000" dirty="0"/>
              <a:t> </a:t>
            </a:r>
            <a:r>
              <a:rPr lang="en-US" sz="2000" dirty="0" err="1"/>
              <a:t>katkı</a:t>
            </a:r>
            <a:r>
              <a:rPr lang="en-US" sz="2000" dirty="0"/>
              <a:t> </a:t>
            </a:r>
            <a:r>
              <a:rPr lang="en-US" sz="2000" dirty="0" err="1"/>
              <a:t>maddeli</a:t>
            </a:r>
            <a:r>
              <a:rPr lang="en-US" sz="2000" dirty="0"/>
              <a:t> </a:t>
            </a:r>
            <a:r>
              <a:rPr lang="en-US" sz="2000" dirty="0" err="1"/>
              <a:t>tüm</a:t>
            </a:r>
            <a:r>
              <a:rPr lang="en-US" sz="2000" dirty="0"/>
              <a:t> </a:t>
            </a:r>
            <a:r>
              <a:rPr lang="en-US" sz="2000" dirty="0" err="1"/>
              <a:t>ekmek</a:t>
            </a:r>
            <a:r>
              <a:rPr lang="en-US" sz="2000" dirty="0"/>
              <a:t> </a:t>
            </a:r>
            <a:r>
              <a:rPr lang="en-US" sz="2000" dirty="0" err="1"/>
              <a:t>görüntüleri</a:t>
            </a:r>
            <a:r>
              <a:rPr lang="en-US" sz="2000" dirty="0"/>
              <a:t> </a:t>
            </a:r>
            <a:r>
              <a:rPr lang="en-US" sz="2000" dirty="0" err="1"/>
              <a:t>kullanılarak</a:t>
            </a:r>
            <a:r>
              <a:rPr lang="en-US" sz="2000" dirty="0"/>
              <a:t> </a:t>
            </a:r>
            <a:r>
              <a:rPr lang="en-US" sz="2000" dirty="0" err="1"/>
              <a:t>otomatik</a:t>
            </a:r>
            <a:r>
              <a:rPr lang="en-US" sz="2000" dirty="0"/>
              <a:t> </a:t>
            </a:r>
            <a:r>
              <a:rPr lang="en-US" sz="2000" dirty="0" err="1"/>
              <a:t>bölütlenen</a:t>
            </a:r>
            <a:r>
              <a:rPr lang="en-US" sz="2000" dirty="0"/>
              <a:t> </a:t>
            </a:r>
            <a:r>
              <a:rPr lang="en-US" sz="2000" dirty="0" err="1"/>
              <a:t>gözeneklerin</a:t>
            </a:r>
            <a:r>
              <a:rPr lang="en-US" sz="2000" dirty="0"/>
              <a:t>, ImageJ </a:t>
            </a:r>
            <a:r>
              <a:rPr lang="en-US" sz="2000" dirty="0" err="1"/>
              <a:t>programında</a:t>
            </a:r>
            <a:r>
              <a:rPr lang="en-US" sz="2000" dirty="0"/>
              <a:t> </a:t>
            </a:r>
            <a:r>
              <a:rPr lang="en-US" sz="2000" dirty="0" err="1"/>
              <a:t>bir</a:t>
            </a:r>
            <a:r>
              <a:rPr lang="en-US" sz="2000" dirty="0"/>
              <a:t> </a:t>
            </a:r>
            <a:r>
              <a:rPr lang="en-US" sz="2000" dirty="0" err="1"/>
              <a:t>uzman</a:t>
            </a:r>
            <a:r>
              <a:rPr lang="en-US" sz="2000" dirty="0"/>
              <a:t> </a:t>
            </a:r>
            <a:r>
              <a:rPr lang="en-US" sz="2000" dirty="0" err="1"/>
              <a:t>gıda</a:t>
            </a:r>
            <a:r>
              <a:rPr lang="en-US" sz="2000" dirty="0"/>
              <a:t> </a:t>
            </a:r>
            <a:r>
              <a:rPr lang="en-US" sz="2000" dirty="0" err="1"/>
              <a:t>mühendisi</a:t>
            </a:r>
            <a:r>
              <a:rPr lang="en-US" sz="2000" dirty="0"/>
              <a:t> </a:t>
            </a:r>
            <a:r>
              <a:rPr lang="en-US" sz="2000" dirty="0" err="1"/>
              <a:t>yardımıyla</a:t>
            </a:r>
            <a:r>
              <a:rPr lang="en-US" sz="2000" dirty="0"/>
              <a:t> </a:t>
            </a:r>
            <a:r>
              <a:rPr lang="en-US" sz="2000" dirty="0" err="1"/>
              <a:t>elle</a:t>
            </a:r>
            <a:r>
              <a:rPr lang="en-US" sz="2000" dirty="0"/>
              <a:t> </a:t>
            </a:r>
            <a:r>
              <a:rPr lang="en-US" sz="2000" dirty="0" err="1"/>
              <a:t>bölütlenmesi</a:t>
            </a:r>
            <a:r>
              <a:rPr lang="en-US" sz="2000" dirty="0"/>
              <a:t> de </a:t>
            </a:r>
            <a:r>
              <a:rPr lang="en-US" sz="2000" dirty="0" err="1"/>
              <a:t>yapılmıştır</a:t>
            </a:r>
            <a:r>
              <a:rPr lang="en-US" sz="2000" dirty="0"/>
              <a:t>. </a:t>
            </a:r>
            <a:r>
              <a:rPr lang="en-US" sz="2000" dirty="0" err="1"/>
              <a:t>Üzerinde</a:t>
            </a:r>
            <a:r>
              <a:rPr lang="en-US" sz="2000" dirty="0"/>
              <a:t> </a:t>
            </a:r>
            <a:r>
              <a:rPr lang="en-US" sz="2000" dirty="0" err="1"/>
              <a:t>çalışılan</a:t>
            </a:r>
            <a:r>
              <a:rPr lang="en-US" sz="2000" dirty="0"/>
              <a:t> </a:t>
            </a:r>
            <a:r>
              <a:rPr lang="en-US" sz="2000" dirty="0" err="1"/>
              <a:t>ekmek</a:t>
            </a:r>
            <a:r>
              <a:rPr lang="en-US" sz="2000" dirty="0"/>
              <a:t> </a:t>
            </a:r>
            <a:r>
              <a:rPr lang="en-US" sz="2000" dirty="0" err="1"/>
              <a:t>görüntülerinden</a:t>
            </a:r>
            <a:r>
              <a:rPr lang="en-US" sz="2000" dirty="0"/>
              <a:t>, </a:t>
            </a:r>
            <a:r>
              <a:rPr lang="en-US" sz="2000" dirty="0" err="1"/>
              <a:t>otomatik</a:t>
            </a:r>
            <a:r>
              <a:rPr lang="en-US" sz="2000" dirty="0"/>
              <a:t> </a:t>
            </a:r>
            <a:r>
              <a:rPr lang="en-US" sz="2000" dirty="0" err="1"/>
              <a:t>bölütleme</a:t>
            </a:r>
            <a:r>
              <a:rPr lang="en-US" sz="2000" dirty="0"/>
              <a:t> </a:t>
            </a:r>
            <a:r>
              <a:rPr lang="en-US" sz="2000" dirty="0" err="1"/>
              <a:t>sonucu</a:t>
            </a:r>
            <a:r>
              <a:rPr lang="en-US" sz="2000" dirty="0"/>
              <a:t> </a:t>
            </a:r>
            <a:r>
              <a:rPr lang="en-US" sz="2000" dirty="0" err="1"/>
              <a:t>elde</a:t>
            </a:r>
            <a:r>
              <a:rPr lang="en-US" sz="2000" dirty="0"/>
              <a:t> </a:t>
            </a:r>
            <a:r>
              <a:rPr lang="en-US" sz="2000" dirty="0" err="1"/>
              <a:t>edilen</a:t>
            </a:r>
            <a:r>
              <a:rPr lang="en-US" sz="2000" dirty="0"/>
              <a:t> </a:t>
            </a:r>
            <a:r>
              <a:rPr lang="en-US" sz="2000" dirty="0" err="1"/>
              <a:t>gözenekler</a:t>
            </a:r>
            <a:r>
              <a:rPr lang="en-US" sz="2000" dirty="0"/>
              <a:t> </a:t>
            </a:r>
            <a:r>
              <a:rPr lang="en-US" sz="2000" dirty="0" err="1"/>
              <a:t>ile</a:t>
            </a:r>
            <a:r>
              <a:rPr lang="en-US" sz="2000" dirty="0"/>
              <a:t> </a:t>
            </a:r>
            <a:r>
              <a:rPr lang="en-US" sz="2000" dirty="0" err="1"/>
              <a:t>elle</a:t>
            </a:r>
            <a:r>
              <a:rPr lang="en-US" sz="2000" dirty="0"/>
              <a:t> </a:t>
            </a:r>
            <a:r>
              <a:rPr lang="en-US" sz="2000" dirty="0" err="1"/>
              <a:t>bölütleme</a:t>
            </a:r>
            <a:r>
              <a:rPr lang="en-US" sz="2000" dirty="0"/>
              <a:t> </a:t>
            </a:r>
            <a:r>
              <a:rPr lang="en-US" sz="2000" dirty="0" err="1"/>
              <a:t>sonucu</a:t>
            </a:r>
            <a:r>
              <a:rPr lang="en-US" sz="2000" dirty="0"/>
              <a:t> </a:t>
            </a:r>
            <a:r>
              <a:rPr lang="en-US" sz="2000" dirty="0" err="1"/>
              <a:t>elde</a:t>
            </a:r>
            <a:r>
              <a:rPr lang="en-US" sz="2000" dirty="0"/>
              <a:t> </a:t>
            </a:r>
            <a:r>
              <a:rPr lang="en-US" sz="2000" dirty="0" err="1"/>
              <a:t>edilen</a:t>
            </a:r>
            <a:r>
              <a:rPr lang="en-US" sz="2000" dirty="0"/>
              <a:t> </a:t>
            </a:r>
            <a:r>
              <a:rPr lang="en-US" sz="2000" dirty="0" err="1"/>
              <a:t>gözenekler</a:t>
            </a:r>
            <a:r>
              <a:rPr lang="en-US" sz="2000" dirty="0"/>
              <a:t> </a:t>
            </a:r>
            <a:r>
              <a:rPr lang="en-US" sz="2000" dirty="0" err="1"/>
              <a:t>üst</a:t>
            </a:r>
            <a:r>
              <a:rPr lang="en-US" sz="2000" dirty="0"/>
              <a:t> </a:t>
            </a:r>
            <a:r>
              <a:rPr lang="en-US" sz="2000" dirty="0" err="1"/>
              <a:t>üste</a:t>
            </a:r>
            <a:r>
              <a:rPr lang="en-US" sz="2000" dirty="0"/>
              <a:t> </a:t>
            </a:r>
            <a:r>
              <a:rPr lang="en-US" sz="2000" dirty="0" err="1"/>
              <a:t>çakıştırılarak</a:t>
            </a:r>
            <a:r>
              <a:rPr lang="en-US" sz="2000" dirty="0"/>
              <a:t> ZSI </a:t>
            </a:r>
            <a:r>
              <a:rPr lang="en-US" sz="2000" dirty="0" err="1"/>
              <a:t>başarım</a:t>
            </a:r>
            <a:r>
              <a:rPr lang="en-US" sz="2000" dirty="0"/>
              <a:t> </a:t>
            </a:r>
            <a:r>
              <a:rPr lang="en-US" sz="2000" dirty="0" err="1"/>
              <a:t>indeksi</a:t>
            </a:r>
            <a:r>
              <a:rPr lang="en-US" sz="2000" dirty="0"/>
              <a:t> </a:t>
            </a:r>
            <a:r>
              <a:rPr lang="en-US" sz="2000" dirty="0" err="1"/>
              <a:t>belirlenmiştir</a:t>
            </a:r>
            <a:endParaRPr lang="en-US" sz="2000" dirty="0"/>
          </a:p>
        </p:txBody>
      </p:sp>
    </p:spTree>
    <p:extLst>
      <p:ext uri="{BB962C8B-B14F-4D97-AF65-F5344CB8AC3E}">
        <p14:creationId xmlns:p14="http://schemas.microsoft.com/office/powerpoint/2010/main" val="245226979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{0F5968EE-8542-4BD5-B3EC-2C58BE6D09B6}tf78438558_win32</Template>
  <TotalTime>172</TotalTime>
  <Words>1216</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 Black</vt:lpstr>
      <vt:lpstr>Sabon Next LT</vt:lpstr>
      <vt:lpstr>Office Theme</vt:lpstr>
      <vt:lpstr>Görüntü işleme teknikleri kullanılarak ekmek doku analizi ve arayüz programının geliştirilmesi </vt:lpstr>
      <vt:lpstr>Giris</vt:lpstr>
      <vt:lpstr>PowerPoint Presentation</vt:lpstr>
      <vt:lpstr>Yapılan deney</vt:lpstr>
      <vt:lpstr>Yapılan Deney(Devam)</vt:lpstr>
      <vt:lpstr>PowerPoint Presentation</vt:lpstr>
      <vt:lpstr>Şekilde ise gözenek içleri doldurulmuş ve en büyük bağlı bileşen yöntemi kullanılarak bölütlenmiş ekmek yüzey görüntüsü gösterilmektedir. Böylelikle ekmek dokusu arka plandan ayırt edilmiştir. Bu da üzerinde doku analizi yapacağımız ekmek yüzeyinin belirlenmesi anlamına gelmektedir.    Analizin yapılacağı bölge, uzman gıda mühendisinin görüşü doğrultusunda sınırları belirlenmiş ekmeğin orta bölümünden 600*840 piksel2’lik bir dikdörtgensel bölge olarak belirlenmiştir.    </vt:lpstr>
      <vt:lpstr>PowerPoint Presentation</vt:lpstr>
      <vt:lpstr>PowerPoint Presentation</vt:lpstr>
      <vt:lpstr>PowerPoint Presentation</vt:lpstr>
      <vt:lpstr>Geliştirilen Arayüz Programı</vt:lpstr>
      <vt:lpstr>SONUÇLAR</vt:lpstr>
      <vt:lpstr>Dinlediğiniz için teşekkür ederim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teknikleri kullanılarak ekmek doku analizi ve arayüz programının geliştirilmesi </dc:title>
  <dc:subject/>
  <dc:creator>Hasan Can Ozbek</dc:creator>
  <cp:lastModifiedBy>Hasan Can Ozbek</cp:lastModifiedBy>
  <cp:revision>1</cp:revision>
  <dcterms:created xsi:type="dcterms:W3CDTF">2022-11-08T15:48:53Z</dcterms:created>
  <dcterms:modified xsi:type="dcterms:W3CDTF">2022-11-08T18:41:43Z</dcterms:modified>
</cp:coreProperties>
</file>