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Raleway"/>
      <p:regular r:id="rId12"/>
      <p:bold r:id="rId13"/>
      <p:italic r:id="rId14"/>
      <p:boldItalic r:id="rId15"/>
    </p:embeddedFont>
    <p:embeddedFont>
      <p:font typeface="Lato"/>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Raleway-bold.fntdata"/><Relationship Id="rId12" Type="http://schemas.openxmlformats.org/officeDocument/2006/relationships/font" Target="fonts/Raleway-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aleway-boldItalic.fntdata"/><Relationship Id="rId14" Type="http://schemas.openxmlformats.org/officeDocument/2006/relationships/font" Target="fonts/Raleway-italic.fntdata"/><Relationship Id="rId17" Type="http://schemas.openxmlformats.org/officeDocument/2006/relationships/font" Target="fonts/Lato-bold.fntdata"/><Relationship Id="rId16" Type="http://schemas.openxmlformats.org/officeDocument/2006/relationships/font" Target="fonts/Lato-regular.fntdata"/><Relationship Id="rId5" Type="http://schemas.openxmlformats.org/officeDocument/2006/relationships/notesMaster" Target="notesMasters/notesMaster1.xml"/><Relationship Id="rId19" Type="http://schemas.openxmlformats.org/officeDocument/2006/relationships/font" Target="fonts/Lato-boldItalic.fntdata"/><Relationship Id="rId6" Type="http://schemas.openxmlformats.org/officeDocument/2006/relationships/slide" Target="slides/slide1.xml"/><Relationship Id="rId18" Type="http://schemas.openxmlformats.org/officeDocument/2006/relationships/font" Target="fonts/Lat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199b12da67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199b12da67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99b12da67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99b12da67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99b12da67c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99b12da67c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99b12da67c_0_1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199b12da67c_0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1ff493832f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1ff493832f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199b12da67c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199b12da67c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title"/>
          </p:nvPr>
        </p:nvSpPr>
        <p:spPr>
          <a:xfrm>
            <a:off x="729450" y="1242450"/>
            <a:ext cx="7688700" cy="836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End-to-End Optical Character Recognition for</a:t>
            </a:r>
            <a:endParaRPr/>
          </a:p>
          <a:p>
            <a:pPr indent="0" lvl="0" marL="0" rtl="0" algn="l">
              <a:spcBef>
                <a:spcPts val="0"/>
              </a:spcBef>
              <a:spcAft>
                <a:spcPts val="0"/>
              </a:spcAft>
              <a:buNone/>
            </a:pPr>
            <a:r>
              <a:rPr lang="en"/>
              <a:t>Bengali Handwritten Words</a:t>
            </a:r>
            <a:endParaRPr/>
          </a:p>
        </p:txBody>
      </p:sp>
      <p:sp>
        <p:nvSpPr>
          <p:cNvPr id="87" name="Google Shape;87;p13"/>
          <p:cNvSpPr txBox="1"/>
          <p:nvPr>
            <p:ph idx="1" type="body"/>
          </p:nvPr>
        </p:nvSpPr>
        <p:spPr>
          <a:xfrm>
            <a:off x="729450" y="2078850"/>
            <a:ext cx="7688700" cy="27540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lang="en" sz="2200">
                <a:solidFill>
                  <a:schemeClr val="dk2"/>
                </a:solidFill>
                <a:latin typeface="Raleway"/>
                <a:ea typeface="Raleway"/>
                <a:cs typeface="Raleway"/>
                <a:sym typeface="Raleway"/>
              </a:rPr>
              <a:t>Farisa Benta Safir, Abu Quwsar Ohi, M.F. Mridha, Muhammad Mostafa Monowar, Md. Abdul Hamid</a:t>
            </a:r>
            <a:endParaRPr sz="2200">
              <a:solidFill>
                <a:schemeClr val="dk2"/>
              </a:solidFill>
              <a:latin typeface="Raleway"/>
              <a:ea typeface="Raleway"/>
              <a:cs typeface="Raleway"/>
              <a:sym typeface="Raleway"/>
            </a:endParaRPr>
          </a:p>
          <a:p>
            <a:pPr indent="0" lvl="0" marL="0" rtl="0" algn="l">
              <a:spcBef>
                <a:spcPts val="1200"/>
              </a:spcBef>
              <a:spcAft>
                <a:spcPts val="0"/>
              </a:spcAft>
              <a:buNone/>
            </a:pPr>
            <a:r>
              <a:rPr lang="en" sz="2200">
                <a:solidFill>
                  <a:schemeClr val="dk2"/>
                </a:solidFill>
                <a:latin typeface="Raleway"/>
                <a:ea typeface="Raleway"/>
                <a:cs typeface="Raleway"/>
                <a:sym typeface="Raleway"/>
              </a:rPr>
              <a:t>Published at 2021 National Computing Colleges Conference (NCCC)</a:t>
            </a:r>
            <a:endParaRPr sz="2200">
              <a:solidFill>
                <a:schemeClr val="dk2"/>
              </a:solidFill>
              <a:latin typeface="Raleway"/>
              <a:ea typeface="Raleway"/>
              <a:cs typeface="Raleway"/>
              <a:sym typeface="Raleway"/>
            </a:endParaRPr>
          </a:p>
          <a:p>
            <a:pPr indent="0" lvl="0" marL="0" rtl="0" algn="l">
              <a:spcBef>
                <a:spcPts val="1200"/>
              </a:spcBef>
              <a:spcAft>
                <a:spcPts val="0"/>
              </a:spcAft>
              <a:buNone/>
            </a:pPr>
            <a:r>
              <a:rPr lang="en" sz="2200">
                <a:solidFill>
                  <a:schemeClr val="dk2"/>
                </a:solidFill>
                <a:latin typeface="Raleway"/>
                <a:ea typeface="Raleway"/>
                <a:cs typeface="Raleway"/>
                <a:sym typeface="Raleway"/>
              </a:rPr>
              <a:t>Presented By-</a:t>
            </a:r>
            <a:endParaRPr sz="2200">
              <a:solidFill>
                <a:schemeClr val="dk2"/>
              </a:solidFill>
              <a:latin typeface="Raleway"/>
              <a:ea typeface="Raleway"/>
              <a:cs typeface="Raleway"/>
              <a:sym typeface="Raleway"/>
            </a:endParaRPr>
          </a:p>
          <a:p>
            <a:pPr indent="0" lvl="0" marL="0" rtl="0" algn="l">
              <a:spcBef>
                <a:spcPts val="1200"/>
              </a:spcBef>
              <a:spcAft>
                <a:spcPts val="0"/>
              </a:spcAft>
              <a:buNone/>
            </a:pPr>
            <a:r>
              <a:rPr lang="en" sz="2200">
                <a:solidFill>
                  <a:schemeClr val="dk2"/>
                </a:solidFill>
                <a:latin typeface="Raleway"/>
                <a:ea typeface="Raleway"/>
                <a:cs typeface="Raleway"/>
                <a:sym typeface="Raleway"/>
              </a:rPr>
              <a:t>Team 04</a:t>
            </a:r>
            <a:endParaRPr sz="2200">
              <a:solidFill>
                <a:schemeClr val="dk2"/>
              </a:solidFill>
              <a:latin typeface="Raleway"/>
              <a:ea typeface="Raleway"/>
              <a:cs typeface="Raleway"/>
              <a:sym typeface="Raleway"/>
            </a:endParaRPr>
          </a:p>
          <a:p>
            <a:pPr indent="0" lvl="0" marL="0" rtl="0" algn="l">
              <a:spcBef>
                <a:spcPts val="1200"/>
              </a:spcBef>
              <a:spcAft>
                <a:spcPts val="0"/>
              </a:spcAft>
              <a:buNone/>
            </a:pPr>
            <a:r>
              <a:rPr lang="en" sz="2450">
                <a:solidFill>
                  <a:schemeClr val="dk2"/>
                </a:solidFill>
                <a:latin typeface="Raleway"/>
                <a:ea typeface="Raleway"/>
                <a:cs typeface="Raleway"/>
                <a:sym typeface="Raleway"/>
              </a:rPr>
              <a:t>22241038 S M Rakib Hasan</a:t>
            </a:r>
            <a:endParaRPr sz="2450">
              <a:solidFill>
                <a:schemeClr val="dk2"/>
              </a:solidFill>
              <a:latin typeface="Raleway"/>
              <a:ea typeface="Raleway"/>
              <a:cs typeface="Raleway"/>
              <a:sym typeface="Raleway"/>
            </a:endParaRPr>
          </a:p>
          <a:p>
            <a:pPr indent="0" lvl="0" marL="0" rtl="0" algn="l">
              <a:lnSpc>
                <a:spcPct val="100000"/>
              </a:lnSpc>
              <a:spcBef>
                <a:spcPts val="1200"/>
              </a:spcBef>
              <a:spcAft>
                <a:spcPts val="0"/>
              </a:spcAft>
              <a:buNone/>
            </a:pPr>
            <a:r>
              <a:rPr lang="en" sz="2450"/>
              <a:t>RA-Md Humaion Kabir Mehedi</a:t>
            </a:r>
            <a:endParaRPr sz="2450"/>
          </a:p>
          <a:p>
            <a:pPr indent="0" lvl="0" marL="0" rtl="0" algn="l">
              <a:lnSpc>
                <a:spcPct val="100000"/>
              </a:lnSpc>
              <a:spcBef>
                <a:spcPts val="0"/>
              </a:spcBef>
              <a:spcAft>
                <a:spcPts val="0"/>
              </a:spcAft>
              <a:buNone/>
            </a:pPr>
            <a:r>
              <a:rPr lang="en" sz="2450"/>
              <a:t>ST-Md Mustakin Alam</a:t>
            </a:r>
            <a:endParaRPr sz="2450">
              <a:solidFill>
                <a:schemeClr val="dk2"/>
              </a:solidFill>
              <a:latin typeface="Raleway"/>
              <a:ea typeface="Raleway"/>
              <a:cs typeface="Raleway"/>
              <a:sym typeface="Raleway"/>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91" name="Shape 91"/>
        <p:cNvGrpSpPr/>
        <p:nvPr/>
      </p:nvGrpSpPr>
      <p:grpSpPr>
        <a:xfrm>
          <a:off x="0" y="0"/>
          <a:ext cx="0" cy="0"/>
          <a:chOff x="0" y="0"/>
          <a:chExt cx="0" cy="0"/>
        </a:xfrm>
      </p:grpSpPr>
      <p:sp>
        <p:nvSpPr>
          <p:cNvPr id="92" name="Google Shape;92;p14"/>
          <p:cNvSpPr/>
          <p:nvPr/>
        </p:nvSpPr>
        <p:spPr>
          <a:xfrm>
            <a:off x="1881450" y="107100"/>
            <a:ext cx="5381100" cy="378600"/>
          </a:xfrm>
          <a:prstGeom prst="roundRect">
            <a:avLst>
              <a:gd fmla="val 16667" name="adj"/>
            </a:avLst>
          </a:prstGeom>
          <a:solidFill>
            <a:schemeClr val="accent1"/>
          </a:solidFill>
          <a:ln cap="flat" cmpd="sng" w="9525">
            <a:solidFill>
              <a:schemeClr val="accen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 sz="1700" u="sng">
                <a:solidFill>
                  <a:srgbClr val="D0E0E3"/>
                </a:solidFill>
              </a:rPr>
              <a:t>Introduction &amp; Previous Works</a:t>
            </a:r>
            <a:endParaRPr b="1" sz="1700" u="sng">
              <a:solidFill>
                <a:srgbClr val="D0E0E3"/>
              </a:solidFill>
            </a:endParaRPr>
          </a:p>
        </p:txBody>
      </p:sp>
      <p:sp>
        <p:nvSpPr>
          <p:cNvPr id="93" name="Google Shape;93;p14"/>
          <p:cNvSpPr txBox="1"/>
          <p:nvPr/>
        </p:nvSpPr>
        <p:spPr>
          <a:xfrm>
            <a:off x="46650" y="485700"/>
            <a:ext cx="90507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300">
              <a:latin typeface="Lato"/>
              <a:ea typeface="Lato"/>
              <a:cs typeface="Lato"/>
              <a:sym typeface="Lato"/>
            </a:endParaRPr>
          </a:p>
        </p:txBody>
      </p:sp>
      <p:sp>
        <p:nvSpPr>
          <p:cNvPr id="94" name="Google Shape;94;p14"/>
          <p:cNvSpPr txBox="1"/>
          <p:nvPr/>
        </p:nvSpPr>
        <p:spPr>
          <a:xfrm>
            <a:off x="107250" y="714600"/>
            <a:ext cx="8929500" cy="4260600"/>
          </a:xfrm>
          <a:prstGeom prst="rect">
            <a:avLst/>
          </a:prstGeom>
          <a:noFill/>
          <a:ln>
            <a:noFill/>
          </a:ln>
        </p:spPr>
        <p:txBody>
          <a:bodyPr anchorCtr="0" anchor="t" bIns="91425" lIns="91425" spcFirstLastPara="1" rIns="91425" wrap="square" tIns="91425">
            <a:spAutoFit/>
          </a:bodyPr>
          <a:lstStyle/>
          <a:p>
            <a:pPr indent="-311150" lvl="0" marL="457200" rtl="0" algn="l">
              <a:spcBef>
                <a:spcPts val="0"/>
              </a:spcBef>
              <a:spcAft>
                <a:spcPts val="0"/>
              </a:spcAft>
              <a:buSzPts val="1300"/>
              <a:buFont typeface="Lato"/>
              <a:buChar char="❏"/>
            </a:pPr>
            <a:r>
              <a:rPr lang="en" sz="1300">
                <a:latin typeface="Lato"/>
                <a:ea typeface="Lato"/>
                <a:cs typeface="Lato"/>
                <a:sym typeface="Lato"/>
              </a:rPr>
              <a:t>Digital data has a wide range of automation support, and OCR is a popular technology used in automated data capture solutions and document classifications.</a:t>
            </a:r>
            <a:endParaRPr sz="1300">
              <a:latin typeface="Lato"/>
              <a:ea typeface="Lato"/>
              <a:cs typeface="Lato"/>
              <a:sym typeface="Lato"/>
            </a:endParaRPr>
          </a:p>
          <a:p>
            <a:pPr indent="-298450" lvl="0" marL="457200" rtl="0" algn="l">
              <a:lnSpc>
                <a:spcPct val="115000"/>
              </a:lnSpc>
              <a:spcBef>
                <a:spcPts val="0"/>
              </a:spcBef>
              <a:spcAft>
                <a:spcPts val="0"/>
              </a:spcAft>
              <a:buSzPts val="1100"/>
              <a:buFont typeface="Lato"/>
              <a:buChar char="❏"/>
            </a:pPr>
            <a:r>
              <a:rPr lang="en" sz="1300">
                <a:latin typeface="Lato"/>
                <a:ea typeface="Lato"/>
                <a:cs typeface="Lato"/>
                <a:sym typeface="Lato"/>
              </a:rPr>
              <a:t>Bengali language consists of difficult characters, and building an OCR that recognises Bengali characters is more complicated than recognising any other language characters.</a:t>
            </a:r>
            <a:endParaRPr sz="1300">
              <a:latin typeface="Lato"/>
              <a:ea typeface="Lato"/>
              <a:cs typeface="Lato"/>
              <a:sym typeface="Lato"/>
            </a:endParaRPr>
          </a:p>
          <a:p>
            <a:pPr indent="-298450" lvl="0" marL="457200" rtl="0" algn="l">
              <a:lnSpc>
                <a:spcPct val="115000"/>
              </a:lnSpc>
              <a:spcBef>
                <a:spcPts val="0"/>
              </a:spcBef>
              <a:spcAft>
                <a:spcPts val="0"/>
              </a:spcAft>
              <a:buSzPts val="1100"/>
              <a:buFont typeface="Lato"/>
              <a:buChar char="❏"/>
            </a:pPr>
            <a:r>
              <a:rPr lang="en" sz="1300">
                <a:latin typeface="Lato"/>
                <a:ea typeface="Lato"/>
                <a:cs typeface="Lato"/>
                <a:sym typeface="Lato"/>
              </a:rPr>
              <a:t>In this paper, the authors propose an end-to-end word recognition system for the Bengali language, which is the first research endeavour that explores end-to-end strategy in Bengali OCR to the best of their knowledge.</a:t>
            </a:r>
            <a:endParaRPr sz="1300">
              <a:latin typeface="Lato"/>
              <a:ea typeface="Lato"/>
              <a:cs typeface="Lato"/>
              <a:sym typeface="Lato"/>
            </a:endParaRPr>
          </a:p>
          <a:p>
            <a:pPr indent="0" lvl="0" marL="457200" rtl="0" algn="l">
              <a:spcBef>
                <a:spcPts val="1200"/>
              </a:spcBef>
              <a:spcAft>
                <a:spcPts val="0"/>
              </a:spcAft>
              <a:buNone/>
            </a:pPr>
            <a:r>
              <a:t/>
            </a:r>
            <a:endParaRPr sz="1300">
              <a:latin typeface="Lato"/>
              <a:ea typeface="Lato"/>
              <a:cs typeface="Lato"/>
              <a:sym typeface="Lato"/>
            </a:endParaRPr>
          </a:p>
          <a:p>
            <a:pPr indent="0" lvl="0" marL="0" rtl="0" algn="l">
              <a:spcBef>
                <a:spcPts val="0"/>
              </a:spcBef>
              <a:spcAft>
                <a:spcPts val="0"/>
              </a:spcAft>
              <a:buNone/>
            </a:pPr>
            <a:r>
              <a:rPr b="1" lang="en" sz="1300">
                <a:latin typeface="Lato"/>
                <a:ea typeface="Lato"/>
                <a:cs typeface="Lato"/>
                <a:sym typeface="Lato"/>
              </a:rPr>
              <a:t>PREVIOUS WORKS:</a:t>
            </a:r>
            <a:endParaRPr b="1" sz="1300">
              <a:latin typeface="Lato"/>
              <a:ea typeface="Lato"/>
              <a:cs typeface="Lato"/>
              <a:sym typeface="Lato"/>
            </a:endParaRPr>
          </a:p>
          <a:p>
            <a:pPr indent="-311150" lvl="0" marL="457200" rtl="0" algn="l">
              <a:spcBef>
                <a:spcPts val="0"/>
              </a:spcBef>
              <a:spcAft>
                <a:spcPts val="0"/>
              </a:spcAft>
              <a:buSzPts val="1300"/>
              <a:buFont typeface="Lato"/>
              <a:buChar char="●"/>
            </a:pPr>
            <a:r>
              <a:rPr lang="en" sz="1300">
                <a:latin typeface="Lato"/>
                <a:ea typeface="Lato"/>
                <a:cs typeface="Lato"/>
                <a:sym typeface="Lato"/>
              </a:rPr>
              <a:t>The paper discusses Chowdhuri and Pal's printed Bengali OCR system and Mahmud et al.'s OCR system for isolated and continuous printed multi-font Bengali characters.</a:t>
            </a:r>
            <a:endParaRPr sz="1300">
              <a:latin typeface="Lato"/>
              <a:ea typeface="Lato"/>
              <a:cs typeface="Lato"/>
              <a:sym typeface="Lato"/>
            </a:endParaRPr>
          </a:p>
          <a:p>
            <a:pPr indent="-311150" lvl="0" marL="457200" rtl="0" algn="l">
              <a:spcBef>
                <a:spcPts val="0"/>
              </a:spcBef>
              <a:spcAft>
                <a:spcPts val="0"/>
              </a:spcAft>
              <a:buSzPts val="1300"/>
              <a:buFont typeface="Lato"/>
              <a:buChar char="●"/>
            </a:pPr>
            <a:r>
              <a:rPr lang="en" sz="1300">
                <a:latin typeface="Lato"/>
                <a:ea typeface="Lato"/>
                <a:cs typeface="Lato"/>
                <a:sym typeface="Lato"/>
              </a:rPr>
              <a:t>The studies that work with Bengali handwritten scripts, such as Pramanik and Bag's novel shape decomposition-based segmentation technique and Rakshit et al.'s tri-level segmentation scheme for Bengali handwritten scripts are also discussed.</a:t>
            </a:r>
            <a:endParaRPr sz="1300">
              <a:latin typeface="Lato"/>
              <a:ea typeface="Lato"/>
              <a:cs typeface="Lato"/>
              <a:sym typeface="Lato"/>
            </a:endParaRPr>
          </a:p>
          <a:p>
            <a:pPr indent="-311150" lvl="0" marL="457200" rtl="0" algn="l">
              <a:spcBef>
                <a:spcPts val="0"/>
              </a:spcBef>
              <a:spcAft>
                <a:spcPts val="0"/>
              </a:spcAft>
              <a:buSzPts val="1300"/>
              <a:buFont typeface="Lato"/>
              <a:buChar char="●"/>
            </a:pPr>
            <a:r>
              <a:rPr lang="en" sz="1300">
                <a:latin typeface="Lato"/>
                <a:ea typeface="Lato"/>
                <a:cs typeface="Lato"/>
                <a:sym typeface="Lato"/>
              </a:rPr>
              <a:t>The authors also mention studies that segment Bengali handwritten words, such as Basu et al.'s fuzzy technique for segmentation of handwritten Bengali word images and Pramanik and Bag's method for recognizing handwritten Bengali and Devanagari words. </a:t>
            </a:r>
            <a:endParaRPr sz="1300">
              <a:latin typeface="Lato"/>
              <a:ea typeface="Lato"/>
              <a:cs typeface="Lato"/>
              <a:sym typeface="Lato"/>
            </a:endParaRPr>
          </a:p>
          <a:p>
            <a:pPr indent="0" lvl="0" marL="0" rtl="0" algn="l">
              <a:spcBef>
                <a:spcPts val="0"/>
              </a:spcBef>
              <a:spcAft>
                <a:spcPts val="0"/>
              </a:spcAft>
              <a:buNone/>
            </a:pPr>
            <a:r>
              <a:t/>
            </a:r>
            <a:endParaRPr sz="1300">
              <a:latin typeface="Lato"/>
              <a:ea typeface="Lato"/>
              <a:cs typeface="Lato"/>
              <a:sym typeface="Lato"/>
            </a:endParaRPr>
          </a:p>
          <a:p>
            <a:pPr indent="0" lvl="0" marL="0" rtl="0" algn="l">
              <a:spcBef>
                <a:spcPts val="0"/>
              </a:spcBef>
              <a:spcAft>
                <a:spcPts val="0"/>
              </a:spcAft>
              <a:buNone/>
            </a:pPr>
            <a:r>
              <a:rPr lang="en" sz="1300">
                <a:latin typeface="Lato"/>
                <a:ea typeface="Lato"/>
                <a:cs typeface="Lato"/>
                <a:sym typeface="Lato"/>
              </a:rPr>
              <a:t>However, the authors note that most of these proposed architectures use outdated strategies for Bengali OCR, and they propose a new end-to-end approach to recognize handwritten Bengali words from handwritten word images.</a:t>
            </a:r>
            <a:endParaRPr sz="1300">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98" name="Shape 98"/>
        <p:cNvGrpSpPr/>
        <p:nvPr/>
      </p:nvGrpSpPr>
      <p:grpSpPr>
        <a:xfrm>
          <a:off x="0" y="0"/>
          <a:ext cx="0" cy="0"/>
          <a:chOff x="0" y="0"/>
          <a:chExt cx="0" cy="0"/>
        </a:xfrm>
      </p:grpSpPr>
      <p:sp>
        <p:nvSpPr>
          <p:cNvPr id="99" name="Google Shape;99;p15"/>
          <p:cNvSpPr/>
          <p:nvPr/>
        </p:nvSpPr>
        <p:spPr>
          <a:xfrm>
            <a:off x="1881450" y="107100"/>
            <a:ext cx="5381100" cy="378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700" u="sng">
                <a:solidFill>
                  <a:schemeClr val="accent1"/>
                </a:solidFill>
              </a:rPr>
              <a:t>Dataset</a:t>
            </a:r>
            <a:endParaRPr b="1" sz="1700" u="sng">
              <a:solidFill>
                <a:schemeClr val="accent1"/>
              </a:solidFill>
            </a:endParaRPr>
          </a:p>
        </p:txBody>
      </p:sp>
      <p:sp>
        <p:nvSpPr>
          <p:cNvPr id="100" name="Google Shape;100;p15"/>
          <p:cNvSpPr/>
          <p:nvPr/>
        </p:nvSpPr>
        <p:spPr>
          <a:xfrm>
            <a:off x="1881450" y="107100"/>
            <a:ext cx="5381100" cy="378600"/>
          </a:xfrm>
          <a:prstGeom prst="roundRect">
            <a:avLst>
              <a:gd fmla="val 16667" name="adj"/>
            </a:avLst>
          </a:prstGeom>
          <a:solidFill>
            <a:schemeClr val="accent1"/>
          </a:solidFill>
          <a:ln cap="flat" cmpd="sng" w="9525">
            <a:solidFill>
              <a:schemeClr val="accen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 sz="1700" u="sng">
                <a:solidFill>
                  <a:srgbClr val="D0E0E3"/>
                </a:solidFill>
              </a:rPr>
              <a:t>Methodology</a:t>
            </a:r>
            <a:endParaRPr b="1" sz="1700" u="sng">
              <a:solidFill>
                <a:srgbClr val="D0E0E3"/>
              </a:solidFill>
            </a:endParaRPr>
          </a:p>
        </p:txBody>
      </p:sp>
      <p:sp>
        <p:nvSpPr>
          <p:cNvPr id="101" name="Google Shape;101;p15"/>
          <p:cNvSpPr txBox="1"/>
          <p:nvPr/>
        </p:nvSpPr>
        <p:spPr>
          <a:xfrm>
            <a:off x="96600" y="697625"/>
            <a:ext cx="8950800" cy="4620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300">
                <a:latin typeface="Lato"/>
                <a:ea typeface="Lato"/>
                <a:cs typeface="Lato"/>
                <a:sym typeface="Lato"/>
              </a:rPr>
              <a:t>A. Data Preprocessing:</a:t>
            </a:r>
            <a:endParaRPr b="1" sz="1300">
              <a:latin typeface="Lato"/>
              <a:ea typeface="Lato"/>
              <a:cs typeface="Lato"/>
              <a:sym typeface="Lato"/>
            </a:endParaRPr>
          </a:p>
          <a:p>
            <a:pPr indent="-304800" lvl="0" marL="457200" rtl="0" algn="l">
              <a:spcBef>
                <a:spcPts val="0"/>
              </a:spcBef>
              <a:spcAft>
                <a:spcPts val="0"/>
              </a:spcAft>
              <a:buSzPts val="1200"/>
              <a:buFont typeface="Lato"/>
              <a:buChar char="➔"/>
            </a:pPr>
            <a:r>
              <a:rPr lang="en" sz="1200">
                <a:latin typeface="Lato"/>
                <a:ea typeface="Lato"/>
                <a:cs typeface="Lato"/>
                <a:sym typeface="Lato"/>
              </a:rPr>
              <a:t>Reshape and normalization: Word-level images were preprocessed by reshaping them into 50 by 200 pixels, considering a maximum of 10 characters per word, and normalizing the image data to a range of [-1, 1] to ensure a parallel data distribution in every input parameter.</a:t>
            </a:r>
            <a:endParaRPr sz="1200">
              <a:latin typeface="Lato"/>
              <a:ea typeface="Lato"/>
              <a:cs typeface="Lato"/>
              <a:sym typeface="Lato"/>
            </a:endParaRPr>
          </a:p>
          <a:p>
            <a:pPr indent="-304800" lvl="0" marL="457200" rtl="0" algn="l">
              <a:spcBef>
                <a:spcPts val="0"/>
              </a:spcBef>
              <a:spcAft>
                <a:spcPts val="0"/>
              </a:spcAft>
              <a:buSzPts val="1200"/>
              <a:buFont typeface="Lato"/>
              <a:buChar char="➔"/>
            </a:pPr>
            <a:r>
              <a:rPr lang="en" sz="1200">
                <a:latin typeface="Lato"/>
                <a:ea typeface="Lato"/>
                <a:cs typeface="Lato"/>
                <a:sym typeface="Lato"/>
              </a:rPr>
              <a:t>Augmentation: Albumentation library was used for implementing various image augmentation techniques such as horizontal and vertical cutout, Gaussian noise, shift scale rotation, optical distortion, grid distortion, and affine transformation.</a:t>
            </a:r>
            <a:endParaRPr sz="1200">
              <a:latin typeface="Lato"/>
              <a:ea typeface="Lato"/>
              <a:cs typeface="Lato"/>
              <a:sym typeface="Lato"/>
            </a:endParaRPr>
          </a:p>
          <a:p>
            <a:pPr indent="0" lvl="0" marL="0" rtl="0" algn="l">
              <a:spcBef>
                <a:spcPts val="0"/>
              </a:spcBef>
              <a:spcAft>
                <a:spcPts val="0"/>
              </a:spcAft>
              <a:buNone/>
            </a:pPr>
            <a:r>
              <a:rPr b="1" lang="en" sz="1300">
                <a:latin typeface="Lato"/>
                <a:ea typeface="Lato"/>
                <a:cs typeface="Lato"/>
                <a:sym typeface="Lato"/>
              </a:rPr>
              <a:t>B. Features Extraction:</a:t>
            </a:r>
            <a:endParaRPr b="1" sz="1300">
              <a:latin typeface="Lato"/>
              <a:ea typeface="Lato"/>
              <a:cs typeface="Lato"/>
              <a:sym typeface="Lato"/>
            </a:endParaRPr>
          </a:p>
          <a:p>
            <a:pPr indent="-292100" lvl="0" marL="457200" rtl="0" algn="l">
              <a:lnSpc>
                <a:spcPct val="115000"/>
              </a:lnSpc>
              <a:spcBef>
                <a:spcPts val="1200"/>
              </a:spcBef>
              <a:spcAft>
                <a:spcPts val="0"/>
              </a:spcAft>
              <a:buSzPts val="1000"/>
              <a:buChar char="➔"/>
            </a:pPr>
            <a:r>
              <a:rPr lang="en" sz="1200">
                <a:latin typeface="Lato"/>
                <a:ea typeface="Lato"/>
                <a:cs typeface="Lato"/>
                <a:sym typeface="Lato"/>
              </a:rPr>
              <a:t>The architecture for feature extraction is divided into two parts: a baseline CNN model and a stack of bidirectional RNN models.</a:t>
            </a:r>
            <a:endParaRPr sz="1200">
              <a:latin typeface="Lato"/>
              <a:ea typeface="Lato"/>
              <a:cs typeface="Lato"/>
              <a:sym typeface="Lato"/>
            </a:endParaRPr>
          </a:p>
          <a:p>
            <a:pPr indent="-292100" lvl="0" marL="457200" rtl="0" algn="l">
              <a:lnSpc>
                <a:spcPct val="115000"/>
              </a:lnSpc>
              <a:spcBef>
                <a:spcPts val="0"/>
              </a:spcBef>
              <a:spcAft>
                <a:spcPts val="0"/>
              </a:spcAft>
              <a:buSzPts val="1000"/>
              <a:buChar char="➔"/>
            </a:pPr>
            <a:r>
              <a:rPr lang="en" sz="1200">
                <a:latin typeface="Lato"/>
                <a:ea typeface="Lato"/>
                <a:cs typeface="Lato"/>
                <a:sym typeface="Lato"/>
              </a:rPr>
              <a:t>Four different pre-trained CNN architectures are experimented with, and the best features obtained from the baseline model are passed to the bidirectional RNN model, which uses LSTM and GRU to predict the word from the image.</a:t>
            </a:r>
            <a:endParaRPr sz="1200">
              <a:latin typeface="Lato"/>
              <a:ea typeface="Lato"/>
              <a:cs typeface="Lato"/>
              <a:sym typeface="Lato"/>
            </a:endParaRPr>
          </a:p>
          <a:p>
            <a:pPr indent="0" lvl="0" marL="0" rtl="0" algn="l">
              <a:lnSpc>
                <a:spcPct val="115000"/>
              </a:lnSpc>
              <a:spcBef>
                <a:spcPts val="1200"/>
              </a:spcBef>
              <a:spcAft>
                <a:spcPts val="0"/>
              </a:spcAft>
              <a:buNone/>
            </a:pPr>
            <a:r>
              <a:rPr b="1" lang="en" sz="1300">
                <a:latin typeface="Lato"/>
                <a:ea typeface="Lato"/>
                <a:cs typeface="Lato"/>
                <a:sym typeface="Lato"/>
              </a:rPr>
              <a:t>C. Loss and error calculation:</a:t>
            </a:r>
            <a:endParaRPr b="1" sz="1300">
              <a:latin typeface="Lato"/>
              <a:ea typeface="Lato"/>
              <a:cs typeface="Lato"/>
              <a:sym typeface="Lato"/>
            </a:endParaRPr>
          </a:p>
          <a:p>
            <a:pPr indent="-292100" lvl="0" marL="457200" rtl="0" algn="l">
              <a:lnSpc>
                <a:spcPct val="115000"/>
              </a:lnSpc>
              <a:spcBef>
                <a:spcPts val="1200"/>
              </a:spcBef>
              <a:spcAft>
                <a:spcPts val="0"/>
              </a:spcAft>
              <a:buSzPts val="1000"/>
              <a:buChar char="➔"/>
            </a:pPr>
            <a:r>
              <a:rPr lang="en" sz="1200">
                <a:latin typeface="Lato"/>
                <a:ea typeface="Lato"/>
                <a:cs typeface="Lato"/>
                <a:sym typeface="Lato"/>
              </a:rPr>
              <a:t>The OCR model was trained using the Connectionist Temporal Classification (CTC) loss function, which does not require aligned data and works by adding all possible probabilities of alignments.</a:t>
            </a:r>
            <a:endParaRPr sz="1200">
              <a:latin typeface="Lato"/>
              <a:ea typeface="Lato"/>
              <a:cs typeface="Lato"/>
              <a:sym typeface="Lato"/>
            </a:endParaRPr>
          </a:p>
          <a:p>
            <a:pPr indent="-292100" lvl="0" marL="457200" rtl="0" algn="l">
              <a:lnSpc>
                <a:spcPct val="115000"/>
              </a:lnSpc>
              <a:spcBef>
                <a:spcPts val="0"/>
              </a:spcBef>
              <a:spcAft>
                <a:spcPts val="0"/>
              </a:spcAft>
              <a:buSzPts val="1000"/>
              <a:buChar char="➔"/>
            </a:pPr>
            <a:r>
              <a:rPr lang="en" sz="1200">
                <a:latin typeface="Lato"/>
                <a:ea typeface="Lato"/>
                <a:cs typeface="Lato"/>
                <a:sym typeface="Lato"/>
              </a:rPr>
              <a:t>The CTC loss function was used because the handwritten data used in the study was not aligned, and it allowed for the whole model to be trained end-to-end.</a:t>
            </a:r>
            <a:endParaRPr sz="1200">
              <a:latin typeface="Lato"/>
              <a:ea typeface="Lato"/>
              <a:cs typeface="Lato"/>
              <a:sym typeface="Lato"/>
            </a:endParaRPr>
          </a:p>
          <a:p>
            <a:pPr indent="0" lvl="0" marL="457200" rtl="0" algn="l">
              <a:lnSpc>
                <a:spcPct val="115000"/>
              </a:lnSpc>
              <a:spcBef>
                <a:spcPts val="1200"/>
              </a:spcBef>
              <a:spcAft>
                <a:spcPts val="0"/>
              </a:spcAft>
              <a:buNone/>
            </a:pPr>
            <a:r>
              <a:t/>
            </a:r>
            <a:endParaRPr sz="1200">
              <a:latin typeface="Lato"/>
              <a:ea typeface="Lato"/>
              <a:cs typeface="Lato"/>
              <a:sym typeface="Lato"/>
            </a:endParaRPr>
          </a:p>
          <a:p>
            <a:pPr indent="0" lvl="0" marL="457200" rtl="0" algn="l">
              <a:spcBef>
                <a:spcPts val="1200"/>
              </a:spcBef>
              <a:spcAft>
                <a:spcPts val="0"/>
              </a:spcAft>
              <a:buNone/>
            </a:pPr>
            <a:r>
              <a:t/>
            </a:r>
            <a:endParaRPr b="1" sz="1300">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05" name="Shape 105"/>
        <p:cNvGrpSpPr/>
        <p:nvPr/>
      </p:nvGrpSpPr>
      <p:grpSpPr>
        <a:xfrm>
          <a:off x="0" y="0"/>
          <a:ext cx="0" cy="0"/>
          <a:chOff x="0" y="0"/>
          <a:chExt cx="0" cy="0"/>
        </a:xfrm>
      </p:grpSpPr>
      <p:sp>
        <p:nvSpPr>
          <p:cNvPr id="106" name="Google Shape;106;p16"/>
          <p:cNvSpPr/>
          <p:nvPr/>
        </p:nvSpPr>
        <p:spPr>
          <a:xfrm>
            <a:off x="1881450" y="107100"/>
            <a:ext cx="5381100" cy="378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700" u="sng">
                <a:solidFill>
                  <a:schemeClr val="accent1"/>
                </a:solidFill>
              </a:rPr>
              <a:t>Dataset</a:t>
            </a:r>
            <a:endParaRPr b="1" sz="1700" u="sng">
              <a:solidFill>
                <a:schemeClr val="accent1"/>
              </a:solidFill>
            </a:endParaRPr>
          </a:p>
        </p:txBody>
      </p:sp>
      <p:sp>
        <p:nvSpPr>
          <p:cNvPr id="107" name="Google Shape;107;p16"/>
          <p:cNvSpPr/>
          <p:nvPr/>
        </p:nvSpPr>
        <p:spPr>
          <a:xfrm>
            <a:off x="1881450" y="107100"/>
            <a:ext cx="5381100" cy="378600"/>
          </a:xfrm>
          <a:prstGeom prst="roundRect">
            <a:avLst>
              <a:gd fmla="val 16667" name="adj"/>
            </a:avLst>
          </a:prstGeom>
          <a:solidFill>
            <a:schemeClr val="accent1"/>
          </a:solidFill>
          <a:ln cap="flat" cmpd="sng" w="9525">
            <a:solidFill>
              <a:schemeClr val="accen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 sz="1700" u="sng">
                <a:solidFill>
                  <a:srgbClr val="D0E0E3"/>
                </a:solidFill>
              </a:rPr>
              <a:t>Experimental Analysis</a:t>
            </a:r>
            <a:endParaRPr b="1" sz="1700" u="sng">
              <a:solidFill>
                <a:srgbClr val="D0E0E3"/>
              </a:solidFill>
            </a:endParaRPr>
          </a:p>
        </p:txBody>
      </p:sp>
      <p:sp>
        <p:nvSpPr>
          <p:cNvPr id="108" name="Google Shape;108;p16"/>
          <p:cNvSpPr txBox="1"/>
          <p:nvPr/>
        </p:nvSpPr>
        <p:spPr>
          <a:xfrm>
            <a:off x="0" y="967500"/>
            <a:ext cx="8950800" cy="3960300"/>
          </a:xfrm>
          <a:prstGeom prst="rect">
            <a:avLst/>
          </a:prstGeom>
          <a:noFill/>
          <a:ln>
            <a:noFill/>
          </a:ln>
        </p:spPr>
        <p:txBody>
          <a:bodyPr anchorCtr="0" anchor="t" bIns="91425" lIns="91425" spcFirstLastPara="1" rIns="91425" wrap="square" tIns="91425">
            <a:spAutoFit/>
          </a:bodyPr>
          <a:lstStyle/>
          <a:p>
            <a:pPr indent="-311150" lvl="0" marL="457200" rtl="0" algn="l">
              <a:spcBef>
                <a:spcPts val="0"/>
              </a:spcBef>
              <a:spcAft>
                <a:spcPts val="0"/>
              </a:spcAft>
              <a:buSzPts val="1300"/>
              <a:buFont typeface="Lato"/>
              <a:buAutoNum type="alphaUcPeriod"/>
            </a:pPr>
            <a:r>
              <a:rPr b="1" lang="en" sz="1300">
                <a:latin typeface="Lato"/>
                <a:ea typeface="Lato"/>
                <a:cs typeface="Lato"/>
                <a:sym typeface="Lato"/>
              </a:rPr>
              <a:t>Dataset: </a:t>
            </a:r>
            <a:endParaRPr b="1" sz="1300">
              <a:latin typeface="Lato"/>
              <a:ea typeface="Lato"/>
              <a:cs typeface="Lato"/>
              <a:sym typeface="Lato"/>
            </a:endParaRPr>
          </a:p>
          <a:p>
            <a:pPr indent="-311150" lvl="0" marL="914400" rtl="0" algn="l">
              <a:lnSpc>
                <a:spcPct val="115000"/>
              </a:lnSpc>
              <a:spcBef>
                <a:spcPts val="0"/>
              </a:spcBef>
              <a:spcAft>
                <a:spcPts val="0"/>
              </a:spcAft>
              <a:buSzPts val="1300"/>
              <a:buChar char="➔"/>
            </a:pPr>
            <a:r>
              <a:rPr lang="en" sz="1300">
                <a:latin typeface="Lato"/>
                <a:ea typeface="Lato"/>
                <a:cs typeface="Lato"/>
                <a:sym typeface="Lato"/>
              </a:rPr>
              <a:t>The BanglaWriting dataset used for the experiment contains single-page handwriting of 260 different people, with a total of 21,234 words.</a:t>
            </a:r>
            <a:endParaRPr sz="1300">
              <a:latin typeface="Lato"/>
              <a:ea typeface="Lato"/>
              <a:cs typeface="Lato"/>
              <a:sym typeface="Lato"/>
            </a:endParaRPr>
          </a:p>
          <a:p>
            <a:pPr indent="-311150" lvl="0" marL="914400" rtl="0" algn="l">
              <a:lnSpc>
                <a:spcPct val="115000"/>
              </a:lnSpc>
              <a:spcBef>
                <a:spcPts val="0"/>
              </a:spcBef>
              <a:spcAft>
                <a:spcPts val="0"/>
              </a:spcAft>
              <a:buSzPts val="1300"/>
              <a:buChar char="➔"/>
            </a:pPr>
            <a:r>
              <a:rPr lang="en" sz="1300">
                <a:latin typeface="Lato"/>
                <a:ea typeface="Lato"/>
                <a:cs typeface="Lato"/>
                <a:sym typeface="Lato"/>
              </a:rPr>
              <a:t>For the experiment, 16,975 words were used, resulting in 73 unique Bengali characters.</a:t>
            </a:r>
            <a:endParaRPr sz="1300">
              <a:latin typeface="Lato"/>
              <a:ea typeface="Lato"/>
              <a:cs typeface="Lato"/>
              <a:sym typeface="Lato"/>
            </a:endParaRPr>
          </a:p>
          <a:p>
            <a:pPr indent="-311150" lvl="0" marL="457200" rtl="0" algn="l">
              <a:lnSpc>
                <a:spcPct val="115000"/>
              </a:lnSpc>
              <a:spcBef>
                <a:spcPts val="0"/>
              </a:spcBef>
              <a:spcAft>
                <a:spcPts val="0"/>
              </a:spcAft>
              <a:buSzPts val="1300"/>
              <a:buFont typeface="Lato"/>
              <a:buAutoNum type="alphaUcPeriod"/>
            </a:pPr>
            <a:r>
              <a:rPr b="1" lang="en" sz="1300">
                <a:latin typeface="Lato"/>
                <a:ea typeface="Lato"/>
                <a:cs typeface="Lato"/>
                <a:sym typeface="Lato"/>
              </a:rPr>
              <a:t>Experimental setup:</a:t>
            </a:r>
            <a:endParaRPr b="1" sz="1300">
              <a:latin typeface="Lato"/>
              <a:ea typeface="Lato"/>
              <a:cs typeface="Lato"/>
              <a:sym typeface="Lato"/>
            </a:endParaRPr>
          </a:p>
          <a:p>
            <a:pPr indent="-311150" lvl="0" marL="914400" rtl="0" algn="l">
              <a:lnSpc>
                <a:spcPct val="115000"/>
              </a:lnSpc>
              <a:spcBef>
                <a:spcPts val="0"/>
              </a:spcBef>
              <a:spcAft>
                <a:spcPts val="0"/>
              </a:spcAft>
              <a:buSzPts val="1300"/>
              <a:buChar char="➔"/>
            </a:pPr>
            <a:r>
              <a:rPr lang="en" sz="1300">
                <a:latin typeface="Lato"/>
                <a:ea typeface="Lato"/>
                <a:cs typeface="Lato"/>
                <a:sym typeface="Lato"/>
              </a:rPr>
              <a:t>The proposed architecture is implemented using various libraries such as TensorFlow, Keras, Matplotlib, NumPy, and Python.</a:t>
            </a:r>
            <a:endParaRPr sz="1300">
              <a:latin typeface="Lato"/>
              <a:ea typeface="Lato"/>
              <a:cs typeface="Lato"/>
              <a:sym typeface="Lato"/>
            </a:endParaRPr>
          </a:p>
          <a:p>
            <a:pPr indent="-311150" lvl="0" marL="914400" rtl="0" algn="l">
              <a:lnSpc>
                <a:spcPct val="115000"/>
              </a:lnSpc>
              <a:spcBef>
                <a:spcPts val="0"/>
              </a:spcBef>
              <a:spcAft>
                <a:spcPts val="0"/>
              </a:spcAft>
              <a:buSzPts val="1300"/>
              <a:buChar char="➔"/>
            </a:pPr>
            <a:r>
              <a:rPr lang="en" sz="1300">
                <a:latin typeface="Lato"/>
                <a:ea typeface="Lato"/>
                <a:cs typeface="Lato"/>
                <a:sym typeface="Lato"/>
              </a:rPr>
              <a:t>The architecture is trained using a batch size of 16 with a maximum epoch limit of 1000 and 0.001 learning rate. The Adam optimizer is used to train the full architecture.</a:t>
            </a:r>
            <a:endParaRPr sz="1300">
              <a:latin typeface="Lato"/>
              <a:ea typeface="Lato"/>
              <a:cs typeface="Lato"/>
              <a:sym typeface="Lato"/>
            </a:endParaRPr>
          </a:p>
          <a:p>
            <a:pPr indent="-311150" lvl="0" marL="457200" rtl="0" algn="l">
              <a:lnSpc>
                <a:spcPct val="115000"/>
              </a:lnSpc>
              <a:spcBef>
                <a:spcPts val="0"/>
              </a:spcBef>
              <a:spcAft>
                <a:spcPts val="0"/>
              </a:spcAft>
              <a:buSzPts val="1300"/>
              <a:buFont typeface="Lato"/>
              <a:buAutoNum type="alphaUcPeriod"/>
            </a:pPr>
            <a:r>
              <a:rPr b="1" lang="en" sz="1300">
                <a:latin typeface="Lato"/>
                <a:ea typeface="Lato"/>
                <a:cs typeface="Lato"/>
                <a:sym typeface="Lato"/>
              </a:rPr>
              <a:t>Evaluation Metrics:</a:t>
            </a:r>
            <a:endParaRPr b="1" sz="1300">
              <a:latin typeface="Lato"/>
              <a:ea typeface="Lato"/>
              <a:cs typeface="Lato"/>
              <a:sym typeface="Lato"/>
            </a:endParaRPr>
          </a:p>
          <a:p>
            <a:pPr indent="-311150" lvl="0" marL="914400" rtl="0" algn="l">
              <a:lnSpc>
                <a:spcPct val="115000"/>
              </a:lnSpc>
              <a:spcBef>
                <a:spcPts val="0"/>
              </a:spcBef>
              <a:spcAft>
                <a:spcPts val="0"/>
              </a:spcAft>
              <a:buSzPts val="1300"/>
              <a:buChar char="➔"/>
            </a:pPr>
            <a:r>
              <a:rPr lang="en" sz="1300">
                <a:latin typeface="Lato"/>
                <a:ea typeface="Lato"/>
                <a:cs typeface="Lato"/>
                <a:sym typeface="Lato"/>
              </a:rPr>
              <a:t>Character Error Rate (CER) is used to evaluate the number of erroneous predictions made by the OCR system. The CER is calculated using the edit distance algorithm, which includes the number of substitutions, insertions, and deletions made by the OCR system.</a:t>
            </a:r>
            <a:endParaRPr sz="1300">
              <a:latin typeface="Lato"/>
              <a:ea typeface="Lato"/>
              <a:cs typeface="Lato"/>
              <a:sym typeface="Lato"/>
            </a:endParaRPr>
          </a:p>
          <a:p>
            <a:pPr indent="-311150" lvl="0" marL="914400" rtl="0" algn="l">
              <a:lnSpc>
                <a:spcPct val="115000"/>
              </a:lnSpc>
              <a:spcBef>
                <a:spcPts val="0"/>
              </a:spcBef>
              <a:spcAft>
                <a:spcPts val="0"/>
              </a:spcAft>
              <a:buSzPts val="1300"/>
              <a:buChar char="➔"/>
            </a:pPr>
            <a:r>
              <a:rPr lang="en" sz="1300">
                <a:latin typeface="Lato"/>
                <a:ea typeface="Lato"/>
                <a:cs typeface="Lato"/>
                <a:sym typeface="Lato"/>
              </a:rPr>
              <a:t>Word Error Rate (WER) is used to evaluate the number of incorrectly predicted words by the OCR system. The WER is calculated by comparing the predicted words with the testing data.</a:t>
            </a:r>
            <a:endParaRPr sz="1300">
              <a:latin typeface="Lato"/>
              <a:ea typeface="Lato"/>
              <a:cs typeface="Lato"/>
              <a:sym typeface="Lato"/>
            </a:endParaRPr>
          </a:p>
          <a:p>
            <a:pPr indent="0" lvl="0" marL="0" rtl="0" algn="l">
              <a:lnSpc>
                <a:spcPct val="115000"/>
              </a:lnSpc>
              <a:spcBef>
                <a:spcPts val="1200"/>
              </a:spcBef>
              <a:spcAft>
                <a:spcPts val="1200"/>
              </a:spcAft>
              <a:buNone/>
            </a:pPr>
            <a:r>
              <a:t/>
            </a:r>
            <a:endParaRPr b="1" sz="1300">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12" name="Shape 112"/>
        <p:cNvGrpSpPr/>
        <p:nvPr/>
      </p:nvGrpSpPr>
      <p:grpSpPr>
        <a:xfrm>
          <a:off x="0" y="0"/>
          <a:ext cx="0" cy="0"/>
          <a:chOff x="0" y="0"/>
          <a:chExt cx="0" cy="0"/>
        </a:xfrm>
      </p:grpSpPr>
      <p:sp>
        <p:nvSpPr>
          <p:cNvPr id="113" name="Google Shape;113;p17"/>
          <p:cNvSpPr/>
          <p:nvPr/>
        </p:nvSpPr>
        <p:spPr>
          <a:xfrm>
            <a:off x="1881450" y="107100"/>
            <a:ext cx="5381100" cy="378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700" u="sng">
                <a:solidFill>
                  <a:schemeClr val="accent1"/>
                </a:solidFill>
              </a:rPr>
              <a:t>Dataset</a:t>
            </a:r>
            <a:endParaRPr b="1" sz="1700" u="sng">
              <a:solidFill>
                <a:schemeClr val="accent1"/>
              </a:solidFill>
            </a:endParaRPr>
          </a:p>
        </p:txBody>
      </p:sp>
      <p:sp>
        <p:nvSpPr>
          <p:cNvPr id="114" name="Google Shape;114;p17"/>
          <p:cNvSpPr/>
          <p:nvPr/>
        </p:nvSpPr>
        <p:spPr>
          <a:xfrm>
            <a:off x="1881450" y="107100"/>
            <a:ext cx="5381100" cy="378600"/>
          </a:xfrm>
          <a:prstGeom prst="roundRect">
            <a:avLst>
              <a:gd fmla="val 16667" name="adj"/>
            </a:avLst>
          </a:prstGeom>
          <a:solidFill>
            <a:schemeClr val="accent1"/>
          </a:solidFill>
          <a:ln cap="flat" cmpd="sng" w="9525">
            <a:solidFill>
              <a:schemeClr val="accen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 sz="1700" u="sng">
                <a:solidFill>
                  <a:srgbClr val="D0E0E3"/>
                </a:solidFill>
              </a:rPr>
              <a:t>Experimental Analysis</a:t>
            </a:r>
            <a:endParaRPr b="1" sz="1700" u="sng">
              <a:solidFill>
                <a:srgbClr val="D0E0E3"/>
              </a:solidFill>
            </a:endParaRPr>
          </a:p>
        </p:txBody>
      </p:sp>
      <p:sp>
        <p:nvSpPr>
          <p:cNvPr id="115" name="Google Shape;115;p17"/>
          <p:cNvSpPr txBox="1"/>
          <p:nvPr/>
        </p:nvSpPr>
        <p:spPr>
          <a:xfrm>
            <a:off x="96600" y="582575"/>
            <a:ext cx="8950800" cy="5604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b="1" lang="en" sz="1300">
                <a:latin typeface="Lato"/>
                <a:ea typeface="Lato"/>
                <a:cs typeface="Lato"/>
                <a:sym typeface="Lato"/>
              </a:rPr>
              <a:t>C. </a:t>
            </a:r>
            <a:r>
              <a:rPr b="1" lang="en" sz="1300">
                <a:latin typeface="Lato"/>
                <a:ea typeface="Lato"/>
                <a:cs typeface="Lato"/>
                <a:sym typeface="Lato"/>
              </a:rPr>
              <a:t>Evaluation Metrics:</a:t>
            </a:r>
            <a:endParaRPr b="1" sz="1300">
              <a:latin typeface="Lato"/>
              <a:ea typeface="Lato"/>
              <a:cs typeface="Lato"/>
              <a:sym typeface="Lato"/>
            </a:endParaRPr>
          </a:p>
          <a:p>
            <a:pPr indent="-311150" lvl="0" marL="914400" rtl="0" algn="l">
              <a:lnSpc>
                <a:spcPct val="115000"/>
              </a:lnSpc>
              <a:spcBef>
                <a:spcPts val="1200"/>
              </a:spcBef>
              <a:spcAft>
                <a:spcPts val="0"/>
              </a:spcAft>
              <a:buSzPts val="1300"/>
              <a:buChar char="➔"/>
            </a:pPr>
            <a:r>
              <a:rPr lang="en" sz="1300">
                <a:latin typeface="Lato"/>
                <a:ea typeface="Lato"/>
                <a:cs typeface="Lato"/>
                <a:sym typeface="Lato"/>
              </a:rPr>
              <a:t>FLOPs (Floating Point Operations per Second) is used to measure the performance of the model. It calculates the number of arithmetic operations needed to run the deep learning model. A lower FLOPs value indicates a lower time complexity of the model.</a:t>
            </a:r>
            <a:endParaRPr sz="1300">
              <a:latin typeface="Lato"/>
              <a:ea typeface="Lato"/>
              <a:cs typeface="Lato"/>
              <a:sym typeface="Lato"/>
            </a:endParaRPr>
          </a:p>
          <a:p>
            <a:pPr indent="-311150" lvl="0" marL="914400" rtl="0" algn="l">
              <a:lnSpc>
                <a:spcPct val="115000"/>
              </a:lnSpc>
              <a:spcBef>
                <a:spcPts val="0"/>
              </a:spcBef>
              <a:spcAft>
                <a:spcPts val="0"/>
              </a:spcAft>
              <a:buSzPts val="1300"/>
              <a:buChar char="➔"/>
            </a:pPr>
            <a:r>
              <a:rPr lang="en" sz="1300">
                <a:latin typeface="Lato"/>
                <a:ea typeface="Lato"/>
                <a:cs typeface="Lato"/>
                <a:sym typeface="Lato"/>
              </a:rPr>
              <a:t>The evaluation metrics are used to compare and evaluate the performance of the proposed architecture on the BanglaWriting dataset.</a:t>
            </a:r>
            <a:endParaRPr sz="1300">
              <a:latin typeface="Lato"/>
              <a:ea typeface="Lato"/>
              <a:cs typeface="Lato"/>
              <a:sym typeface="Lato"/>
            </a:endParaRPr>
          </a:p>
          <a:p>
            <a:pPr indent="0" lvl="0" marL="0" rtl="0" algn="l">
              <a:lnSpc>
                <a:spcPct val="115000"/>
              </a:lnSpc>
              <a:spcBef>
                <a:spcPts val="1200"/>
              </a:spcBef>
              <a:spcAft>
                <a:spcPts val="0"/>
              </a:spcAft>
              <a:buNone/>
            </a:pPr>
            <a:r>
              <a:rPr b="1" lang="en" sz="1300">
                <a:latin typeface="Lato"/>
                <a:ea typeface="Lato"/>
                <a:cs typeface="Lato"/>
                <a:sym typeface="Lato"/>
              </a:rPr>
              <a:t>D. Results Analysis:</a:t>
            </a:r>
            <a:endParaRPr b="1" sz="1300">
              <a:latin typeface="Lato"/>
              <a:ea typeface="Lato"/>
              <a:cs typeface="Lato"/>
              <a:sym typeface="Lato"/>
            </a:endParaRPr>
          </a:p>
          <a:p>
            <a:pPr indent="-311150" lvl="0" marL="914400" rtl="0" algn="l">
              <a:lnSpc>
                <a:spcPct val="115000"/>
              </a:lnSpc>
              <a:spcBef>
                <a:spcPts val="1200"/>
              </a:spcBef>
              <a:spcAft>
                <a:spcPts val="0"/>
              </a:spcAft>
              <a:buSzPts val="1300"/>
              <a:buChar char="➔"/>
            </a:pPr>
            <a:r>
              <a:rPr lang="en" sz="1300">
                <a:latin typeface="Lato"/>
                <a:ea typeface="Lato"/>
                <a:cs typeface="Lato"/>
                <a:sym typeface="Lato"/>
              </a:rPr>
              <a:t>Four famous pre-trained convolutional models, namely MobileNet, DenseNet121, Xception, and NASNetMobile, were used as baselines to extract useful information from images in building the end-to-end OCR system.</a:t>
            </a:r>
            <a:endParaRPr sz="1300">
              <a:latin typeface="Lato"/>
              <a:ea typeface="Lato"/>
              <a:cs typeface="Lato"/>
              <a:sym typeface="Lato"/>
            </a:endParaRPr>
          </a:p>
          <a:p>
            <a:pPr indent="-311150" lvl="0" marL="914400" rtl="0" algn="l">
              <a:lnSpc>
                <a:spcPct val="115000"/>
              </a:lnSpc>
              <a:spcBef>
                <a:spcPts val="0"/>
              </a:spcBef>
              <a:spcAft>
                <a:spcPts val="0"/>
              </a:spcAft>
              <a:buSzPts val="1300"/>
              <a:buChar char="➔"/>
            </a:pPr>
            <a:r>
              <a:rPr lang="en" sz="1300">
                <a:latin typeface="Lato"/>
                <a:ea typeface="Lato"/>
                <a:cs typeface="Lato"/>
                <a:sym typeface="Lato"/>
              </a:rPr>
              <a:t>The end-to-end architecture achieved the best result using DenseNet121 with GRU recurrent layers. The architecture performed excellently due to the restructuring of DenseNet121, making it substantially deep.</a:t>
            </a:r>
            <a:endParaRPr sz="1300">
              <a:latin typeface="Lato"/>
              <a:ea typeface="Lato"/>
              <a:cs typeface="Lato"/>
              <a:sym typeface="Lato"/>
            </a:endParaRPr>
          </a:p>
          <a:p>
            <a:pPr indent="-311150" lvl="0" marL="914400" rtl="0" algn="l">
              <a:lnSpc>
                <a:spcPct val="115000"/>
              </a:lnSpc>
              <a:spcBef>
                <a:spcPts val="0"/>
              </a:spcBef>
              <a:spcAft>
                <a:spcPts val="0"/>
              </a:spcAft>
              <a:buSzPts val="1300"/>
              <a:buChar char="➔"/>
            </a:pPr>
            <a:r>
              <a:rPr lang="en" sz="1300">
                <a:latin typeface="Lato"/>
                <a:ea typeface="Lato"/>
                <a:cs typeface="Lato"/>
                <a:sym typeface="Lato"/>
              </a:rPr>
              <a:t>Although MobileNet and NASNetMobile had good CER values, their WER values were high due to the loss of some common character appearances, resulting in higher WER. DenseNet121 achieved a considerably better CER and WER than other architectures.</a:t>
            </a:r>
            <a:endParaRPr sz="1300">
              <a:latin typeface="Lato"/>
              <a:ea typeface="Lato"/>
              <a:cs typeface="Lato"/>
              <a:sym typeface="Lato"/>
            </a:endParaRPr>
          </a:p>
          <a:p>
            <a:pPr indent="0" lvl="0" marL="0" rtl="0" algn="l">
              <a:lnSpc>
                <a:spcPct val="115000"/>
              </a:lnSpc>
              <a:spcBef>
                <a:spcPts val="1200"/>
              </a:spcBef>
              <a:spcAft>
                <a:spcPts val="0"/>
              </a:spcAft>
              <a:buNone/>
            </a:pPr>
            <a:r>
              <a:t/>
            </a:r>
            <a:endParaRPr b="1" sz="1300">
              <a:latin typeface="Lato"/>
              <a:ea typeface="Lato"/>
              <a:cs typeface="Lato"/>
              <a:sym typeface="Lato"/>
            </a:endParaRPr>
          </a:p>
          <a:p>
            <a:pPr indent="0" lvl="0" marL="0" rtl="0" algn="l">
              <a:lnSpc>
                <a:spcPct val="115000"/>
              </a:lnSpc>
              <a:spcBef>
                <a:spcPts val="1200"/>
              </a:spcBef>
              <a:spcAft>
                <a:spcPts val="0"/>
              </a:spcAft>
              <a:buNone/>
            </a:pPr>
            <a:r>
              <a:t/>
            </a:r>
            <a:endParaRPr b="1" sz="1300">
              <a:latin typeface="Lato"/>
              <a:ea typeface="Lato"/>
              <a:cs typeface="Lato"/>
              <a:sym typeface="Lato"/>
            </a:endParaRPr>
          </a:p>
          <a:p>
            <a:pPr indent="-311150" lvl="0" marL="914400" rtl="0" algn="l">
              <a:lnSpc>
                <a:spcPct val="115000"/>
              </a:lnSpc>
              <a:spcBef>
                <a:spcPts val="1200"/>
              </a:spcBef>
              <a:spcAft>
                <a:spcPts val="0"/>
              </a:spcAft>
              <a:buSzPts val="1300"/>
              <a:buFont typeface="Lato"/>
              <a:buChar char="➔"/>
            </a:pPr>
            <a:r>
              <a:t/>
            </a:r>
            <a:endParaRPr sz="1300">
              <a:latin typeface="Lato"/>
              <a:ea typeface="Lato"/>
              <a:cs typeface="Lato"/>
              <a:sym typeface="Lato"/>
            </a:endParaRPr>
          </a:p>
          <a:p>
            <a:pPr indent="0" lvl="0" marL="0" rtl="0" algn="l">
              <a:lnSpc>
                <a:spcPct val="115000"/>
              </a:lnSpc>
              <a:spcBef>
                <a:spcPts val="1200"/>
              </a:spcBef>
              <a:spcAft>
                <a:spcPts val="1200"/>
              </a:spcAft>
              <a:buNone/>
            </a:pPr>
            <a:r>
              <a:t/>
            </a:r>
            <a:endParaRPr b="1" sz="1300">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8"/>
          <p:cNvSpPr/>
          <p:nvPr/>
        </p:nvSpPr>
        <p:spPr>
          <a:xfrm>
            <a:off x="1881450" y="107100"/>
            <a:ext cx="5381100" cy="378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700" u="sng">
                <a:solidFill>
                  <a:schemeClr val="accent1"/>
                </a:solidFill>
              </a:rPr>
              <a:t>Future Research Scopes</a:t>
            </a:r>
            <a:endParaRPr b="1" sz="1700" u="sng">
              <a:solidFill>
                <a:schemeClr val="accent1"/>
              </a:solidFill>
            </a:endParaRPr>
          </a:p>
        </p:txBody>
      </p:sp>
      <p:sp>
        <p:nvSpPr>
          <p:cNvPr id="121" name="Google Shape;121;p18"/>
          <p:cNvSpPr/>
          <p:nvPr/>
        </p:nvSpPr>
        <p:spPr>
          <a:xfrm>
            <a:off x="0" y="571575"/>
            <a:ext cx="9144000" cy="4572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330200" lvl="0" marL="457200" rtl="0" algn="just">
              <a:spcBef>
                <a:spcPts val="0"/>
              </a:spcBef>
              <a:spcAft>
                <a:spcPts val="0"/>
              </a:spcAft>
              <a:buSzPts val="1600"/>
              <a:buFont typeface="Lato"/>
              <a:buChar char="❏"/>
            </a:pPr>
            <a:r>
              <a:rPr lang="en" sz="1600">
                <a:latin typeface="Lato"/>
                <a:ea typeface="Lato"/>
                <a:cs typeface="Lato"/>
                <a:sym typeface="Lato"/>
              </a:rPr>
              <a:t>The paper discusses the development and evaluation of an end-to-end OCR system that can recognize handwritten Bengali words from images using the BanglaWritting dataset. </a:t>
            </a:r>
            <a:endParaRPr sz="1600">
              <a:latin typeface="Lato"/>
              <a:ea typeface="Lato"/>
              <a:cs typeface="Lato"/>
              <a:sym typeface="Lato"/>
            </a:endParaRPr>
          </a:p>
          <a:p>
            <a:pPr indent="-330200" lvl="0" marL="457200" rtl="0" algn="just">
              <a:spcBef>
                <a:spcPts val="0"/>
              </a:spcBef>
              <a:spcAft>
                <a:spcPts val="0"/>
              </a:spcAft>
              <a:buSzPts val="1600"/>
              <a:buFont typeface="Lato"/>
              <a:buChar char="❏"/>
            </a:pPr>
            <a:r>
              <a:rPr lang="en" sz="1600">
                <a:latin typeface="Lato"/>
                <a:ea typeface="Lato"/>
                <a:cs typeface="Lato"/>
                <a:sym typeface="Lato"/>
              </a:rPr>
              <a:t>The system is based on a baseline architecture and is tested with four pre-trained CNN architectures and two bidirectional RNN types. The best results were achieved using DenseNet121 with GRU, with a CER of 0.09 and WER of 0.273. </a:t>
            </a:r>
            <a:endParaRPr sz="1600">
              <a:latin typeface="Lato"/>
              <a:ea typeface="Lato"/>
              <a:cs typeface="Lato"/>
              <a:sym typeface="Lato"/>
            </a:endParaRPr>
          </a:p>
          <a:p>
            <a:pPr indent="-330200" lvl="0" marL="457200" rtl="0" algn="just">
              <a:spcBef>
                <a:spcPts val="0"/>
              </a:spcBef>
              <a:spcAft>
                <a:spcPts val="0"/>
              </a:spcAft>
              <a:buSzPts val="1600"/>
              <a:buFont typeface="Lato"/>
              <a:buChar char="❏"/>
            </a:pPr>
            <a:r>
              <a:rPr lang="en" sz="1600">
                <a:latin typeface="Lato"/>
                <a:ea typeface="Lato"/>
                <a:cs typeface="Lato"/>
                <a:sym typeface="Lato"/>
              </a:rPr>
              <a:t>However, the paper suggests that future work should focus on investigating neural networks for improved performance and automatic word segmentation to enhance the end-to-end OCR system. Overall, the study represents a significant advancement in developing more robust Bengali OCR systems.</a:t>
            </a:r>
            <a:endParaRPr sz="1600">
              <a:latin typeface="Lato"/>
              <a:ea typeface="Lato"/>
              <a:cs typeface="Lato"/>
              <a:sym typeface="Lato"/>
            </a:endParaRPr>
          </a:p>
        </p:txBody>
      </p:sp>
      <p:sp>
        <p:nvSpPr>
          <p:cNvPr id="122" name="Google Shape;122;p18"/>
          <p:cNvSpPr/>
          <p:nvPr/>
        </p:nvSpPr>
        <p:spPr>
          <a:xfrm>
            <a:off x="1881450" y="107100"/>
            <a:ext cx="5381100" cy="378600"/>
          </a:xfrm>
          <a:prstGeom prst="roundRect">
            <a:avLst>
              <a:gd fmla="val 16667" name="adj"/>
            </a:avLst>
          </a:prstGeom>
          <a:solidFill>
            <a:schemeClr val="accent1"/>
          </a:solidFill>
          <a:ln cap="flat" cmpd="sng" w="9525">
            <a:solidFill>
              <a:schemeClr val="accen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 sz="1700" u="sng">
                <a:solidFill>
                  <a:srgbClr val="D0E0E3"/>
                </a:solidFill>
              </a:rPr>
              <a:t>Conclusion </a:t>
            </a:r>
            <a:r>
              <a:rPr b="1" lang="en" sz="1700" u="sng">
                <a:solidFill>
                  <a:srgbClr val="D0E0E3"/>
                </a:solidFill>
              </a:rPr>
              <a:t>&amp; Future Research Scope  </a:t>
            </a:r>
            <a:endParaRPr b="1" sz="1700" u="sng">
              <a:solidFill>
                <a:srgbClr val="D0E0E3"/>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