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icrosoft YaHei" panose="020B0503020204020204" pitchFamily="34" charset="-122"/>
      <p:regular r:id="rId15"/>
      <p:bold r:id="rId16"/>
    </p:embeddedFont>
    <p:embeddedFont>
      <p:font typeface="Microsoft YaHei" panose="020B0503020204020204" pitchFamily="34" charset="-122"/>
      <p:regular r:id="rId15"/>
      <p:bold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99b12da6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99b12da6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b12da67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b12da67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fcbc373d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fcbc373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cbc373d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fcbc373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fcbc373d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fcbc373d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fcbc373d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fcbc373d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fcbc373d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fcbc373d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fcbc373d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fcbc373d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snamuts.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242450"/>
            <a:ext cx="7688700" cy="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40"/>
              <a:t>Exploring Spatial Patterns in Sustainable Integrated Districts: A Methodology for Early-Phase Urban Network Analysis</a:t>
            </a:r>
            <a:endParaRPr sz="2140"/>
          </a:p>
        </p:txBody>
      </p:sp>
      <p:sp>
        <p:nvSpPr>
          <p:cNvPr id="87" name="Google Shape;87;p13"/>
          <p:cNvSpPr txBox="1">
            <a:spLocks noGrp="1"/>
          </p:cNvSpPr>
          <p:nvPr>
            <p:ph type="body" idx="1"/>
          </p:nvPr>
        </p:nvSpPr>
        <p:spPr>
          <a:xfrm>
            <a:off x="729450" y="2001050"/>
            <a:ext cx="8597400" cy="3609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sz="2200">
              <a:solidFill>
                <a:schemeClr val="dk2"/>
              </a:solidFill>
              <a:latin typeface="Raleway"/>
              <a:ea typeface="Raleway"/>
              <a:cs typeface="Raleway"/>
              <a:sym typeface="Raleway"/>
            </a:endParaRPr>
          </a:p>
          <a:p>
            <a:pPr marL="0" lvl="0" indent="0" algn="l" rtl="0">
              <a:spcBef>
                <a:spcPts val="1200"/>
              </a:spcBef>
              <a:spcAft>
                <a:spcPts val="0"/>
              </a:spcAft>
              <a:buNone/>
            </a:pPr>
            <a:r>
              <a:rPr lang="en" sz="2200">
                <a:solidFill>
                  <a:schemeClr val="dk2"/>
                </a:solidFill>
                <a:latin typeface="Raleway"/>
                <a:ea typeface="Raleway"/>
                <a:cs typeface="Raleway"/>
                <a:sym typeface="Raleway"/>
              </a:rPr>
              <a:t>Anjanaa Devi Srikanth, Srilalitha Gopalakrishnan, Chirag Hablani, Thomas Schroepfer</a:t>
            </a:r>
            <a:endParaRPr sz="2200">
              <a:solidFill>
                <a:schemeClr val="dk2"/>
              </a:solidFill>
              <a:latin typeface="Raleway"/>
              <a:ea typeface="Raleway"/>
              <a:cs typeface="Raleway"/>
              <a:sym typeface="Raleway"/>
            </a:endParaRPr>
          </a:p>
          <a:p>
            <a:pPr marL="0" lvl="0" indent="0" algn="l" rtl="0">
              <a:spcBef>
                <a:spcPts val="1200"/>
              </a:spcBef>
              <a:spcAft>
                <a:spcPts val="0"/>
              </a:spcAft>
              <a:buNone/>
            </a:pPr>
            <a:r>
              <a:rPr lang="en" sz="2200">
                <a:solidFill>
                  <a:schemeClr val="dk2"/>
                </a:solidFill>
                <a:latin typeface="Raleway"/>
                <a:ea typeface="Raleway"/>
                <a:cs typeface="Raleway"/>
                <a:sym typeface="Raleway"/>
              </a:rPr>
              <a:t>Published at 2022 Annual Modeling and Simulation Conference (ANNSIM)</a:t>
            </a:r>
            <a:endParaRPr sz="2200">
              <a:solidFill>
                <a:schemeClr val="dk2"/>
              </a:solidFill>
              <a:latin typeface="Raleway"/>
              <a:ea typeface="Raleway"/>
              <a:cs typeface="Raleway"/>
              <a:sym typeface="Raleway"/>
            </a:endParaRPr>
          </a:p>
          <a:p>
            <a:pPr marL="0" lvl="0" indent="0" algn="l" rtl="0">
              <a:lnSpc>
                <a:spcPct val="100000"/>
              </a:lnSpc>
              <a:spcBef>
                <a:spcPts val="1200"/>
              </a:spcBef>
              <a:spcAft>
                <a:spcPts val="0"/>
              </a:spcAft>
              <a:buNone/>
            </a:pPr>
            <a:r>
              <a:rPr lang="en" sz="1600"/>
              <a:t>Team-06</a:t>
            </a:r>
            <a:endParaRPr sz="1600"/>
          </a:p>
          <a:p>
            <a:pPr marL="0" lvl="0" indent="0" algn="l" rtl="0">
              <a:lnSpc>
                <a:spcPct val="100000"/>
              </a:lnSpc>
              <a:spcBef>
                <a:spcPts val="0"/>
              </a:spcBef>
              <a:spcAft>
                <a:spcPts val="0"/>
              </a:spcAft>
              <a:buNone/>
            </a:pPr>
            <a:r>
              <a:rPr lang="en" sz="1600"/>
              <a:t>22241038 S M Rakib Hasan</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RA-Md Humaion Kabir Mehedi</a:t>
            </a:r>
            <a:endParaRPr sz="1600"/>
          </a:p>
          <a:p>
            <a:pPr marL="0" lvl="0" indent="0" algn="l" rtl="0">
              <a:lnSpc>
                <a:spcPct val="100000"/>
              </a:lnSpc>
              <a:spcBef>
                <a:spcPts val="0"/>
              </a:spcBef>
              <a:spcAft>
                <a:spcPts val="0"/>
              </a:spcAft>
              <a:buNone/>
            </a:pPr>
            <a:r>
              <a:rPr lang="en" sz="1600"/>
              <a:t>ST-Farah Binta Haque</a:t>
            </a:r>
            <a:endParaRPr sz="2200">
              <a:solidFill>
                <a:schemeClr val="dk2"/>
              </a:solidFill>
              <a:latin typeface="Raleway"/>
              <a:ea typeface="Raleway"/>
              <a:cs typeface="Raleway"/>
              <a:sym typeface="Raleway"/>
            </a:endParaRPr>
          </a:p>
          <a:p>
            <a:pPr marL="0" lvl="0" indent="0" algn="l" rtl="0">
              <a:spcBef>
                <a:spcPts val="0"/>
              </a:spcBef>
              <a:spcAft>
                <a:spcPts val="0"/>
              </a:spcAft>
              <a:buNone/>
            </a:pPr>
            <a:endParaRPr sz="2450">
              <a:solidFill>
                <a:schemeClr val="dk2"/>
              </a:solidFill>
              <a:latin typeface="Raleway"/>
              <a:ea typeface="Raleway"/>
              <a:cs typeface="Raleway"/>
              <a:sym typeface="Raleway"/>
            </a:endParaRPr>
          </a:p>
          <a:p>
            <a:pPr marL="0" lvl="0" indent="0" algn="l" rtl="0">
              <a:lnSpc>
                <a:spcPct val="100000"/>
              </a:lnSpc>
              <a:spcBef>
                <a:spcPts val="1200"/>
              </a:spcBef>
              <a:spcAft>
                <a:spcPts val="0"/>
              </a:spcAft>
              <a:buNone/>
            </a:pPr>
            <a:endParaRPr sz="2450">
              <a:solidFill>
                <a:schemeClr val="dk2"/>
              </a:solidFill>
              <a:latin typeface="Raleway"/>
              <a:ea typeface="Raleway"/>
              <a:cs typeface="Raleway"/>
              <a:sym typeface="Raleway"/>
            </a:endParaRPr>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sp>
        <p:nvSpPr>
          <p:cNvPr id="93" name="Google Shape;93;p14"/>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b="1" u="sng">
                <a:solidFill>
                  <a:srgbClr val="D0E0E3"/>
                </a:solidFill>
              </a:rPr>
              <a:t>Introduction and Previous Work</a:t>
            </a:r>
            <a:endParaRPr sz="1700" b="1" u="sng">
              <a:solidFill>
                <a:srgbClr val="D0E0E3"/>
              </a:solidFill>
            </a:endParaRPr>
          </a:p>
        </p:txBody>
      </p:sp>
      <p:sp>
        <p:nvSpPr>
          <p:cNvPr id="94" name="Google Shape;94;p14"/>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95" name="Google Shape;95;p14"/>
          <p:cNvSpPr txBox="1"/>
          <p:nvPr/>
        </p:nvSpPr>
        <p:spPr>
          <a:xfrm>
            <a:off x="46650" y="760925"/>
            <a:ext cx="8929500" cy="4255750"/>
          </a:xfrm>
          <a:prstGeom prst="rect">
            <a:avLst/>
          </a:prstGeom>
          <a:noFill/>
          <a:ln>
            <a:noFill/>
          </a:ln>
        </p:spPr>
        <p:txBody>
          <a:bodyPr spcFirstLastPara="1" wrap="square" lIns="91425" tIns="91425" rIns="91425" bIns="91425" anchor="t" anchorCtr="0">
            <a:spAutoFit/>
          </a:bodyPr>
          <a:lstStyle/>
          <a:p>
            <a:pPr marL="457200" lvl="0" indent="-301625" algn="l" rtl="0">
              <a:lnSpc>
                <a:spcPct val="115000"/>
              </a:lnSpc>
              <a:spcBef>
                <a:spcPts val="900"/>
              </a:spcBef>
              <a:spcAft>
                <a:spcPts val="0"/>
              </a:spcAft>
              <a:buSzPts val="1150"/>
              <a:buFont typeface="Microsoft Yahei"/>
              <a:buAutoNum type="arabicPeriod"/>
            </a:pPr>
            <a:r>
              <a:rPr lang="en" sz="1150" dirty="0">
                <a:latin typeface="Microsoft Yahei"/>
                <a:ea typeface="Microsoft Yahei"/>
                <a:cs typeface="Microsoft Yahei"/>
                <a:sym typeface="Microsoft Yahei"/>
              </a:rPr>
              <a:t>The paper is about exploring spatial patterns in sustainable integrated districts using social network analysis based on graph theory</a:t>
            </a:r>
            <a:endParaRPr sz="1150" dirty="0">
              <a:latin typeface="Microsoft Yahei"/>
              <a:ea typeface="Microsoft Yahei"/>
              <a:cs typeface="Microsoft Yahei"/>
              <a:sym typeface="Microsoft Yahei"/>
            </a:endParaRPr>
          </a:p>
          <a:p>
            <a:pPr marL="457200" lvl="0" indent="-301625" algn="l" rtl="0">
              <a:lnSpc>
                <a:spcPct val="115000"/>
              </a:lnSpc>
              <a:spcBef>
                <a:spcPts val="0"/>
              </a:spcBef>
              <a:spcAft>
                <a:spcPts val="0"/>
              </a:spcAft>
              <a:buSzPts val="1150"/>
              <a:buFont typeface="Microsoft Yahei"/>
              <a:buAutoNum type="arabicPeriod"/>
            </a:pPr>
            <a:r>
              <a:rPr lang="en" sz="1250" dirty="0">
                <a:latin typeface="Microsoft Yahei"/>
                <a:ea typeface="Microsoft Yahei"/>
                <a:cs typeface="Microsoft Yahei"/>
                <a:sym typeface="Microsoft Yahei"/>
              </a:rPr>
              <a:t>It</a:t>
            </a:r>
            <a:r>
              <a:rPr lang="en" sz="1150" dirty="0">
                <a:latin typeface="Microsoft Yahei"/>
                <a:ea typeface="Microsoft Yahei"/>
                <a:cs typeface="Microsoft Yahei"/>
                <a:sym typeface="Microsoft Yahei"/>
              </a:rPr>
              <a:t> is motivated by the need to understand how the spatial configuration of urban districts affects their sustainability and livability</a:t>
            </a:r>
            <a:endParaRPr sz="1150" dirty="0">
              <a:latin typeface="Microsoft Yahei"/>
              <a:ea typeface="Microsoft Yahei"/>
              <a:cs typeface="Microsoft Yahei"/>
              <a:sym typeface="Microsoft Yahei"/>
            </a:endParaRPr>
          </a:p>
          <a:p>
            <a:pPr marL="457200" indent="-301625">
              <a:lnSpc>
                <a:spcPct val="115000"/>
              </a:lnSpc>
              <a:buSzPts val="1150"/>
              <a:buFont typeface="Microsoft Yahei"/>
              <a:buAutoNum type="arabicPeriod"/>
            </a:pPr>
            <a:r>
              <a:rPr lang="en" sz="1250" dirty="0">
                <a:latin typeface="Microsoft Yahei"/>
                <a:ea typeface="Microsoft Yahei"/>
                <a:cs typeface="Microsoft Yahei"/>
                <a:sym typeface="Microsoft Yahei"/>
              </a:rPr>
              <a:t>It</a:t>
            </a:r>
            <a:r>
              <a:rPr lang="en" sz="1150" dirty="0">
                <a:latin typeface="Microsoft Yahei"/>
                <a:ea typeface="Microsoft Yahei"/>
                <a:cs typeface="Microsoft Yahei"/>
                <a:sym typeface="Microsoft Yahei"/>
              </a:rPr>
              <a:t> aims to propose a new methodology for early-phase analysis of large urban spatial networks using two social network analysis </a:t>
            </a:r>
            <a:r>
              <a:rPr lang="en" sz="1150" dirty="0">
                <a:latin typeface="Microsoft YaHei" panose="020B0503020204020204" pitchFamily="34" charset="-122"/>
                <a:ea typeface="Microsoft YaHei" panose="020B0503020204020204" pitchFamily="34" charset="-122"/>
                <a:cs typeface="Microsoft Himalaya" panose="01010100010101010101" pitchFamily="2" charset="0"/>
                <a:sym typeface="Microsoft Yahei"/>
              </a:rPr>
              <a:t>methods: Space Syntax and SNAMUTS(</a:t>
            </a:r>
            <a:r>
              <a:rPr lang="en-US" sz="1150" dirty="0">
                <a:latin typeface="Microsoft YaHei" panose="020B0503020204020204" pitchFamily="34" charset="-122"/>
                <a:ea typeface="Microsoft YaHei" panose="020B0503020204020204" pitchFamily="34" charset="-122"/>
                <a:cs typeface="Microsoft Himalaya" panose="01010100010101010101" pitchFamily="2" charset="0"/>
              </a:rPr>
              <a:t>Spatial Network Analysis for Multi-modal Urban Transport)</a:t>
            </a:r>
            <a:endParaRPr lang="en-US" sz="1150" dirty="0">
              <a:latin typeface="Microsoft YaHei" panose="020B0503020204020204" pitchFamily="34" charset="-122"/>
              <a:ea typeface="Microsoft YaHei" panose="020B0503020204020204" pitchFamily="34" charset="-122"/>
              <a:cs typeface="Microsoft Himalaya" panose="01010100010101010101" pitchFamily="2" charset="0"/>
              <a:hlinkClick r:id="rId3"/>
            </a:endParaRPr>
          </a:p>
          <a:p>
            <a:pPr marL="457200" lvl="0" indent="-301625" algn="l" rtl="0">
              <a:lnSpc>
                <a:spcPct val="115000"/>
              </a:lnSpc>
              <a:spcBef>
                <a:spcPts val="0"/>
              </a:spcBef>
              <a:spcAft>
                <a:spcPts val="0"/>
              </a:spcAft>
              <a:buSzPts val="1150"/>
              <a:buFont typeface="Microsoft Yahei"/>
              <a:buAutoNum type="arabicPeriod"/>
            </a:pPr>
            <a:endParaRPr sz="1150" dirty="0">
              <a:latin typeface="Microsoft Yahei"/>
              <a:ea typeface="Microsoft Yahei"/>
              <a:cs typeface="Microsoft Yahei"/>
              <a:sym typeface="Microsoft Yahei"/>
            </a:endParaRPr>
          </a:p>
          <a:p>
            <a:pPr marL="457200" lvl="0" indent="-301625" algn="l" rtl="0">
              <a:lnSpc>
                <a:spcPct val="115000"/>
              </a:lnSpc>
              <a:spcBef>
                <a:spcPts val="0"/>
              </a:spcBef>
              <a:spcAft>
                <a:spcPts val="0"/>
              </a:spcAft>
              <a:buSzPts val="1150"/>
              <a:buFont typeface="Microsoft Yahei"/>
              <a:buAutoNum type="arabicPeriod"/>
            </a:pPr>
            <a:r>
              <a:rPr lang="en" sz="1150" dirty="0">
                <a:latin typeface="Microsoft Yahei"/>
                <a:ea typeface="Microsoft Yahei"/>
                <a:cs typeface="Microsoft Yahei"/>
                <a:sym typeface="Microsoft Yahei"/>
              </a:rPr>
              <a:t>The study also hypothesizes that social network analysis can reveal the spatial patterns and characteristics of urban districts that influence their performance and potential for integration</a:t>
            </a:r>
            <a:endParaRPr sz="1150" dirty="0">
              <a:latin typeface="Microsoft Yahei"/>
              <a:ea typeface="Microsoft Yahei"/>
              <a:cs typeface="Microsoft Yahei"/>
              <a:sym typeface="Microsoft Yahei"/>
            </a:endParaRPr>
          </a:p>
          <a:p>
            <a:pPr marL="457200" lvl="0" indent="0" algn="l" rtl="0">
              <a:lnSpc>
                <a:spcPct val="115000"/>
              </a:lnSpc>
              <a:spcBef>
                <a:spcPts val="900"/>
              </a:spcBef>
              <a:spcAft>
                <a:spcPts val="0"/>
              </a:spcAft>
              <a:buNone/>
            </a:pPr>
            <a:endParaRPr sz="1150" dirty="0">
              <a:latin typeface="Microsoft Yahei"/>
              <a:ea typeface="Microsoft Yahei"/>
              <a:cs typeface="Microsoft Yahei"/>
              <a:sym typeface="Microsoft Yahei"/>
            </a:endParaRPr>
          </a:p>
          <a:p>
            <a:pPr marL="0" lvl="0" indent="0" algn="l" rtl="0">
              <a:spcBef>
                <a:spcPts val="0"/>
              </a:spcBef>
              <a:spcAft>
                <a:spcPts val="0"/>
              </a:spcAft>
              <a:buNone/>
            </a:pPr>
            <a:r>
              <a:rPr lang="en" dirty="0">
                <a:latin typeface="Lato"/>
                <a:ea typeface="Lato"/>
                <a:cs typeface="Lato"/>
                <a:sym typeface="Lato"/>
              </a:rPr>
              <a:t>Previous Works</a:t>
            </a:r>
            <a:endParaRPr dirty="0">
              <a:latin typeface="Lato"/>
              <a:ea typeface="Lato"/>
              <a:cs typeface="Lato"/>
              <a:sym typeface="Lato"/>
            </a:endParaRPr>
          </a:p>
          <a:p>
            <a:pPr marL="457200" lvl="0" indent="-301625" algn="l" rtl="0">
              <a:lnSpc>
                <a:spcPct val="115000"/>
              </a:lnSpc>
              <a:spcBef>
                <a:spcPts val="900"/>
              </a:spcBef>
              <a:spcAft>
                <a:spcPts val="0"/>
              </a:spcAft>
              <a:buSzPts val="1150"/>
              <a:buFont typeface="Microsoft Yahei"/>
              <a:buChar char="●"/>
            </a:pPr>
            <a:r>
              <a:rPr lang="en" sz="1150" dirty="0">
                <a:latin typeface="Microsoft Yahei"/>
                <a:ea typeface="Microsoft Yahei"/>
                <a:cs typeface="Microsoft Yahei"/>
                <a:sym typeface="Microsoft Yahei"/>
              </a:rPr>
              <a:t>The paper reviews the literature on urban network analysis, which is a branch of urban studies that uses network theory and methods to analyze urban systems</a:t>
            </a:r>
            <a:endParaRPr sz="1150" dirty="0">
              <a:latin typeface="Microsoft Yahei"/>
              <a:ea typeface="Microsoft Yahei"/>
              <a:cs typeface="Microsoft Yahei"/>
              <a:sym typeface="Microsoft Yahei"/>
            </a:endParaRPr>
          </a:p>
          <a:p>
            <a:pPr marL="457200" lvl="0" indent="-301625" algn="l" rtl="0">
              <a:lnSpc>
                <a:spcPct val="115000"/>
              </a:lnSpc>
              <a:spcBef>
                <a:spcPts val="0"/>
              </a:spcBef>
              <a:spcAft>
                <a:spcPts val="0"/>
              </a:spcAft>
              <a:buSzPts val="1150"/>
              <a:buFont typeface="Microsoft Yahei"/>
              <a:buChar char="●"/>
            </a:pPr>
            <a:r>
              <a:rPr lang="en" sz="1150" dirty="0">
                <a:latin typeface="Microsoft Yahei"/>
                <a:ea typeface="Microsoft Yahei"/>
                <a:cs typeface="Microsoft Yahei"/>
                <a:sym typeface="Microsoft Yahei"/>
              </a:rPr>
              <a:t>It identifies two main approaches to urban network analysis: topological and multimodal</a:t>
            </a:r>
            <a:endParaRPr sz="1150" dirty="0">
              <a:latin typeface="Microsoft Yahei"/>
              <a:ea typeface="Microsoft Yahei"/>
              <a:cs typeface="Microsoft Yahei"/>
              <a:sym typeface="Microsoft Yahei"/>
            </a:endParaRPr>
          </a:p>
          <a:p>
            <a:pPr marL="457200" lvl="0" indent="-301625" algn="l" rtl="0">
              <a:lnSpc>
                <a:spcPct val="115000"/>
              </a:lnSpc>
              <a:spcBef>
                <a:spcPts val="0"/>
              </a:spcBef>
              <a:spcAft>
                <a:spcPts val="0"/>
              </a:spcAft>
              <a:buSzPts val="1150"/>
              <a:buFont typeface="Microsoft Yahei"/>
              <a:buChar char="●"/>
            </a:pPr>
            <a:r>
              <a:rPr lang="en" sz="1250" dirty="0">
                <a:latin typeface="Microsoft Yahei"/>
                <a:ea typeface="Microsoft Yahei"/>
                <a:cs typeface="Microsoft Yahei"/>
                <a:sym typeface="Microsoft Yahei"/>
              </a:rPr>
              <a:t>It</a:t>
            </a:r>
            <a:r>
              <a:rPr lang="en" sz="1150" dirty="0">
                <a:latin typeface="Microsoft Yahei"/>
                <a:ea typeface="Microsoft Yahei"/>
                <a:cs typeface="Microsoft Yahei"/>
                <a:sym typeface="Microsoft Yahei"/>
              </a:rPr>
              <a:t> discusses the advantages and disadvantages of each approach and their applications to urban planning and design</a:t>
            </a:r>
            <a:endParaRPr sz="1150" dirty="0">
              <a:latin typeface="Microsoft Yahei"/>
              <a:ea typeface="Microsoft Yahei"/>
              <a:cs typeface="Microsoft Yahei"/>
              <a:sym typeface="Microsoft Yahei"/>
            </a:endParaRPr>
          </a:p>
          <a:p>
            <a:pPr marL="457200" lvl="0" indent="-301625" algn="l" rtl="0">
              <a:lnSpc>
                <a:spcPct val="115000"/>
              </a:lnSpc>
              <a:spcBef>
                <a:spcPts val="0"/>
              </a:spcBef>
              <a:spcAft>
                <a:spcPts val="0"/>
              </a:spcAft>
              <a:buSzPts val="1150"/>
              <a:buFont typeface="Microsoft Yahei"/>
              <a:buChar char="●"/>
            </a:pPr>
            <a:r>
              <a:rPr lang="en" sz="1150" dirty="0">
                <a:latin typeface="Microsoft Yahei"/>
                <a:ea typeface="Microsoft Yahei"/>
                <a:cs typeface="Microsoft Yahei"/>
                <a:sym typeface="Microsoft Yahei"/>
              </a:rPr>
              <a:t>The research highlights the gap in the literature on integrating both approaches to capture pedestrian movement patterns more comprehensively</a:t>
            </a:r>
            <a:endParaRPr sz="1150" dirty="0">
              <a:latin typeface="Microsoft Yahei"/>
              <a:ea typeface="Microsoft Yahei"/>
              <a:cs typeface="Microsoft Yahei"/>
              <a:sym typeface="Microsoft Yahei"/>
            </a:endParaRPr>
          </a:p>
          <a:p>
            <a:pPr marL="0" lvl="0" indent="0" algn="l" rtl="0">
              <a:spcBef>
                <a:spcPts val="0"/>
              </a:spcBef>
              <a:spcAft>
                <a:spcPts val="0"/>
              </a:spcAft>
              <a:buNone/>
            </a:pPr>
            <a:endParaRPr sz="1300" dirty="0">
              <a:latin typeface="Lato"/>
              <a:ea typeface="Lato"/>
              <a:cs typeface="Lato"/>
              <a:sym typeface="Lato"/>
            </a:endParaRPr>
          </a:p>
        </p:txBody>
      </p:sp>
      <p:sp>
        <p:nvSpPr>
          <p:cNvPr id="96" name="Google Shape;96;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5"/>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r>
              <a:rPr lang="en" sz="1700" b="1" u="sng">
                <a:solidFill>
                  <a:srgbClr val="D0E0E3"/>
                </a:solidFill>
              </a:rPr>
              <a:t>Scopes of this Study</a:t>
            </a:r>
            <a:endParaRPr sz="1700" b="1" u="sng">
              <a:solidFill>
                <a:srgbClr val="D0E0E3"/>
              </a:solidFill>
            </a:endParaRPr>
          </a:p>
        </p:txBody>
      </p:sp>
      <p:sp>
        <p:nvSpPr>
          <p:cNvPr id="102" name="Google Shape;102;p15"/>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103" name="Google Shape;103;p15"/>
          <p:cNvSpPr txBox="1"/>
          <p:nvPr/>
        </p:nvSpPr>
        <p:spPr>
          <a:xfrm>
            <a:off x="107250" y="690766"/>
            <a:ext cx="8929500" cy="41915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dirty="0">
                <a:latin typeface="Lato"/>
                <a:ea typeface="Lato"/>
                <a:cs typeface="Lato"/>
                <a:sym typeface="Lato"/>
              </a:rPr>
              <a:t>The findings of this paper can be implemented in-</a:t>
            </a:r>
            <a:endParaRPr b="1" dirty="0">
              <a:latin typeface="Lato"/>
              <a:ea typeface="Lato"/>
              <a:cs typeface="Lato"/>
              <a:sym typeface="Lato"/>
            </a:endParaRPr>
          </a:p>
          <a:p>
            <a:pPr marL="457200" lvl="0" indent="-307975" algn="l" rtl="0">
              <a:lnSpc>
                <a:spcPct val="115000"/>
              </a:lnSpc>
              <a:spcBef>
                <a:spcPts val="0"/>
              </a:spcBef>
              <a:spcAft>
                <a:spcPts val="0"/>
              </a:spcAft>
              <a:buSzPts val="1250"/>
              <a:buFont typeface="Microsoft Yahei"/>
              <a:buChar char="●"/>
            </a:pPr>
            <a:r>
              <a:rPr lang="en" sz="1600" dirty="0">
                <a:latin typeface="Microsoft Yahei"/>
                <a:ea typeface="Microsoft Yahei"/>
                <a:cs typeface="Microsoft Yahei"/>
                <a:sym typeface="Microsoft Yahei"/>
              </a:rPr>
              <a:t>It addresses the research gap by introducing a new methodology that combines both topological and multimodal approaches to urban network analysis</a:t>
            </a:r>
            <a:endParaRPr sz="1600" dirty="0">
              <a:latin typeface="Microsoft Yahei"/>
              <a:ea typeface="Microsoft Yahei"/>
              <a:cs typeface="Microsoft Yahei"/>
              <a:sym typeface="Microsoft Yahei"/>
            </a:endParaRPr>
          </a:p>
          <a:p>
            <a:pPr marL="457200" lvl="0" indent="-307975" algn="l" rtl="0">
              <a:lnSpc>
                <a:spcPct val="115000"/>
              </a:lnSpc>
              <a:spcBef>
                <a:spcPts val="0"/>
              </a:spcBef>
              <a:spcAft>
                <a:spcPts val="0"/>
              </a:spcAft>
              <a:buSzPts val="1250"/>
              <a:buFont typeface="Microsoft Yahei"/>
              <a:buChar char="●"/>
            </a:pPr>
            <a:r>
              <a:rPr lang="en" sz="1600" dirty="0">
                <a:latin typeface="Microsoft Yahei"/>
                <a:ea typeface="Microsoft Yahei"/>
                <a:cs typeface="Microsoft Yahei"/>
                <a:sym typeface="Microsoft Yahei"/>
              </a:rPr>
              <a:t>The study argues that this methodology can provide a more holistic and nuanced understanding of urban spatial networks and their impacts on urban sustainability and livability</a:t>
            </a:r>
            <a:endParaRPr sz="1600" dirty="0">
              <a:latin typeface="Microsoft Yahei"/>
              <a:ea typeface="Microsoft Yahei"/>
              <a:cs typeface="Microsoft Yahei"/>
              <a:sym typeface="Microsoft Yahei"/>
            </a:endParaRPr>
          </a:p>
          <a:p>
            <a:pPr marL="457200" lvl="0" indent="-307975" algn="l" rtl="0">
              <a:lnSpc>
                <a:spcPct val="115000"/>
              </a:lnSpc>
              <a:spcBef>
                <a:spcPts val="0"/>
              </a:spcBef>
              <a:spcAft>
                <a:spcPts val="0"/>
              </a:spcAft>
              <a:buSzPts val="1250"/>
              <a:buFont typeface="Microsoft Yahei"/>
              <a:buChar char="●"/>
            </a:pPr>
            <a:r>
              <a:rPr lang="en" sz="1600" dirty="0">
                <a:latin typeface="Microsoft Yahei"/>
                <a:ea typeface="Microsoft Yahei"/>
                <a:cs typeface="Microsoft Yahei"/>
                <a:sym typeface="Microsoft Yahei"/>
              </a:rPr>
              <a:t>It also argues that this methodology can support early-phase decision making and design interventions for sustainable integrated districts</a:t>
            </a:r>
            <a:endParaRPr sz="1600" dirty="0">
              <a:latin typeface="Microsoft Yahei"/>
              <a:ea typeface="Microsoft Yahei"/>
              <a:cs typeface="Microsoft Yahei"/>
              <a:sym typeface="Microsoft Yahei"/>
            </a:endParaRPr>
          </a:p>
          <a:p>
            <a:pPr marL="457200" lvl="0" indent="-307975" algn="l" rtl="0">
              <a:lnSpc>
                <a:spcPct val="115000"/>
              </a:lnSpc>
              <a:spcBef>
                <a:spcPts val="0"/>
              </a:spcBef>
              <a:spcAft>
                <a:spcPts val="0"/>
              </a:spcAft>
              <a:buSzPts val="1250"/>
              <a:buFont typeface="Microsoft Yahei"/>
              <a:buChar char="●"/>
            </a:pPr>
            <a:r>
              <a:rPr lang="en" sz="1600" dirty="0">
                <a:latin typeface="Microsoft Yahei"/>
                <a:ea typeface="Microsoft Yahei"/>
                <a:cs typeface="Microsoft Yahei"/>
                <a:sym typeface="Microsoft Yahei"/>
              </a:rPr>
              <a:t>It defines sustainable integrated districts as urban districts that aim to achieve environmental, social, and economic sustainability through spatial integration</a:t>
            </a:r>
            <a:endParaRPr sz="1600" dirty="0">
              <a:latin typeface="Microsoft Yahei"/>
              <a:ea typeface="Microsoft Yahei"/>
              <a:cs typeface="Microsoft Yahei"/>
              <a:sym typeface="Microsoft Yahei"/>
            </a:endParaRPr>
          </a:p>
          <a:p>
            <a:pPr marL="0" lvl="0" indent="0" algn="l" rtl="0">
              <a:lnSpc>
                <a:spcPct val="115000"/>
              </a:lnSpc>
              <a:spcBef>
                <a:spcPts val="900"/>
              </a:spcBef>
              <a:spcAft>
                <a:spcPts val="0"/>
              </a:spcAft>
              <a:buNone/>
            </a:pPr>
            <a:endParaRPr sz="1150" dirty="0">
              <a:latin typeface="Microsoft Yahei"/>
              <a:ea typeface="Microsoft Yahei"/>
              <a:cs typeface="Microsoft Yahei"/>
              <a:sym typeface="Microsoft Yahei"/>
            </a:endParaRPr>
          </a:p>
          <a:p>
            <a:pPr marL="457200" lvl="0" indent="0" algn="l" rtl="0">
              <a:lnSpc>
                <a:spcPct val="115000"/>
              </a:lnSpc>
              <a:spcBef>
                <a:spcPts val="1200"/>
              </a:spcBef>
              <a:spcAft>
                <a:spcPts val="0"/>
              </a:spcAft>
              <a:buNone/>
            </a:pPr>
            <a:endParaRPr sz="1300" b="1" dirty="0">
              <a:latin typeface="Lato"/>
              <a:ea typeface="Lato"/>
              <a:cs typeface="Lato"/>
              <a:sym typeface="Lato"/>
            </a:endParaRPr>
          </a:p>
          <a:p>
            <a:pPr marL="0" lvl="0" indent="0" algn="l" rtl="0">
              <a:spcBef>
                <a:spcPts val="1200"/>
              </a:spcBef>
              <a:spcAft>
                <a:spcPts val="0"/>
              </a:spcAft>
              <a:buNone/>
            </a:pPr>
            <a:endParaRPr sz="1300" dirty="0">
              <a:latin typeface="Lato"/>
              <a:ea typeface="Lato"/>
              <a:cs typeface="Lato"/>
              <a:sym typeface="Lato"/>
            </a:endParaRPr>
          </a:p>
        </p:txBody>
      </p:sp>
      <p:sp>
        <p:nvSpPr>
          <p:cNvPr id="104" name="Google Shape;104;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8"/>
        <p:cNvGrpSpPr/>
        <p:nvPr/>
      </p:nvGrpSpPr>
      <p:grpSpPr>
        <a:xfrm>
          <a:off x="0" y="0"/>
          <a:ext cx="0" cy="0"/>
          <a:chOff x="0" y="0"/>
          <a:chExt cx="0" cy="0"/>
        </a:xfrm>
      </p:grpSpPr>
      <p:sp>
        <p:nvSpPr>
          <p:cNvPr id="109" name="Google Shape;109;p16"/>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r>
              <a:rPr lang="en" sz="1700" b="1" u="sng">
                <a:solidFill>
                  <a:srgbClr val="D0E0E3"/>
                </a:solidFill>
              </a:rPr>
              <a:t>Dataset Description</a:t>
            </a:r>
            <a:endParaRPr sz="1700" b="1" u="sng">
              <a:solidFill>
                <a:srgbClr val="D0E0E3"/>
              </a:solidFill>
            </a:endParaRPr>
          </a:p>
        </p:txBody>
      </p:sp>
      <p:sp>
        <p:nvSpPr>
          <p:cNvPr id="110" name="Google Shape;110;p16"/>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111" name="Google Shape;111;p16"/>
          <p:cNvSpPr txBox="1"/>
          <p:nvPr/>
        </p:nvSpPr>
        <p:spPr>
          <a:xfrm>
            <a:off x="107250" y="940150"/>
            <a:ext cx="8929500" cy="3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b="1">
                <a:latin typeface="Lato"/>
                <a:ea typeface="Lato"/>
                <a:cs typeface="Lato"/>
                <a:sym typeface="Lato"/>
              </a:rPr>
              <a:t>The datasets used in this paper are:</a:t>
            </a:r>
            <a:endParaRPr sz="1200" b="1">
              <a:latin typeface="Lato"/>
              <a:ea typeface="Lato"/>
              <a:cs typeface="Lato"/>
              <a:sym typeface="Lato"/>
            </a:endParaRPr>
          </a:p>
          <a:p>
            <a:pPr marL="457200" lvl="0" indent="-314325" algn="l" rtl="0">
              <a:lnSpc>
                <a:spcPct val="115000"/>
              </a:lnSpc>
              <a:spcBef>
                <a:spcPts val="1200"/>
              </a:spcBef>
              <a:spcAft>
                <a:spcPts val="0"/>
              </a:spcAft>
              <a:buSzPts val="1350"/>
              <a:buFont typeface="Microsoft Yahei"/>
              <a:buChar char="●"/>
            </a:pPr>
            <a:r>
              <a:rPr lang="en" sz="1350">
                <a:latin typeface="Microsoft Yahei"/>
                <a:ea typeface="Microsoft Yahei"/>
                <a:cs typeface="Microsoft Yahei"/>
                <a:sym typeface="Microsoft Yahei"/>
              </a:rPr>
              <a:t>The paper uses spatial data from various sources, such as OpenStreetMap, Google Maps API, and Singapore Land Authority, which contain information on the land use, street network, building footprint, green space, and public transport network for one-north</a:t>
            </a:r>
            <a:endParaRPr sz="1350">
              <a:latin typeface="Microsoft Yahei"/>
              <a:ea typeface="Microsoft Yahei"/>
              <a:cs typeface="Microsoft Yahei"/>
              <a:sym typeface="Microsoft Yahei"/>
            </a:endParaRPr>
          </a:p>
          <a:p>
            <a:pPr marL="457200" lvl="0" indent="-314325" algn="l" rtl="0">
              <a:lnSpc>
                <a:spcPct val="115000"/>
              </a:lnSpc>
              <a:spcBef>
                <a:spcPts val="0"/>
              </a:spcBef>
              <a:spcAft>
                <a:spcPts val="0"/>
              </a:spcAft>
              <a:buSzPts val="1350"/>
              <a:buFont typeface="Microsoft Yahei"/>
              <a:buChar char="●"/>
            </a:pPr>
            <a:r>
              <a:rPr lang="en">
                <a:latin typeface="Microsoft Yahei"/>
                <a:ea typeface="Microsoft Yahei"/>
                <a:cs typeface="Microsoft Yahei"/>
                <a:sym typeface="Microsoft Yahei"/>
              </a:rPr>
              <a:t>It also</a:t>
            </a:r>
            <a:r>
              <a:rPr lang="en" sz="1350">
                <a:latin typeface="Microsoft Yahei"/>
                <a:ea typeface="Microsoft Yahei"/>
                <a:cs typeface="Microsoft Yahei"/>
                <a:sym typeface="Microsoft Yahei"/>
              </a:rPr>
              <a:t> preprocesses and cleans the spatial data using GIS software and Python scripts to ensure data quality and consistency</a:t>
            </a:r>
            <a:endParaRPr sz="1350">
              <a:latin typeface="Microsoft Yahei"/>
              <a:ea typeface="Microsoft Yahei"/>
              <a:cs typeface="Microsoft Yahei"/>
              <a:sym typeface="Microsoft Yahei"/>
            </a:endParaRPr>
          </a:p>
          <a:p>
            <a:pPr marL="457200" lvl="0" indent="-314325" algn="l" rtl="0">
              <a:lnSpc>
                <a:spcPct val="115000"/>
              </a:lnSpc>
              <a:spcBef>
                <a:spcPts val="0"/>
              </a:spcBef>
              <a:spcAft>
                <a:spcPts val="0"/>
              </a:spcAft>
              <a:buSzPts val="1350"/>
              <a:buFont typeface="Microsoft Yahei"/>
              <a:buChar char="●"/>
            </a:pPr>
            <a:r>
              <a:rPr lang="en" sz="1350">
                <a:latin typeface="Microsoft Yahei"/>
                <a:ea typeface="Microsoft Yahei"/>
                <a:cs typeface="Microsoft Yahei"/>
                <a:sym typeface="Microsoft Yahei"/>
              </a:rPr>
              <a:t>The paper divides one-north into 16 subzones based on administrative boundaries and land use characteristics</a:t>
            </a:r>
            <a:endParaRPr sz="1350">
              <a:latin typeface="Microsoft Yahei"/>
              <a:ea typeface="Microsoft Yahei"/>
              <a:cs typeface="Microsoft Yahei"/>
              <a:sym typeface="Microsoft Yahei"/>
            </a:endParaRPr>
          </a:p>
          <a:p>
            <a:pPr marL="457200" lvl="0" indent="-314325" algn="l" rtl="0">
              <a:lnSpc>
                <a:spcPct val="115000"/>
              </a:lnSpc>
              <a:spcBef>
                <a:spcPts val="0"/>
              </a:spcBef>
              <a:spcAft>
                <a:spcPts val="0"/>
              </a:spcAft>
              <a:buSzPts val="1350"/>
              <a:buFont typeface="Microsoft Yahei"/>
              <a:buChar char="●"/>
            </a:pPr>
            <a:r>
              <a:rPr lang="en" sz="1350">
                <a:latin typeface="Microsoft Yahei"/>
                <a:ea typeface="Microsoft Yahei"/>
                <a:cs typeface="Microsoft Yahei"/>
                <a:sym typeface="Microsoft Yahei"/>
              </a:rPr>
              <a:t>The study selects four subzones as representative samples for detailed analysis: Biopolis, Fusionopolis, Mediapolis, and Vista Xchange</a:t>
            </a:r>
            <a:endParaRPr sz="1350">
              <a:latin typeface="Microsoft Yahei"/>
              <a:ea typeface="Microsoft Yahei"/>
              <a:cs typeface="Microsoft Yahei"/>
              <a:sym typeface="Microsoft Yahei"/>
            </a:endParaRPr>
          </a:p>
          <a:p>
            <a:pPr marL="0" lvl="0" indent="0" algn="l" rtl="0">
              <a:lnSpc>
                <a:spcPct val="115000"/>
              </a:lnSpc>
              <a:spcBef>
                <a:spcPts val="1200"/>
              </a:spcBef>
              <a:spcAft>
                <a:spcPts val="0"/>
              </a:spcAft>
              <a:buNone/>
            </a:pPr>
            <a:endParaRPr sz="1200" b="1">
              <a:latin typeface="Lato"/>
              <a:ea typeface="Lato"/>
              <a:cs typeface="Lato"/>
              <a:sym typeface="Lato"/>
            </a:endParaRPr>
          </a:p>
          <a:p>
            <a:pPr marL="457200" lvl="0" indent="0" algn="l" rtl="0">
              <a:lnSpc>
                <a:spcPct val="115000"/>
              </a:lnSpc>
              <a:spcBef>
                <a:spcPts val="1200"/>
              </a:spcBef>
              <a:spcAft>
                <a:spcPts val="1200"/>
              </a:spcAft>
              <a:buNone/>
            </a:pPr>
            <a:endParaRPr sz="1200" b="1">
              <a:latin typeface="Lato"/>
              <a:ea typeface="Lato"/>
              <a:cs typeface="Lato"/>
              <a:sym typeface="Lato"/>
            </a:endParaRPr>
          </a:p>
        </p:txBody>
      </p:sp>
      <p:sp>
        <p:nvSpPr>
          <p:cNvPr id="112" name="Google Shape;112;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6"/>
        <p:cNvGrpSpPr/>
        <p:nvPr/>
      </p:nvGrpSpPr>
      <p:grpSpPr>
        <a:xfrm>
          <a:off x="0" y="0"/>
          <a:ext cx="0" cy="0"/>
          <a:chOff x="0" y="0"/>
          <a:chExt cx="0" cy="0"/>
        </a:xfrm>
      </p:grpSpPr>
      <p:sp>
        <p:nvSpPr>
          <p:cNvPr id="117" name="Google Shape;117;p17"/>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r>
              <a:rPr lang="en" sz="1700" b="1" u="sng">
                <a:solidFill>
                  <a:srgbClr val="D0E0E3"/>
                </a:solidFill>
              </a:rPr>
              <a:t>Methodology</a:t>
            </a:r>
            <a:endParaRPr sz="1700" b="1" u="sng">
              <a:solidFill>
                <a:srgbClr val="D0E0E3"/>
              </a:solidFill>
            </a:endParaRPr>
          </a:p>
        </p:txBody>
      </p:sp>
      <p:sp>
        <p:nvSpPr>
          <p:cNvPr id="118" name="Google Shape;118;p17"/>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119" name="Google Shape;119;p17"/>
          <p:cNvSpPr txBox="1"/>
          <p:nvPr/>
        </p:nvSpPr>
        <p:spPr>
          <a:xfrm>
            <a:off x="107250" y="860900"/>
            <a:ext cx="8929500" cy="39144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900"/>
              </a:spcBef>
              <a:spcAft>
                <a:spcPts val="0"/>
              </a:spcAft>
              <a:buSzPts val="1300"/>
              <a:buFont typeface="Microsoft Yahei"/>
              <a:buChar char="●"/>
            </a:pPr>
            <a:r>
              <a:rPr lang="en" sz="1300">
                <a:latin typeface="Microsoft Yahei"/>
                <a:ea typeface="Microsoft Yahei"/>
                <a:cs typeface="Microsoft Yahei"/>
                <a:sym typeface="Microsoft Yahei"/>
              </a:rPr>
              <a:t>The paper creates two spatial network models for one-north: one based on Space Syntax and one based on SNAMUTS</a:t>
            </a:r>
            <a:endParaRPr sz="1300">
              <a:latin typeface="Microsoft Yahei"/>
              <a:ea typeface="Microsoft Yahei"/>
              <a:cs typeface="Microsoft Yahei"/>
              <a:sym typeface="Microsoft Yahei"/>
            </a:endParaRPr>
          </a:p>
          <a:p>
            <a:pPr marL="457200" lvl="0" indent="-311150" algn="l" rtl="0">
              <a:lnSpc>
                <a:spcPct val="115000"/>
              </a:lnSpc>
              <a:spcBef>
                <a:spcPts val="0"/>
              </a:spcBef>
              <a:spcAft>
                <a:spcPts val="0"/>
              </a:spcAft>
              <a:buSzPts val="1300"/>
              <a:buFont typeface="Microsoft Yahei"/>
              <a:buChar char="●"/>
            </a:pPr>
            <a:r>
              <a:rPr lang="en" sz="1300">
                <a:latin typeface="Microsoft Yahei"/>
                <a:ea typeface="Microsoft Yahei"/>
                <a:cs typeface="Microsoft Yahei"/>
                <a:sym typeface="Microsoft Yahei"/>
              </a:rPr>
              <a:t>The Space Syntax model uses axial lines to represent the connectivity and accessibility of urban spaces. The axial lines are generated using Depthmap software based on an algorithm that minimizes the number of lines needed to cover all street segments in one-north. The axial lines are then assigned weights based on their length and angle.</a:t>
            </a:r>
            <a:endParaRPr sz="1300">
              <a:latin typeface="Microsoft Yahei"/>
              <a:ea typeface="Microsoft Yahei"/>
              <a:cs typeface="Microsoft Yahei"/>
              <a:sym typeface="Microsoft Yahei"/>
            </a:endParaRPr>
          </a:p>
          <a:p>
            <a:pPr marL="457200" lvl="0" indent="-311150" algn="l" rtl="0">
              <a:lnSpc>
                <a:spcPct val="115000"/>
              </a:lnSpc>
              <a:spcBef>
                <a:spcPts val="0"/>
              </a:spcBef>
              <a:spcAft>
                <a:spcPts val="0"/>
              </a:spcAft>
              <a:buSzPts val="1300"/>
              <a:buFont typeface="Microsoft Yahei"/>
              <a:buChar char="●"/>
            </a:pPr>
            <a:r>
              <a:rPr lang="en" sz="1300">
                <a:latin typeface="Microsoft Yahei"/>
                <a:ea typeface="Microsoft Yahei"/>
                <a:cs typeface="Microsoft Yahei"/>
                <a:sym typeface="Microsoft Yahei"/>
              </a:rPr>
              <a:t>The SNAMUTS model uses nodes and links to represent the hierarchy and diversity of urban transport modes. The nodes are generated using Google Maps API based on the locations of public transport stops in one-north. The links are generated using Python scripts based on the shortest paths between nodes using different transport modes. The links are then assigned weights based on their distance, travel time, cost, and mode preference.</a:t>
            </a:r>
            <a:endParaRPr sz="1300">
              <a:latin typeface="Microsoft Yahei"/>
              <a:ea typeface="Microsoft Yahei"/>
              <a:cs typeface="Microsoft Yahei"/>
              <a:sym typeface="Microsoft Yahei"/>
            </a:endParaRPr>
          </a:p>
          <a:p>
            <a:pPr marL="457200" lvl="0" indent="-311150" algn="l" rtl="0">
              <a:lnSpc>
                <a:spcPct val="115000"/>
              </a:lnSpc>
              <a:spcBef>
                <a:spcPts val="0"/>
              </a:spcBef>
              <a:spcAft>
                <a:spcPts val="0"/>
              </a:spcAft>
              <a:buSzPts val="1300"/>
              <a:buFont typeface="Microsoft Yahei"/>
              <a:buChar char="●"/>
            </a:pPr>
            <a:r>
              <a:rPr lang="en" sz="1300">
                <a:latin typeface="Microsoft Yahei"/>
                <a:ea typeface="Microsoft Yahei"/>
                <a:cs typeface="Microsoft Yahei"/>
                <a:sym typeface="Microsoft Yahei"/>
              </a:rPr>
              <a:t>Both models are converted into adjacency matrices using Python scripts to facilitate social network analysis calculations</a:t>
            </a:r>
            <a:endParaRPr sz="1300">
              <a:latin typeface="Microsoft Yahei"/>
              <a:ea typeface="Microsoft Yahei"/>
              <a:cs typeface="Microsoft Yahei"/>
              <a:sym typeface="Microsoft Yahei"/>
            </a:endParaRPr>
          </a:p>
          <a:p>
            <a:pPr marL="457200" lvl="0" indent="0" algn="l" rtl="0">
              <a:lnSpc>
                <a:spcPct val="115000"/>
              </a:lnSpc>
              <a:spcBef>
                <a:spcPts val="1200"/>
              </a:spcBef>
              <a:spcAft>
                <a:spcPts val="0"/>
              </a:spcAft>
              <a:buNone/>
            </a:pPr>
            <a:endParaRPr sz="1300">
              <a:latin typeface="Lato"/>
              <a:ea typeface="Lato"/>
              <a:cs typeface="Lato"/>
              <a:sym typeface="Lato"/>
            </a:endParaRPr>
          </a:p>
          <a:p>
            <a:pPr marL="0" lvl="0" indent="0" algn="l" rtl="0">
              <a:lnSpc>
                <a:spcPct val="115000"/>
              </a:lnSpc>
              <a:spcBef>
                <a:spcPts val="1200"/>
              </a:spcBef>
              <a:spcAft>
                <a:spcPts val="1200"/>
              </a:spcAft>
              <a:buNone/>
            </a:pPr>
            <a:endParaRPr sz="1300" b="1">
              <a:latin typeface="Lato"/>
              <a:ea typeface="Lato"/>
              <a:cs typeface="Lato"/>
              <a:sym typeface="Lato"/>
            </a:endParaRPr>
          </a:p>
        </p:txBody>
      </p:sp>
      <p:sp>
        <p:nvSpPr>
          <p:cNvPr id="120" name="Google Shape;120;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4"/>
        <p:cNvGrpSpPr/>
        <p:nvPr/>
      </p:nvGrpSpPr>
      <p:grpSpPr>
        <a:xfrm>
          <a:off x="0" y="0"/>
          <a:ext cx="0" cy="0"/>
          <a:chOff x="0" y="0"/>
          <a:chExt cx="0" cy="0"/>
        </a:xfrm>
      </p:grpSpPr>
      <p:sp>
        <p:nvSpPr>
          <p:cNvPr id="125" name="Google Shape;125;p18"/>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r>
              <a:rPr lang="en" sz="1700" b="1" u="sng">
                <a:solidFill>
                  <a:srgbClr val="D0E0E3"/>
                </a:solidFill>
              </a:rPr>
              <a:t>Results</a:t>
            </a:r>
            <a:endParaRPr sz="1700" b="1" u="sng">
              <a:solidFill>
                <a:srgbClr val="D0E0E3"/>
              </a:solidFill>
            </a:endParaRPr>
          </a:p>
        </p:txBody>
      </p:sp>
      <p:sp>
        <p:nvSpPr>
          <p:cNvPr id="126" name="Google Shape;126;p18"/>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127" name="Google Shape;127;p18"/>
          <p:cNvSpPr txBox="1"/>
          <p:nvPr/>
        </p:nvSpPr>
        <p:spPr>
          <a:xfrm>
            <a:off x="107250" y="1013300"/>
            <a:ext cx="8929500" cy="4782817"/>
          </a:xfrm>
          <a:prstGeom prst="rect">
            <a:avLst/>
          </a:prstGeom>
          <a:noFill/>
          <a:ln>
            <a:noFill/>
          </a:ln>
        </p:spPr>
        <p:txBody>
          <a:bodyPr spcFirstLastPara="1" wrap="square" lIns="91425" tIns="91425" rIns="91425" bIns="91425" anchor="t" anchorCtr="0">
            <a:spAutoFit/>
          </a:bodyPr>
          <a:lstStyle/>
          <a:p>
            <a:pPr>
              <a:buFont typeface="Arial" panose="020B0604020202020204" pitchFamily="34" charset="0"/>
              <a:buChar char="•"/>
            </a:pPr>
            <a:r>
              <a:rPr lang="en-US" sz="1600" dirty="0"/>
              <a:t>Two methods, OD(Origin-Destination) Matrix and IN-Adjacency(Immediate Neighbor), were used to analyze pedestrian flows in one-north.</a:t>
            </a:r>
          </a:p>
          <a:p>
            <a:pPr>
              <a:buFont typeface="Arial" panose="020B0604020202020204" pitchFamily="34" charset="0"/>
              <a:buChar char="•"/>
            </a:pPr>
            <a:r>
              <a:rPr lang="en-US" sz="1600" dirty="0"/>
              <a:t>The OD Matrix method showed significantly higher node degrees within a 400m radius compared to the IN-Adjacency method, indicating it captures more pedestrian connections.</a:t>
            </a:r>
          </a:p>
          <a:p>
            <a:pPr>
              <a:buFont typeface="Arial" panose="020B0604020202020204" pitchFamily="34" charset="0"/>
              <a:buChar char="•"/>
            </a:pPr>
            <a:r>
              <a:rPr lang="en-US" sz="1600" dirty="0"/>
              <a:t>IN-Adjacency method highlighted road intersections as critical connectors, which did not align with observations.</a:t>
            </a:r>
          </a:p>
          <a:p>
            <a:pPr>
              <a:buFont typeface="Arial" panose="020B0604020202020204" pitchFamily="34" charset="0"/>
              <a:buChar char="•"/>
            </a:pPr>
            <a:r>
              <a:rPr lang="en-US" sz="1600" dirty="0"/>
              <a:t>Certain nodes like </a:t>
            </a:r>
            <a:r>
              <a:rPr lang="en-US" sz="1600" dirty="0" err="1"/>
              <a:t>Connexis</a:t>
            </a:r>
            <a:r>
              <a:rPr lang="en-US" sz="1600" dirty="0"/>
              <a:t>, </a:t>
            </a:r>
            <a:r>
              <a:rPr lang="en-US" sz="1600" dirty="0" err="1"/>
              <a:t>Galaxis</a:t>
            </a:r>
            <a:r>
              <a:rPr lang="en-US" sz="1600" dirty="0"/>
              <a:t> Food Court, one-north Park South, and Fusionopolis Plaza were key connectors in the IN graph but not in the OD graph.</a:t>
            </a:r>
          </a:p>
          <a:p>
            <a:pPr>
              <a:buFont typeface="Arial" panose="020B0604020202020204" pitchFamily="34" charset="0"/>
              <a:buChar char="•"/>
            </a:pPr>
            <a:r>
              <a:rPr lang="en-US" sz="1600" dirty="0"/>
              <a:t>The OD graph displayed higher closeness centrality values for most nodes, reflecting pedestrian behavior more efficiently.</a:t>
            </a:r>
          </a:p>
          <a:p>
            <a:pPr>
              <a:buFont typeface="Arial" panose="020B0604020202020204" pitchFamily="34" charset="0"/>
              <a:buChar char="•"/>
            </a:pPr>
            <a:r>
              <a:rPr lang="en-US" sz="1600" dirty="0"/>
              <a:t>The OD Matrix method was deemed better suited for studying one-north's pedestrian movement.</a:t>
            </a:r>
          </a:p>
          <a:p>
            <a:pPr>
              <a:buFont typeface="Arial" panose="020B0604020202020204" pitchFamily="34" charset="0"/>
              <a:buChar char="•"/>
            </a:pPr>
            <a:r>
              <a:rPr lang="en-US" sz="1600" dirty="0"/>
              <a:t>Both methods revealed dense mixed-use clusters at Fusionopolis, </a:t>
            </a:r>
            <a:r>
              <a:rPr lang="en-US" sz="1600" dirty="0" err="1"/>
              <a:t>Biopolis</a:t>
            </a:r>
            <a:r>
              <a:rPr lang="en-US" sz="1600" dirty="0"/>
              <a:t>, and Mediapolis, which were selected for further spatial network analysis.</a:t>
            </a:r>
          </a:p>
          <a:p>
            <a:pPr marL="457200" lvl="0" indent="0" algn="l" rtl="0">
              <a:lnSpc>
                <a:spcPct val="115000"/>
              </a:lnSpc>
              <a:spcBef>
                <a:spcPts val="1200"/>
              </a:spcBef>
              <a:spcAft>
                <a:spcPts val="0"/>
              </a:spcAft>
              <a:buNone/>
            </a:pPr>
            <a:endParaRPr sz="1600" b="1" dirty="0">
              <a:latin typeface="Lato"/>
              <a:ea typeface="Lato"/>
              <a:cs typeface="Lato"/>
              <a:sym typeface="Lato"/>
            </a:endParaRPr>
          </a:p>
          <a:p>
            <a:pPr marL="0" lvl="0" indent="0" algn="l" rtl="0">
              <a:lnSpc>
                <a:spcPct val="115000"/>
              </a:lnSpc>
              <a:spcBef>
                <a:spcPts val="1200"/>
              </a:spcBef>
              <a:spcAft>
                <a:spcPts val="1200"/>
              </a:spcAft>
              <a:buNone/>
            </a:pPr>
            <a:endParaRPr sz="1600" dirty="0">
              <a:latin typeface="Lato"/>
              <a:ea typeface="Lato"/>
              <a:cs typeface="Lato"/>
              <a:sym typeface="Lato"/>
            </a:endParaRPr>
          </a:p>
        </p:txBody>
      </p:sp>
      <p:sp>
        <p:nvSpPr>
          <p:cNvPr id="128" name="Google Shape;128;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2"/>
        <p:cNvGrpSpPr/>
        <p:nvPr/>
      </p:nvGrpSpPr>
      <p:grpSpPr>
        <a:xfrm>
          <a:off x="0" y="0"/>
          <a:ext cx="0" cy="0"/>
          <a:chOff x="0" y="0"/>
          <a:chExt cx="0" cy="0"/>
        </a:xfrm>
      </p:grpSpPr>
      <p:sp>
        <p:nvSpPr>
          <p:cNvPr id="133" name="Google Shape;133;p19"/>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r>
              <a:rPr lang="en" sz="1700" b="1" u="sng">
                <a:solidFill>
                  <a:srgbClr val="D0E0E3"/>
                </a:solidFill>
              </a:rPr>
              <a:t>Limitations and Future Research Scope  </a:t>
            </a:r>
            <a:endParaRPr sz="1700" b="1" u="sng">
              <a:solidFill>
                <a:srgbClr val="D0E0E3"/>
              </a:solidFill>
            </a:endParaRPr>
          </a:p>
        </p:txBody>
      </p:sp>
      <p:sp>
        <p:nvSpPr>
          <p:cNvPr id="134" name="Google Shape;134;p19"/>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135" name="Google Shape;135;p19"/>
          <p:cNvSpPr txBox="1"/>
          <p:nvPr/>
        </p:nvSpPr>
        <p:spPr>
          <a:xfrm>
            <a:off x="107250" y="784700"/>
            <a:ext cx="8929500" cy="422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i="1">
                <a:latin typeface="Lato"/>
                <a:ea typeface="Lato"/>
                <a:cs typeface="Lato"/>
                <a:sym typeface="Lato"/>
              </a:rPr>
              <a:t>Limitations:</a:t>
            </a:r>
            <a:endParaRPr sz="1300" i="1">
              <a:latin typeface="Lato"/>
              <a:ea typeface="Lato"/>
              <a:cs typeface="Lato"/>
              <a:sym typeface="Lato"/>
            </a:endParaRPr>
          </a:p>
          <a:p>
            <a:pPr marL="457200" lvl="0" indent="-311150" algn="l" rtl="0">
              <a:lnSpc>
                <a:spcPct val="115000"/>
              </a:lnSpc>
              <a:spcBef>
                <a:spcPts val="1200"/>
              </a:spcBef>
              <a:spcAft>
                <a:spcPts val="0"/>
              </a:spcAft>
              <a:buSzPts val="1300"/>
              <a:buFont typeface="Microsoft Yahei"/>
              <a:buChar char="●"/>
            </a:pPr>
            <a:r>
              <a:rPr lang="en" sz="1300">
                <a:latin typeface="Microsoft Yahei"/>
                <a:ea typeface="Microsoft Yahei"/>
                <a:cs typeface="Microsoft Yahei"/>
                <a:sym typeface="Microsoft Yahei"/>
              </a:rPr>
              <a:t>The paper uses static spatial data that may not match the dynamic urban networks. The spatial data may have errors, changes, or variations that affect the analysis quality and reliability.</a:t>
            </a:r>
            <a:endParaRPr sz="1300">
              <a:latin typeface="Microsoft Yahei"/>
              <a:ea typeface="Microsoft Yahei"/>
              <a:cs typeface="Microsoft Yahei"/>
              <a:sym typeface="Microsoft Yahei"/>
            </a:endParaRPr>
          </a:p>
          <a:p>
            <a:pPr marL="457200" lvl="0" indent="-311150" algn="l" rtl="0">
              <a:lnSpc>
                <a:spcPct val="115000"/>
              </a:lnSpc>
              <a:spcBef>
                <a:spcPts val="0"/>
              </a:spcBef>
              <a:spcAft>
                <a:spcPts val="0"/>
              </a:spcAft>
              <a:buSzPts val="1300"/>
              <a:buFont typeface="Microsoft Yahei"/>
              <a:buChar char="●"/>
            </a:pPr>
            <a:r>
              <a:rPr lang="en" sz="1300">
                <a:latin typeface="Microsoft Yahei"/>
                <a:ea typeface="Microsoft Yahei"/>
                <a:cs typeface="Microsoft Yahei"/>
                <a:sym typeface="Microsoft Yahei"/>
              </a:rPr>
              <a:t>It assumes a linear link between SNA metrics and urban performance without other factors. The SNA metrics may have complex or diverse effects on urban performance depending on the context, objectives, or other factors.</a:t>
            </a:r>
            <a:endParaRPr sz="1300">
              <a:latin typeface="Microsoft Yahei"/>
              <a:ea typeface="Microsoft Yahei"/>
              <a:cs typeface="Microsoft Yahei"/>
              <a:sym typeface="Microsoft Yahei"/>
            </a:endParaRPr>
          </a:p>
          <a:p>
            <a:pPr marL="0" lvl="0" indent="0" algn="l" rtl="0">
              <a:lnSpc>
                <a:spcPct val="115000"/>
              </a:lnSpc>
              <a:spcBef>
                <a:spcPts val="900"/>
              </a:spcBef>
              <a:spcAft>
                <a:spcPts val="0"/>
              </a:spcAft>
              <a:buNone/>
            </a:pPr>
            <a:endParaRPr sz="1300">
              <a:latin typeface="Microsoft Yahei"/>
              <a:ea typeface="Microsoft Yahei"/>
              <a:cs typeface="Microsoft Yahei"/>
              <a:sym typeface="Microsoft Yahei"/>
            </a:endParaRPr>
          </a:p>
          <a:p>
            <a:pPr marL="0" lvl="0" indent="0" algn="l" rtl="0">
              <a:lnSpc>
                <a:spcPct val="115000"/>
              </a:lnSpc>
              <a:spcBef>
                <a:spcPts val="1200"/>
              </a:spcBef>
              <a:spcAft>
                <a:spcPts val="0"/>
              </a:spcAft>
              <a:buNone/>
            </a:pPr>
            <a:r>
              <a:rPr lang="en" sz="1300" i="1">
                <a:latin typeface="Lato"/>
                <a:ea typeface="Lato"/>
                <a:cs typeface="Lato"/>
                <a:sym typeface="Lato"/>
              </a:rPr>
              <a:t>Future Research Scopes:</a:t>
            </a:r>
            <a:endParaRPr sz="1300" i="1">
              <a:latin typeface="Lato"/>
              <a:ea typeface="Lato"/>
              <a:cs typeface="Lato"/>
              <a:sym typeface="Lato"/>
            </a:endParaRPr>
          </a:p>
          <a:p>
            <a:pPr marL="457200" lvl="0" indent="-311150" algn="l" rtl="0">
              <a:lnSpc>
                <a:spcPct val="115000"/>
              </a:lnSpc>
              <a:spcBef>
                <a:spcPts val="1200"/>
              </a:spcBef>
              <a:spcAft>
                <a:spcPts val="0"/>
              </a:spcAft>
              <a:buSzPts val="1300"/>
              <a:buFont typeface="Microsoft Yahei"/>
              <a:buChar char="●"/>
            </a:pPr>
            <a:r>
              <a:rPr lang="en" sz="1300">
                <a:latin typeface="Microsoft Yahei"/>
                <a:ea typeface="Microsoft Yahei"/>
                <a:cs typeface="Microsoft Yahei"/>
                <a:sym typeface="Microsoft Yahei"/>
              </a:rPr>
              <a:t>A future scope is to use more dynamic or diverse spatial data, such as from mobile phone or GPS tracking, which can provide more realistic and timely information on urban networks and behavior</a:t>
            </a:r>
            <a:endParaRPr sz="1300">
              <a:latin typeface="Microsoft Yahei"/>
              <a:ea typeface="Microsoft Yahei"/>
              <a:cs typeface="Microsoft Yahei"/>
              <a:sym typeface="Microsoft Yahei"/>
            </a:endParaRPr>
          </a:p>
          <a:p>
            <a:pPr marL="457200" lvl="0" indent="-311150" algn="l" rtl="0">
              <a:lnSpc>
                <a:spcPct val="115000"/>
              </a:lnSpc>
              <a:spcBef>
                <a:spcPts val="0"/>
              </a:spcBef>
              <a:spcAft>
                <a:spcPts val="0"/>
              </a:spcAft>
              <a:buSzPts val="1300"/>
              <a:buFont typeface="Microsoft Yahei"/>
              <a:buChar char="●"/>
            </a:pPr>
            <a:r>
              <a:rPr lang="en" sz="1300">
                <a:latin typeface="Microsoft Yahei"/>
                <a:ea typeface="Microsoft Yahei"/>
                <a:cs typeface="Microsoft Yahei"/>
                <a:sym typeface="Microsoft Yahei"/>
              </a:rPr>
              <a:t>A future scope is also to include other spatial indicators, such as density, diversity, or efficiency, which can capture more aspects of urban sustainability and livability</a:t>
            </a:r>
            <a:endParaRPr sz="1300">
              <a:latin typeface="Microsoft Yahei"/>
              <a:ea typeface="Microsoft Yahei"/>
              <a:cs typeface="Microsoft Yahei"/>
              <a:sym typeface="Microsoft Yahei"/>
            </a:endParaRPr>
          </a:p>
          <a:p>
            <a:pPr marL="457200" lvl="0" indent="0" algn="l" rtl="0">
              <a:lnSpc>
                <a:spcPct val="115000"/>
              </a:lnSpc>
              <a:spcBef>
                <a:spcPts val="900"/>
              </a:spcBef>
              <a:spcAft>
                <a:spcPts val="0"/>
              </a:spcAft>
              <a:buNone/>
            </a:pPr>
            <a:endParaRPr sz="1300">
              <a:latin typeface="Microsoft Yahei"/>
              <a:ea typeface="Microsoft Yahei"/>
              <a:cs typeface="Microsoft Yahei"/>
              <a:sym typeface="Microsoft Yahei"/>
            </a:endParaRPr>
          </a:p>
          <a:p>
            <a:pPr marL="0" lvl="0" indent="0" algn="l" rtl="0">
              <a:lnSpc>
                <a:spcPct val="115000"/>
              </a:lnSpc>
              <a:spcBef>
                <a:spcPts val="1200"/>
              </a:spcBef>
              <a:spcAft>
                <a:spcPts val="1200"/>
              </a:spcAft>
              <a:buNone/>
            </a:pPr>
            <a:endParaRPr sz="1300" b="1">
              <a:latin typeface="Lato"/>
              <a:ea typeface="Lato"/>
              <a:cs typeface="Lato"/>
              <a:sym typeface="Lato"/>
            </a:endParaRPr>
          </a:p>
        </p:txBody>
      </p:sp>
      <p:sp>
        <p:nvSpPr>
          <p:cNvPr id="136" name="Google Shape;136;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0"/>
        <p:cNvGrpSpPr/>
        <p:nvPr/>
      </p:nvGrpSpPr>
      <p:grpSpPr>
        <a:xfrm>
          <a:off x="0" y="0"/>
          <a:ext cx="0" cy="0"/>
          <a:chOff x="0" y="0"/>
          <a:chExt cx="0" cy="0"/>
        </a:xfrm>
      </p:grpSpPr>
      <p:sp>
        <p:nvSpPr>
          <p:cNvPr id="141" name="Google Shape;141;p20"/>
          <p:cNvSpPr/>
          <p:nvPr/>
        </p:nvSpPr>
        <p:spPr>
          <a:xfrm>
            <a:off x="1881450" y="107100"/>
            <a:ext cx="5381100" cy="3786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700" b="1" u="sng">
                <a:solidFill>
                  <a:srgbClr val="D0E0E3"/>
                </a:solidFill>
              </a:rPr>
              <a:t>Conclusion </a:t>
            </a:r>
            <a:endParaRPr sz="1700" b="1" u="sng">
              <a:solidFill>
                <a:srgbClr val="D0E0E3"/>
              </a:solidFill>
            </a:endParaRPr>
          </a:p>
        </p:txBody>
      </p:sp>
      <p:sp>
        <p:nvSpPr>
          <p:cNvPr id="142" name="Google Shape;142;p20"/>
          <p:cNvSpPr txBox="1"/>
          <p:nvPr/>
        </p:nvSpPr>
        <p:spPr>
          <a:xfrm>
            <a:off x="46650" y="485700"/>
            <a:ext cx="9050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p:txBody>
      </p:sp>
      <p:sp>
        <p:nvSpPr>
          <p:cNvPr id="143" name="Google Shape;143;p20"/>
          <p:cNvSpPr txBox="1"/>
          <p:nvPr/>
        </p:nvSpPr>
        <p:spPr>
          <a:xfrm>
            <a:off x="107250" y="1013300"/>
            <a:ext cx="8929500" cy="318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900"/>
              </a:spcBef>
              <a:spcAft>
                <a:spcPts val="0"/>
              </a:spcAft>
              <a:buSzPts val="1400"/>
              <a:buFont typeface="Microsoft Yahei"/>
              <a:buChar char="❏"/>
            </a:pPr>
            <a:r>
              <a:rPr lang="en">
                <a:latin typeface="Microsoft Yahei"/>
                <a:ea typeface="Microsoft Yahei"/>
                <a:cs typeface="Microsoft Yahei"/>
                <a:sym typeface="Microsoft Yahei"/>
              </a:rPr>
              <a:t>The paper concludes that the SNA methodology can reveal the spatial patterns and characteristics of one-north that influence its sustainability and livability</a:t>
            </a:r>
            <a:endParaRPr>
              <a:latin typeface="Microsoft Yahei"/>
              <a:ea typeface="Microsoft Yahei"/>
              <a:cs typeface="Microsoft Yahei"/>
              <a:sym typeface="Microsoft Yahei"/>
            </a:endParaRPr>
          </a:p>
          <a:p>
            <a:pPr marL="457200" lvl="0" indent="-317500" algn="l" rtl="0">
              <a:lnSpc>
                <a:spcPct val="115000"/>
              </a:lnSpc>
              <a:spcBef>
                <a:spcPts val="0"/>
              </a:spcBef>
              <a:spcAft>
                <a:spcPts val="0"/>
              </a:spcAft>
              <a:buSzPts val="1400"/>
              <a:buFont typeface="Microsoft Yahei"/>
              <a:buChar char="❏"/>
            </a:pPr>
            <a:r>
              <a:rPr lang="en">
                <a:latin typeface="Microsoft Yahei"/>
                <a:ea typeface="Microsoft Yahei"/>
                <a:cs typeface="Microsoft Yahei"/>
                <a:sym typeface="Microsoft Yahei"/>
              </a:rPr>
              <a:t>It finds that one-north has a high degree of connectivity and accessibility within its subzones but a low degree of integration across its subzones</a:t>
            </a:r>
            <a:endParaRPr>
              <a:latin typeface="Microsoft Yahei"/>
              <a:ea typeface="Microsoft Yahei"/>
              <a:cs typeface="Microsoft Yahei"/>
              <a:sym typeface="Microsoft Yahei"/>
            </a:endParaRPr>
          </a:p>
          <a:p>
            <a:pPr marL="457200" lvl="0" indent="-317500" algn="l" rtl="0">
              <a:lnSpc>
                <a:spcPct val="115000"/>
              </a:lnSpc>
              <a:spcBef>
                <a:spcPts val="0"/>
              </a:spcBef>
              <a:spcAft>
                <a:spcPts val="0"/>
              </a:spcAft>
              <a:buSzPts val="1400"/>
              <a:buFont typeface="Microsoft Yahei"/>
              <a:buChar char="❏"/>
            </a:pPr>
            <a:r>
              <a:rPr lang="en">
                <a:latin typeface="Microsoft Yahei"/>
                <a:ea typeface="Microsoft Yahei"/>
                <a:cs typeface="Microsoft Yahei"/>
                <a:sym typeface="Microsoft Yahei"/>
              </a:rPr>
              <a:t>It also finds that one-north has a high diversity of land use and transport modes but a low hierarchy of transport modes</a:t>
            </a:r>
            <a:endParaRPr>
              <a:latin typeface="Microsoft Yahei"/>
              <a:ea typeface="Microsoft Yahei"/>
              <a:cs typeface="Microsoft Yahei"/>
              <a:sym typeface="Microsoft Yahei"/>
            </a:endParaRPr>
          </a:p>
          <a:p>
            <a:pPr marL="457200" lvl="0" indent="-317500" algn="l" rtl="0">
              <a:lnSpc>
                <a:spcPct val="115000"/>
              </a:lnSpc>
              <a:spcBef>
                <a:spcPts val="0"/>
              </a:spcBef>
              <a:spcAft>
                <a:spcPts val="0"/>
              </a:spcAft>
              <a:buSzPts val="1400"/>
              <a:buFont typeface="Microsoft Yahei"/>
              <a:buChar char="❏"/>
            </a:pPr>
            <a:r>
              <a:rPr lang="en">
                <a:latin typeface="Microsoft Yahei"/>
                <a:ea typeface="Microsoft Yahei"/>
                <a:cs typeface="Microsoft Yahei"/>
                <a:sym typeface="Microsoft Yahei"/>
              </a:rPr>
              <a:t>Finally, It suggests that urban planners and designers can use this methodology and findings to inform spatial planning and design interventions that can enhance the integration and performance of one-north</a:t>
            </a:r>
            <a:endParaRPr>
              <a:latin typeface="Microsoft Yahei"/>
              <a:ea typeface="Microsoft Yahei"/>
              <a:cs typeface="Microsoft Yahei"/>
              <a:sym typeface="Microsoft Yahei"/>
            </a:endParaRPr>
          </a:p>
          <a:p>
            <a:pPr marL="457200" lvl="0" indent="0" algn="l" rtl="0">
              <a:lnSpc>
                <a:spcPct val="115000"/>
              </a:lnSpc>
              <a:spcBef>
                <a:spcPts val="1200"/>
              </a:spcBef>
              <a:spcAft>
                <a:spcPts val="0"/>
              </a:spcAft>
              <a:buNone/>
            </a:pPr>
            <a:endParaRPr>
              <a:latin typeface="Lato"/>
              <a:ea typeface="Lato"/>
              <a:cs typeface="Lato"/>
              <a:sym typeface="Lato"/>
            </a:endParaRPr>
          </a:p>
          <a:p>
            <a:pPr marL="0" lvl="0" indent="0" algn="l" rtl="0">
              <a:lnSpc>
                <a:spcPct val="115000"/>
              </a:lnSpc>
              <a:spcBef>
                <a:spcPts val="1200"/>
              </a:spcBef>
              <a:spcAft>
                <a:spcPts val="1200"/>
              </a:spcAft>
              <a:buNone/>
            </a:pPr>
            <a:endParaRPr>
              <a:latin typeface="Lato"/>
              <a:ea typeface="Lato"/>
              <a:cs typeface="Lato"/>
              <a:sym typeface="Lato"/>
            </a:endParaRPr>
          </a:p>
        </p:txBody>
      </p:sp>
      <p:sp>
        <p:nvSpPr>
          <p:cNvPr id="144" name="Google Shape;144;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1022</Words>
  <Application>Microsoft Office PowerPoint</Application>
  <PresentationFormat>On-screen Show (16:9)</PresentationFormat>
  <Paragraphs>68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Lato</vt:lpstr>
      <vt:lpstr>Arial</vt:lpstr>
      <vt:lpstr>Microsoft YaHei</vt:lpstr>
      <vt:lpstr>Microsoft YaHei</vt:lpstr>
      <vt:lpstr>Raleway</vt:lpstr>
      <vt:lpstr>Streamline</vt:lpstr>
      <vt:lpstr>Exploring Spatial Patterns in Sustainable Integrated Districts: A Methodology for Early-Phase Urban Network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Spatial Patterns in Sustainable Integrated Districts: A Methodology for Early-Phase Urban Network Analysis</dc:title>
  <cp:lastModifiedBy>S M Rakib Hasan</cp:lastModifiedBy>
  <cp:revision>2</cp:revision>
  <dcterms:modified xsi:type="dcterms:W3CDTF">2023-11-02T06:55:13Z</dcterms:modified>
</cp:coreProperties>
</file>