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f79eba31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f79eba31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f79eba31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f79eba31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f79eba31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f79eba31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f79eba31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f79eba31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f79eba31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f79eba31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22087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DSE Stock Price Simulation:A Comparative Study</a:t>
            </a:r>
            <a:endParaRPr/>
          </a:p>
        </p:txBody>
      </p:sp>
      <p:sp>
        <p:nvSpPr>
          <p:cNvPr id="87" name="Google Shape;87;p13"/>
          <p:cNvSpPr txBox="1"/>
          <p:nvPr>
            <p:ph idx="1" type="subTitle"/>
          </p:nvPr>
        </p:nvSpPr>
        <p:spPr>
          <a:xfrm>
            <a:off x="729625" y="3172900"/>
            <a:ext cx="7688100" cy="17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Team-06</a:t>
            </a:r>
            <a:endParaRPr/>
          </a:p>
          <a:p>
            <a:pPr indent="0" lvl="0" marL="0" rtl="0" algn="l">
              <a:spcBef>
                <a:spcPts val="0"/>
              </a:spcBef>
              <a:spcAft>
                <a:spcPts val="0"/>
              </a:spcAft>
              <a:buNone/>
            </a:pPr>
            <a:r>
              <a:rPr lang="en"/>
              <a:t>22241038 S M Rakib Hasan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RA-Md Humaion Kabir Mehedi</a:t>
            </a:r>
            <a:endParaRPr/>
          </a:p>
          <a:p>
            <a:pPr indent="0" lvl="0" marL="0" rtl="0" algn="l">
              <a:spcBef>
                <a:spcPts val="0"/>
              </a:spcBef>
              <a:spcAft>
                <a:spcPts val="0"/>
              </a:spcAft>
              <a:buNone/>
            </a:pPr>
            <a:r>
              <a:rPr lang="en"/>
              <a:t>ST-Farah Binta Haque</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 name="Shape 92"/>
        <p:cNvGrpSpPr/>
        <p:nvPr/>
      </p:nvGrpSpPr>
      <p:grpSpPr>
        <a:xfrm>
          <a:off x="0" y="0"/>
          <a:ext cx="0" cy="0"/>
          <a:chOff x="0" y="0"/>
          <a:chExt cx="0" cy="0"/>
        </a:xfrm>
      </p:grpSpPr>
      <p:sp>
        <p:nvSpPr>
          <p:cNvPr id="93" name="Google Shape;93;p14"/>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Introduction &amp; Background</a:t>
            </a:r>
            <a:endParaRPr b="1" sz="1700" u="sng">
              <a:solidFill>
                <a:srgbClr val="D0E0E3"/>
              </a:solidFill>
            </a:endParaRPr>
          </a:p>
        </p:txBody>
      </p:sp>
      <p:sp>
        <p:nvSpPr>
          <p:cNvPr id="94" name="Google Shape;94;p14"/>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95" name="Google Shape;95;p14"/>
          <p:cNvSpPr txBox="1"/>
          <p:nvPr/>
        </p:nvSpPr>
        <p:spPr>
          <a:xfrm>
            <a:off x="107250" y="772725"/>
            <a:ext cx="8929500" cy="3986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Stock Exchange Prediction systems have been with us for a long time. Even in </a:t>
            </a:r>
            <a:r>
              <a:rPr lang="en" sz="1300"/>
              <a:t>Bangladesh</a:t>
            </a:r>
            <a:r>
              <a:rPr lang="en" sz="1300"/>
              <a:t> perspectives, there has been a lot of good studies and researches. Stock price simulation and prediction are essential for informed investment decisions, aiding in risk management, portfolio optimization, and financial planning. They enable investors to assess potential returns, allocate assets strategically, and plan for long-term financial goals. </a:t>
            </a:r>
            <a:endParaRPr sz="1300"/>
          </a:p>
          <a:p>
            <a:pPr indent="0" lvl="0" marL="457200" rtl="0" algn="l">
              <a:spcBef>
                <a:spcPts val="0"/>
              </a:spcBef>
              <a:spcAft>
                <a:spcPts val="0"/>
              </a:spcAft>
              <a:buNone/>
            </a:pPr>
            <a:r>
              <a:t/>
            </a:r>
            <a:endParaRPr sz="1300"/>
          </a:p>
          <a:p>
            <a:pPr indent="0" lvl="0" marL="0" rtl="0" algn="l">
              <a:spcBef>
                <a:spcPts val="0"/>
              </a:spcBef>
              <a:spcAft>
                <a:spcPts val="0"/>
              </a:spcAft>
              <a:buNone/>
            </a:pPr>
            <a:r>
              <a:rPr b="1" lang="en" sz="1300"/>
              <a:t>PREVIOUS WORKS:</a:t>
            </a:r>
            <a:endParaRPr b="1" sz="1300"/>
          </a:p>
          <a:p>
            <a:pPr indent="-311150" lvl="0" marL="457200" rtl="0" algn="l">
              <a:spcBef>
                <a:spcPts val="0"/>
              </a:spcBef>
              <a:spcAft>
                <a:spcPts val="0"/>
              </a:spcAft>
              <a:buSzPts val="1300"/>
              <a:buChar char="●"/>
            </a:pPr>
            <a:r>
              <a:rPr lang="en" sz="1300"/>
              <a:t>Although many works are done on Dhaka Stock Exchange(DSE) data, they are not foolproof or robust enough to guarantee a high output. Recent works such as Kamruzzaman et al(2017) have shown a simulation model using the Box-Jenkins models. However, the model is not able to rule out the errors significantly.</a:t>
            </a:r>
            <a:endParaRPr sz="1300"/>
          </a:p>
          <a:p>
            <a:pPr indent="-311150" lvl="0" marL="457200" rtl="0" algn="l">
              <a:spcBef>
                <a:spcPts val="0"/>
              </a:spcBef>
              <a:spcAft>
                <a:spcPts val="0"/>
              </a:spcAft>
              <a:buSzPts val="1300"/>
              <a:buChar char="●"/>
            </a:pPr>
            <a:r>
              <a:rPr lang="en" sz="1300"/>
              <a:t>Another approach taken by Staffini(2022)</a:t>
            </a:r>
            <a:r>
              <a:rPr lang="en" sz="1300"/>
              <a:t>introduce a Deep Convolutional Generative Adversarial Network (DCGAN) architecture to deal with the problem of forecasting the closing price of stocks. It reduces the error and predicts the volatility quite well.</a:t>
            </a:r>
            <a:endParaRPr sz="1300"/>
          </a:p>
          <a:p>
            <a:pPr indent="-311150" lvl="0" marL="457200" rtl="0" algn="l">
              <a:spcBef>
                <a:spcPts val="0"/>
              </a:spcBef>
              <a:spcAft>
                <a:spcPts val="0"/>
              </a:spcAft>
              <a:buSzPts val="1300"/>
              <a:buChar char="●"/>
            </a:pPr>
            <a:r>
              <a:rPr lang="en" sz="1300"/>
              <a:t>The works of Liu et al(2022) </a:t>
            </a:r>
            <a:r>
              <a:rPr lang="en" sz="1300"/>
              <a:t>consider stock price charts as images and use deep learning neural networks (DLNNs) for image modeling</a:t>
            </a:r>
            <a:r>
              <a:rPr lang="en" sz="1300"/>
              <a:t>. The </a:t>
            </a:r>
            <a:r>
              <a:rPr lang="en" sz="1300"/>
              <a:t>price trends established by different periods of past daily closing prices dominate stock fundamentals in predicting future price movements.</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Our approach will be a little different as we are trying to achieve a high accuracy of prediction through our model. We will use some State of the Art approaches and perform comparison. We hope that our model simulate the stock price effectively and provide better prediction.</a:t>
            </a:r>
            <a:endParaRPr sz="1300"/>
          </a:p>
        </p:txBody>
      </p:sp>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0" name="Shape 100"/>
        <p:cNvGrpSpPr/>
        <p:nvPr/>
      </p:nvGrpSpPr>
      <p:grpSpPr>
        <a:xfrm>
          <a:off x="0" y="0"/>
          <a:ext cx="0" cy="0"/>
          <a:chOff x="0" y="0"/>
          <a:chExt cx="0" cy="0"/>
        </a:xfrm>
      </p:grpSpPr>
      <p:sp>
        <p:nvSpPr>
          <p:cNvPr id="101" name="Google Shape;101;p15"/>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Applications in Real World</a:t>
            </a:r>
            <a:endParaRPr b="1" sz="1700" u="sng">
              <a:solidFill>
                <a:srgbClr val="D0E0E3"/>
              </a:solidFill>
            </a:endParaRPr>
          </a:p>
        </p:txBody>
      </p:sp>
      <p:sp>
        <p:nvSpPr>
          <p:cNvPr id="102" name="Google Shape;102;p15"/>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103" name="Google Shape;103;p15"/>
          <p:cNvSpPr txBox="1"/>
          <p:nvPr/>
        </p:nvSpPr>
        <p:spPr>
          <a:xfrm>
            <a:off x="107250" y="870600"/>
            <a:ext cx="8929500" cy="426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t>Stock price simulation and prediction serve several purposes and can be valuable for various stakeholders in the financial markets. The scopes of our model will be-</a:t>
            </a:r>
            <a:endParaRPr sz="1200"/>
          </a:p>
          <a:p>
            <a:pPr indent="-304800" lvl="0" marL="457200" rtl="0" algn="l">
              <a:lnSpc>
                <a:spcPct val="115000"/>
              </a:lnSpc>
              <a:spcBef>
                <a:spcPts val="1200"/>
              </a:spcBef>
              <a:spcAft>
                <a:spcPts val="0"/>
              </a:spcAft>
              <a:buSzPts val="1200"/>
              <a:buAutoNum type="arabicPeriod"/>
            </a:pPr>
            <a:r>
              <a:rPr b="1" lang="en" sz="1200"/>
              <a:t>Risk-Free Learning Environment:</a:t>
            </a:r>
            <a:r>
              <a:rPr lang="en" sz="1200"/>
              <a:t> A stock market simulator provides a risk-free platform for users to practice trading strategies, learn about market dynamics, and gain hands-on experience without the financial implications of real investments.</a:t>
            </a:r>
            <a:endParaRPr sz="1200"/>
          </a:p>
          <a:p>
            <a:pPr indent="-304800" lvl="0" marL="457200" rtl="0" algn="l">
              <a:lnSpc>
                <a:spcPct val="115000"/>
              </a:lnSpc>
              <a:spcBef>
                <a:spcPts val="0"/>
              </a:spcBef>
              <a:spcAft>
                <a:spcPts val="0"/>
              </a:spcAft>
              <a:buSzPts val="1200"/>
              <a:buAutoNum type="arabicPeriod"/>
            </a:pPr>
            <a:r>
              <a:rPr b="1" lang="en" sz="1200"/>
              <a:t>Portfolio Diversification:</a:t>
            </a:r>
            <a:r>
              <a:rPr lang="en" sz="1200"/>
              <a:t> Users can experiment with building and managing diverse portfolios, understanding the impact of asset allocation on overall portfolio performance within the simulated environment.</a:t>
            </a:r>
            <a:endParaRPr sz="1200"/>
          </a:p>
          <a:p>
            <a:pPr indent="-304800" lvl="0" marL="457200" rtl="0" algn="l">
              <a:lnSpc>
                <a:spcPct val="115000"/>
              </a:lnSpc>
              <a:spcBef>
                <a:spcPts val="0"/>
              </a:spcBef>
              <a:spcAft>
                <a:spcPts val="0"/>
              </a:spcAft>
              <a:buSzPts val="1200"/>
              <a:buAutoNum type="arabicPeriod"/>
            </a:pPr>
            <a:r>
              <a:rPr b="1" lang="en" sz="1200"/>
              <a:t>Market Trend Analysis:</a:t>
            </a:r>
            <a:r>
              <a:rPr lang="en" sz="1200"/>
              <a:t> The simulator allows users to analyze and interpret market trends, enhancing their ability to identify potential investment opportunities and make informed decisions based on historical and real-time market data.</a:t>
            </a:r>
            <a:endParaRPr sz="1200"/>
          </a:p>
          <a:p>
            <a:pPr indent="-304800" lvl="0" marL="457200" rtl="0" algn="l">
              <a:lnSpc>
                <a:spcPct val="115000"/>
              </a:lnSpc>
              <a:spcBef>
                <a:spcPts val="0"/>
              </a:spcBef>
              <a:spcAft>
                <a:spcPts val="0"/>
              </a:spcAft>
              <a:buSzPts val="1200"/>
              <a:buAutoNum type="arabicPeriod"/>
            </a:pPr>
            <a:r>
              <a:rPr b="1" lang="en" sz="1200"/>
              <a:t>Performance Evaluation:</a:t>
            </a:r>
            <a:r>
              <a:rPr lang="en" sz="1200"/>
              <a:t> Users can assess the performance of their simulated portfolios, track gains and losses, and refine their strategies based on the outcomes, fostering a continuous improvement cycle.</a:t>
            </a:r>
            <a:endParaRPr sz="1200"/>
          </a:p>
          <a:p>
            <a:pPr indent="-304800" lvl="0" marL="457200" rtl="0" algn="l">
              <a:lnSpc>
                <a:spcPct val="115000"/>
              </a:lnSpc>
              <a:spcBef>
                <a:spcPts val="0"/>
              </a:spcBef>
              <a:spcAft>
                <a:spcPts val="0"/>
              </a:spcAft>
              <a:buSzPts val="1200"/>
              <a:buAutoNum type="arabicPeriod"/>
            </a:pPr>
            <a:r>
              <a:rPr b="1" lang="en" sz="1200"/>
              <a:t>Behavioral Finance Insights:</a:t>
            </a:r>
            <a:r>
              <a:rPr lang="en" sz="1200"/>
              <a:t> Observing user behavior within the simulation provides valuable insights into the psychological aspects of trading, helping to understand how emotions and biases impact decision-making in a risk-free context.</a:t>
            </a:r>
            <a:endParaRPr sz="1200"/>
          </a:p>
          <a:p>
            <a:pPr indent="0" lvl="0" marL="0" rtl="0" algn="l">
              <a:lnSpc>
                <a:spcPct val="115000"/>
              </a:lnSpc>
              <a:spcBef>
                <a:spcPts val="1200"/>
              </a:spcBef>
              <a:spcAft>
                <a:spcPts val="0"/>
              </a:spcAft>
              <a:buNone/>
            </a:pPr>
            <a:r>
              <a:rPr lang="en" sz="1200"/>
              <a:t>A stock market simulator serves as a valuable tool for individuals looking to enhance their trading skills and gain confidence in navigating the complexities of financial markets.</a:t>
            </a:r>
            <a:endParaRPr sz="1200"/>
          </a:p>
          <a:p>
            <a:pPr indent="0" lvl="0" marL="457200" rtl="0" algn="l">
              <a:spcBef>
                <a:spcPts val="1200"/>
              </a:spcBef>
              <a:spcAft>
                <a:spcPts val="0"/>
              </a:spcAft>
              <a:buNone/>
            </a:pPr>
            <a:r>
              <a:t/>
            </a:r>
            <a:endParaRPr/>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8" name="Shape 108"/>
        <p:cNvGrpSpPr/>
        <p:nvPr/>
      </p:nvGrpSpPr>
      <p:grpSpPr>
        <a:xfrm>
          <a:off x="0" y="0"/>
          <a:ext cx="0" cy="0"/>
          <a:chOff x="0" y="0"/>
          <a:chExt cx="0" cy="0"/>
        </a:xfrm>
      </p:grpSpPr>
      <p:sp>
        <p:nvSpPr>
          <p:cNvPr id="109" name="Google Shape;109;p16"/>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Ideas</a:t>
            </a:r>
            <a:endParaRPr b="1" sz="1700" u="sng">
              <a:solidFill>
                <a:srgbClr val="D0E0E3"/>
              </a:solidFill>
            </a:endParaRPr>
          </a:p>
        </p:txBody>
      </p:sp>
      <p:sp>
        <p:nvSpPr>
          <p:cNvPr id="110" name="Google Shape;110;p16"/>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111" name="Google Shape;111;p16"/>
          <p:cNvSpPr txBox="1"/>
          <p:nvPr/>
        </p:nvSpPr>
        <p:spPr>
          <a:xfrm>
            <a:off x="107250" y="772725"/>
            <a:ext cx="8929500" cy="4186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sz="1300"/>
              <a:t>Data collection-</a:t>
            </a:r>
            <a:endParaRPr sz="1300"/>
          </a:p>
          <a:p>
            <a:pPr indent="-311150" lvl="1" marL="914400" rtl="0" algn="l">
              <a:spcBef>
                <a:spcPts val="0"/>
              </a:spcBef>
              <a:spcAft>
                <a:spcPts val="0"/>
              </a:spcAft>
              <a:buSzPts val="1300"/>
              <a:buChar char="◆"/>
            </a:pPr>
            <a:r>
              <a:rPr lang="en" sz="1300"/>
              <a:t>Kaggle</a:t>
            </a:r>
            <a:endParaRPr sz="1300"/>
          </a:p>
          <a:p>
            <a:pPr indent="-311150" lvl="1" marL="914400" rtl="0" algn="l">
              <a:spcBef>
                <a:spcPts val="0"/>
              </a:spcBef>
              <a:spcAft>
                <a:spcPts val="0"/>
              </a:spcAft>
              <a:buSzPts val="1300"/>
              <a:buChar char="◆"/>
            </a:pPr>
            <a:r>
              <a:rPr lang="en" sz="1300"/>
              <a:t>Github</a:t>
            </a:r>
            <a:endParaRPr sz="1300"/>
          </a:p>
          <a:p>
            <a:pPr indent="-311150" lvl="1" marL="914400" rtl="0" algn="l">
              <a:spcBef>
                <a:spcPts val="0"/>
              </a:spcBef>
              <a:spcAft>
                <a:spcPts val="0"/>
              </a:spcAft>
              <a:buSzPts val="1300"/>
              <a:buChar char="◆"/>
            </a:pPr>
            <a:r>
              <a:rPr lang="en" sz="1300"/>
              <a:t>Previous researches</a:t>
            </a:r>
            <a:endParaRPr sz="1300"/>
          </a:p>
          <a:p>
            <a:pPr indent="0" lvl="0" marL="9144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Data Preprocessing</a:t>
            </a:r>
            <a:endParaRPr sz="1300"/>
          </a:p>
          <a:p>
            <a:pPr indent="-311150" lvl="1" marL="914400" rtl="0" algn="l">
              <a:spcBef>
                <a:spcPts val="0"/>
              </a:spcBef>
              <a:spcAft>
                <a:spcPts val="0"/>
              </a:spcAft>
              <a:buSzPts val="1300"/>
              <a:buChar char="◆"/>
            </a:pPr>
            <a:r>
              <a:rPr lang="en" sz="1300"/>
              <a:t>Date Formatting</a:t>
            </a:r>
            <a:endParaRPr sz="1300"/>
          </a:p>
          <a:p>
            <a:pPr indent="-311150" lvl="1" marL="914400" rtl="0" algn="l">
              <a:spcBef>
                <a:spcPts val="0"/>
              </a:spcBef>
              <a:spcAft>
                <a:spcPts val="0"/>
              </a:spcAft>
              <a:buSzPts val="1300"/>
              <a:buChar char="◆"/>
            </a:pPr>
            <a:r>
              <a:rPr lang="en" sz="1300"/>
              <a:t>Arranging the data</a:t>
            </a:r>
            <a:endParaRPr sz="1300"/>
          </a:p>
          <a:p>
            <a:pPr indent="-311150" lvl="1" marL="914400" rtl="0" algn="l">
              <a:spcBef>
                <a:spcPts val="0"/>
              </a:spcBef>
              <a:spcAft>
                <a:spcPts val="0"/>
              </a:spcAft>
              <a:buSzPts val="1300"/>
              <a:buChar char="◆"/>
            </a:pPr>
            <a:r>
              <a:rPr lang="en" sz="1300"/>
              <a:t>Handle null values</a:t>
            </a:r>
            <a:endParaRPr sz="1300"/>
          </a:p>
          <a:p>
            <a:pPr indent="-311150" lvl="1" marL="914400" rtl="0" algn="l">
              <a:spcBef>
                <a:spcPts val="0"/>
              </a:spcBef>
              <a:spcAft>
                <a:spcPts val="0"/>
              </a:spcAft>
              <a:buSzPts val="1300"/>
              <a:buChar char="◆"/>
            </a:pPr>
            <a:r>
              <a:rPr lang="en" sz="1300"/>
              <a:t>Splitting Data</a:t>
            </a:r>
            <a:endParaRPr sz="1300"/>
          </a:p>
          <a:p>
            <a:pPr indent="0" lvl="0" marL="91440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Modeling</a:t>
            </a:r>
            <a:endParaRPr sz="1300"/>
          </a:p>
          <a:p>
            <a:pPr indent="-311150" lvl="1" marL="914400" rtl="0" algn="l">
              <a:spcBef>
                <a:spcPts val="0"/>
              </a:spcBef>
              <a:spcAft>
                <a:spcPts val="0"/>
              </a:spcAft>
              <a:buSzPts val="1300"/>
              <a:buChar char="◆"/>
            </a:pPr>
            <a:r>
              <a:rPr lang="en" sz="1300"/>
              <a:t>Transformers</a:t>
            </a:r>
            <a:endParaRPr sz="1300"/>
          </a:p>
          <a:p>
            <a:pPr indent="-311150" lvl="1" marL="914400" rtl="0" algn="l">
              <a:spcBef>
                <a:spcPts val="0"/>
              </a:spcBef>
              <a:spcAft>
                <a:spcPts val="0"/>
              </a:spcAft>
              <a:buSzPts val="1300"/>
              <a:buChar char="◆"/>
            </a:pPr>
            <a:r>
              <a:rPr lang="en" sz="1300"/>
              <a:t>Deep Neural Networks</a:t>
            </a:r>
            <a:endParaRPr sz="1300"/>
          </a:p>
          <a:p>
            <a:pPr indent="-311150" lvl="1" marL="914400" rtl="0" algn="l">
              <a:spcBef>
                <a:spcPts val="0"/>
              </a:spcBef>
              <a:spcAft>
                <a:spcPts val="0"/>
              </a:spcAft>
              <a:buSzPts val="1300"/>
              <a:buChar char="◆"/>
            </a:pPr>
            <a:r>
              <a:rPr lang="en" sz="1300"/>
              <a:t>Typical ML Algorithms</a:t>
            </a:r>
            <a:endParaRPr sz="1300"/>
          </a:p>
          <a:p>
            <a:pPr indent="-311150" lvl="1" marL="914400" rtl="0" algn="l">
              <a:spcBef>
                <a:spcPts val="0"/>
              </a:spcBef>
              <a:spcAft>
                <a:spcPts val="0"/>
              </a:spcAft>
              <a:buSzPts val="1300"/>
              <a:buChar char="◆"/>
            </a:pPr>
            <a:r>
              <a:rPr lang="en" sz="1300"/>
              <a:t>Company Specific Modeling</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Implementation and Result</a:t>
            </a:r>
            <a:endParaRPr sz="1300"/>
          </a:p>
          <a:p>
            <a:pPr indent="-311150" lvl="1" marL="914400" rtl="0" algn="l">
              <a:spcBef>
                <a:spcPts val="0"/>
              </a:spcBef>
              <a:spcAft>
                <a:spcPts val="0"/>
              </a:spcAft>
              <a:buSzPts val="1300"/>
              <a:buChar char="◆"/>
            </a:pPr>
            <a:r>
              <a:rPr lang="en" sz="1300"/>
              <a:t>Testing</a:t>
            </a:r>
            <a:endParaRPr sz="1300"/>
          </a:p>
          <a:p>
            <a:pPr indent="-311150" lvl="1" marL="914400" rtl="0" algn="l">
              <a:spcBef>
                <a:spcPts val="0"/>
              </a:spcBef>
              <a:spcAft>
                <a:spcPts val="0"/>
              </a:spcAft>
              <a:buSzPts val="1300"/>
              <a:buChar char="◆"/>
            </a:pPr>
            <a:r>
              <a:rPr lang="en" sz="1300"/>
              <a:t>Comparison</a:t>
            </a:r>
            <a:endParaRPr sz="1300"/>
          </a:p>
        </p:txBody>
      </p:sp>
      <p:sp>
        <p:nvSpPr>
          <p:cNvPr id="112" name="Google Shape;112;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 name="Shape 116"/>
        <p:cNvGrpSpPr/>
        <p:nvPr/>
      </p:nvGrpSpPr>
      <p:grpSpPr>
        <a:xfrm>
          <a:off x="0" y="0"/>
          <a:ext cx="0" cy="0"/>
          <a:chOff x="0" y="0"/>
          <a:chExt cx="0" cy="0"/>
        </a:xfrm>
      </p:grpSpPr>
      <p:sp>
        <p:nvSpPr>
          <p:cNvPr id="117" name="Google Shape;117;p17"/>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Challenges</a:t>
            </a:r>
            <a:endParaRPr b="1" sz="1700" u="sng">
              <a:solidFill>
                <a:srgbClr val="D0E0E3"/>
              </a:solidFill>
            </a:endParaRPr>
          </a:p>
        </p:txBody>
      </p:sp>
      <p:sp>
        <p:nvSpPr>
          <p:cNvPr id="118" name="Google Shape;118;p17"/>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119" name="Google Shape;119;p17"/>
          <p:cNvSpPr txBox="1"/>
          <p:nvPr/>
        </p:nvSpPr>
        <p:spPr>
          <a:xfrm>
            <a:off x="107250" y="772725"/>
            <a:ext cx="8929500" cy="469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In the course of our work, we may find several challenges, such as-</a:t>
            </a:r>
            <a:endParaRPr sz="1300"/>
          </a:p>
          <a:p>
            <a:pPr indent="0" lvl="0" marL="0" rtl="0" algn="l">
              <a:spcBef>
                <a:spcPts val="0"/>
              </a:spcBef>
              <a:spcAft>
                <a:spcPts val="0"/>
              </a:spcAft>
              <a:buNone/>
            </a:pPr>
            <a:r>
              <a:t/>
            </a:r>
            <a:endParaRPr sz="1300"/>
          </a:p>
          <a:p>
            <a:pPr indent="-317500" lvl="0" marL="457200" rtl="0" algn="l">
              <a:lnSpc>
                <a:spcPct val="115000"/>
              </a:lnSpc>
              <a:spcBef>
                <a:spcPts val="1200"/>
              </a:spcBef>
              <a:spcAft>
                <a:spcPts val="0"/>
              </a:spcAft>
              <a:buSzPts val="1400"/>
              <a:buChar char="❏"/>
            </a:pPr>
            <a:r>
              <a:rPr b="1" lang="en"/>
              <a:t>Data Quality and Availability:</a:t>
            </a:r>
            <a:r>
              <a:rPr lang="en"/>
              <a:t> Obtaining accurate and comprehensive historical and real-time financial data poses a challenge, impacting the reliability of simulations and the validity of research outcomes.</a:t>
            </a:r>
            <a:endParaRPr/>
          </a:p>
          <a:p>
            <a:pPr indent="-317500" lvl="0" marL="457200" rtl="0" algn="l">
              <a:lnSpc>
                <a:spcPct val="115000"/>
              </a:lnSpc>
              <a:spcBef>
                <a:spcPts val="0"/>
              </a:spcBef>
              <a:spcAft>
                <a:spcPts val="0"/>
              </a:spcAft>
              <a:buSzPts val="1400"/>
              <a:buChar char="❏"/>
            </a:pPr>
            <a:r>
              <a:rPr b="1" lang="en"/>
              <a:t>Algorithmic Realism:</a:t>
            </a:r>
            <a:r>
              <a:rPr lang="en"/>
              <a:t> Developing algorithms that realistically represent the behavior of market participants, considering factors such as imperfect information and decision-making under uncertainty, is a key challenge.</a:t>
            </a:r>
            <a:endParaRPr/>
          </a:p>
          <a:p>
            <a:pPr indent="-317500" lvl="0" marL="457200" rtl="0" algn="l">
              <a:lnSpc>
                <a:spcPct val="115000"/>
              </a:lnSpc>
              <a:spcBef>
                <a:spcPts val="0"/>
              </a:spcBef>
              <a:spcAft>
                <a:spcPts val="0"/>
              </a:spcAft>
              <a:buSzPts val="1400"/>
              <a:buChar char="❏"/>
            </a:pPr>
            <a:r>
              <a:rPr b="1" lang="en"/>
              <a:t>Model Calibration:</a:t>
            </a:r>
            <a:r>
              <a:rPr lang="en"/>
              <a:t> Achieving accurate calibration of simulation models to reflect historical market conditions and performance is challenging, requiring a delicate balance between simplicity and realism.</a:t>
            </a:r>
            <a:endParaRPr/>
          </a:p>
          <a:p>
            <a:pPr indent="-317500" lvl="0" marL="457200" rtl="0" algn="l">
              <a:lnSpc>
                <a:spcPct val="115000"/>
              </a:lnSpc>
              <a:spcBef>
                <a:spcPts val="0"/>
              </a:spcBef>
              <a:spcAft>
                <a:spcPts val="0"/>
              </a:spcAft>
              <a:buSzPts val="1400"/>
              <a:buChar char="❏"/>
            </a:pPr>
            <a:r>
              <a:rPr b="1" lang="en"/>
              <a:t>Dynamic Market Conditions:</a:t>
            </a:r>
            <a:r>
              <a:rPr lang="en"/>
              <a:t> Adapting simulations to dynamic market changes and ensuring timely incorporation of new information present ongoing challenges for researchers in maintaining model relevance.</a:t>
            </a:r>
            <a:endParaRPr/>
          </a:p>
          <a:p>
            <a:pPr indent="-317500" lvl="0" marL="457200" rtl="0" algn="l">
              <a:lnSpc>
                <a:spcPct val="115000"/>
              </a:lnSpc>
              <a:spcBef>
                <a:spcPts val="0"/>
              </a:spcBef>
              <a:spcAft>
                <a:spcPts val="0"/>
              </a:spcAft>
              <a:buSzPts val="1400"/>
              <a:buChar char="❏"/>
            </a:pPr>
            <a:r>
              <a:rPr b="1" lang="en"/>
              <a:t>Validation and Benchmarking:</a:t>
            </a:r>
            <a:r>
              <a:rPr lang="en"/>
              <a:t> Robustly validating simulation models against real market data and establishing appropriate benchmarks for comparison are essential for assessing the accuracy and reliability of the research.</a:t>
            </a:r>
            <a:endParaRPr/>
          </a:p>
          <a:p>
            <a:pPr indent="0" lvl="0" marL="457200" rtl="0" algn="l">
              <a:lnSpc>
                <a:spcPct val="115000"/>
              </a:lnSpc>
              <a:spcBef>
                <a:spcPts val="1200"/>
              </a:spcBef>
              <a:spcAft>
                <a:spcPts val="0"/>
              </a:spcAft>
              <a:buNone/>
            </a:pPr>
            <a:r>
              <a:t/>
            </a:r>
            <a:endParaRPr b="1" sz="1300"/>
          </a:p>
          <a:p>
            <a:pPr indent="0" lvl="0" marL="457200" rtl="0" algn="l">
              <a:spcBef>
                <a:spcPts val="1200"/>
              </a:spcBef>
              <a:spcAft>
                <a:spcPts val="0"/>
              </a:spcAft>
              <a:buNone/>
            </a:pPr>
            <a:r>
              <a:t/>
            </a:r>
            <a:endParaRPr sz="1300"/>
          </a:p>
        </p:txBody>
      </p:sp>
      <p:sp>
        <p:nvSpPr>
          <p:cNvPr id="120" name="Google Shape;120;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4" name="Shape 124"/>
        <p:cNvGrpSpPr/>
        <p:nvPr/>
      </p:nvGrpSpPr>
      <p:grpSpPr>
        <a:xfrm>
          <a:off x="0" y="0"/>
          <a:ext cx="0" cy="0"/>
          <a:chOff x="0" y="0"/>
          <a:chExt cx="0" cy="0"/>
        </a:xfrm>
      </p:grpSpPr>
      <p:sp>
        <p:nvSpPr>
          <p:cNvPr id="125" name="Google Shape;125;p18"/>
          <p:cNvSpPr/>
          <p:nvPr/>
        </p:nvSpPr>
        <p:spPr>
          <a:xfrm>
            <a:off x="1881450" y="107100"/>
            <a:ext cx="5381100" cy="378600"/>
          </a:xfrm>
          <a:prstGeom prst="roundRect">
            <a:avLst>
              <a:gd fmla="val 16667" name="adj"/>
            </a:avLst>
          </a:prstGeom>
          <a:solidFill>
            <a:schemeClr val="accent1"/>
          </a:solidFill>
          <a:ln cap="flat" cmpd="sng" w="9525">
            <a:solidFill>
              <a:schemeClr val="accent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700" u="sng">
                <a:solidFill>
                  <a:srgbClr val="D0E0E3"/>
                </a:solidFill>
              </a:rPr>
              <a:t>Conclusion</a:t>
            </a:r>
            <a:endParaRPr b="1" sz="1700" u="sng">
              <a:solidFill>
                <a:srgbClr val="D0E0E3"/>
              </a:solidFill>
            </a:endParaRPr>
          </a:p>
        </p:txBody>
      </p:sp>
      <p:sp>
        <p:nvSpPr>
          <p:cNvPr id="126" name="Google Shape;126;p18"/>
          <p:cNvSpPr txBox="1"/>
          <p:nvPr/>
        </p:nvSpPr>
        <p:spPr>
          <a:xfrm>
            <a:off x="46650" y="485700"/>
            <a:ext cx="905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latin typeface="Lato"/>
              <a:ea typeface="Lato"/>
              <a:cs typeface="Lato"/>
              <a:sym typeface="Lato"/>
            </a:endParaRPr>
          </a:p>
        </p:txBody>
      </p:sp>
      <p:sp>
        <p:nvSpPr>
          <p:cNvPr id="127" name="Google Shape;127;p18"/>
          <p:cNvSpPr txBox="1"/>
          <p:nvPr/>
        </p:nvSpPr>
        <p:spPr>
          <a:xfrm>
            <a:off x="107250" y="772725"/>
            <a:ext cx="8929500" cy="33786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SzPts val="1500"/>
              <a:buChar char="❏"/>
            </a:pPr>
            <a:r>
              <a:rPr lang="en" sz="1500"/>
              <a:t>In conclusion, our research will contribute to data quality, algorithmic realism, and model calibration, the research seeks to advance the authenticity of stock market simulations, offering a more accurate representation of market behaviors.</a:t>
            </a:r>
            <a:endParaRPr sz="1500"/>
          </a:p>
          <a:p>
            <a:pPr indent="-323850" lvl="0" marL="457200" rtl="0" algn="l">
              <a:lnSpc>
                <a:spcPct val="115000"/>
              </a:lnSpc>
              <a:spcBef>
                <a:spcPts val="0"/>
              </a:spcBef>
              <a:spcAft>
                <a:spcPts val="0"/>
              </a:spcAft>
              <a:buSzPts val="1500"/>
              <a:buChar char="❏"/>
            </a:pPr>
            <a:r>
              <a:rPr lang="en" sz="1500"/>
              <a:t>The outcomes of this study hold practical implications for investment strategies and risk management, providing valuable insights derived from enhanced and validated stock market simulation models.</a:t>
            </a:r>
            <a:endParaRPr sz="1500"/>
          </a:p>
          <a:p>
            <a:pPr indent="-323850" lvl="0" marL="457200" rtl="0" algn="l">
              <a:lnSpc>
                <a:spcPct val="115000"/>
              </a:lnSpc>
              <a:spcBef>
                <a:spcPts val="0"/>
              </a:spcBef>
              <a:spcAft>
                <a:spcPts val="0"/>
              </a:spcAft>
              <a:buSzPts val="1500"/>
              <a:buChar char="❏"/>
            </a:pPr>
            <a:r>
              <a:rPr lang="en" sz="1500"/>
              <a:t>By navigating challenges and employing rigorous methodologies, the research contributes to a deeper understanding of financial markets, paving the way for informed decision-making and advancements in the field of stock market simulation.</a:t>
            </a:r>
            <a:endParaRPr sz="1500"/>
          </a:p>
          <a:p>
            <a:pPr indent="0" lvl="0" marL="0" rtl="0" algn="l">
              <a:lnSpc>
                <a:spcPct val="115000"/>
              </a:lnSpc>
              <a:spcBef>
                <a:spcPts val="1200"/>
              </a:spcBef>
              <a:spcAft>
                <a:spcPts val="0"/>
              </a:spcAft>
              <a:buNone/>
            </a:pPr>
            <a:r>
              <a:t/>
            </a:r>
            <a:endParaRPr sz="1500"/>
          </a:p>
          <a:p>
            <a:pPr indent="0" lvl="0" marL="457200" rtl="0" algn="l">
              <a:spcBef>
                <a:spcPts val="1200"/>
              </a:spcBef>
              <a:spcAft>
                <a:spcPts val="0"/>
              </a:spcAft>
              <a:buNone/>
            </a:pPr>
            <a:r>
              <a:t/>
            </a:r>
            <a:endParaRPr sz="1500"/>
          </a:p>
        </p:txBody>
      </p:sp>
      <p:sp>
        <p:nvSpPr>
          <p:cNvPr id="128" name="Google Shape;128;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