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9b12da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9b12da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9b12da6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9b12da6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fcbc373d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fcbc373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fcbc373d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fcbc373d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fcbc373d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fcbc373d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fcbc373d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fcbc373d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fcbc373d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fcbc373d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fcbc373d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fcbc373d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fcbc373d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fcbc373d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flip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242450"/>
            <a:ext cx="7688700" cy="83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 sz="2140"/>
              <a:t>How the Urban Microclimate and Outdoor Thermal Comfort Can Affect Intra-City Mobility Patterns: Evidence from New York City</a:t>
            </a:r>
            <a:endParaRPr sz="2140"/>
          </a:p>
          <a:p>
            <a:pPr indent="0" lvl="0" marL="0" rtl="0" algn="l">
              <a:spcBef>
                <a:spcPts val="1200"/>
              </a:spcBef>
              <a:spcAft>
                <a:spcPts val="0"/>
              </a:spcAft>
              <a:buSzPts val="990"/>
              <a:buNone/>
            </a:pPr>
            <a:r>
              <a:t/>
            </a:r>
            <a:endParaRPr sz="2140"/>
          </a:p>
        </p:txBody>
      </p:sp>
      <p:sp>
        <p:nvSpPr>
          <p:cNvPr id="87" name="Google Shape;87;p13"/>
          <p:cNvSpPr txBox="1"/>
          <p:nvPr>
            <p:ph idx="1" type="body"/>
          </p:nvPr>
        </p:nvSpPr>
        <p:spPr>
          <a:xfrm>
            <a:off x="729450" y="2078850"/>
            <a:ext cx="7688700" cy="27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b="1" lang="en" sz="2200">
                <a:solidFill>
                  <a:schemeClr val="dk2"/>
                </a:solidFill>
                <a:latin typeface="Raleway"/>
                <a:ea typeface="Raleway"/>
                <a:cs typeface="Raleway"/>
                <a:sym typeface="Raleway"/>
              </a:rPr>
              <a:t>Yang Yang, Desai Wang, Timur Dogan</a:t>
            </a:r>
            <a:endParaRPr b="1" sz="2200">
              <a:solidFill>
                <a:schemeClr val="dk2"/>
              </a:solidFill>
              <a:latin typeface="Raleway"/>
              <a:ea typeface="Raleway"/>
              <a:cs typeface="Raleway"/>
              <a:sym typeface="Raleway"/>
            </a:endParaRPr>
          </a:p>
          <a:p>
            <a:pPr indent="0" lvl="0" marL="0" rtl="0" algn="l">
              <a:spcBef>
                <a:spcPts val="1200"/>
              </a:spcBef>
              <a:spcAft>
                <a:spcPts val="0"/>
              </a:spcAft>
              <a:buNone/>
            </a:pPr>
            <a:r>
              <a:rPr lang="en" sz="2200">
                <a:solidFill>
                  <a:schemeClr val="dk2"/>
                </a:solidFill>
                <a:latin typeface="Raleway"/>
                <a:ea typeface="Raleway"/>
                <a:cs typeface="Raleway"/>
                <a:sym typeface="Raleway"/>
              </a:rPr>
              <a:t>Published at 2022 Annual Modeling and Simulation Conference (ANNSIM)</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200">
                <a:solidFill>
                  <a:schemeClr val="dk2"/>
                </a:solidFill>
                <a:latin typeface="Raleway"/>
                <a:ea typeface="Raleway"/>
                <a:cs typeface="Raleway"/>
                <a:sym typeface="Raleway"/>
              </a:rPr>
              <a:t>Presented By-</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450">
                <a:solidFill>
                  <a:schemeClr val="dk2"/>
                </a:solidFill>
                <a:latin typeface="Raleway"/>
                <a:ea typeface="Raleway"/>
                <a:cs typeface="Raleway"/>
                <a:sym typeface="Raleway"/>
              </a:rPr>
              <a:t>22241038 S M Rakib Hasan</a:t>
            </a:r>
            <a:endParaRPr sz="2450">
              <a:solidFill>
                <a:schemeClr val="dk2"/>
              </a:solidFill>
              <a:latin typeface="Raleway"/>
              <a:ea typeface="Raleway"/>
              <a:cs typeface="Raleway"/>
              <a:sym typeface="Raleway"/>
            </a:endParaRPr>
          </a:p>
          <a:p>
            <a:pPr indent="0" lvl="0" marL="0" rtl="0" algn="l">
              <a:lnSpc>
                <a:spcPct val="100000"/>
              </a:lnSpc>
              <a:spcBef>
                <a:spcPts val="1200"/>
              </a:spcBef>
              <a:spcAft>
                <a:spcPts val="0"/>
              </a:spcAft>
              <a:buNone/>
            </a:pPr>
            <a:r>
              <a:t/>
            </a:r>
            <a:endParaRPr sz="2450">
              <a:solidFill>
                <a:schemeClr val="dk2"/>
              </a:solidFill>
              <a:latin typeface="Raleway"/>
              <a:ea typeface="Raleway"/>
              <a:cs typeface="Raleway"/>
              <a:sym typeface="Raleway"/>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sp>
        <p:nvSpPr>
          <p:cNvPr id="93" name="Google Shape;93;p14"/>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Introduction &amp; Previous Works</a:t>
            </a:r>
            <a:endParaRPr b="1" sz="1700" u="sng">
              <a:solidFill>
                <a:srgbClr val="D0E0E3"/>
              </a:solidFill>
            </a:endParaRPr>
          </a:p>
        </p:txBody>
      </p:sp>
      <p:sp>
        <p:nvSpPr>
          <p:cNvPr id="94" name="Google Shape;94;p14"/>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95" name="Google Shape;95;p14"/>
          <p:cNvSpPr txBox="1"/>
          <p:nvPr/>
        </p:nvSpPr>
        <p:spPr>
          <a:xfrm>
            <a:off x="46650" y="532325"/>
            <a:ext cx="8929500" cy="50541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200"/>
              </a:spcBef>
              <a:spcAft>
                <a:spcPts val="0"/>
              </a:spcAft>
              <a:buSzPts val="1200"/>
              <a:buFont typeface="Lato"/>
              <a:buChar char="●"/>
            </a:pPr>
            <a:r>
              <a:rPr lang="en" sz="1200">
                <a:latin typeface="Lato"/>
                <a:ea typeface="Lato"/>
                <a:cs typeface="Lato"/>
                <a:sym typeface="Lato"/>
              </a:rPr>
              <a:t>Transportation sector's role in U.S. greenhouse gas emissions is the most, with passenger cars as the primary source (US EPA 2022). Recognition of the crucial role of urban planning and design in reducing private vehicle use and promoting active mobility for achieving carbon-free cities, emphasizing the need to consider how the built environment influences travel behavior.</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Uses the combination of travel data, built environment data, and Universal Thermal Climate Index (UTCI) calculations for New York City.</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Proposes a modeling approach that looks at how travel habits and the built environment are related via the perspective of urban microclimates.</a:t>
            </a:r>
            <a:endParaRPr sz="1200">
              <a:latin typeface="Lato"/>
              <a:ea typeface="Lato"/>
              <a:cs typeface="Lato"/>
              <a:sym typeface="Lato"/>
            </a:endParaRPr>
          </a:p>
          <a:p>
            <a:pPr indent="0" lvl="0" marL="0" rtl="0" algn="l">
              <a:lnSpc>
                <a:spcPct val="115000"/>
              </a:lnSpc>
              <a:spcBef>
                <a:spcPts val="1200"/>
              </a:spcBef>
              <a:spcAft>
                <a:spcPts val="0"/>
              </a:spcAft>
              <a:buNone/>
            </a:pPr>
            <a:r>
              <a:rPr lang="en" sz="1300">
                <a:latin typeface="Lato"/>
                <a:ea typeface="Lato"/>
                <a:cs typeface="Lato"/>
                <a:sym typeface="Lato"/>
              </a:rPr>
              <a:t>PREVIOUS WORKS</a:t>
            </a:r>
            <a:endParaRPr sz="1300">
              <a:latin typeface="Lato"/>
              <a:ea typeface="Lato"/>
              <a:cs typeface="Lato"/>
              <a:sym typeface="Lato"/>
            </a:endParaRPr>
          </a:p>
          <a:p>
            <a:pPr indent="-304800" lvl="0" marL="457200" rtl="0" algn="l">
              <a:lnSpc>
                <a:spcPct val="115000"/>
              </a:lnSpc>
              <a:spcBef>
                <a:spcPts val="1200"/>
              </a:spcBef>
              <a:spcAft>
                <a:spcPts val="0"/>
              </a:spcAft>
              <a:buSzPts val="1200"/>
              <a:buChar char="●"/>
            </a:pPr>
            <a:r>
              <a:rPr b="1" lang="en" sz="1200">
                <a:latin typeface="Lato"/>
                <a:ea typeface="Lato"/>
                <a:cs typeface="Lato"/>
                <a:sym typeface="Lato"/>
              </a:rPr>
              <a:t>Ewing and Cervero 2010 (Built Environment Impacts): </a:t>
            </a:r>
            <a:r>
              <a:rPr lang="en" sz="1200">
                <a:latin typeface="Lato"/>
                <a:ea typeface="Lato"/>
                <a:cs typeface="Lato"/>
                <a:sym typeface="Lato"/>
              </a:rPr>
              <a:t>Extensively examines the effects of built environment variables, such as density, land use diversity, and accessibility to urban services, on daily travel choices.</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Fu, Lam, and Meng 2014, Koetse and Rietveld 2009, Singhal, Kamga, and Yazici 2014 (Climate-Related Travel Studies): </a:t>
            </a:r>
            <a:r>
              <a:rPr lang="en" sz="1200">
                <a:latin typeface="Lato"/>
                <a:ea typeface="Lato"/>
                <a:cs typeface="Lato"/>
                <a:sym typeface="Lato"/>
              </a:rPr>
              <a:t>Most climate-related travel behavioral studies focus on the influence of adverse weather events, like heavy rain or snow, on travel behavior. However, the collective impact of microclimate on transportation systems affects individuals' travel patterns over years.</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ENVI-met (Bruse 2004) and Eddy3d (Kastner and Dogan 2022) - UTCI Simulation Tools: </a:t>
            </a:r>
            <a:r>
              <a:rPr lang="en" sz="1200">
                <a:latin typeface="Lato"/>
                <a:ea typeface="Lato"/>
                <a:cs typeface="Lato"/>
                <a:sym typeface="Lato"/>
              </a:rPr>
              <a:t>High-fidelity UTCI simulations are increasingly accessible through advanced tools like ENVI-met and Eddy3d. These tools aid in understanding microclimate impacts on human comfort at a local level.</a:t>
            </a:r>
            <a:endParaRPr sz="1200">
              <a:latin typeface="Lato"/>
              <a:ea typeface="Lato"/>
              <a:cs typeface="Lato"/>
              <a:sym typeface="Lato"/>
            </a:endParaRPr>
          </a:p>
          <a:p>
            <a:pPr indent="0" lvl="0" marL="0" rtl="0" algn="l">
              <a:lnSpc>
                <a:spcPct val="115000"/>
              </a:lnSpc>
              <a:spcBef>
                <a:spcPts val="1200"/>
              </a:spcBef>
              <a:spcAft>
                <a:spcPts val="0"/>
              </a:spcAft>
              <a:buNone/>
            </a:pPr>
            <a:r>
              <a:rPr lang="en" sz="1200">
                <a:latin typeface="Lato"/>
                <a:ea typeface="Lato"/>
                <a:cs typeface="Lato"/>
                <a:sym typeface="Lato"/>
              </a:rPr>
              <a:t>Although there have been significant works, a huge research gap still exists in this field.</a:t>
            </a:r>
            <a:endParaRPr sz="1200">
              <a:latin typeface="Lato"/>
              <a:ea typeface="Lato"/>
              <a:cs typeface="Lato"/>
              <a:sym typeface="Lato"/>
            </a:endParaRPr>
          </a:p>
          <a:p>
            <a:pPr indent="0" lvl="0" marL="0" rtl="0" algn="l">
              <a:spcBef>
                <a:spcPts val="1200"/>
              </a:spcBef>
              <a:spcAft>
                <a:spcPts val="0"/>
              </a:spcAft>
              <a:buNone/>
            </a:pPr>
            <a:r>
              <a:t/>
            </a:r>
            <a:endParaRPr sz="1300">
              <a:latin typeface="Lato"/>
              <a:ea typeface="Lato"/>
              <a:cs typeface="Lato"/>
              <a:sym typeface="Lato"/>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15"/>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Research Gap</a:t>
            </a:r>
            <a:endParaRPr b="1" sz="1700" u="sng">
              <a:solidFill>
                <a:srgbClr val="D0E0E3"/>
              </a:solidFill>
            </a:endParaRPr>
          </a:p>
        </p:txBody>
      </p:sp>
      <p:sp>
        <p:nvSpPr>
          <p:cNvPr id="102" name="Google Shape;102;p15"/>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03" name="Google Shape;103;p15"/>
          <p:cNvSpPr txBox="1"/>
          <p:nvPr/>
        </p:nvSpPr>
        <p:spPr>
          <a:xfrm>
            <a:off x="107250" y="635350"/>
            <a:ext cx="8929500" cy="471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Lato"/>
                <a:ea typeface="Lato"/>
                <a:cs typeface="Lato"/>
                <a:sym typeface="Lato"/>
              </a:rPr>
              <a:t>This paper addresses the following research gaps of the previous studies:</a:t>
            </a:r>
            <a:endParaRPr b="1" sz="1200">
              <a:latin typeface="Lato"/>
              <a:ea typeface="Lato"/>
              <a:cs typeface="Lato"/>
              <a:sym typeface="Lato"/>
            </a:endParaRPr>
          </a:p>
          <a:p>
            <a:pPr indent="-304800" lvl="0" marL="457200" rtl="0" algn="l">
              <a:lnSpc>
                <a:spcPct val="115000"/>
              </a:lnSpc>
              <a:spcBef>
                <a:spcPts val="1200"/>
              </a:spcBef>
              <a:spcAft>
                <a:spcPts val="0"/>
              </a:spcAft>
              <a:buSzPts val="1200"/>
              <a:buChar char="●"/>
            </a:pPr>
            <a:r>
              <a:rPr b="1" lang="en" sz="1200">
                <a:latin typeface="Lato"/>
                <a:ea typeface="Lato"/>
                <a:cs typeface="Lato"/>
                <a:sym typeface="Lato"/>
              </a:rPr>
              <a:t>Limited Spatial Scale in Previous Studies:</a:t>
            </a:r>
            <a:r>
              <a:rPr lang="en" sz="1200">
                <a:latin typeface="Lato"/>
                <a:ea typeface="Lato"/>
                <a:cs typeface="Lato"/>
                <a:sym typeface="Lato"/>
              </a:rPr>
              <a:t> Existing studies linking Universal Thermal Comfort Index (UTCI) with active travel behaviors have predominantly been conducted at a small spatial scale, such as public plazas or specific bike routes. This limitation means that the insights gained are often localized and may not be representative of broader urban contexts.</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Computational Challenges:</a:t>
            </a:r>
            <a:r>
              <a:rPr lang="en" sz="1200">
                <a:latin typeface="Lato"/>
                <a:ea typeface="Lato"/>
                <a:cs typeface="Lato"/>
                <a:sym typeface="Lato"/>
              </a:rPr>
              <a:t> While high-fidelity UTCI simulations are becoming more accessible with advanced tools, they can still be computationally expensive, especially when applied at a city-wide scale. This computational challenge has hindered the comprehensive analysis of microclimate impacts across larger urban areas.</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Spatial Heterogeneity:</a:t>
            </a:r>
            <a:r>
              <a:rPr lang="en" sz="1200">
                <a:latin typeface="Lato"/>
                <a:ea typeface="Lato"/>
                <a:cs typeface="Lato"/>
                <a:sym typeface="Lato"/>
              </a:rPr>
              <a:t> Microclimate impacts can vary significantly across different geographical locations within a city. Current research lacks an in-depth understanding of how microclimate influences travel behaviors in different urban contexts, and capturing this spatial heterogeneity remains a challenge.</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Area-Level Metrics:</a:t>
            </a:r>
            <a:r>
              <a:rPr lang="en" sz="1200">
                <a:latin typeface="Lato"/>
                <a:ea typeface="Lato"/>
                <a:cs typeface="Lato"/>
                <a:sym typeface="Lato"/>
              </a:rPr>
              <a:t> The development of area-level metrics for UTCI is an area where further research is needed. Existing analyses often focus on point-level or street-level data, whereas understanding area-level thermal comfort and its impact on travel patterns is essential for broader urban planning and design interventions.</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Lack of Comprehensive Models:</a:t>
            </a:r>
            <a:r>
              <a:rPr lang="en" sz="1200">
                <a:latin typeface="Lato"/>
                <a:ea typeface="Lato"/>
                <a:cs typeface="Lato"/>
                <a:sym typeface="Lato"/>
              </a:rPr>
              <a:t> While some research has explored the relationship between microclimate and travel, there is a gap in the development of comprehensive models that can predict and quantify the impact of microclimate on intra-city mobility patterns at a larger scale.</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Guidance for Urban Design Practices:</a:t>
            </a:r>
            <a:r>
              <a:rPr lang="en" sz="1200">
                <a:latin typeface="Lato"/>
                <a:ea typeface="Lato"/>
                <a:cs typeface="Lato"/>
                <a:sym typeface="Lato"/>
              </a:rPr>
              <a:t> Another research gap is the development of models that can guide urban design practices. How the insights gained from microclimate research can inform and influence future urban design decisions is an area that requires further exploration.</a:t>
            </a:r>
            <a:endParaRPr sz="1300">
              <a:latin typeface="Lato"/>
              <a:ea typeface="Lato"/>
              <a:cs typeface="Lato"/>
              <a:sym typeface="Lato"/>
            </a:endParaRPr>
          </a:p>
          <a:p>
            <a:pPr indent="0" lvl="0" marL="0" rtl="0" algn="l">
              <a:spcBef>
                <a:spcPts val="1200"/>
              </a:spcBef>
              <a:spcAft>
                <a:spcPts val="0"/>
              </a:spcAft>
              <a:buNone/>
            </a:pPr>
            <a:r>
              <a:t/>
            </a:r>
            <a:endParaRPr sz="1200">
              <a:latin typeface="Lato"/>
              <a:ea typeface="Lato"/>
              <a:cs typeface="Lato"/>
              <a:sym typeface="Lato"/>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16"/>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 sz="1700" u="sng">
                <a:solidFill>
                  <a:srgbClr val="D0E0E3"/>
                </a:solidFill>
              </a:rPr>
              <a:t>Scopes of this Study</a:t>
            </a:r>
            <a:endParaRPr b="1" sz="1700" u="sng">
              <a:solidFill>
                <a:srgbClr val="D0E0E3"/>
              </a:solidFill>
            </a:endParaRPr>
          </a:p>
        </p:txBody>
      </p:sp>
      <p:sp>
        <p:nvSpPr>
          <p:cNvPr id="110" name="Google Shape;110;p16"/>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11" name="Google Shape;111;p16"/>
          <p:cNvSpPr txBox="1"/>
          <p:nvPr/>
        </p:nvSpPr>
        <p:spPr>
          <a:xfrm>
            <a:off x="107250" y="635350"/>
            <a:ext cx="8929500" cy="45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Lato"/>
                <a:ea typeface="Lato"/>
                <a:cs typeface="Lato"/>
                <a:sym typeface="Lato"/>
              </a:rPr>
              <a:t>The findings of this paper can be implemented in-</a:t>
            </a:r>
            <a:endParaRPr b="1" sz="1300">
              <a:latin typeface="Lato"/>
              <a:ea typeface="Lato"/>
              <a:cs typeface="Lato"/>
              <a:sym typeface="Lato"/>
            </a:endParaRPr>
          </a:p>
          <a:p>
            <a:pPr indent="-304800" lvl="0" marL="457200" rtl="0" algn="l">
              <a:lnSpc>
                <a:spcPct val="115000"/>
              </a:lnSpc>
              <a:spcBef>
                <a:spcPts val="1200"/>
              </a:spcBef>
              <a:spcAft>
                <a:spcPts val="0"/>
              </a:spcAft>
              <a:buSzPts val="1200"/>
              <a:buChar char="●"/>
            </a:pPr>
            <a:r>
              <a:rPr b="1" lang="en" sz="1200">
                <a:latin typeface="Lato"/>
                <a:ea typeface="Lato"/>
                <a:cs typeface="Lato"/>
                <a:sym typeface="Lato"/>
              </a:rPr>
              <a:t>Urban Planning and Design:</a:t>
            </a:r>
            <a:r>
              <a:rPr lang="en" sz="1200">
                <a:latin typeface="Lato"/>
                <a:ea typeface="Lato"/>
                <a:cs typeface="Lato"/>
                <a:sym typeface="Lato"/>
              </a:rPr>
              <a:t> Planners and designers can use this research to create urban environments that are more comfortable and conducive to active travel modes, such as walking and biking.</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Decarbonizing Urban Mobility:</a:t>
            </a:r>
            <a:r>
              <a:rPr lang="en" sz="1200">
                <a:latin typeface="Lato"/>
                <a:ea typeface="Lato"/>
                <a:cs typeface="Lato"/>
                <a:sym typeface="Lato"/>
              </a:rPr>
              <a:t> The study emphasizes the role of active travel modes in reducing greenhouse gas emissions. Policymakers can use this information to develop strategies for decarbonizing urban mobility.</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Spatial Planning and Design Interventions:</a:t>
            </a:r>
            <a:r>
              <a:rPr lang="en" sz="1200">
                <a:latin typeface="Lato"/>
                <a:ea typeface="Lato"/>
                <a:cs typeface="Lato"/>
                <a:sym typeface="Lato"/>
              </a:rPr>
              <a:t> </a:t>
            </a:r>
            <a:r>
              <a:rPr lang="en" sz="1200">
                <a:latin typeface="Lato"/>
                <a:ea typeface="Lato"/>
                <a:cs typeface="Lato"/>
                <a:sym typeface="Lato"/>
              </a:rPr>
              <a:t>This knowledge of</a:t>
            </a:r>
            <a:r>
              <a:rPr lang="en" sz="1200">
                <a:latin typeface="Lato"/>
                <a:ea typeface="Lato"/>
                <a:cs typeface="Lato"/>
                <a:sym typeface="Lato"/>
              </a:rPr>
              <a:t> the impact of microclimates on travel behavior  can inform decision-making related to spatial planning and design interventions that take into account the thermal comfort of urban residents.</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Infrastructure Investment:</a:t>
            </a:r>
            <a:r>
              <a:rPr lang="en" sz="1200">
                <a:latin typeface="Lato"/>
                <a:ea typeface="Lato"/>
                <a:cs typeface="Lato"/>
                <a:sym typeface="Lato"/>
              </a:rPr>
              <a:t> Understanding the impact of microclimates on travel patterns can influence infrastructure investments. Cities can allocate resources to improve urban environments, making them more suitable for active travel.</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Climate-Responsive Urban Design:</a:t>
            </a:r>
            <a:r>
              <a:rPr lang="en" sz="1200">
                <a:latin typeface="Lato"/>
                <a:ea typeface="Lato"/>
                <a:cs typeface="Lato"/>
                <a:sym typeface="Lato"/>
              </a:rPr>
              <a:t> Climate-resilient and responsive urban design can use the findings to create more comfortable and sustainable urban spaces. This may include the design of shaded pedestrian areas, bike lanes, and green infrastructure.</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Transportation Policies:</a:t>
            </a:r>
            <a:r>
              <a:rPr lang="en" sz="1200">
                <a:latin typeface="Lato"/>
                <a:ea typeface="Lato"/>
                <a:cs typeface="Lato"/>
                <a:sym typeface="Lato"/>
              </a:rPr>
              <a:t> Transportation policies can be adjusted to encourage and facilitate active travel. This may involve creating incentives for walking and biking or designing public transportation systems that integrate with these modes of travel.</a:t>
            </a:r>
            <a:endParaRPr sz="1200">
              <a:latin typeface="Lato"/>
              <a:ea typeface="Lato"/>
              <a:cs typeface="Lato"/>
              <a:sym typeface="Lato"/>
            </a:endParaRPr>
          </a:p>
          <a:p>
            <a:pPr indent="-304800" lvl="0" marL="457200" rtl="0" algn="l">
              <a:lnSpc>
                <a:spcPct val="115000"/>
              </a:lnSpc>
              <a:spcBef>
                <a:spcPts val="0"/>
              </a:spcBef>
              <a:spcAft>
                <a:spcPts val="0"/>
              </a:spcAft>
              <a:buSzPts val="1200"/>
              <a:buChar char="●"/>
            </a:pPr>
            <a:r>
              <a:rPr b="1" lang="en" sz="1200">
                <a:latin typeface="Lato"/>
                <a:ea typeface="Lato"/>
                <a:cs typeface="Lato"/>
                <a:sym typeface="Lato"/>
              </a:rPr>
              <a:t>Research and Modeling:</a:t>
            </a:r>
            <a:r>
              <a:rPr lang="en" sz="1200">
                <a:latin typeface="Lato"/>
                <a:ea typeface="Lato"/>
                <a:cs typeface="Lato"/>
                <a:sym typeface="Lato"/>
              </a:rPr>
              <a:t> Researchers and urban scientists can build upon this study to further investigate the relationships between microclimates, built environments, and travel patterns in different cities and regions. </a:t>
            </a:r>
            <a:endParaRPr b="1" sz="1200">
              <a:latin typeface="Lato"/>
              <a:ea typeface="Lato"/>
              <a:cs typeface="Lato"/>
              <a:sym typeface="Lato"/>
            </a:endParaRPr>
          </a:p>
          <a:p>
            <a:pPr indent="0" lvl="0" marL="0" rtl="0" algn="l">
              <a:spcBef>
                <a:spcPts val="1200"/>
              </a:spcBef>
              <a:spcAft>
                <a:spcPts val="0"/>
              </a:spcAft>
              <a:buNone/>
            </a:pPr>
            <a:r>
              <a:t/>
            </a:r>
            <a:endParaRPr sz="1200">
              <a:latin typeface="Lato"/>
              <a:ea typeface="Lato"/>
              <a:cs typeface="Lato"/>
              <a:sym typeface="Lato"/>
            </a:endParaRPr>
          </a:p>
        </p:txBody>
      </p:sp>
      <p:sp>
        <p:nvSpPr>
          <p:cNvPr id="112" name="Google Shape;112;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17"/>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 sz="1700" u="sng">
                <a:solidFill>
                  <a:srgbClr val="D0E0E3"/>
                </a:solidFill>
              </a:rPr>
              <a:t>Dataset Description</a:t>
            </a:r>
            <a:endParaRPr b="1" sz="1700" u="sng">
              <a:solidFill>
                <a:srgbClr val="D0E0E3"/>
              </a:solidFill>
            </a:endParaRPr>
          </a:p>
        </p:txBody>
      </p:sp>
      <p:sp>
        <p:nvSpPr>
          <p:cNvPr id="118" name="Google Shape;118;p17"/>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19" name="Google Shape;119;p17"/>
          <p:cNvSpPr txBox="1"/>
          <p:nvPr/>
        </p:nvSpPr>
        <p:spPr>
          <a:xfrm>
            <a:off x="107250" y="635350"/>
            <a:ext cx="8929500" cy="420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Lato"/>
                <a:ea typeface="Lato"/>
                <a:cs typeface="Lato"/>
                <a:sym typeface="Lato"/>
              </a:rPr>
              <a:t>The datasets used in this paper are:</a:t>
            </a:r>
            <a:endParaRPr b="1" sz="1200">
              <a:latin typeface="Lato"/>
              <a:ea typeface="Lato"/>
              <a:cs typeface="Lato"/>
              <a:sym typeface="Lato"/>
            </a:endParaRPr>
          </a:p>
          <a:p>
            <a:pPr indent="457200" lvl="0" marL="0" rtl="0" algn="l">
              <a:lnSpc>
                <a:spcPct val="115000"/>
              </a:lnSpc>
              <a:spcBef>
                <a:spcPts val="1200"/>
              </a:spcBef>
              <a:spcAft>
                <a:spcPts val="0"/>
              </a:spcAft>
              <a:buNone/>
            </a:pPr>
            <a:r>
              <a:rPr b="1" lang="en" sz="1200">
                <a:latin typeface="Lato"/>
                <a:ea typeface="Lato"/>
                <a:cs typeface="Lato"/>
                <a:sym typeface="Lato"/>
              </a:rPr>
              <a:t>Travel Data:</a:t>
            </a:r>
            <a:endParaRPr b="1" sz="1200">
              <a:latin typeface="Lato"/>
              <a:ea typeface="Lato"/>
              <a:cs typeface="Lato"/>
              <a:sym typeface="Lato"/>
            </a:endParaRPr>
          </a:p>
          <a:p>
            <a:pPr indent="-304800" lvl="0" marL="457200" rtl="0" algn="l">
              <a:lnSpc>
                <a:spcPct val="115000"/>
              </a:lnSpc>
              <a:spcBef>
                <a:spcPts val="1200"/>
              </a:spcBef>
              <a:spcAft>
                <a:spcPts val="0"/>
              </a:spcAft>
              <a:buSzPts val="1200"/>
              <a:buFont typeface="Lato"/>
              <a:buChar char="●"/>
            </a:pPr>
            <a:r>
              <a:rPr lang="en" sz="1200">
                <a:latin typeface="Lato"/>
                <a:ea typeface="Lato"/>
                <a:cs typeface="Lato"/>
                <a:sym typeface="Lato"/>
              </a:rPr>
              <a:t>Contains traveler demographic information, including age, income, and household size.</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Provides details about trip origin, timestamp, season, time of day, and trip mode.</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Includes data on starting and destination activities, trip count, and trip duration.</a:t>
            </a:r>
            <a:endParaRPr sz="1200">
              <a:latin typeface="Lato"/>
              <a:ea typeface="Lato"/>
              <a:cs typeface="Lato"/>
              <a:sym typeface="Lato"/>
            </a:endParaRPr>
          </a:p>
          <a:p>
            <a:pPr indent="0" lvl="0" marL="457200" rtl="0" algn="l">
              <a:lnSpc>
                <a:spcPct val="115000"/>
              </a:lnSpc>
              <a:spcBef>
                <a:spcPts val="1200"/>
              </a:spcBef>
              <a:spcAft>
                <a:spcPts val="0"/>
              </a:spcAft>
              <a:buNone/>
            </a:pPr>
            <a:r>
              <a:rPr b="1" lang="en" sz="1200">
                <a:latin typeface="Lato"/>
                <a:ea typeface="Lato"/>
                <a:cs typeface="Lato"/>
                <a:sym typeface="Lato"/>
              </a:rPr>
              <a:t> Built Environment Data:</a:t>
            </a:r>
            <a:endParaRPr b="1" sz="1200">
              <a:latin typeface="Lato"/>
              <a:ea typeface="Lato"/>
              <a:cs typeface="Lato"/>
              <a:sym typeface="Lato"/>
            </a:endParaRPr>
          </a:p>
          <a:p>
            <a:pPr indent="-304800" lvl="0" marL="457200" rtl="0" algn="l">
              <a:lnSpc>
                <a:spcPct val="115000"/>
              </a:lnSpc>
              <a:spcBef>
                <a:spcPts val="1200"/>
              </a:spcBef>
              <a:spcAft>
                <a:spcPts val="0"/>
              </a:spcAft>
              <a:buSzPts val="1200"/>
              <a:buFont typeface="Lato"/>
              <a:buChar char="●"/>
            </a:pPr>
            <a:r>
              <a:rPr lang="en" sz="1200">
                <a:latin typeface="Lato"/>
                <a:ea typeface="Lato"/>
                <a:cs typeface="Lato"/>
                <a:sym typeface="Lato"/>
              </a:rPr>
              <a:t>Offers information on urban density, such as population per square kilometer.</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Describes accessibility to various urban services within neighborhoods, including retail, recreational, food, and more.</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Data is matched to trip origins, enabling the analysis of built environment impacts on travel behavior.</a:t>
            </a:r>
            <a:endParaRPr sz="1200">
              <a:latin typeface="Lato"/>
              <a:ea typeface="Lato"/>
              <a:cs typeface="Lato"/>
              <a:sym typeface="Lato"/>
            </a:endParaRPr>
          </a:p>
          <a:p>
            <a:pPr indent="0" lvl="0" marL="457200" rtl="0" algn="l">
              <a:lnSpc>
                <a:spcPct val="115000"/>
              </a:lnSpc>
              <a:spcBef>
                <a:spcPts val="1200"/>
              </a:spcBef>
              <a:spcAft>
                <a:spcPts val="0"/>
              </a:spcAft>
              <a:buNone/>
            </a:pPr>
            <a:r>
              <a:rPr b="1" lang="en" sz="1200">
                <a:latin typeface="Lato"/>
                <a:ea typeface="Lato"/>
                <a:cs typeface="Lato"/>
                <a:sym typeface="Lato"/>
              </a:rPr>
              <a:t>UTCI Data:</a:t>
            </a:r>
            <a:endParaRPr b="1" sz="1200">
              <a:latin typeface="Lato"/>
              <a:ea typeface="Lato"/>
              <a:cs typeface="Lato"/>
              <a:sym typeface="Lato"/>
            </a:endParaRPr>
          </a:p>
          <a:p>
            <a:pPr indent="-304800" lvl="0" marL="457200" rtl="0" algn="l">
              <a:lnSpc>
                <a:spcPct val="115000"/>
              </a:lnSpc>
              <a:spcBef>
                <a:spcPts val="1200"/>
              </a:spcBef>
              <a:spcAft>
                <a:spcPts val="0"/>
              </a:spcAft>
              <a:buSzPts val="1200"/>
              <a:buFont typeface="Lato"/>
              <a:buChar char="●"/>
            </a:pPr>
            <a:r>
              <a:rPr lang="en" sz="1200">
                <a:latin typeface="Lato"/>
                <a:ea typeface="Lato"/>
                <a:cs typeface="Lato"/>
                <a:sym typeface="Lato"/>
              </a:rPr>
              <a:t>Provides data on Universal Thermal Comfort Index (UTCI) features for neighborhoods and timestamps.</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Includes percentages of heat-stress and cold-stress probe points in different areas at specific times.</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Enables the study of microclimate's influence on travel behavior and choice of active travel modes.</a:t>
            </a:r>
            <a:endParaRPr sz="1200">
              <a:latin typeface="Lato"/>
              <a:ea typeface="Lato"/>
              <a:cs typeface="Lato"/>
              <a:sym typeface="Lato"/>
            </a:endParaRPr>
          </a:p>
          <a:p>
            <a:pPr indent="0" lvl="0" marL="457200" rtl="0" algn="l">
              <a:lnSpc>
                <a:spcPct val="115000"/>
              </a:lnSpc>
              <a:spcBef>
                <a:spcPts val="1200"/>
              </a:spcBef>
              <a:spcAft>
                <a:spcPts val="1200"/>
              </a:spcAft>
              <a:buNone/>
            </a:pPr>
            <a:r>
              <a:t/>
            </a:r>
            <a:endParaRPr b="1" sz="1200">
              <a:latin typeface="Lato"/>
              <a:ea typeface="Lato"/>
              <a:cs typeface="Lato"/>
              <a:sym typeface="Lato"/>
            </a:endParaRPr>
          </a:p>
        </p:txBody>
      </p:sp>
      <p:sp>
        <p:nvSpPr>
          <p:cNvPr id="120" name="Google Shape;120;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 name="Shape 124"/>
        <p:cNvGrpSpPr/>
        <p:nvPr/>
      </p:nvGrpSpPr>
      <p:grpSpPr>
        <a:xfrm>
          <a:off x="0" y="0"/>
          <a:ext cx="0" cy="0"/>
          <a:chOff x="0" y="0"/>
          <a:chExt cx="0" cy="0"/>
        </a:xfrm>
      </p:grpSpPr>
      <p:sp>
        <p:nvSpPr>
          <p:cNvPr id="125" name="Google Shape;125;p18"/>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 sz="1700" u="sng">
                <a:solidFill>
                  <a:srgbClr val="D0E0E3"/>
                </a:solidFill>
              </a:rPr>
              <a:t>Methodology</a:t>
            </a:r>
            <a:endParaRPr b="1" sz="1700" u="sng">
              <a:solidFill>
                <a:srgbClr val="D0E0E3"/>
              </a:solidFill>
            </a:endParaRPr>
          </a:p>
        </p:txBody>
      </p:sp>
      <p:sp>
        <p:nvSpPr>
          <p:cNvPr id="126" name="Google Shape;126;p18"/>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27" name="Google Shape;127;p18"/>
          <p:cNvSpPr txBox="1"/>
          <p:nvPr/>
        </p:nvSpPr>
        <p:spPr>
          <a:xfrm>
            <a:off x="107250" y="556100"/>
            <a:ext cx="8929500" cy="48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latin typeface="Lato"/>
                <a:ea typeface="Lato"/>
                <a:cs typeface="Lato"/>
                <a:sym typeface="Lato"/>
              </a:rPr>
              <a:t>Modeling framework comprises two main steps: traveler clustering and predictive model training. </a:t>
            </a:r>
            <a:endParaRPr sz="1100">
              <a:latin typeface="Lato"/>
              <a:ea typeface="Lato"/>
              <a:cs typeface="Lato"/>
              <a:sym typeface="Lato"/>
            </a:endParaRPr>
          </a:p>
          <a:p>
            <a:pPr indent="0" lvl="0" marL="457200" rtl="0" algn="l">
              <a:lnSpc>
                <a:spcPct val="115000"/>
              </a:lnSpc>
              <a:spcBef>
                <a:spcPts val="1200"/>
              </a:spcBef>
              <a:spcAft>
                <a:spcPts val="0"/>
              </a:spcAft>
              <a:buNone/>
            </a:pPr>
            <a:r>
              <a:rPr b="1" lang="en" sz="1100">
                <a:latin typeface="Lato"/>
                <a:ea typeface="Lato"/>
                <a:cs typeface="Lato"/>
                <a:sym typeface="Lato"/>
              </a:rPr>
              <a:t>Traveler Clustering:</a:t>
            </a:r>
            <a:endParaRPr b="1" sz="1100">
              <a:latin typeface="Lato"/>
              <a:ea typeface="Lato"/>
              <a:cs typeface="Lato"/>
              <a:sym typeface="Lato"/>
            </a:endParaRPr>
          </a:p>
          <a:p>
            <a:pPr indent="-298450" lvl="0" marL="457200" rtl="0" algn="l">
              <a:lnSpc>
                <a:spcPct val="115000"/>
              </a:lnSpc>
              <a:spcBef>
                <a:spcPts val="1200"/>
              </a:spcBef>
              <a:spcAft>
                <a:spcPts val="0"/>
              </a:spcAft>
              <a:buSzPts val="1100"/>
              <a:buFont typeface="Lato"/>
              <a:buChar char="●"/>
            </a:pPr>
            <a:r>
              <a:rPr lang="en" sz="1100">
                <a:latin typeface="Lato"/>
                <a:ea typeface="Lato"/>
                <a:cs typeface="Lato"/>
                <a:sym typeface="Lato"/>
              </a:rPr>
              <a:t>Predictive models estimate traveler preferences, considering mode choice and seasonality.</a:t>
            </a: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100">
                <a:latin typeface="Lato"/>
                <a:ea typeface="Lato"/>
                <a:cs typeface="Lato"/>
                <a:sym typeface="Lato"/>
              </a:rPr>
              <a:t>K-Means clustering performed on combined datasets.</a:t>
            </a:r>
            <a:endParaRPr sz="1100">
              <a:latin typeface="Lato"/>
              <a:ea typeface="Lato"/>
              <a:cs typeface="Lato"/>
              <a:sym typeface="Lato"/>
            </a:endParaRPr>
          </a:p>
          <a:p>
            <a:pPr indent="0" lvl="0" marL="457200" rtl="0" algn="l">
              <a:lnSpc>
                <a:spcPct val="115000"/>
              </a:lnSpc>
              <a:spcBef>
                <a:spcPts val="1200"/>
              </a:spcBef>
              <a:spcAft>
                <a:spcPts val="0"/>
              </a:spcAft>
              <a:buNone/>
            </a:pPr>
            <a:r>
              <a:rPr b="1" lang="en" sz="1100">
                <a:latin typeface="Lato"/>
                <a:ea typeface="Lato"/>
                <a:cs typeface="Lato"/>
                <a:sym typeface="Lato"/>
              </a:rPr>
              <a:t> Predictive Model Training:</a:t>
            </a:r>
            <a:endParaRPr b="1" sz="1100">
              <a:latin typeface="Lato"/>
              <a:ea typeface="Lato"/>
              <a:cs typeface="Lato"/>
              <a:sym typeface="Lato"/>
            </a:endParaRPr>
          </a:p>
          <a:p>
            <a:pPr indent="-298450" lvl="0" marL="457200" rtl="0" algn="l">
              <a:lnSpc>
                <a:spcPct val="115000"/>
              </a:lnSpc>
              <a:spcBef>
                <a:spcPts val="1200"/>
              </a:spcBef>
              <a:spcAft>
                <a:spcPts val="0"/>
              </a:spcAft>
              <a:buSzPts val="1100"/>
              <a:buFont typeface="Lato"/>
              <a:buChar char="●"/>
            </a:pPr>
            <a:r>
              <a:rPr lang="en" sz="1100">
                <a:latin typeface="Lato"/>
                <a:ea typeface="Lato"/>
                <a:cs typeface="Lato"/>
                <a:sym typeface="Lato"/>
              </a:rPr>
              <a:t>Random Forest classifier used for outputting trip mode-duration probabilities and Trained through a five-fold cross-validation process for goodness-of-fit evaluation.</a:t>
            </a: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100">
                <a:latin typeface="Lato"/>
                <a:ea typeface="Lato"/>
                <a:cs typeface="Lato"/>
                <a:sym typeface="Lato"/>
              </a:rPr>
              <a:t>L1-norm measures the fit quality of the model.</a:t>
            </a:r>
            <a:endParaRPr sz="1100">
              <a:latin typeface="Lato"/>
              <a:ea typeface="Lato"/>
              <a:cs typeface="Lato"/>
              <a:sym typeface="Lato"/>
            </a:endParaRPr>
          </a:p>
          <a:p>
            <a:pPr indent="0" lvl="0" marL="457200" rtl="0" algn="l">
              <a:lnSpc>
                <a:spcPct val="115000"/>
              </a:lnSpc>
              <a:spcBef>
                <a:spcPts val="1200"/>
              </a:spcBef>
              <a:spcAft>
                <a:spcPts val="0"/>
              </a:spcAft>
              <a:buNone/>
            </a:pPr>
            <a:r>
              <a:rPr b="1" lang="en" sz="1100">
                <a:latin typeface="Lato"/>
                <a:ea typeface="Lato"/>
                <a:cs typeface="Lato"/>
                <a:sym typeface="Lato"/>
              </a:rPr>
              <a:t> Spatial Heterogeneity Analysis and Scenario Testing:</a:t>
            </a:r>
            <a:endParaRPr b="1" sz="1100">
              <a:latin typeface="Lato"/>
              <a:ea typeface="Lato"/>
              <a:cs typeface="Lato"/>
              <a:sym typeface="Lato"/>
            </a:endParaRPr>
          </a:p>
          <a:p>
            <a:pPr indent="-298450" lvl="0" marL="457200" rtl="0" algn="l">
              <a:lnSpc>
                <a:spcPct val="115000"/>
              </a:lnSpc>
              <a:spcBef>
                <a:spcPts val="1200"/>
              </a:spcBef>
              <a:spcAft>
                <a:spcPts val="0"/>
              </a:spcAft>
              <a:buSzPts val="1100"/>
              <a:buFont typeface="Lato"/>
              <a:buChar char="●"/>
            </a:pPr>
            <a:r>
              <a:rPr lang="en" sz="1100">
                <a:latin typeface="Lato"/>
                <a:ea typeface="Lato"/>
                <a:cs typeface="Lato"/>
                <a:sym typeface="Lato"/>
              </a:rPr>
              <a:t>Synthetic traveler population generated for each neighborhood based on cluster distribution and predictions made for city-wide active trip percentages using existing features.</a:t>
            </a: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100">
                <a:latin typeface="Lato"/>
                <a:ea typeface="Lato"/>
                <a:cs typeface="Lato"/>
                <a:sym typeface="Lato"/>
              </a:rPr>
              <a:t>Scenario testing explores changes in active trips under hypothetical conditions.</a:t>
            </a:r>
            <a:endParaRPr sz="1100">
              <a:latin typeface="Lato"/>
              <a:ea typeface="Lato"/>
              <a:cs typeface="Lato"/>
              <a:sym typeface="Lato"/>
            </a:endParaRPr>
          </a:p>
          <a:p>
            <a:pPr indent="0" lvl="0" marL="457200" rtl="0" algn="l">
              <a:lnSpc>
                <a:spcPct val="115000"/>
              </a:lnSpc>
              <a:spcBef>
                <a:spcPts val="1200"/>
              </a:spcBef>
              <a:spcAft>
                <a:spcPts val="0"/>
              </a:spcAft>
              <a:buNone/>
            </a:pPr>
            <a:r>
              <a:rPr b="1" lang="en" sz="1100">
                <a:latin typeface="Lato"/>
                <a:ea typeface="Lato"/>
                <a:cs typeface="Lato"/>
                <a:sym typeface="Lato"/>
              </a:rPr>
              <a:t>Sensitivity Analysis:</a:t>
            </a:r>
            <a:endParaRPr b="1" sz="1100">
              <a:latin typeface="Lato"/>
              <a:ea typeface="Lato"/>
              <a:cs typeface="Lato"/>
              <a:sym typeface="Lato"/>
            </a:endParaRPr>
          </a:p>
          <a:p>
            <a:pPr indent="-298450" lvl="0" marL="457200" rtl="0" algn="l">
              <a:lnSpc>
                <a:spcPct val="115000"/>
              </a:lnSpc>
              <a:spcBef>
                <a:spcPts val="1200"/>
              </a:spcBef>
              <a:spcAft>
                <a:spcPts val="0"/>
              </a:spcAft>
              <a:buSzPts val="1100"/>
              <a:buFont typeface="Lato"/>
              <a:buChar char="●"/>
            </a:pPr>
            <a:r>
              <a:rPr lang="en" sz="1100">
                <a:latin typeface="Lato"/>
                <a:ea typeface="Lato"/>
                <a:cs typeface="Lato"/>
                <a:sym typeface="Lato"/>
              </a:rPr>
              <a:t>Sensitivity analysis examines UTCI impacts on travel behaviors and explores interdependencies among built environment, microclimate, and travel.</a:t>
            </a: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100">
                <a:latin typeface="Lato"/>
                <a:ea typeface="Lato"/>
                <a:cs typeface="Lato"/>
                <a:sym typeface="Lato"/>
              </a:rPr>
              <a:t>Analyzes various feature combinations in different seasons, times of day, and activities.</a:t>
            </a:r>
            <a:endParaRPr sz="1100">
              <a:latin typeface="Lato"/>
              <a:ea typeface="Lato"/>
              <a:cs typeface="Lato"/>
              <a:sym typeface="Lato"/>
            </a:endParaRPr>
          </a:p>
          <a:p>
            <a:pPr indent="0" lvl="0" marL="0" rtl="0" algn="l">
              <a:lnSpc>
                <a:spcPct val="115000"/>
              </a:lnSpc>
              <a:spcBef>
                <a:spcPts val="1200"/>
              </a:spcBef>
              <a:spcAft>
                <a:spcPts val="1200"/>
              </a:spcAft>
              <a:buNone/>
            </a:pPr>
            <a:r>
              <a:t/>
            </a:r>
            <a:endParaRPr b="1" sz="1100">
              <a:latin typeface="Lato"/>
              <a:ea typeface="Lato"/>
              <a:cs typeface="Lato"/>
              <a:sym typeface="Lato"/>
            </a:endParaRPr>
          </a:p>
        </p:txBody>
      </p:sp>
      <p:sp>
        <p:nvSpPr>
          <p:cNvPr id="128" name="Google Shape;128;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2" name="Shape 132"/>
        <p:cNvGrpSpPr/>
        <p:nvPr/>
      </p:nvGrpSpPr>
      <p:grpSpPr>
        <a:xfrm>
          <a:off x="0" y="0"/>
          <a:ext cx="0" cy="0"/>
          <a:chOff x="0" y="0"/>
          <a:chExt cx="0" cy="0"/>
        </a:xfrm>
      </p:grpSpPr>
      <p:sp>
        <p:nvSpPr>
          <p:cNvPr id="133" name="Google Shape;133;p19"/>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 sz="1700" u="sng">
                <a:solidFill>
                  <a:srgbClr val="D0E0E3"/>
                </a:solidFill>
              </a:rPr>
              <a:t>Results</a:t>
            </a:r>
            <a:endParaRPr b="1" sz="1700" u="sng">
              <a:solidFill>
                <a:srgbClr val="D0E0E3"/>
              </a:solidFill>
            </a:endParaRPr>
          </a:p>
        </p:txBody>
      </p:sp>
      <p:sp>
        <p:nvSpPr>
          <p:cNvPr id="134" name="Google Shape;134;p19"/>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35" name="Google Shape;135;p19"/>
          <p:cNvSpPr txBox="1"/>
          <p:nvPr/>
        </p:nvSpPr>
        <p:spPr>
          <a:xfrm>
            <a:off x="107250" y="556100"/>
            <a:ext cx="8929500" cy="45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Lato"/>
                <a:ea typeface="Lato"/>
                <a:cs typeface="Lato"/>
                <a:sym typeface="Lato"/>
              </a:rPr>
              <a:t>Traveler Clustering and Predictive Model Training Result:</a:t>
            </a:r>
            <a:endParaRPr b="1"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en" sz="1300">
                <a:latin typeface="Lato"/>
                <a:ea typeface="Lato"/>
                <a:cs typeface="Lato"/>
                <a:sym typeface="Lato"/>
              </a:rPr>
              <a:t>Six traveler clusters successfully derived.</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Elbow criterion used for cluster selection, and L1 Norm indicates good model performance.</a:t>
            </a:r>
            <a:endParaRPr sz="1300">
              <a:latin typeface="Lato"/>
              <a:ea typeface="Lato"/>
              <a:cs typeface="Lato"/>
              <a:sym typeface="Lato"/>
            </a:endParaRPr>
          </a:p>
          <a:p>
            <a:pPr indent="0" lvl="0" marL="0" rtl="0" algn="l">
              <a:lnSpc>
                <a:spcPct val="115000"/>
              </a:lnSpc>
              <a:spcBef>
                <a:spcPts val="1200"/>
              </a:spcBef>
              <a:spcAft>
                <a:spcPts val="0"/>
              </a:spcAft>
              <a:buNone/>
            </a:pPr>
            <a:r>
              <a:rPr b="1" lang="en" sz="1300">
                <a:latin typeface="Lato"/>
                <a:ea typeface="Lato"/>
                <a:cs typeface="Lato"/>
                <a:sym typeface="Lato"/>
              </a:rPr>
              <a:t>Spatial Heterogeneity Analysis and Scenario Testing Result:</a:t>
            </a:r>
            <a:endParaRPr b="1"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en" sz="1300">
                <a:latin typeface="Lato"/>
                <a:ea typeface="Lato"/>
                <a:cs typeface="Lato"/>
                <a:sym typeface="Lato"/>
              </a:rPr>
              <a:t>Active trip proportions based on existing urban context, with higher active trips in Manhattan.</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Scenario testing results show increased active trips, especially in work commute trips in specific neighborhoods.</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Mode shifts between active and transit modes observed in high-density neighborhoods under varying microclimate conditions.</a:t>
            </a:r>
            <a:endParaRPr sz="1300">
              <a:latin typeface="Lato"/>
              <a:ea typeface="Lato"/>
              <a:cs typeface="Lato"/>
              <a:sym typeface="Lato"/>
            </a:endParaRPr>
          </a:p>
          <a:p>
            <a:pPr indent="0" lvl="0" marL="0" rtl="0" algn="l">
              <a:lnSpc>
                <a:spcPct val="115000"/>
              </a:lnSpc>
              <a:spcBef>
                <a:spcPts val="1200"/>
              </a:spcBef>
              <a:spcAft>
                <a:spcPts val="0"/>
              </a:spcAft>
              <a:buNone/>
            </a:pPr>
            <a:r>
              <a:rPr b="1" lang="en" sz="1300">
                <a:latin typeface="Lato"/>
                <a:ea typeface="Lato"/>
                <a:cs typeface="Lato"/>
                <a:sym typeface="Lato"/>
              </a:rPr>
              <a:t>Sensitivity Analysis Result:</a:t>
            </a:r>
            <a:endParaRPr b="1"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en" sz="1300">
                <a:latin typeface="Lato"/>
                <a:ea typeface="Lato"/>
                <a:cs typeface="Lato"/>
                <a:sym typeface="Lato"/>
              </a:rPr>
              <a:t>Sensitivity analysis assesses UTCI impact on trip mode and duration.</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High-density neighborhoods experience mode shifts between active and transit modes with changes in microclimate.</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Changes in trip duration distributions are observed, with more short active trips in high-density areas due to greater destination availability.</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sz="1300">
              <a:latin typeface="Lato"/>
              <a:ea typeface="Lato"/>
              <a:cs typeface="Lato"/>
              <a:sym typeface="Lato"/>
            </a:endParaRPr>
          </a:p>
        </p:txBody>
      </p:sp>
      <p:sp>
        <p:nvSpPr>
          <p:cNvPr id="136" name="Google Shape;136;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sp>
        <p:nvSpPr>
          <p:cNvPr id="141" name="Google Shape;141;p20"/>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 sz="1700" u="sng">
                <a:solidFill>
                  <a:srgbClr val="D0E0E3"/>
                </a:solidFill>
              </a:rPr>
              <a:t>Limitations and Future Research Scope  </a:t>
            </a:r>
            <a:endParaRPr b="1" sz="1700" u="sng">
              <a:solidFill>
                <a:srgbClr val="D0E0E3"/>
              </a:solidFill>
            </a:endParaRPr>
          </a:p>
        </p:txBody>
      </p:sp>
      <p:sp>
        <p:nvSpPr>
          <p:cNvPr id="142" name="Google Shape;142;p20"/>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43" name="Google Shape;143;p20"/>
          <p:cNvSpPr txBox="1"/>
          <p:nvPr/>
        </p:nvSpPr>
        <p:spPr>
          <a:xfrm>
            <a:off x="107250" y="556100"/>
            <a:ext cx="8929500" cy="44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i="1" lang="en" sz="1300">
                <a:latin typeface="Lato"/>
                <a:ea typeface="Lato"/>
                <a:cs typeface="Lato"/>
                <a:sym typeface="Lato"/>
              </a:rPr>
              <a:t>Limitations:</a:t>
            </a:r>
            <a:endParaRPr i="1"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en" sz="1300">
                <a:latin typeface="Lato"/>
                <a:ea typeface="Lato"/>
                <a:cs typeface="Lato"/>
                <a:sym typeface="Lato"/>
              </a:rPr>
              <a:t>The study simplifies the modeling by excluding complex microclimate and built environment factors like urban heat islands, wind environments, and human metabolic rate.</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The model's accuracy is only assessed through cross-validation and lacks validation against external data sources.</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Other mobility data sources, such as GPS or social media, might not provide complete validation data.</a:t>
            </a:r>
            <a:endParaRPr sz="1300">
              <a:latin typeface="Lato"/>
              <a:ea typeface="Lato"/>
              <a:cs typeface="Lato"/>
              <a:sym typeface="Lato"/>
            </a:endParaRPr>
          </a:p>
          <a:p>
            <a:pPr indent="0" lvl="0" marL="0" rtl="0" algn="l">
              <a:lnSpc>
                <a:spcPct val="115000"/>
              </a:lnSpc>
              <a:spcBef>
                <a:spcPts val="1200"/>
              </a:spcBef>
              <a:spcAft>
                <a:spcPts val="0"/>
              </a:spcAft>
              <a:buNone/>
            </a:pPr>
            <a:r>
              <a:rPr i="1" lang="en" sz="1300">
                <a:latin typeface="Lato"/>
                <a:ea typeface="Lato"/>
                <a:cs typeface="Lato"/>
                <a:sym typeface="Lato"/>
              </a:rPr>
              <a:t>Future Research Scopes:</a:t>
            </a:r>
            <a:endParaRPr i="1"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en" sz="1300">
                <a:latin typeface="Lato"/>
                <a:ea typeface="Lato"/>
                <a:cs typeface="Lato"/>
                <a:sym typeface="Lato"/>
              </a:rPr>
              <a:t>Investigating the impacts of more complex microclimate and built environment factors such as urban heat islands, wind environments, and building surface materials.</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Validating the model against external datasets and sources to enhance its accuracy and robustness.</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Exploring how other commonly used mobility data sources, like GPS or social media data, can complement and enhance travel behavior models.</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Extending the framework to other cities and regions to gain a broader understanding of the relationship between microclimate, built environment, and travel behavior.</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Evaluating the effectiveness of microclimate-oriented design interventions in different regions and times for enhanced urban planning and design.</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b="1" sz="1300">
              <a:latin typeface="Lato"/>
              <a:ea typeface="Lato"/>
              <a:cs typeface="Lato"/>
              <a:sym typeface="Lato"/>
            </a:endParaRPr>
          </a:p>
        </p:txBody>
      </p:sp>
      <p:sp>
        <p:nvSpPr>
          <p:cNvPr id="144" name="Google Shape;144;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1"/>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Conclusion </a:t>
            </a:r>
            <a:endParaRPr b="1" sz="1700" u="sng">
              <a:solidFill>
                <a:srgbClr val="D0E0E3"/>
              </a:solidFill>
            </a:endParaRPr>
          </a:p>
        </p:txBody>
      </p:sp>
      <p:sp>
        <p:nvSpPr>
          <p:cNvPr id="150" name="Google Shape;150;p21"/>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51" name="Google Shape;151;p21"/>
          <p:cNvSpPr txBox="1"/>
          <p:nvPr/>
        </p:nvSpPr>
        <p:spPr>
          <a:xfrm>
            <a:off x="107250" y="937100"/>
            <a:ext cx="8929500" cy="2288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SzPts val="1200"/>
              <a:buChar char="❏"/>
            </a:pPr>
            <a:r>
              <a:rPr lang="en">
                <a:latin typeface="Lato"/>
                <a:ea typeface="Lato"/>
                <a:cs typeface="Lato"/>
                <a:sym typeface="Lato"/>
              </a:rPr>
              <a:t>This research introduces a novel framework that combines travel data, built environment data, and UTCI data to predict neighborhood-level travel choices.</a:t>
            </a:r>
            <a:endParaRPr>
              <a:latin typeface="Lato"/>
              <a:ea typeface="Lato"/>
              <a:cs typeface="Lato"/>
              <a:sym typeface="Lato"/>
            </a:endParaRPr>
          </a:p>
          <a:p>
            <a:pPr indent="-304800" lvl="0" marL="457200" rtl="0" algn="l">
              <a:lnSpc>
                <a:spcPct val="115000"/>
              </a:lnSpc>
              <a:spcBef>
                <a:spcPts val="0"/>
              </a:spcBef>
              <a:spcAft>
                <a:spcPts val="0"/>
              </a:spcAft>
              <a:buSzPts val="1200"/>
              <a:buChar char="❏"/>
            </a:pPr>
            <a:r>
              <a:rPr lang="en">
                <a:latin typeface="Lato"/>
                <a:ea typeface="Lato"/>
                <a:cs typeface="Lato"/>
                <a:sym typeface="Lato"/>
              </a:rPr>
              <a:t>UTCI features can influence up to a 4% change in active trip percentages in dense urban areas.</a:t>
            </a:r>
            <a:endParaRPr>
              <a:latin typeface="Lato"/>
              <a:ea typeface="Lato"/>
              <a:cs typeface="Lato"/>
              <a:sym typeface="Lato"/>
            </a:endParaRPr>
          </a:p>
          <a:p>
            <a:pPr indent="-304800" lvl="0" marL="457200" rtl="0" algn="l">
              <a:lnSpc>
                <a:spcPct val="115000"/>
              </a:lnSpc>
              <a:spcBef>
                <a:spcPts val="0"/>
              </a:spcBef>
              <a:spcAft>
                <a:spcPts val="0"/>
              </a:spcAft>
              <a:buSzPts val="1200"/>
              <a:buChar char="❏"/>
            </a:pPr>
            <a:r>
              <a:rPr lang="en">
                <a:latin typeface="Lato"/>
                <a:ea typeface="Lato"/>
                <a:cs typeface="Lato"/>
                <a:sym typeface="Lato"/>
              </a:rPr>
              <a:t>Dense urban districts, with accessible services and well-shaded streets, are conducive to sustainable travel modes and can support improved thermal comfort.</a:t>
            </a:r>
            <a:endParaRPr>
              <a:latin typeface="Lato"/>
              <a:ea typeface="Lato"/>
              <a:cs typeface="Lato"/>
              <a:sym typeface="Lato"/>
            </a:endParaRPr>
          </a:p>
          <a:p>
            <a:pPr indent="-304800" lvl="0" marL="457200" rtl="0" algn="l">
              <a:lnSpc>
                <a:spcPct val="115000"/>
              </a:lnSpc>
              <a:spcBef>
                <a:spcPts val="0"/>
              </a:spcBef>
              <a:spcAft>
                <a:spcPts val="0"/>
              </a:spcAft>
              <a:buSzPts val="1200"/>
              <a:buChar char="❏"/>
            </a:pPr>
            <a:r>
              <a:rPr lang="en">
                <a:latin typeface="Lato"/>
                <a:ea typeface="Lato"/>
                <a:cs typeface="Lato"/>
                <a:sym typeface="Lato"/>
              </a:rPr>
              <a:t>Active trips are more likely to shift to transit trips in high-density neighborhoods when thermal comfort worsens, which is more environmentally sustainable.</a:t>
            </a:r>
            <a:endParaRPr>
              <a:latin typeface="Lato"/>
              <a:ea typeface="Lato"/>
              <a:cs typeface="Lato"/>
              <a:sym typeface="Lato"/>
            </a:endParaRPr>
          </a:p>
          <a:p>
            <a:pPr indent="0" lvl="0" marL="0" rtl="0" algn="l">
              <a:lnSpc>
                <a:spcPct val="115000"/>
              </a:lnSpc>
              <a:spcBef>
                <a:spcPts val="1200"/>
              </a:spcBef>
              <a:spcAft>
                <a:spcPts val="1200"/>
              </a:spcAft>
              <a:buNone/>
            </a:pPr>
            <a:r>
              <a:t/>
            </a:r>
            <a:endParaRPr>
              <a:latin typeface="Lato"/>
              <a:ea typeface="Lato"/>
              <a:cs typeface="Lato"/>
              <a:sym typeface="Lato"/>
            </a:endParaRPr>
          </a:p>
        </p:txBody>
      </p:sp>
      <p:sp>
        <p:nvSpPr>
          <p:cNvPr id="152" name="Google Shape;152;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