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3" r:id="rId7"/>
    <p:sldId id="274" r:id="rId8"/>
    <p:sldId id="275" r:id="rId9"/>
    <p:sldId id="277" r:id="rId10"/>
    <p:sldId id="278" r:id="rId11"/>
    <p:sldId id="276" r:id="rId12"/>
    <p:sldId id="279" r:id="rId13"/>
    <p:sldId id="280" r:id="rId14"/>
    <p:sldId id="281" r:id="rId15"/>
    <p:sldId id="263" r:id="rId16"/>
    <p:sldId id="264" r:id="rId17"/>
    <p:sldId id="265" r:id="rId18"/>
    <p:sldId id="266" r:id="rId19"/>
    <p:sldId id="268" r:id="rId20"/>
    <p:sldId id="267" r:id="rId21"/>
    <p:sldId id="272" r:id="rId22"/>
    <p:sldId id="269" r:id="rId23"/>
    <p:sldId id="271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D8CC1A-63AF-44EE-8402-8BF0588F9DF1}" type="doc">
      <dgm:prSet loTypeId="urn:microsoft.com/office/officeart/2005/8/layout/orgChart1#1" loCatId="hierarchy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MY"/>
        </a:p>
      </dgm:t>
    </dgm:pt>
    <dgm:pt modelId="{2260E0F5-2DAE-44D5-B649-001FA4FE1942}">
      <dgm:prSet phldrT="[Text]" custT="1"/>
      <dgm:spPr/>
      <dgm:t>
        <a:bodyPr/>
        <a:lstStyle/>
        <a:p>
          <a:r>
            <a:rPr lang="en-MY" sz="3600" dirty="0" smtClean="0"/>
            <a:t>Random Variable</a:t>
          </a:r>
          <a:endParaRPr lang="en-MY" sz="3600" dirty="0"/>
        </a:p>
      </dgm:t>
    </dgm:pt>
    <dgm:pt modelId="{CC7F9C3B-BCB2-4E0E-B936-728804FA5115}" type="parTrans" cxnId="{383FFE68-D88F-486E-8FCD-8673BEFDE8B3}">
      <dgm:prSet/>
      <dgm:spPr/>
      <dgm:t>
        <a:bodyPr/>
        <a:lstStyle/>
        <a:p>
          <a:endParaRPr lang="en-MY"/>
        </a:p>
      </dgm:t>
    </dgm:pt>
    <dgm:pt modelId="{FC8CC7A2-428F-4025-8962-EB49BFB56B64}" type="sibTrans" cxnId="{383FFE68-D88F-486E-8FCD-8673BEFDE8B3}">
      <dgm:prSet/>
      <dgm:spPr/>
      <dgm:t>
        <a:bodyPr/>
        <a:lstStyle/>
        <a:p>
          <a:endParaRPr lang="en-MY"/>
        </a:p>
      </dgm:t>
    </dgm:pt>
    <dgm:pt modelId="{7DD0B7CE-C2DE-4FB3-94A2-EF62580BCD34}">
      <dgm:prSet phldrT="[Text]" custT="1"/>
      <dgm:spPr/>
      <dgm:t>
        <a:bodyPr/>
        <a:lstStyle/>
        <a:p>
          <a:r>
            <a:rPr lang="en-MY" sz="3200" dirty="0" smtClean="0"/>
            <a:t>Discrete</a:t>
          </a:r>
        </a:p>
        <a:p>
          <a:r>
            <a:rPr lang="en-MY" sz="1200" dirty="0" err="1" smtClean="0"/>
            <a:t>I,e</a:t>
          </a:r>
          <a:r>
            <a:rPr lang="en-MY" sz="1200" dirty="0" smtClean="0"/>
            <a:t> </a:t>
          </a:r>
          <a:r>
            <a:rPr lang="en-US" sz="1200" b="0" i="0" dirty="0" smtClean="0"/>
            <a:t>number of telephone calls in an hour</a:t>
          </a:r>
          <a:br>
            <a:rPr lang="en-US" sz="1200" b="0" i="0" dirty="0" smtClean="0"/>
          </a:br>
          <a:r>
            <a:rPr lang="en-US" sz="1200" dirty="0" smtClean="0"/>
            <a:t/>
          </a:r>
          <a:br>
            <a:rPr lang="en-US" sz="1200" dirty="0" smtClean="0"/>
          </a:br>
          <a:endParaRPr lang="en-MY" sz="1200" dirty="0"/>
        </a:p>
      </dgm:t>
    </dgm:pt>
    <dgm:pt modelId="{DA0716BF-3C56-4EA6-B63E-6332C4D367EA}" type="parTrans" cxnId="{02ACEB1D-DE04-41AB-8A43-DE24071CAAA8}">
      <dgm:prSet/>
      <dgm:spPr/>
      <dgm:t>
        <a:bodyPr/>
        <a:lstStyle/>
        <a:p>
          <a:endParaRPr lang="en-MY"/>
        </a:p>
      </dgm:t>
    </dgm:pt>
    <dgm:pt modelId="{0AE6B4CE-B183-40B2-90DA-B46E71FF8799}" type="sibTrans" cxnId="{02ACEB1D-DE04-41AB-8A43-DE24071CAAA8}">
      <dgm:prSet/>
      <dgm:spPr/>
      <dgm:t>
        <a:bodyPr/>
        <a:lstStyle/>
        <a:p>
          <a:endParaRPr lang="en-MY"/>
        </a:p>
      </dgm:t>
    </dgm:pt>
    <dgm:pt modelId="{D86AC525-0C9E-4087-8879-752CC18D0F94}">
      <dgm:prSet phldrT="[Text]" custT="1"/>
      <dgm:spPr/>
      <dgm:t>
        <a:bodyPr/>
        <a:lstStyle/>
        <a:p>
          <a:r>
            <a:rPr lang="en-MY" sz="3200" dirty="0" smtClean="0"/>
            <a:t>Continuous</a:t>
          </a:r>
        </a:p>
        <a:p>
          <a:r>
            <a:rPr lang="en-MY" sz="1200" dirty="0" err="1" smtClean="0"/>
            <a:t>I,e</a:t>
          </a:r>
          <a:r>
            <a:rPr lang="en-MY" sz="1200" dirty="0" smtClean="0"/>
            <a:t> </a:t>
          </a:r>
          <a:r>
            <a:rPr lang="en-US" sz="1200" b="0" i="0" dirty="0" smtClean="0"/>
            <a:t>Heights, Weights;</a:t>
          </a:r>
          <a:br>
            <a:rPr lang="en-US" sz="1200" b="0" i="0" dirty="0" smtClean="0"/>
          </a:br>
          <a:r>
            <a:rPr lang="en-US" sz="1200" b="0" i="0" dirty="0" smtClean="0"/>
            <a:t>Lifetime of a component;</a:t>
          </a:r>
          <a:br>
            <a:rPr lang="en-US" sz="1200" b="0" i="0" dirty="0" smtClean="0"/>
          </a:br>
          <a:r>
            <a:rPr lang="en-US" sz="1200" b="0" i="0" dirty="0" err="1" smtClean="0"/>
            <a:t>cpu</a:t>
          </a:r>
          <a:r>
            <a:rPr lang="en-US" sz="1200" b="0" i="0" dirty="0" smtClean="0"/>
            <a:t> time;</a:t>
          </a:r>
          <a:r>
            <a:rPr lang="en-US" sz="1200" dirty="0" smtClean="0"/>
            <a:t/>
          </a:r>
          <a:br>
            <a:rPr lang="en-US" sz="1200" dirty="0" smtClean="0"/>
          </a:br>
          <a:endParaRPr lang="en-MY" sz="1200" dirty="0" smtClean="0"/>
        </a:p>
        <a:p>
          <a:endParaRPr lang="en-MY" sz="1200" dirty="0"/>
        </a:p>
      </dgm:t>
    </dgm:pt>
    <dgm:pt modelId="{0DCF128A-6FA8-4323-ADA6-8F998EE75FB9}" type="parTrans" cxnId="{1DD53B5A-6FDB-4272-ADD8-EC023366EE50}">
      <dgm:prSet/>
      <dgm:spPr/>
      <dgm:t>
        <a:bodyPr/>
        <a:lstStyle/>
        <a:p>
          <a:endParaRPr lang="en-MY"/>
        </a:p>
      </dgm:t>
    </dgm:pt>
    <dgm:pt modelId="{86344283-D0F9-4372-B2E0-67308F1F0E76}" type="sibTrans" cxnId="{1DD53B5A-6FDB-4272-ADD8-EC023366EE50}">
      <dgm:prSet/>
      <dgm:spPr/>
      <dgm:t>
        <a:bodyPr/>
        <a:lstStyle/>
        <a:p>
          <a:endParaRPr lang="en-MY"/>
        </a:p>
      </dgm:t>
    </dgm:pt>
    <dgm:pt modelId="{7A30846C-9E52-40D9-8DC4-3EFD53A6BF97}" type="pres">
      <dgm:prSet presAssocID="{67D8CC1A-63AF-44EE-8402-8BF0588F9DF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79AEB6E-DD90-4538-BC5A-2B132A8C7396}" type="pres">
      <dgm:prSet presAssocID="{2260E0F5-2DAE-44D5-B649-001FA4FE1942}" presName="hierRoot1" presStyleCnt="0">
        <dgm:presLayoutVars>
          <dgm:hierBranch val="init"/>
        </dgm:presLayoutVars>
      </dgm:prSet>
      <dgm:spPr/>
    </dgm:pt>
    <dgm:pt modelId="{05777314-8DDE-46EF-968B-83BC7BAEE75E}" type="pres">
      <dgm:prSet presAssocID="{2260E0F5-2DAE-44D5-B649-001FA4FE1942}" presName="rootComposite1" presStyleCnt="0"/>
      <dgm:spPr/>
    </dgm:pt>
    <dgm:pt modelId="{4D94ECF8-9A11-4418-9CD9-3DF17FF72E6B}" type="pres">
      <dgm:prSet presAssocID="{2260E0F5-2DAE-44D5-B649-001FA4FE194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1DCB0C-0A08-4132-BB39-EB4FC633480B}" type="pres">
      <dgm:prSet presAssocID="{2260E0F5-2DAE-44D5-B649-001FA4FE194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8A4049C-9F6F-4994-8A81-AB60241B8819}" type="pres">
      <dgm:prSet presAssocID="{2260E0F5-2DAE-44D5-B649-001FA4FE1942}" presName="hierChild2" presStyleCnt="0"/>
      <dgm:spPr/>
    </dgm:pt>
    <dgm:pt modelId="{60ACA376-E951-4283-A4EA-F42A92F1A087}" type="pres">
      <dgm:prSet presAssocID="{DA0716BF-3C56-4EA6-B63E-6332C4D367EA}" presName="Name37" presStyleLbl="parChTrans1D2" presStyleIdx="0" presStyleCnt="2"/>
      <dgm:spPr/>
      <dgm:t>
        <a:bodyPr/>
        <a:lstStyle/>
        <a:p>
          <a:endParaRPr lang="en-US"/>
        </a:p>
      </dgm:t>
    </dgm:pt>
    <dgm:pt modelId="{09EDAF8B-D5F8-4AF7-8268-C2ED6CFF0F33}" type="pres">
      <dgm:prSet presAssocID="{7DD0B7CE-C2DE-4FB3-94A2-EF62580BCD34}" presName="hierRoot2" presStyleCnt="0">
        <dgm:presLayoutVars>
          <dgm:hierBranch val="init"/>
        </dgm:presLayoutVars>
      </dgm:prSet>
      <dgm:spPr/>
    </dgm:pt>
    <dgm:pt modelId="{4327FE50-3E82-4A5D-80C0-E3387A924E57}" type="pres">
      <dgm:prSet presAssocID="{7DD0B7CE-C2DE-4FB3-94A2-EF62580BCD34}" presName="rootComposite" presStyleCnt="0"/>
      <dgm:spPr/>
    </dgm:pt>
    <dgm:pt modelId="{DD22CCD3-B5DE-4280-921A-CAD628B63277}" type="pres">
      <dgm:prSet presAssocID="{7DD0B7CE-C2DE-4FB3-94A2-EF62580BCD34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MY"/>
        </a:p>
      </dgm:t>
    </dgm:pt>
    <dgm:pt modelId="{E0F3C61A-2775-4669-9344-E6E17954F7E5}" type="pres">
      <dgm:prSet presAssocID="{7DD0B7CE-C2DE-4FB3-94A2-EF62580BCD34}" presName="rootConnector" presStyleLbl="node2" presStyleIdx="0" presStyleCnt="2"/>
      <dgm:spPr/>
      <dgm:t>
        <a:bodyPr/>
        <a:lstStyle/>
        <a:p>
          <a:endParaRPr lang="en-US"/>
        </a:p>
      </dgm:t>
    </dgm:pt>
    <dgm:pt modelId="{1A3B3082-90B1-4872-9333-24C0B2696869}" type="pres">
      <dgm:prSet presAssocID="{7DD0B7CE-C2DE-4FB3-94A2-EF62580BCD34}" presName="hierChild4" presStyleCnt="0"/>
      <dgm:spPr/>
    </dgm:pt>
    <dgm:pt modelId="{288A8D2A-DE76-498E-B4A3-0BBE7DC66E55}" type="pres">
      <dgm:prSet presAssocID="{7DD0B7CE-C2DE-4FB3-94A2-EF62580BCD34}" presName="hierChild5" presStyleCnt="0"/>
      <dgm:spPr/>
    </dgm:pt>
    <dgm:pt modelId="{DE748E31-6AF8-48AA-8E42-5CCD2076CEAF}" type="pres">
      <dgm:prSet presAssocID="{0DCF128A-6FA8-4323-ADA6-8F998EE75FB9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549D706-1936-4B77-BDCC-E1760CF5747C}" type="pres">
      <dgm:prSet presAssocID="{D86AC525-0C9E-4087-8879-752CC18D0F94}" presName="hierRoot2" presStyleCnt="0">
        <dgm:presLayoutVars>
          <dgm:hierBranch val="init"/>
        </dgm:presLayoutVars>
      </dgm:prSet>
      <dgm:spPr/>
    </dgm:pt>
    <dgm:pt modelId="{0F8AD36B-9D6B-4331-9C9F-CD23C8AA40EF}" type="pres">
      <dgm:prSet presAssocID="{D86AC525-0C9E-4087-8879-752CC18D0F94}" presName="rootComposite" presStyleCnt="0"/>
      <dgm:spPr/>
    </dgm:pt>
    <dgm:pt modelId="{B2AC8A36-4640-4EA5-AFD0-40B29927CBEC}" type="pres">
      <dgm:prSet presAssocID="{D86AC525-0C9E-4087-8879-752CC18D0F9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MY"/>
        </a:p>
      </dgm:t>
    </dgm:pt>
    <dgm:pt modelId="{28C74540-65D5-4EF0-8D08-F388C038B605}" type="pres">
      <dgm:prSet presAssocID="{D86AC525-0C9E-4087-8879-752CC18D0F94}" presName="rootConnector" presStyleLbl="node2" presStyleIdx="1" presStyleCnt="2"/>
      <dgm:spPr/>
      <dgm:t>
        <a:bodyPr/>
        <a:lstStyle/>
        <a:p>
          <a:endParaRPr lang="en-US"/>
        </a:p>
      </dgm:t>
    </dgm:pt>
    <dgm:pt modelId="{8FD227BE-8CDD-4D45-9D79-8A2F3562BC19}" type="pres">
      <dgm:prSet presAssocID="{D86AC525-0C9E-4087-8879-752CC18D0F94}" presName="hierChild4" presStyleCnt="0"/>
      <dgm:spPr/>
    </dgm:pt>
    <dgm:pt modelId="{7287041B-208C-4085-9228-AE124228FA76}" type="pres">
      <dgm:prSet presAssocID="{D86AC525-0C9E-4087-8879-752CC18D0F94}" presName="hierChild5" presStyleCnt="0"/>
      <dgm:spPr/>
    </dgm:pt>
    <dgm:pt modelId="{341B1A0B-6718-46EE-95D8-0538AC1E5F76}" type="pres">
      <dgm:prSet presAssocID="{2260E0F5-2DAE-44D5-B649-001FA4FE1942}" presName="hierChild3" presStyleCnt="0"/>
      <dgm:spPr/>
    </dgm:pt>
  </dgm:ptLst>
  <dgm:cxnLst>
    <dgm:cxn modelId="{383FFE68-D88F-486E-8FCD-8673BEFDE8B3}" srcId="{67D8CC1A-63AF-44EE-8402-8BF0588F9DF1}" destId="{2260E0F5-2DAE-44D5-B649-001FA4FE1942}" srcOrd="0" destOrd="0" parTransId="{CC7F9C3B-BCB2-4E0E-B936-728804FA5115}" sibTransId="{FC8CC7A2-428F-4025-8962-EB49BFB56B64}"/>
    <dgm:cxn modelId="{D37ED542-1EDD-4FF7-BF1A-D94633DEDCE1}" type="presOf" srcId="{2260E0F5-2DAE-44D5-B649-001FA4FE1942}" destId="{421DCB0C-0A08-4132-BB39-EB4FC633480B}" srcOrd="1" destOrd="0" presId="urn:microsoft.com/office/officeart/2005/8/layout/orgChart1#1"/>
    <dgm:cxn modelId="{6CEA6915-95C6-4C57-ACC4-0C5BBB96A5CB}" type="presOf" srcId="{2260E0F5-2DAE-44D5-B649-001FA4FE1942}" destId="{4D94ECF8-9A11-4418-9CD9-3DF17FF72E6B}" srcOrd="0" destOrd="0" presId="urn:microsoft.com/office/officeart/2005/8/layout/orgChart1#1"/>
    <dgm:cxn modelId="{16F6A6E1-43ED-4AA3-99A5-9C4538EE507A}" type="presOf" srcId="{D86AC525-0C9E-4087-8879-752CC18D0F94}" destId="{B2AC8A36-4640-4EA5-AFD0-40B29927CBEC}" srcOrd="0" destOrd="0" presId="urn:microsoft.com/office/officeart/2005/8/layout/orgChart1#1"/>
    <dgm:cxn modelId="{02ACEB1D-DE04-41AB-8A43-DE24071CAAA8}" srcId="{2260E0F5-2DAE-44D5-B649-001FA4FE1942}" destId="{7DD0B7CE-C2DE-4FB3-94A2-EF62580BCD34}" srcOrd="0" destOrd="0" parTransId="{DA0716BF-3C56-4EA6-B63E-6332C4D367EA}" sibTransId="{0AE6B4CE-B183-40B2-90DA-B46E71FF8799}"/>
    <dgm:cxn modelId="{1966B935-5D4B-42C2-A105-C0AE43495FC6}" type="presOf" srcId="{D86AC525-0C9E-4087-8879-752CC18D0F94}" destId="{28C74540-65D5-4EF0-8D08-F388C038B605}" srcOrd="1" destOrd="0" presId="urn:microsoft.com/office/officeart/2005/8/layout/orgChart1#1"/>
    <dgm:cxn modelId="{BCFD16AA-26CE-42EC-80D2-7B5F73EA75EC}" type="presOf" srcId="{0DCF128A-6FA8-4323-ADA6-8F998EE75FB9}" destId="{DE748E31-6AF8-48AA-8E42-5CCD2076CEAF}" srcOrd="0" destOrd="0" presId="urn:microsoft.com/office/officeart/2005/8/layout/orgChart1#1"/>
    <dgm:cxn modelId="{F2C8CF99-83A8-45CA-B321-206B433613DF}" type="presOf" srcId="{7DD0B7CE-C2DE-4FB3-94A2-EF62580BCD34}" destId="{E0F3C61A-2775-4669-9344-E6E17954F7E5}" srcOrd="1" destOrd="0" presId="urn:microsoft.com/office/officeart/2005/8/layout/orgChart1#1"/>
    <dgm:cxn modelId="{7D591E84-947F-4715-B210-FB96B1AB0789}" type="presOf" srcId="{67D8CC1A-63AF-44EE-8402-8BF0588F9DF1}" destId="{7A30846C-9E52-40D9-8DC4-3EFD53A6BF97}" srcOrd="0" destOrd="0" presId="urn:microsoft.com/office/officeart/2005/8/layout/orgChart1#1"/>
    <dgm:cxn modelId="{1DD53B5A-6FDB-4272-ADD8-EC023366EE50}" srcId="{2260E0F5-2DAE-44D5-B649-001FA4FE1942}" destId="{D86AC525-0C9E-4087-8879-752CC18D0F94}" srcOrd="1" destOrd="0" parTransId="{0DCF128A-6FA8-4323-ADA6-8F998EE75FB9}" sibTransId="{86344283-D0F9-4372-B2E0-67308F1F0E76}"/>
    <dgm:cxn modelId="{4EA44710-759A-496B-904C-FCAF264C6B34}" type="presOf" srcId="{DA0716BF-3C56-4EA6-B63E-6332C4D367EA}" destId="{60ACA376-E951-4283-A4EA-F42A92F1A087}" srcOrd="0" destOrd="0" presId="urn:microsoft.com/office/officeart/2005/8/layout/orgChart1#1"/>
    <dgm:cxn modelId="{8B70BDB3-31C7-4BB3-B136-D2B25D7BE2EF}" type="presOf" srcId="{7DD0B7CE-C2DE-4FB3-94A2-EF62580BCD34}" destId="{DD22CCD3-B5DE-4280-921A-CAD628B63277}" srcOrd="0" destOrd="0" presId="urn:microsoft.com/office/officeart/2005/8/layout/orgChart1#1"/>
    <dgm:cxn modelId="{96CB31F6-A518-4581-A5E5-CA4EA14B27D8}" type="presParOf" srcId="{7A30846C-9E52-40D9-8DC4-3EFD53A6BF97}" destId="{779AEB6E-DD90-4538-BC5A-2B132A8C7396}" srcOrd="0" destOrd="0" presId="urn:microsoft.com/office/officeart/2005/8/layout/orgChart1#1"/>
    <dgm:cxn modelId="{EA128BFE-38BC-4B2A-AD00-325CFF256EFA}" type="presParOf" srcId="{779AEB6E-DD90-4538-BC5A-2B132A8C7396}" destId="{05777314-8DDE-46EF-968B-83BC7BAEE75E}" srcOrd="0" destOrd="0" presId="urn:microsoft.com/office/officeart/2005/8/layout/orgChart1#1"/>
    <dgm:cxn modelId="{7FCB5AC2-0C60-475D-9EE0-5AD7B57AB999}" type="presParOf" srcId="{05777314-8DDE-46EF-968B-83BC7BAEE75E}" destId="{4D94ECF8-9A11-4418-9CD9-3DF17FF72E6B}" srcOrd="0" destOrd="0" presId="urn:microsoft.com/office/officeart/2005/8/layout/orgChart1#1"/>
    <dgm:cxn modelId="{B16F27BB-BA80-44A6-9C21-0C53DE8A928A}" type="presParOf" srcId="{05777314-8DDE-46EF-968B-83BC7BAEE75E}" destId="{421DCB0C-0A08-4132-BB39-EB4FC633480B}" srcOrd="1" destOrd="0" presId="urn:microsoft.com/office/officeart/2005/8/layout/orgChart1#1"/>
    <dgm:cxn modelId="{2309A3B1-D71C-474B-AE05-5A738764C585}" type="presParOf" srcId="{779AEB6E-DD90-4538-BC5A-2B132A8C7396}" destId="{38A4049C-9F6F-4994-8A81-AB60241B8819}" srcOrd="1" destOrd="0" presId="urn:microsoft.com/office/officeart/2005/8/layout/orgChart1#1"/>
    <dgm:cxn modelId="{BB73DA94-B1F2-473B-AF8E-756740033C19}" type="presParOf" srcId="{38A4049C-9F6F-4994-8A81-AB60241B8819}" destId="{60ACA376-E951-4283-A4EA-F42A92F1A087}" srcOrd="0" destOrd="0" presId="urn:microsoft.com/office/officeart/2005/8/layout/orgChart1#1"/>
    <dgm:cxn modelId="{1A2BFB57-AA6A-43C2-8305-46759A104C89}" type="presParOf" srcId="{38A4049C-9F6F-4994-8A81-AB60241B8819}" destId="{09EDAF8B-D5F8-4AF7-8268-C2ED6CFF0F33}" srcOrd="1" destOrd="0" presId="urn:microsoft.com/office/officeart/2005/8/layout/orgChart1#1"/>
    <dgm:cxn modelId="{EDE6232B-74CA-49FC-B07C-D8C8DDABCFB4}" type="presParOf" srcId="{09EDAF8B-D5F8-4AF7-8268-C2ED6CFF0F33}" destId="{4327FE50-3E82-4A5D-80C0-E3387A924E57}" srcOrd="0" destOrd="0" presId="urn:microsoft.com/office/officeart/2005/8/layout/orgChart1#1"/>
    <dgm:cxn modelId="{95C6AE84-CCC8-4E9E-ABA3-F16A87C1E3EA}" type="presParOf" srcId="{4327FE50-3E82-4A5D-80C0-E3387A924E57}" destId="{DD22CCD3-B5DE-4280-921A-CAD628B63277}" srcOrd="0" destOrd="0" presId="urn:microsoft.com/office/officeart/2005/8/layout/orgChart1#1"/>
    <dgm:cxn modelId="{7879768C-E557-4885-80A9-7AA1C49F7296}" type="presParOf" srcId="{4327FE50-3E82-4A5D-80C0-E3387A924E57}" destId="{E0F3C61A-2775-4669-9344-E6E17954F7E5}" srcOrd="1" destOrd="0" presId="urn:microsoft.com/office/officeart/2005/8/layout/orgChart1#1"/>
    <dgm:cxn modelId="{A64E6902-C1FE-4C07-95FF-F3B2E4ABC958}" type="presParOf" srcId="{09EDAF8B-D5F8-4AF7-8268-C2ED6CFF0F33}" destId="{1A3B3082-90B1-4872-9333-24C0B2696869}" srcOrd="1" destOrd="0" presId="urn:microsoft.com/office/officeart/2005/8/layout/orgChart1#1"/>
    <dgm:cxn modelId="{1DFA88A7-13CB-4FF1-950C-29349E0CAD1F}" type="presParOf" srcId="{09EDAF8B-D5F8-4AF7-8268-C2ED6CFF0F33}" destId="{288A8D2A-DE76-498E-B4A3-0BBE7DC66E55}" srcOrd="2" destOrd="0" presId="urn:microsoft.com/office/officeart/2005/8/layout/orgChart1#1"/>
    <dgm:cxn modelId="{80035932-8AEC-4AE2-9F9F-5DC5BABE65A3}" type="presParOf" srcId="{38A4049C-9F6F-4994-8A81-AB60241B8819}" destId="{DE748E31-6AF8-48AA-8E42-5CCD2076CEAF}" srcOrd="2" destOrd="0" presId="urn:microsoft.com/office/officeart/2005/8/layout/orgChart1#1"/>
    <dgm:cxn modelId="{A47215A0-0389-4194-A5ED-F8D61045D725}" type="presParOf" srcId="{38A4049C-9F6F-4994-8A81-AB60241B8819}" destId="{6549D706-1936-4B77-BDCC-E1760CF5747C}" srcOrd="3" destOrd="0" presId="urn:microsoft.com/office/officeart/2005/8/layout/orgChart1#1"/>
    <dgm:cxn modelId="{923EB63F-C3F9-4654-AFF2-46021465AAF3}" type="presParOf" srcId="{6549D706-1936-4B77-BDCC-E1760CF5747C}" destId="{0F8AD36B-9D6B-4331-9C9F-CD23C8AA40EF}" srcOrd="0" destOrd="0" presId="urn:microsoft.com/office/officeart/2005/8/layout/orgChart1#1"/>
    <dgm:cxn modelId="{CDB2DD67-0671-4CD8-A077-6B178D5EE0B3}" type="presParOf" srcId="{0F8AD36B-9D6B-4331-9C9F-CD23C8AA40EF}" destId="{B2AC8A36-4640-4EA5-AFD0-40B29927CBEC}" srcOrd="0" destOrd="0" presId="urn:microsoft.com/office/officeart/2005/8/layout/orgChart1#1"/>
    <dgm:cxn modelId="{10813D8A-5D2B-4F80-8D03-33ABC6877B5A}" type="presParOf" srcId="{0F8AD36B-9D6B-4331-9C9F-CD23C8AA40EF}" destId="{28C74540-65D5-4EF0-8D08-F388C038B605}" srcOrd="1" destOrd="0" presId="urn:microsoft.com/office/officeart/2005/8/layout/orgChart1#1"/>
    <dgm:cxn modelId="{87267E18-7047-4984-8E38-8B1EDEE60C34}" type="presParOf" srcId="{6549D706-1936-4B77-BDCC-E1760CF5747C}" destId="{8FD227BE-8CDD-4D45-9D79-8A2F3562BC19}" srcOrd="1" destOrd="0" presId="urn:microsoft.com/office/officeart/2005/8/layout/orgChart1#1"/>
    <dgm:cxn modelId="{AA1FA386-5526-49B3-8706-E43F627B05AE}" type="presParOf" srcId="{6549D706-1936-4B77-BDCC-E1760CF5747C}" destId="{7287041B-208C-4085-9228-AE124228FA76}" srcOrd="2" destOrd="0" presId="urn:microsoft.com/office/officeart/2005/8/layout/orgChart1#1"/>
    <dgm:cxn modelId="{1D32C72A-34CD-4F92-B9D0-432B5D9E14F7}" type="presParOf" srcId="{779AEB6E-DD90-4538-BC5A-2B132A8C7396}" destId="{341B1A0B-6718-46EE-95D8-0538AC1E5F76}" srcOrd="2" destOrd="0" presId="urn:microsoft.com/office/officeart/2005/8/layout/orgChar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48E31-6AF8-48AA-8E42-5CCD2076CEAF}">
      <dsp:nvSpPr>
        <dsp:cNvPr id="0" name=""/>
        <dsp:cNvSpPr/>
      </dsp:nvSpPr>
      <dsp:spPr>
        <a:xfrm>
          <a:off x="4298156" y="1604111"/>
          <a:ext cx="1939495" cy="673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606"/>
              </a:lnTo>
              <a:lnTo>
                <a:pt x="1939495" y="336606"/>
              </a:lnTo>
              <a:lnTo>
                <a:pt x="1939495" y="6732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CA376-E951-4283-A4EA-F42A92F1A087}">
      <dsp:nvSpPr>
        <dsp:cNvPr id="0" name=""/>
        <dsp:cNvSpPr/>
      </dsp:nvSpPr>
      <dsp:spPr>
        <a:xfrm>
          <a:off x="2358660" y="1604111"/>
          <a:ext cx="1939495" cy="673213"/>
        </a:xfrm>
        <a:custGeom>
          <a:avLst/>
          <a:gdLst/>
          <a:ahLst/>
          <a:cxnLst/>
          <a:rect l="0" t="0" r="0" b="0"/>
          <a:pathLst>
            <a:path>
              <a:moveTo>
                <a:pt x="1939495" y="0"/>
              </a:moveTo>
              <a:lnTo>
                <a:pt x="1939495" y="336606"/>
              </a:lnTo>
              <a:lnTo>
                <a:pt x="0" y="336606"/>
              </a:lnTo>
              <a:lnTo>
                <a:pt x="0" y="6732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4ECF8-9A11-4418-9CD9-3DF17FF72E6B}">
      <dsp:nvSpPr>
        <dsp:cNvPr id="0" name=""/>
        <dsp:cNvSpPr/>
      </dsp:nvSpPr>
      <dsp:spPr>
        <a:xfrm>
          <a:off x="2695267" y="1222"/>
          <a:ext cx="3205777" cy="1602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3600" kern="1200" dirty="0" smtClean="0"/>
            <a:t>Random Variable</a:t>
          </a:r>
          <a:endParaRPr lang="en-MY" sz="3600" kern="1200" dirty="0"/>
        </a:p>
      </dsp:txBody>
      <dsp:txXfrm>
        <a:off x="2695267" y="1222"/>
        <a:ext cx="3205777" cy="1602888"/>
      </dsp:txXfrm>
    </dsp:sp>
    <dsp:sp modelId="{DD22CCD3-B5DE-4280-921A-CAD628B63277}">
      <dsp:nvSpPr>
        <dsp:cNvPr id="0" name=""/>
        <dsp:cNvSpPr/>
      </dsp:nvSpPr>
      <dsp:spPr>
        <a:xfrm>
          <a:off x="755771" y="2277325"/>
          <a:ext cx="3205777" cy="1602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3200" kern="1200" dirty="0" smtClean="0"/>
            <a:t>Discrete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1200" kern="1200" dirty="0" err="1" smtClean="0"/>
            <a:t>I,e</a:t>
          </a:r>
          <a:r>
            <a:rPr lang="en-MY" sz="1200" kern="1200" dirty="0" smtClean="0"/>
            <a:t> </a:t>
          </a:r>
          <a:r>
            <a:rPr lang="en-US" sz="1200" b="0" i="0" kern="1200" dirty="0" smtClean="0"/>
            <a:t>number of telephone calls in an hour</a:t>
          </a:r>
          <a:br>
            <a:rPr lang="en-US" sz="1200" b="0" i="0" kern="1200" dirty="0" smtClean="0"/>
          </a:br>
          <a:r>
            <a:rPr lang="en-US" sz="1200" kern="1200" dirty="0" smtClean="0"/>
            <a:t/>
          </a:r>
          <a:br>
            <a:rPr lang="en-US" sz="1200" kern="1200" dirty="0" smtClean="0"/>
          </a:br>
          <a:endParaRPr lang="en-MY" sz="1200" kern="1200" dirty="0"/>
        </a:p>
      </dsp:txBody>
      <dsp:txXfrm>
        <a:off x="755771" y="2277325"/>
        <a:ext cx="3205777" cy="1602888"/>
      </dsp:txXfrm>
    </dsp:sp>
    <dsp:sp modelId="{B2AC8A36-4640-4EA5-AFD0-40B29927CBEC}">
      <dsp:nvSpPr>
        <dsp:cNvPr id="0" name=""/>
        <dsp:cNvSpPr/>
      </dsp:nvSpPr>
      <dsp:spPr>
        <a:xfrm>
          <a:off x="4634762" y="2277325"/>
          <a:ext cx="3205777" cy="1602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3200" kern="1200" dirty="0" smtClean="0"/>
            <a:t>Continuous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1200" kern="1200" dirty="0" err="1" smtClean="0"/>
            <a:t>I,e</a:t>
          </a:r>
          <a:r>
            <a:rPr lang="en-MY" sz="1200" kern="1200" dirty="0" smtClean="0"/>
            <a:t> </a:t>
          </a:r>
          <a:r>
            <a:rPr lang="en-US" sz="1200" b="0" i="0" kern="1200" dirty="0" smtClean="0"/>
            <a:t>Heights, Weights;</a:t>
          </a:r>
          <a:br>
            <a:rPr lang="en-US" sz="1200" b="0" i="0" kern="1200" dirty="0" smtClean="0"/>
          </a:br>
          <a:r>
            <a:rPr lang="en-US" sz="1200" b="0" i="0" kern="1200" dirty="0" smtClean="0"/>
            <a:t>Lifetime of a component;</a:t>
          </a:r>
          <a:br>
            <a:rPr lang="en-US" sz="1200" b="0" i="0" kern="1200" dirty="0" smtClean="0"/>
          </a:br>
          <a:r>
            <a:rPr lang="en-US" sz="1200" b="0" i="0" kern="1200" dirty="0" err="1" smtClean="0"/>
            <a:t>cpu</a:t>
          </a:r>
          <a:r>
            <a:rPr lang="en-US" sz="1200" b="0" i="0" kern="1200" dirty="0" smtClean="0"/>
            <a:t> time;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endParaRPr lang="en-MY" sz="1200" kern="1200" dirty="0" smtClean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1200" kern="1200" dirty="0"/>
        </a:p>
      </dsp:txBody>
      <dsp:txXfrm>
        <a:off x="4634762" y="2277325"/>
        <a:ext cx="3205777" cy="1602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18-03-11T17:45: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19861 7267,'18'0,"0"0,-1 0,19 0,16 18,-34-18,17 0,-17 0,17 0,1 17,-19-17,1 0,17 0,-17 18,-1-18,1 0,0 0,-1 0,1 0,0 18,-1-1,1-17,0 0,-1 0,-17 18,18-18,-1 0,1 0,0 18,-1-18,1 0,-18 17,18-17,-1 0,1 0,-18 18,18-18,-1 0,1 0,-1 0,1 0,0 0,-1 0,1 0,0 0,-1 0,1 0,0 0,-1 0,1 0,0 0,-1 0,1 0,-1-18,-17 1,0-1,18 18,-18-18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18-03-11T17:45: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19544 14164,'35'0,"0"0,-17 0,17-18,1 18,-19 0,19 0,-1 0,-18 0,1 0,0 0,-1 18,1-18,0 0,-1 0,1 0,0 0,-1 0,1 0,-1 18,1-18,0 0,-18 17,17-17,1 0,0 0,-1 0,1 0,-18 18,18-18,17 0,-17 0,-1 0,1 0,-1 0,1 0,0 0,-1 0,1 0,0 0,-1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MY" dirty="0" smtClean="0"/>
              <a:t>CSE 3207</a:t>
            </a:r>
            <a:br>
              <a:rPr lang="en-MY" dirty="0" smtClean="0"/>
            </a:br>
            <a:r>
              <a:rPr lang="en-MY" dirty="0" smtClean="0"/>
              <a:t>Mathematical Analysis</a:t>
            </a:r>
            <a:br>
              <a:rPr lang="en-MY" dirty="0" smtClean="0"/>
            </a:br>
            <a:r>
              <a:rPr lang="en-MY" dirty="0" smtClean="0"/>
              <a:t>for Computer Science 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63754"/>
          </a:xfrm>
        </p:spPr>
        <p:txBody>
          <a:bodyPr>
            <a:normAutofit lnSpcReduction="10000"/>
          </a:bodyPr>
          <a:lstStyle/>
          <a:p>
            <a:r>
              <a:rPr lang="en-MY" dirty="0" smtClean="0"/>
              <a:t>Mohammad Hasan</a:t>
            </a:r>
            <a:endParaRPr lang="en-MY" dirty="0" smtClean="0"/>
          </a:p>
          <a:p>
            <a:r>
              <a:rPr lang="en-MY" dirty="0" smtClean="0"/>
              <a:t>Lecturer</a:t>
            </a:r>
            <a:endParaRPr lang="en-MY" dirty="0" smtClean="0"/>
          </a:p>
          <a:p>
            <a:r>
              <a:rPr lang="en-MY" dirty="0" smtClean="0"/>
              <a:t>Dept. Of CSE</a:t>
            </a:r>
          </a:p>
          <a:p>
            <a:r>
              <a:rPr lang="en-MY" smtClean="0"/>
              <a:t>BAUST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Ice Cream</a:t>
            </a:r>
          </a:p>
          <a:p>
            <a:pPr marL="0" indent="0">
              <a:buNone/>
            </a:pPr>
            <a:r>
              <a:rPr lang="en-US" dirty="0"/>
              <a:t>70% of your friends like Chocolate, and 35% like Chocolate AND like Strawberry.</a:t>
            </a:r>
          </a:p>
          <a:p>
            <a:pPr marL="0" indent="0">
              <a:buNone/>
            </a:pPr>
            <a:r>
              <a:rPr lang="en-US" dirty="0"/>
              <a:t>What percent of those who like Chocolate also like Strawberry?</a:t>
            </a:r>
          </a:p>
          <a:p>
            <a:pPr marL="0" indent="0">
              <a:buNone/>
            </a:pPr>
            <a:r>
              <a:rPr lang="en-US" dirty="0"/>
              <a:t>P(</a:t>
            </a:r>
            <a:r>
              <a:rPr lang="en-US" dirty="0" err="1"/>
              <a:t>Strawberry|Chocolate</a:t>
            </a:r>
            <a:r>
              <a:rPr lang="en-US" dirty="0"/>
              <a:t>) = P(Chocolate and Strawberry) / </a:t>
            </a:r>
            <a:r>
              <a:rPr lang="en-US" dirty="0" smtClean="0"/>
              <a:t>P(Chocolate)</a:t>
            </a:r>
          </a:p>
          <a:p>
            <a:pPr marL="0" indent="0">
              <a:buNone/>
            </a:pPr>
            <a:r>
              <a:rPr lang="en-US" dirty="0" smtClean="0"/>
              <a:t>					     =0.35 / 0.7 = 50%</a:t>
            </a:r>
          </a:p>
          <a:p>
            <a:pPr marL="0" indent="0">
              <a:buNone/>
            </a:pPr>
            <a:r>
              <a:rPr lang="en-US" dirty="0" smtClean="0"/>
              <a:t>50</a:t>
            </a:r>
            <a:r>
              <a:rPr lang="en-US" dirty="0"/>
              <a:t>% of your friends who like Chocolate also like Strawberry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Bayes Theorem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76304" y="-150225"/>
            <a:ext cx="4715691" cy="8203478"/>
          </a:xfrm>
        </p:spPr>
      </p:pic>
    </p:spTree>
    <p:extLst>
      <p:ext uri="{BB962C8B-B14F-4D97-AF65-F5344CB8AC3E}">
        <p14:creationId xmlns:p14="http://schemas.microsoft.com/office/powerpoint/2010/main" val="323530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Bayes Theore</a:t>
            </a:r>
            <a:r>
              <a:rPr lang="en-US" dirty="0"/>
              <a:t>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96160" y="149082"/>
            <a:ext cx="4496528" cy="8059157"/>
          </a:xfrm>
        </p:spPr>
      </p:pic>
    </p:spTree>
    <p:extLst>
      <p:ext uri="{BB962C8B-B14F-4D97-AF65-F5344CB8AC3E}">
        <p14:creationId xmlns:p14="http://schemas.microsoft.com/office/powerpoint/2010/main" val="288070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Bayes Theorem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1397726"/>
            <a:ext cx="7589520" cy="5290457"/>
          </a:xfrm>
        </p:spPr>
      </p:pic>
    </p:spTree>
    <p:extLst>
      <p:ext uri="{BB962C8B-B14F-4D97-AF65-F5344CB8AC3E}">
        <p14:creationId xmlns:p14="http://schemas.microsoft.com/office/powerpoint/2010/main" val="5749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Bayes Theorem</a:t>
            </a:r>
            <a:br>
              <a:rPr lang="en-US" dirty="0" smtClean="0"/>
            </a:br>
            <a:r>
              <a:rPr lang="en-US" dirty="0" smtClean="0"/>
              <a:t>Homework/Assignment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16514" y="-236583"/>
            <a:ext cx="4326709" cy="8660674"/>
          </a:xfrm>
        </p:spPr>
      </p:pic>
    </p:spTree>
    <p:extLst>
      <p:ext uri="{BB962C8B-B14F-4D97-AF65-F5344CB8AC3E}">
        <p14:creationId xmlns:p14="http://schemas.microsoft.com/office/powerpoint/2010/main" val="18133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Random Variable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0613"/>
            <a:ext cx="8596668" cy="434074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random variable </a:t>
            </a:r>
            <a:r>
              <a:rPr lang="en-US" dirty="0"/>
              <a:t>is a rule</a:t>
            </a:r>
            <a:r>
              <a:rPr lang="en-MY" altLang="en-US" dirty="0"/>
              <a:t>/function</a:t>
            </a:r>
            <a:r>
              <a:rPr lang="en-US" dirty="0"/>
              <a:t> which assigns a numerical value to each possible outcome of an experiment </a:t>
            </a:r>
            <a:br>
              <a:rPr lang="en-US" dirty="0"/>
            </a:br>
            <a:endParaRPr lang="en-MY" dirty="0"/>
          </a:p>
        </p:txBody>
      </p:sp>
      <p:graphicFrame>
        <p:nvGraphicFramePr>
          <p:cNvPr id="4" name="Content Placeholder 4"/>
          <p:cNvGraphicFramePr/>
          <p:nvPr/>
        </p:nvGraphicFramePr>
        <p:xfrm>
          <a:off x="412414" y="2617861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Probability Distributions Functions </a:t>
            </a:r>
            <a:br>
              <a:rPr lang="en-MY" dirty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For discrete, probability mass function (</a:t>
            </a:r>
            <a:r>
              <a:rPr lang="en-MY" dirty="0" err="1" smtClean="0"/>
              <a:t>pmf</a:t>
            </a:r>
            <a:r>
              <a:rPr lang="en-MY" dirty="0" smtClean="0"/>
              <a:t>)</a:t>
            </a:r>
          </a:p>
          <a:p>
            <a:r>
              <a:rPr lang="en-MY" dirty="0" smtClean="0"/>
              <a:t>For Continuous, probability density function (pdf)</a:t>
            </a:r>
            <a:endParaRPr lang="en-MY" dirty="0"/>
          </a:p>
          <a:p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Example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778" y="1623702"/>
            <a:ext cx="7409203" cy="44183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7149960" y="2616120"/>
              <a:ext cx="375120" cy="57600"/>
            </p14:xfrm>
          </p:contentPart>
        </mc:Choice>
        <mc:Fallback xmlns="">
          <p:pic>
            <p:nvPicPr>
              <p:cNvPr id="6" name="Ink 5"/>
            </p:nvPicPr>
            <p:blipFill>
              <a:blip r:embed="rId4"/>
            </p:blipFill>
            <p:spPr>
              <a:xfrm>
                <a:off x="7149960" y="2616120"/>
                <a:ext cx="375120" cy="57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7035840" y="5092560"/>
              <a:ext cx="292320" cy="25920"/>
            </p14:xfrm>
          </p:contentPart>
        </mc:Choice>
        <mc:Fallback xmlns="">
          <p:pic>
            <p:nvPicPr>
              <p:cNvPr id="7" name="Ink 6"/>
            </p:nvPicPr>
            <p:blipFill>
              <a:blip r:embed="rId6"/>
            </p:blipFill>
            <p:spPr>
              <a:xfrm>
                <a:off x="7035840" y="5092560"/>
                <a:ext cx="292320" cy="259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Cumulative distribution function (CDF)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169" y="2582602"/>
            <a:ext cx="4457700" cy="866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6591" y="1811708"/>
            <a:ext cx="7998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CDF is defined as the probability that the random variable X is less than or </a:t>
            </a:r>
            <a:r>
              <a:rPr lang="en-US" dirty="0" smtClean="0"/>
              <a:t>equal to </a:t>
            </a:r>
            <a:r>
              <a:rPr lang="en-US" dirty="0"/>
              <a:t>some specified x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Mean/Expected value </a:t>
            </a:r>
            <a:r>
              <a:rPr lang="en-US" dirty="0"/>
              <a:t>of a discrete random variable </a:t>
            </a:r>
            <a:br>
              <a:rPr lang="en-US" dirty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eighted </a:t>
            </a:r>
            <a:r>
              <a:rPr lang="en-US" dirty="0"/>
              <a:t>average of all possible values </a:t>
            </a:r>
            <a:r>
              <a:rPr lang="en-US" dirty="0" smtClean="0"/>
              <a:t>.The </a:t>
            </a:r>
            <a:r>
              <a:rPr lang="en-US" dirty="0"/>
              <a:t>weights are the probabilities of respective values </a:t>
            </a:r>
            <a:r>
              <a:rPr lang="en-US" dirty="0" smtClean="0"/>
              <a:t>of the </a:t>
            </a:r>
            <a:r>
              <a:rPr lang="en-US" dirty="0"/>
              <a:t>random variable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44" y="3494429"/>
            <a:ext cx="529590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Course objectives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odeling of waiting phenomena</a:t>
            </a:r>
          </a:p>
          <a:p>
            <a:r>
              <a:rPr lang="en-US" dirty="0"/>
              <a:t>C</a:t>
            </a:r>
            <a:r>
              <a:rPr lang="en-US" dirty="0" smtClean="0"/>
              <a:t>haracterization of those phenomena through mathematical models</a:t>
            </a:r>
          </a:p>
          <a:p>
            <a:r>
              <a:rPr lang="en-US" dirty="0"/>
              <a:t>E</a:t>
            </a:r>
            <a:r>
              <a:rPr lang="en-US" dirty="0" smtClean="0"/>
              <a:t>valuation of average system performance</a:t>
            </a:r>
          </a:p>
          <a:p>
            <a:r>
              <a:rPr lang="en-US" dirty="0"/>
              <a:t>S</a:t>
            </a:r>
            <a:r>
              <a:rPr lang="en-US" dirty="0" smtClean="0"/>
              <a:t>ystem dimensioning</a:t>
            </a:r>
            <a:endParaRPr lang="en-MY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Example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quarter of the source programs submitted by a certain programmer compile successfully. Each day the programmer writes five programs. The compiling probabilities are: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br>
              <a:rPr lang="en-US" dirty="0"/>
            </a:br>
            <a:endParaRPr lang="en-MY" dirty="0" smtClean="0"/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 smtClean="0"/>
              <a:t>	</a:t>
            </a:r>
            <a:r>
              <a:rPr lang="en-US" dirty="0"/>
              <a:t>Calculate the expected number of programs that will compile </a:t>
            </a:r>
            <a:r>
              <a:rPr lang="en-US" dirty="0" smtClean="0"/>
              <a:t>per day?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3127761"/>
            <a:ext cx="8080850" cy="8973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74" y="4611241"/>
            <a:ext cx="7921952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607" y="546236"/>
            <a:ext cx="7084462" cy="6311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675118"/>
            <a:ext cx="9319857" cy="5806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014726"/>
            <a:ext cx="8596312" cy="1729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7" y="749139"/>
            <a:ext cx="6755361" cy="61088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Lesson Objectives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probability, random variable and its probability distribution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8822"/>
          </a:xfrm>
        </p:spPr>
        <p:txBody>
          <a:bodyPr/>
          <a:lstStyle/>
          <a:p>
            <a:r>
              <a:rPr lang="en-MY" dirty="0" smtClean="0"/>
              <a:t>What is Probability?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305" y="2144994"/>
            <a:ext cx="8921809" cy="45549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1869" y="1649338"/>
            <a:ext cx="698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MY" dirty="0" smtClean="0"/>
              <a:t>Science of </a:t>
            </a:r>
            <a:r>
              <a:rPr lang="en-MY" dirty="0" smtClean="0">
                <a:solidFill>
                  <a:srgbClr val="FF0000"/>
                </a:solidFill>
              </a:rPr>
              <a:t>Uncertainty</a:t>
            </a:r>
            <a:endParaRPr lang="en-MY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Conditional Probability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290844"/>
            <a:ext cx="8596312" cy="1723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16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76200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 smtClean="0"/>
              <a:t>		Conditional Probability</a:t>
            </a:r>
            <a:endParaRPr lang="en-US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7334" y="2285998"/>
            <a:ext cx="8596668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 smtClean="0"/>
              <a:t>Def.  The </a:t>
            </a:r>
            <a:r>
              <a:rPr lang="en-US" altLang="en-US" u="sng" dirty="0" smtClean="0"/>
              <a:t>conditional</a:t>
            </a:r>
            <a:r>
              <a:rPr lang="en-US" altLang="en-US" dirty="0" smtClean="0"/>
              <a:t> </a:t>
            </a:r>
            <a:r>
              <a:rPr lang="en-US" altLang="en-US" u="sng" dirty="0" smtClean="0"/>
              <a:t>probability</a:t>
            </a:r>
            <a:r>
              <a:rPr lang="en-US" altLang="en-US" dirty="0" smtClean="0"/>
              <a:t> of </a:t>
            </a:r>
            <a:r>
              <a:rPr lang="en-US" altLang="en-US" i="1" dirty="0" smtClean="0"/>
              <a:t>E</a:t>
            </a:r>
            <a:r>
              <a:rPr lang="en-US" altLang="en-US" dirty="0" smtClean="0"/>
              <a:t> given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is the probability that an event, </a:t>
            </a:r>
            <a:r>
              <a:rPr lang="en-US" altLang="en-US" i="1" dirty="0" smtClean="0"/>
              <a:t>E</a:t>
            </a:r>
            <a:r>
              <a:rPr lang="en-US" altLang="en-US" dirty="0" smtClean="0"/>
              <a:t>, will occur given that another event,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, has occurred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/>
              <a:t>Conditional Probability can be rewritten as follows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2575368" y="3248025"/>
            <a:ext cx="4800600" cy="790575"/>
            <a:chOff x="816" y="2670"/>
            <a:chExt cx="3024" cy="498"/>
          </a:xfrm>
        </p:grpSpPr>
        <p:graphicFrame>
          <p:nvGraphicFramePr>
            <p:cNvPr id="9" name="Object 4"/>
            <p:cNvGraphicFramePr>
              <a:graphicFrameLocks noChangeAspect="1"/>
            </p:cNvGraphicFramePr>
            <p:nvPr/>
          </p:nvGraphicFramePr>
          <p:xfrm>
            <a:off x="816" y="2670"/>
            <a:ext cx="1632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Equation" r:id="rId3" imgW="2590800" imgH="787400" progId="Equation.3">
                    <p:embed/>
                  </p:oleObj>
                </mc:Choice>
                <mc:Fallback>
                  <p:oleObj name="Equation" r:id="rId3" imgW="2590800" imgH="787400" progId="Equation.3">
                    <p:embed/>
                    <p:pic>
                      <p:nvPicPr>
                        <p:cNvPr id="205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670"/>
                          <a:ext cx="1632" cy="4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3120" y="2760"/>
            <a:ext cx="72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Equation" r:id="rId5" imgW="1143000" imgH="342900" progId="Equation.3">
                    <p:embed/>
                  </p:oleObj>
                </mc:Choice>
                <mc:Fallback>
                  <p:oleObj name="Equation" r:id="rId5" imgW="1143000" imgH="342900" progId="Equation.3">
                    <p:embed/>
                    <p:pic>
                      <p:nvPicPr>
                        <p:cNvPr id="205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760"/>
                          <a:ext cx="720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640" y="2688"/>
              <a:ext cx="2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/>
                <a:t>if </a:t>
              </a:r>
            </a:p>
          </p:txBody>
        </p:sp>
      </p:grp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371600" y="4419600"/>
          <a:ext cx="59436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7" imgW="3429000" imgH="342900" progId="Equation.3">
                  <p:embed/>
                </p:oleObj>
              </mc:Choice>
              <mc:Fallback>
                <p:oleObj name="Equation" r:id="rId7" imgW="3429000" imgH="342900" progId="Equation.3">
                  <p:embed/>
                  <p:pic>
                    <p:nvPicPr>
                      <p:cNvPr id="30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19600"/>
                        <a:ext cx="59436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512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320675"/>
            <a:ext cx="7467600" cy="1431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 smtClean="0"/>
              <a:t>		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	Conditional Probability</a:t>
            </a:r>
            <a:endParaRPr lang="en-US" altLang="en-US" dirty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2170113" y="2852738"/>
            <a:ext cx="5489575" cy="1587"/>
          </a:xfrm>
          <a:prstGeom prst="line">
            <a:avLst/>
          </a:prstGeom>
          <a:noFill/>
          <a:ln w="0">
            <a:solidFill>
              <a:srgbClr val="01010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7659688" y="2852738"/>
            <a:ext cx="1587" cy="3340100"/>
          </a:xfrm>
          <a:prstGeom prst="line">
            <a:avLst/>
          </a:prstGeom>
          <a:noFill/>
          <a:ln w="0">
            <a:solidFill>
              <a:srgbClr val="01010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2170113" y="6192838"/>
            <a:ext cx="5489575" cy="11112"/>
          </a:xfrm>
          <a:prstGeom prst="line">
            <a:avLst/>
          </a:prstGeom>
          <a:noFill/>
          <a:ln w="0">
            <a:solidFill>
              <a:srgbClr val="01010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2170113" y="2852738"/>
            <a:ext cx="1587" cy="3351212"/>
          </a:xfrm>
          <a:prstGeom prst="line">
            <a:avLst/>
          </a:prstGeom>
          <a:noFill/>
          <a:ln w="0">
            <a:solidFill>
              <a:srgbClr val="01010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554288" y="3278188"/>
            <a:ext cx="2663825" cy="2409825"/>
          </a:xfrm>
          <a:prstGeom prst="ellipse">
            <a:avLst/>
          </a:prstGeom>
          <a:solidFill>
            <a:srgbClr val="FF6600">
              <a:alpha val="5000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343400" y="3352800"/>
            <a:ext cx="2663825" cy="2408238"/>
          </a:xfrm>
          <a:prstGeom prst="ellipse">
            <a:avLst/>
          </a:prstGeom>
          <a:solidFill>
            <a:srgbClr val="000099">
              <a:alpha val="50000"/>
            </a:srgbClr>
          </a:solidFill>
          <a:ln w="25400">
            <a:solidFill>
              <a:srgbClr val="00C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57425" y="5889625"/>
            <a:ext cx="347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706813" y="2987675"/>
            <a:ext cx="347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614988" y="3009900"/>
            <a:ext cx="347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>
              <a:latin typeface="Tahoma" panose="020B0604030504040204" pitchFamily="34" charset="0"/>
            </a:endParaRP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3352800" y="1981200"/>
          <a:ext cx="2667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1257120" imgH="419040" progId="Equation.DSMT4">
                  <p:embed/>
                </p:oleObj>
              </mc:Choice>
              <mc:Fallback>
                <p:oleObj name="Equation" r:id="rId3" imgW="1257120" imgH="419040" progId="Equation.DSMT4">
                  <p:embed/>
                  <p:pic>
                    <p:nvPicPr>
                      <p:cNvPr id="399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981200"/>
                        <a:ext cx="2667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4419600" y="37338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4343400" y="3886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44196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4419600" y="44196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4572000" y="4800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4648200" y="38100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4419600" y="41148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4343400" y="4648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</a:t>
            </a:r>
            <a:r>
              <a:rPr lang="en-US" dirty="0" err="1" smtClean="0"/>
              <a:t>Probabilitys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77334" y="2118498"/>
            <a:ext cx="7391400" cy="468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 smtClean="0"/>
              <a:t>Example: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 smtClean="0"/>
              <a:t>   Earned degrees in the United States in recent year</a:t>
            </a:r>
            <a:br>
              <a:rPr lang="en-US" altLang="en-US" sz="2800" dirty="0" smtClean="0"/>
            </a:br>
            <a:endParaRPr lang="en-US" altLang="en-US" sz="28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63334" y="3642498"/>
            <a:ext cx="5181600" cy="127317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48734" y="32043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627444"/>
              </p:ext>
            </p:extLst>
          </p:nvPr>
        </p:nvGraphicFramePr>
        <p:xfrm>
          <a:off x="982134" y="4937898"/>
          <a:ext cx="3505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4" imgW="3505200" imgH="723900" progId="Equation.3">
                  <p:embed/>
                </p:oleObj>
              </mc:Choice>
              <mc:Fallback>
                <p:oleObj name="Equation" r:id="rId4" imgW="3505200" imgH="723900" progId="Equation.3">
                  <p:embed/>
                  <p:pic>
                    <p:nvPicPr>
                      <p:cNvPr id="28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134" y="4937898"/>
                        <a:ext cx="35052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469245"/>
              </p:ext>
            </p:extLst>
          </p:nvPr>
        </p:nvGraphicFramePr>
        <p:xfrm>
          <a:off x="982134" y="6015811"/>
          <a:ext cx="323532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6" imgW="1612800" imgH="393480" progId="Equation.3">
                  <p:embed/>
                </p:oleObj>
              </mc:Choice>
              <mc:Fallback>
                <p:oleObj name="Equation" r:id="rId6" imgW="1612800" imgH="393480" progId="Equation.3">
                  <p:embed/>
                  <p:pic>
                    <p:nvPicPr>
                      <p:cNvPr id="286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134" y="6015811"/>
                        <a:ext cx="3235325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198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Conditional Probability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54" y="2194560"/>
            <a:ext cx="7302137" cy="2883195"/>
          </a:xfrm>
        </p:spPr>
      </p:pic>
    </p:spTree>
    <p:extLst>
      <p:ext uri="{BB962C8B-B14F-4D97-AF65-F5344CB8AC3E}">
        <p14:creationId xmlns:p14="http://schemas.microsoft.com/office/powerpoint/2010/main" val="18039327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</TotalTime>
  <Words>300</Words>
  <Application>Microsoft Office PowerPoint</Application>
  <PresentationFormat>Widescreen</PresentationFormat>
  <Paragraphs>64</Paragraphs>
  <Slides>24</Slides>
  <Notes>0</Notes>
  <HiddenSlides>3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Tahoma</vt:lpstr>
      <vt:lpstr>Trebuchet MS</vt:lpstr>
      <vt:lpstr>Wingdings</vt:lpstr>
      <vt:lpstr>Wingdings 3</vt:lpstr>
      <vt:lpstr>Facet</vt:lpstr>
      <vt:lpstr>Equation</vt:lpstr>
      <vt:lpstr>CSE 3207 Mathematical Analysis for Computer Science </vt:lpstr>
      <vt:lpstr>Course objectives</vt:lpstr>
      <vt:lpstr>Lesson Objectives</vt:lpstr>
      <vt:lpstr>What is Probability?</vt:lpstr>
      <vt:lpstr>Conditional Probability</vt:lpstr>
      <vt:lpstr>PowerPoint Presentation</vt:lpstr>
      <vt:lpstr>PowerPoint Presentation</vt:lpstr>
      <vt:lpstr>Conditional Probabilitys</vt:lpstr>
      <vt:lpstr>Conditional Probability</vt:lpstr>
      <vt:lpstr> Conditional Probability</vt:lpstr>
      <vt:lpstr>Bayes Theorem</vt:lpstr>
      <vt:lpstr>Bayes Theorem</vt:lpstr>
      <vt:lpstr>Bayes Theorem Example</vt:lpstr>
      <vt:lpstr>Bayes Theorem Homework/Assignment</vt:lpstr>
      <vt:lpstr>Random Variable</vt:lpstr>
      <vt:lpstr>Probability Distributions Functions  </vt:lpstr>
      <vt:lpstr>Example</vt:lpstr>
      <vt:lpstr>Cumulative distribution function (CDF)</vt:lpstr>
      <vt:lpstr>Mean/Expected value of a discrete random variable  </vt:lpstr>
      <vt:lpstr>Example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CSE-407 Queueing Systems</dc:title>
  <dc:creator>Admin</dc:creator>
  <cp:lastModifiedBy>KM Hasan</cp:lastModifiedBy>
  <cp:revision>28</cp:revision>
  <dcterms:created xsi:type="dcterms:W3CDTF">2018-03-11T16:08:00Z</dcterms:created>
  <dcterms:modified xsi:type="dcterms:W3CDTF">2019-07-18T08:44:49Z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1033-10.2.0.5832</vt:lpwstr>
  </property>
</Properties>
</file>