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5"/>
  </p:notesMasterIdLst>
  <p:sldIdLst>
    <p:sldId id="256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4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9FEDE-A3BC-44CD-AB21-4F2916D91AB9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240FB-D0A9-4DB0-9A92-5D5855453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7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3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4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8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4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31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3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65F08E4-B66B-4AE6-B084-1CBBCF652BE6}" type="datetimeFigureOut">
              <a:rPr lang="en-US" smtClean="0"/>
              <a:pPr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8686800" cy="1295400"/>
          </a:xfrm>
        </p:spPr>
        <p:txBody>
          <a:bodyPr/>
          <a:lstStyle/>
          <a:p>
            <a:pPr algn="ctr"/>
            <a:r>
              <a:rPr lang="en-US" dirty="0" smtClean="0"/>
              <a:t>M/M/1 Queuing </a:t>
            </a:r>
            <a:r>
              <a:rPr lang="en-US" dirty="0"/>
              <a:t>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901700"/>
            <a:ext cx="8686800" cy="241300"/>
            <a:chOff x="384" y="625"/>
            <a:chExt cx="4992" cy="15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7" name="Picture 6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8" name="Picture 7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6" name="Picture 8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10" name="Rectangle 9"/>
          <p:cNvSpPr/>
          <p:nvPr/>
        </p:nvSpPr>
        <p:spPr>
          <a:xfrm>
            <a:off x="1143000" y="5943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“Delay is the enemy of efficiency”  and “Waiting is the enemy of utilization”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7772400" cy="3416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0070C0"/>
                </a:solidFill>
              </a:rPr>
              <a:t>Question 5.</a:t>
            </a:r>
            <a:r>
              <a:rPr lang="en-US" sz="2000" b="1" i="1" dirty="0" smtClean="0"/>
              <a:t> </a:t>
            </a:r>
            <a:r>
              <a:rPr lang="en-US" sz="2000" dirty="0"/>
              <a:t>In  a bank with  a single sever, there are two chairs for waiting customers.  On an average one customer arrives </a:t>
            </a:r>
            <a:r>
              <a:rPr lang="en-US" sz="2000" dirty="0" smtClean="0"/>
              <a:t>per 12 </a:t>
            </a:r>
            <a:r>
              <a:rPr lang="en-US" sz="2000" dirty="0"/>
              <a:t>minutes and each customer takes 6 minutes for getting served. Make suitable  assumption, find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US" sz="2000" dirty="0" smtClean="0"/>
              <a:t>i) The </a:t>
            </a:r>
            <a:r>
              <a:rPr lang="en-US" sz="2000" dirty="0"/>
              <a:t>probability that an arrival will get a chair to sit on,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(</a:t>
            </a:r>
            <a:r>
              <a:rPr lang="en-US" sz="2000" dirty="0" smtClean="0"/>
              <a:t>ii) The </a:t>
            </a:r>
            <a:r>
              <a:rPr lang="en-US" sz="2000" dirty="0"/>
              <a:t>probability that an arrival will have to stand, and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(iii</a:t>
            </a:r>
            <a:r>
              <a:rPr lang="en-US" sz="2000" dirty="0" smtClean="0"/>
              <a:t>) Expected </a:t>
            </a:r>
            <a:r>
              <a:rPr lang="en-US" sz="2000" dirty="0"/>
              <a:t>waiting time of a customer.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564586"/>
            <a:ext cx="7162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i="1" dirty="0">
                <a:solidFill>
                  <a:srgbClr val="0070C0"/>
                </a:solidFill>
              </a:rPr>
              <a:t>Solution: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/>
              <a:t> </a:t>
            </a:r>
            <a:r>
              <a:rPr lang="en-US" sz="2000" b="1" dirty="0"/>
              <a:t>Arrival </a:t>
            </a:r>
            <a:r>
              <a:rPr lang="en-US" sz="2000" b="1" dirty="0" smtClean="0"/>
              <a:t>rate, λ = 1/12 customers/min, </a:t>
            </a:r>
            <a:r>
              <a:rPr lang="en-US" sz="2000" b="1" dirty="0"/>
              <a:t>or 5 </a:t>
            </a:r>
            <a:r>
              <a:rPr lang="en-US" sz="2000" b="1" dirty="0" smtClean="0"/>
              <a:t>customers/</a:t>
            </a:r>
            <a:r>
              <a:rPr lang="en-US" sz="2000" b="1" dirty="0" err="1" smtClean="0"/>
              <a:t>hr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Services </a:t>
            </a:r>
            <a:r>
              <a:rPr lang="en-US" sz="2000" b="1" dirty="0" smtClean="0"/>
              <a:t>rate, μ </a:t>
            </a:r>
            <a:r>
              <a:rPr lang="en-US" sz="2000" b="1" dirty="0"/>
              <a:t>= </a:t>
            </a:r>
            <a:r>
              <a:rPr lang="en-US" sz="2000" b="1" dirty="0" smtClean="0"/>
              <a:t>1/6 customers/min, </a:t>
            </a:r>
            <a:r>
              <a:rPr lang="en-US" sz="2000" b="1" dirty="0"/>
              <a:t>or 10 </a:t>
            </a:r>
            <a:r>
              <a:rPr lang="en-US" sz="2000" b="1" dirty="0" smtClean="0"/>
              <a:t>customers/</a:t>
            </a:r>
            <a:r>
              <a:rPr lang="en-US" sz="2000" b="1" dirty="0" err="1" smtClean="0"/>
              <a:t>hr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λ/μ =  5/10 = ½</a:t>
            </a:r>
          </a:p>
        </p:txBody>
      </p:sp>
    </p:spTree>
    <p:extLst>
      <p:ext uri="{BB962C8B-B14F-4D97-AF65-F5344CB8AC3E}">
        <p14:creationId xmlns:p14="http://schemas.microsoft.com/office/powerpoint/2010/main" val="70693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229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</a:rPr>
              <a:t>Solution: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There </a:t>
            </a:r>
            <a:r>
              <a:rPr lang="en-US" sz="2000" b="1" dirty="0"/>
              <a:t>are two chairs including services one.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(</a:t>
            </a:r>
            <a:r>
              <a:rPr lang="en-US" sz="2000" b="1" dirty="0" smtClean="0"/>
              <a:t>i) The probability </a:t>
            </a:r>
            <a:r>
              <a:rPr lang="en-US" sz="2000" b="1" dirty="0"/>
              <a:t>that an arrival get a chair to </a:t>
            </a:r>
            <a:r>
              <a:rPr lang="en-US" sz="2000" b="1" dirty="0" smtClean="0"/>
              <a:t>sit </a:t>
            </a:r>
            <a:r>
              <a:rPr lang="en-US" sz="2000" b="1" dirty="0"/>
              <a:t>on is given by: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    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n</a:t>
            </a:r>
            <a:r>
              <a:rPr lang="en-US" sz="2000" b="1" dirty="0" smtClean="0"/>
              <a:t>(n≤2</a:t>
            </a:r>
            <a:r>
              <a:rPr lang="en-US" sz="2000" b="1" dirty="0"/>
              <a:t>) = 1-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n</a:t>
            </a:r>
            <a:r>
              <a:rPr lang="en-US" sz="2000" b="1" dirty="0" smtClean="0"/>
              <a:t>(n&gt;2) = 1-</a:t>
            </a:r>
            <a:r>
              <a:rPr lang="en-US" sz="2000" b="1" dirty="0"/>
              <a:t>(</a:t>
            </a:r>
            <a:r>
              <a:rPr lang="en-US" sz="2000" b="1" dirty="0" smtClean="0"/>
              <a:t>λ/μ)</a:t>
            </a:r>
            <a:r>
              <a:rPr lang="en-US" sz="2000" b="1" baseline="30000" dirty="0" smtClean="0"/>
              <a:t>3 </a:t>
            </a:r>
            <a:r>
              <a:rPr lang="en-US" sz="2000" b="1" dirty="0" smtClean="0"/>
              <a:t>=</a:t>
            </a:r>
            <a:r>
              <a:rPr lang="en-US" sz="2000" b="1" baseline="30000" dirty="0" smtClean="0"/>
              <a:t> </a:t>
            </a:r>
            <a:r>
              <a:rPr lang="en-US" sz="2000" b="1" dirty="0" smtClean="0"/>
              <a:t>1-</a:t>
            </a:r>
            <a:r>
              <a:rPr lang="en-US" sz="2000" b="1" dirty="0"/>
              <a:t>(1/2)</a:t>
            </a:r>
            <a:r>
              <a:rPr lang="en-US" sz="2000" b="1" baseline="30000" dirty="0"/>
              <a:t>3 </a:t>
            </a:r>
            <a:r>
              <a:rPr lang="en-US" sz="2000" b="1" dirty="0"/>
              <a:t>= 7/8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(II) The probability that an arrival will have to stand is given by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 </a:t>
            </a:r>
            <a:r>
              <a:rPr lang="en-US" sz="2000" b="1" dirty="0" smtClean="0"/>
              <a:t>     1-</a:t>
            </a:r>
            <a:r>
              <a:rPr lang="en-US" sz="2000" b="1" dirty="0"/>
              <a:t>(</a:t>
            </a:r>
            <a:r>
              <a:rPr lang="en-US" sz="2000" b="1" dirty="0" smtClean="0"/>
              <a:t>P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+P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+P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) = </a:t>
            </a:r>
            <a:r>
              <a:rPr lang="en-US" sz="2000" b="1" dirty="0"/>
              <a:t>1-(7/8)= 1/8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(</a:t>
            </a:r>
            <a:r>
              <a:rPr lang="en-US" sz="2000" b="1" dirty="0"/>
              <a:t>III</a:t>
            </a:r>
            <a:r>
              <a:rPr lang="en-US" sz="2000" b="1" dirty="0" smtClean="0"/>
              <a:t>) Expected </a:t>
            </a:r>
            <a:r>
              <a:rPr lang="en-US" sz="2000" b="1" dirty="0"/>
              <a:t>waiting time of a customer in the queue is given by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      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q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= λ/μ(μ-λ</a:t>
            </a:r>
            <a:r>
              <a:rPr lang="en-US" sz="2000" b="1" dirty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       </a:t>
            </a:r>
            <a:r>
              <a:rPr lang="en-US" sz="2000" b="1" dirty="0" smtClean="0"/>
              <a:t>     = 5/10(10-5</a:t>
            </a:r>
            <a:r>
              <a:rPr lang="en-US" sz="2000" b="1" dirty="0"/>
              <a:t>) = 1/(2*5) </a:t>
            </a:r>
            <a:r>
              <a:rPr lang="en-US" sz="2000" b="1" dirty="0" err="1"/>
              <a:t>hr</a:t>
            </a:r>
            <a:r>
              <a:rPr lang="en-US" sz="2000" b="1" dirty="0"/>
              <a:t>  = 6 </a:t>
            </a:r>
            <a:r>
              <a:rPr lang="en-US" sz="2000" b="1" dirty="0" smtClean="0"/>
              <a:t>min.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5860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7772400" cy="295465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0070C0"/>
                </a:solidFill>
              </a:rPr>
              <a:t>Question </a:t>
            </a:r>
            <a:r>
              <a:rPr lang="en-US" sz="2400" b="1" i="1" dirty="0">
                <a:solidFill>
                  <a:srgbClr val="0070C0"/>
                </a:solidFill>
              </a:rPr>
              <a:t>1</a:t>
            </a:r>
            <a:r>
              <a:rPr lang="en-US" sz="2400" b="1" i="1" dirty="0" smtClean="0">
                <a:solidFill>
                  <a:srgbClr val="0070C0"/>
                </a:solidFill>
              </a:rPr>
              <a:t>.</a:t>
            </a:r>
            <a:r>
              <a:rPr lang="en-US" sz="2000" b="1" i="1" dirty="0" smtClean="0"/>
              <a:t> </a:t>
            </a:r>
            <a:r>
              <a:rPr lang="en-US" sz="2000" dirty="0" smtClean="0"/>
              <a:t>People </a:t>
            </a:r>
            <a:r>
              <a:rPr lang="en-US" sz="2000" dirty="0"/>
              <a:t>arrive at a cinema ticket booth in a </a:t>
            </a:r>
            <a:r>
              <a:rPr lang="en-US" sz="2000" dirty="0" err="1"/>
              <a:t>poisson</a:t>
            </a:r>
            <a:r>
              <a:rPr lang="en-US" sz="2000" dirty="0"/>
              <a:t> distributed arrival rate of </a:t>
            </a:r>
            <a:r>
              <a:rPr lang="en-US" sz="2000" dirty="0" smtClean="0"/>
              <a:t>25 per </a:t>
            </a:r>
            <a:r>
              <a:rPr lang="en-US" sz="2000" dirty="0"/>
              <a:t>hour. Service rate is exponentially distributed with an average </a:t>
            </a:r>
            <a:r>
              <a:rPr lang="en-US" sz="2000" dirty="0" smtClean="0"/>
              <a:t>of </a:t>
            </a:r>
            <a:r>
              <a:rPr lang="en-US" sz="2000" dirty="0"/>
              <a:t>2 per min.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Calculate the mean number in the waiting line, the mean waiting </a:t>
            </a:r>
            <a:r>
              <a:rPr lang="en-US" sz="2000" dirty="0" smtClean="0"/>
              <a:t>time, the </a:t>
            </a:r>
            <a:r>
              <a:rPr lang="en-US" sz="2000" dirty="0"/>
              <a:t>mean number in the </a:t>
            </a:r>
            <a:r>
              <a:rPr lang="en-US" sz="2000" dirty="0" smtClean="0"/>
              <a:t>system, </a:t>
            </a:r>
            <a:r>
              <a:rPr lang="en-US" sz="2000" dirty="0"/>
              <a:t>the mean time in the system and the utilization factor?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5867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Solution: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Arrival </a:t>
            </a:r>
            <a:r>
              <a:rPr lang="en-US" sz="2000" b="1" dirty="0" smtClean="0"/>
              <a:t>rate, λ = 25/</a:t>
            </a:r>
            <a:r>
              <a:rPr lang="en-US" sz="2000" b="1" dirty="0" err="1" smtClean="0"/>
              <a:t>hr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Service </a:t>
            </a:r>
            <a:r>
              <a:rPr lang="en-US" sz="2000" b="1" dirty="0" smtClean="0"/>
              <a:t>rate, µ = 2/min = 30/</a:t>
            </a:r>
            <a:r>
              <a:rPr lang="en-US" sz="2000" b="1" dirty="0" err="1" smtClean="0"/>
              <a:t>hr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Length of </a:t>
            </a:r>
            <a:r>
              <a:rPr lang="en-US" sz="2000" b="1" dirty="0" smtClean="0"/>
              <a:t>Queue, </a:t>
            </a:r>
            <a:r>
              <a:rPr lang="en-US" sz="2000" b="1" dirty="0" err="1" smtClean="0"/>
              <a:t>L</a:t>
            </a:r>
            <a:r>
              <a:rPr lang="en-US" sz="2000" b="1" baseline="-25000" dirty="0" err="1" smtClean="0"/>
              <a:t>q</a:t>
            </a:r>
            <a:r>
              <a:rPr lang="en-US" sz="2000" b="1" dirty="0" smtClean="0"/>
              <a:t> = </a:t>
            </a:r>
            <a:r>
              <a:rPr lang="en-US" sz="2000" b="1" dirty="0"/>
              <a:t>λ</a:t>
            </a:r>
            <a:r>
              <a:rPr lang="en-US" sz="2000" b="1" baseline="30000" dirty="0"/>
              <a:t> 2</a:t>
            </a:r>
            <a:r>
              <a:rPr lang="en-US" sz="2000" b="1" dirty="0"/>
              <a:t>/ µ(µ- λ) 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                                  </a:t>
            </a:r>
            <a:r>
              <a:rPr lang="en-US" sz="2000" b="1" dirty="0" smtClean="0"/>
              <a:t>  = </a:t>
            </a:r>
            <a:r>
              <a:rPr lang="en-US" sz="2000" b="1" dirty="0"/>
              <a:t>25</a:t>
            </a:r>
            <a:r>
              <a:rPr lang="en-US" sz="2000" b="1" baseline="30000" dirty="0"/>
              <a:t>2</a:t>
            </a:r>
            <a:r>
              <a:rPr lang="en-US" sz="2000" b="1" dirty="0"/>
              <a:t>/(30(30-25))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                                 </a:t>
            </a:r>
            <a:r>
              <a:rPr lang="en-US" sz="2000" b="1" dirty="0" smtClean="0"/>
              <a:t>   = 4.17 persons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5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19452"/>
            <a:ext cx="8077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</a:rPr>
              <a:t>Solution: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Expected </a:t>
            </a:r>
            <a:r>
              <a:rPr lang="en-US" sz="2000" b="1" dirty="0" smtClean="0"/>
              <a:t>Waiting Time </a:t>
            </a:r>
            <a:r>
              <a:rPr lang="en-US" sz="2000" b="1" dirty="0"/>
              <a:t>In </a:t>
            </a:r>
            <a:r>
              <a:rPr lang="en-US" sz="2000" b="1" dirty="0" smtClean="0"/>
              <a:t>Queue (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q</a:t>
            </a:r>
            <a:r>
              <a:rPr lang="en-US" sz="2000" b="1" dirty="0"/>
              <a:t>) </a:t>
            </a:r>
            <a:r>
              <a:rPr lang="en-US" sz="2000" b="1" dirty="0" smtClean="0"/>
              <a:t>= λ/µ(µ- </a:t>
            </a:r>
            <a:r>
              <a:rPr lang="en-US" sz="2000" b="1" dirty="0"/>
              <a:t>λ)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                                      </a:t>
            </a:r>
            <a:r>
              <a:rPr lang="en-US" sz="2000" b="1" dirty="0" smtClean="0"/>
              <a:t>= 25</a:t>
            </a:r>
            <a:r>
              <a:rPr lang="en-US" sz="2000" b="1" dirty="0"/>
              <a:t>/(30(30-25))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                                      </a:t>
            </a:r>
            <a:r>
              <a:rPr lang="en-US" sz="2000" b="1" dirty="0" smtClean="0"/>
              <a:t>= 1/6 </a:t>
            </a:r>
            <a:r>
              <a:rPr lang="en-US" sz="2000" b="1" dirty="0" err="1" smtClean="0"/>
              <a:t>hr</a:t>
            </a:r>
            <a:r>
              <a:rPr lang="en-US" sz="2000" b="1" dirty="0" smtClean="0"/>
              <a:t> = </a:t>
            </a:r>
            <a:r>
              <a:rPr lang="en-US" sz="2000" b="1" dirty="0"/>
              <a:t>10 min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 </a:t>
            </a:r>
            <a:r>
              <a:rPr lang="en-US" sz="2000" b="1" dirty="0" smtClean="0"/>
              <a:t>Expected </a:t>
            </a:r>
            <a:r>
              <a:rPr lang="en-US" sz="2000" b="1" dirty="0"/>
              <a:t>Waiting Time In The </a:t>
            </a:r>
            <a:r>
              <a:rPr lang="en-US" sz="2000" b="1" dirty="0" smtClean="0"/>
              <a:t>System (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s</a:t>
            </a:r>
            <a:r>
              <a:rPr lang="en-US" sz="2000" b="1" dirty="0"/>
              <a:t>) = 1</a:t>
            </a:r>
            <a:r>
              <a:rPr lang="en-US" sz="2000" b="1" dirty="0" smtClean="0"/>
              <a:t>/(</a:t>
            </a:r>
            <a:r>
              <a:rPr lang="en-US" sz="2000" b="1" dirty="0"/>
              <a:t>µ- λ)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                                               </a:t>
            </a:r>
            <a:r>
              <a:rPr lang="en-US" sz="2000" b="1" dirty="0" smtClean="0"/>
              <a:t>= 1</a:t>
            </a:r>
            <a:r>
              <a:rPr lang="en-US" sz="2000" b="1" dirty="0"/>
              <a:t>/(30-25)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                                               </a:t>
            </a:r>
            <a:r>
              <a:rPr lang="en-US" sz="2000" b="1" dirty="0" smtClean="0"/>
              <a:t>= 1/5 </a:t>
            </a:r>
            <a:r>
              <a:rPr lang="en-US" sz="2000" b="1" dirty="0" err="1" smtClean="0"/>
              <a:t>hr</a:t>
            </a:r>
            <a:r>
              <a:rPr lang="en-US" sz="2000" b="1" dirty="0" smtClean="0"/>
              <a:t> = </a:t>
            </a:r>
            <a:r>
              <a:rPr lang="en-US" sz="2000" b="1" dirty="0"/>
              <a:t>12 min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 </a:t>
            </a:r>
            <a:r>
              <a:rPr lang="en-US" sz="2000" b="1" dirty="0" smtClean="0"/>
              <a:t>Utilization </a:t>
            </a:r>
            <a:r>
              <a:rPr lang="en-US" sz="2000" b="1" dirty="0"/>
              <a:t>Ratio = </a:t>
            </a:r>
            <a:r>
              <a:rPr lang="en-US" sz="2000" b="1" dirty="0" smtClean="0"/>
              <a:t>λ/µ = 25/30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</a:t>
            </a:r>
            <a:r>
              <a:rPr lang="en-US" sz="2000" b="1" dirty="0" smtClean="0"/>
              <a:t> = 0.8334 = </a:t>
            </a:r>
            <a:r>
              <a:rPr lang="en-US" sz="2000" b="1" dirty="0"/>
              <a:t>83.34</a:t>
            </a:r>
            <a:r>
              <a:rPr lang="en-US" sz="2000" b="1" dirty="0" smtClean="0"/>
              <a:t>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532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7772400" cy="433965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0070C0"/>
                </a:solidFill>
              </a:rPr>
              <a:t>Question 2.</a:t>
            </a:r>
            <a:r>
              <a:rPr lang="en-US" sz="2000" b="1" i="1" dirty="0" smtClean="0"/>
              <a:t> </a:t>
            </a:r>
            <a:r>
              <a:rPr lang="en-US" sz="2000" dirty="0"/>
              <a:t>Assume that at a bank teller window the customer arrives at a average rate of 20 per hour according to </a:t>
            </a:r>
            <a:r>
              <a:rPr lang="en-US" sz="2000" dirty="0" err="1"/>
              <a:t>poission</a:t>
            </a:r>
            <a:r>
              <a:rPr lang="en-US" sz="2000" dirty="0"/>
              <a:t> distribution .Assume also that the bank teller spends an distributed customers who arrive from  an infinite population are served on  a first come first services basis and there is no limit to possible queue length.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1.what is the value of utilization factor?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2.What is the expected waiting time in the system per customer?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3.what is the probability of zero customer in the system?</a:t>
            </a:r>
          </a:p>
        </p:txBody>
      </p:sp>
    </p:spTree>
    <p:extLst>
      <p:ext uri="{BB962C8B-B14F-4D97-AF65-F5344CB8AC3E}">
        <p14:creationId xmlns:p14="http://schemas.microsoft.com/office/powerpoint/2010/main" val="1514798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143000"/>
            <a:ext cx="7543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</a:rPr>
              <a:t>Solution: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Arrival </a:t>
            </a:r>
            <a:r>
              <a:rPr lang="en-US" sz="2000" b="1" dirty="0" smtClean="0"/>
              <a:t>rate, λ = 20 customers </a:t>
            </a:r>
            <a:r>
              <a:rPr lang="en-US" sz="2000" b="1" dirty="0"/>
              <a:t>per hour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Service </a:t>
            </a:r>
            <a:r>
              <a:rPr lang="en-US" sz="2000" b="1" dirty="0" smtClean="0"/>
              <a:t>rate, µ = </a:t>
            </a:r>
            <a:r>
              <a:rPr lang="en-US" sz="2000" b="1" dirty="0"/>
              <a:t>30 </a:t>
            </a:r>
            <a:r>
              <a:rPr lang="en-US" sz="2000" b="1" dirty="0" smtClean="0"/>
              <a:t>customers per </a:t>
            </a:r>
            <a:r>
              <a:rPr lang="en-US" sz="2000" b="1" dirty="0"/>
              <a:t>hour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1</a:t>
            </a:r>
            <a:r>
              <a:rPr lang="en-US" sz="2000" b="1" dirty="0" smtClean="0"/>
              <a:t>. </a:t>
            </a:r>
            <a:r>
              <a:rPr lang="en-US" sz="2000" b="1" dirty="0"/>
              <a:t>Utilization </a:t>
            </a:r>
            <a:r>
              <a:rPr lang="en-US" sz="2000" b="1" dirty="0" smtClean="0"/>
              <a:t>Factor</a:t>
            </a:r>
            <a:r>
              <a:rPr lang="en-US" sz="2000" b="1" dirty="0"/>
              <a:t>, </a:t>
            </a:r>
            <a:r>
              <a:rPr lang="el-GR" sz="2000" b="1" dirty="0" smtClean="0">
                <a:latin typeface="Times New Roman"/>
                <a:cs typeface="Times New Roman"/>
              </a:rPr>
              <a:t>ρ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λ/µ = </a:t>
            </a:r>
            <a:r>
              <a:rPr lang="en-US" sz="2000" b="1" dirty="0"/>
              <a:t>20/30 </a:t>
            </a:r>
            <a:r>
              <a:rPr lang="en-US" sz="2000" b="1" dirty="0" smtClean="0"/>
              <a:t>= </a:t>
            </a:r>
            <a:r>
              <a:rPr lang="en-US" sz="2000" b="1" dirty="0"/>
              <a:t>2/3                            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</a:t>
            </a:r>
            <a:r>
              <a:rPr lang="en-US" sz="2000" b="1" dirty="0" smtClean="0"/>
              <a:t>2</a:t>
            </a:r>
            <a:r>
              <a:rPr lang="en-US" sz="2000" b="1" dirty="0"/>
              <a:t>. Expected Waiting Time In The System (</a:t>
            </a:r>
            <a:r>
              <a:rPr lang="en-US" sz="2000" b="1" dirty="0" err="1"/>
              <a:t>W</a:t>
            </a:r>
            <a:r>
              <a:rPr lang="en-US" sz="2000" b="1" baseline="-25000" dirty="0" err="1"/>
              <a:t>s</a:t>
            </a:r>
            <a:r>
              <a:rPr lang="en-US" sz="2000" b="1" dirty="0"/>
              <a:t>) </a:t>
            </a:r>
            <a:r>
              <a:rPr lang="en-US" sz="2000" b="1" dirty="0" smtClean="0"/>
              <a:t>= 1/(</a:t>
            </a:r>
            <a:r>
              <a:rPr lang="en-US" sz="2000" b="1" dirty="0"/>
              <a:t>µ- λ)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                                                   </a:t>
            </a:r>
            <a:r>
              <a:rPr lang="en-US" sz="2000" b="1" dirty="0" smtClean="0"/>
              <a:t>    = 1</a:t>
            </a:r>
            <a:r>
              <a:rPr lang="en-US" sz="2000" b="1" dirty="0"/>
              <a:t>/(30-20)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                                                   </a:t>
            </a:r>
            <a:r>
              <a:rPr lang="en-US" sz="2000" b="1" dirty="0" smtClean="0"/>
              <a:t>    = 1/10 </a:t>
            </a:r>
            <a:r>
              <a:rPr lang="en-US" sz="2000" b="1" dirty="0"/>
              <a:t>hour </a:t>
            </a:r>
            <a:endParaRPr lang="en-US" sz="2000" b="1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	</a:t>
            </a:r>
            <a:r>
              <a:rPr lang="en-US" sz="2000" b="1" dirty="0" smtClean="0"/>
              <a:t>				                  = </a:t>
            </a:r>
            <a:r>
              <a:rPr lang="en-US" sz="2000" b="1" dirty="0"/>
              <a:t>6 min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/>
              <a:t>     3</a:t>
            </a:r>
            <a:r>
              <a:rPr lang="en-US" sz="2000" b="1" dirty="0"/>
              <a:t>. Probability of zero customers in the </a:t>
            </a:r>
            <a:r>
              <a:rPr lang="en-US" sz="2000" b="1" dirty="0" smtClean="0"/>
              <a:t>system, P</a:t>
            </a:r>
            <a:r>
              <a:rPr lang="en-US" sz="2000" b="1" baseline="-25000" dirty="0" smtClean="0"/>
              <a:t>0 </a:t>
            </a:r>
            <a:r>
              <a:rPr lang="en-US" sz="2000" b="1" dirty="0" smtClean="0"/>
              <a:t>= </a:t>
            </a:r>
            <a:r>
              <a:rPr lang="en-US" sz="2000" b="1" dirty="0"/>
              <a:t>1 – </a:t>
            </a:r>
            <a:r>
              <a:rPr lang="el-GR" sz="2000" b="1" dirty="0" smtClean="0">
                <a:latin typeface="Times New Roman"/>
                <a:cs typeface="Times New Roman"/>
              </a:rPr>
              <a:t>ρ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                                                                                 </a:t>
            </a:r>
            <a:r>
              <a:rPr lang="en-US" sz="2000" b="1" dirty="0" smtClean="0"/>
              <a:t>  = 1- </a:t>
            </a:r>
            <a:r>
              <a:rPr lang="en-US" sz="2000" b="1" dirty="0"/>
              <a:t>2/3 </a:t>
            </a:r>
            <a:endParaRPr lang="en-US" sz="2000" b="1" dirty="0" smtClean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	</a:t>
            </a:r>
            <a:r>
              <a:rPr lang="en-US" sz="2000" b="1" dirty="0" smtClean="0"/>
              <a:t>					            = </a:t>
            </a:r>
            <a:r>
              <a:rPr lang="en-US" sz="2000" b="1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498758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7772400" cy="572464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0070C0"/>
                </a:solidFill>
              </a:rPr>
              <a:t>Question 3.</a:t>
            </a:r>
            <a:r>
              <a:rPr lang="en-US" sz="2000" b="1" i="1" dirty="0" smtClean="0"/>
              <a:t> </a:t>
            </a:r>
            <a:r>
              <a:rPr lang="en-US" sz="2000" dirty="0" err="1"/>
              <a:t>Abc</a:t>
            </a:r>
            <a:r>
              <a:rPr lang="en-US" sz="2000" dirty="0"/>
              <a:t> company has one hob regrinding machine. The hobs needing grinding are sent from company’s tool crib to this machine which is operated one shift per day of 8 hours duration. It takes on the average half an hour to regrind a hob. The arrival of hobs is random with an average of 8 hobs per shift.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1. Calculate </a:t>
            </a:r>
            <a:r>
              <a:rPr lang="en-US" sz="2000" dirty="0"/>
              <a:t>the present utilization of hob regrinding machine.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2. What </a:t>
            </a:r>
            <a:r>
              <a:rPr lang="en-US" sz="2000" dirty="0"/>
              <a:t>is average time for the hob to be in the regrinding section?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3</a:t>
            </a:r>
            <a:r>
              <a:rPr lang="en-US" sz="2000" dirty="0" smtClean="0"/>
              <a:t>. The </a:t>
            </a:r>
            <a:r>
              <a:rPr lang="en-US" sz="2000" dirty="0"/>
              <a:t>management is prepared to recruit another grinding operator when the utilization of the machine increases to 80%. What should the arrival rate of hobs then be?</a:t>
            </a:r>
          </a:p>
        </p:txBody>
      </p:sp>
    </p:spTree>
    <p:extLst>
      <p:ext uri="{BB962C8B-B14F-4D97-AF65-F5344CB8AC3E}">
        <p14:creationId xmlns:p14="http://schemas.microsoft.com/office/powerpoint/2010/main" val="108408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6106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</a:rPr>
              <a:t>Solution: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/>
              <a:t>Let us calculate arrival rate and service rate per shift of 8 hours.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Arrival </a:t>
            </a:r>
            <a:r>
              <a:rPr lang="en-US" sz="2000" b="1" dirty="0" smtClean="0"/>
              <a:t>rate, λ = 8/shift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Service </a:t>
            </a:r>
            <a:r>
              <a:rPr lang="en-US" sz="2000" b="1" dirty="0" smtClean="0"/>
              <a:t>rate, µ = 8x60/30 = 16/shift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1. Percentage  </a:t>
            </a:r>
            <a:r>
              <a:rPr lang="en-US" sz="2000" b="1" dirty="0"/>
              <a:t>of the time the machine is </a:t>
            </a:r>
            <a:r>
              <a:rPr lang="en-US" sz="2000" b="1" dirty="0" smtClean="0"/>
              <a:t>busy,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 = arrival </a:t>
            </a:r>
            <a:r>
              <a:rPr lang="en-US" sz="2000" b="1" dirty="0"/>
              <a:t>rate/service </a:t>
            </a:r>
            <a:r>
              <a:rPr lang="en-US" sz="2000" b="1" dirty="0" smtClean="0"/>
              <a:t>rate = 8/16 = 0.50 = 50</a:t>
            </a:r>
            <a:r>
              <a:rPr lang="en-US" sz="2000" b="1" dirty="0"/>
              <a:t>%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2. Average </a:t>
            </a:r>
            <a:r>
              <a:rPr lang="en-US" sz="2000" b="1" dirty="0"/>
              <a:t>time for the hob to be in the grinding </a:t>
            </a:r>
            <a:r>
              <a:rPr lang="en-US" sz="2000" b="1" dirty="0" smtClean="0"/>
              <a:t>section, i.e., 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average </a:t>
            </a:r>
            <a:r>
              <a:rPr lang="en-US" sz="2000" b="1" dirty="0"/>
              <a:t>time in the queue </a:t>
            </a:r>
            <a:r>
              <a:rPr lang="en-US" sz="2000" b="1" dirty="0" smtClean="0"/>
              <a:t>system, </a:t>
            </a:r>
            <a:endParaRPr lang="en-US" sz="2000" b="1" baseline="-25000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W</a:t>
            </a:r>
            <a:r>
              <a:rPr lang="en-US" sz="2000" b="1" baseline="-25000" dirty="0" err="1" smtClean="0"/>
              <a:t>s</a:t>
            </a:r>
            <a:r>
              <a:rPr lang="en-US" sz="2000" b="1" dirty="0" smtClean="0"/>
              <a:t> = 1</a:t>
            </a:r>
            <a:r>
              <a:rPr lang="en-US" sz="2000" b="1" dirty="0"/>
              <a:t>/( µ- λ</a:t>
            </a:r>
            <a:r>
              <a:rPr lang="en-US" sz="2000" b="1" dirty="0" smtClean="0"/>
              <a:t>) = 1/(16-8) = 1/8 shift = 1/8x8 = 1 </a:t>
            </a:r>
            <a:r>
              <a:rPr lang="en-US" sz="2000" b="1" dirty="0"/>
              <a:t>hour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3. Let  λʹ = arrival </a:t>
            </a:r>
            <a:r>
              <a:rPr lang="en-US" sz="2000" b="1" dirty="0"/>
              <a:t>rate for which utilization of the machine will </a:t>
            </a:r>
            <a:r>
              <a:rPr lang="en-US" sz="2000" b="1" dirty="0" smtClean="0"/>
              <a:t>be 80%,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Therefore</a:t>
            </a:r>
            <a:r>
              <a:rPr lang="en-US" sz="2000" b="1" dirty="0"/>
              <a:t>,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/>
              <a:t>ʹ = λʹ/µ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i.e., λʹ = </a:t>
            </a:r>
            <a:r>
              <a:rPr lang="en-US" sz="2000" b="1" dirty="0" err="1" smtClean="0"/>
              <a:t>P</a:t>
            </a:r>
            <a:r>
              <a:rPr lang="en-US" sz="2000" b="1" baseline="-25000" dirty="0" err="1" smtClean="0"/>
              <a:t>b</a:t>
            </a:r>
            <a:r>
              <a:rPr lang="en-US" sz="2000" b="1" dirty="0" smtClean="0">
                <a:latin typeface="Times New Roman"/>
                <a:cs typeface="Times New Roman"/>
              </a:rPr>
              <a:t>ʹ</a:t>
            </a:r>
            <a:r>
              <a:rPr lang="en-US" sz="2000" b="1" dirty="0" smtClean="0"/>
              <a:t>. µ = 0.80x16 = 12.8 </a:t>
            </a:r>
            <a:r>
              <a:rPr lang="en-US" sz="2000" b="1" dirty="0"/>
              <a:t>per shift.</a:t>
            </a:r>
          </a:p>
        </p:txBody>
      </p:sp>
    </p:spTree>
    <p:extLst>
      <p:ext uri="{BB962C8B-B14F-4D97-AF65-F5344CB8AC3E}">
        <p14:creationId xmlns:p14="http://schemas.microsoft.com/office/powerpoint/2010/main" val="153088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7772400" cy="3416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0070C0"/>
                </a:solidFill>
              </a:rPr>
              <a:t>Question 4.</a:t>
            </a:r>
            <a:r>
              <a:rPr lang="en-US" sz="2000" b="1" i="1" dirty="0" smtClean="0"/>
              <a:t> </a:t>
            </a:r>
            <a:r>
              <a:rPr lang="en-US" sz="2000" dirty="0"/>
              <a:t>A television repairman finds that the time spent on his jobs has an </a:t>
            </a:r>
            <a:r>
              <a:rPr lang="en-US" sz="2000" dirty="0" smtClean="0"/>
              <a:t>exponential </a:t>
            </a:r>
            <a:r>
              <a:rPr lang="en-US" sz="2000" dirty="0"/>
              <a:t>distribution with a mean of 30 minutes. If he repairs sets in the order in which they came in, and if the arrival of sets follow a passion distribution approximately with an average rate of 10 per </a:t>
            </a:r>
            <a:r>
              <a:rPr lang="en-US" sz="2000" dirty="0" smtClean="0"/>
              <a:t>8-hour </a:t>
            </a:r>
            <a:r>
              <a:rPr lang="en-US" sz="2000" dirty="0"/>
              <a:t>day, what is the repairman’s expected idle time each day? How many jobs are ahead of the average set just brought in?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188" y="4572000"/>
            <a:ext cx="4572000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</a:rPr>
              <a:t>Solution: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From data of problem, we have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λ = 10/8 = 5/4 sets per hour;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μ = (1/30)60 = 2 sets per hour</a:t>
            </a:r>
          </a:p>
        </p:txBody>
      </p:sp>
    </p:spTree>
    <p:extLst>
      <p:ext uri="{BB962C8B-B14F-4D97-AF65-F5344CB8AC3E}">
        <p14:creationId xmlns:p14="http://schemas.microsoft.com/office/powerpoint/2010/main" val="2030388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635000" algn="l"/>
                <a:tab pos="854075" algn="l"/>
              </a:tabLst>
            </a:pPr>
            <a:endParaRPr lang="en-US" sz="20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914400"/>
            <a:ext cx="8686800" cy="241300"/>
            <a:chOff x="384" y="625"/>
            <a:chExt cx="4992" cy="1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485" name="Picture 5" descr="bd15156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486" name="Picture 6" descr="bd15034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487" name="Picture 7" descr="bd21319_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76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M/M/1 Queuing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79248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1" dirty="0">
                <a:solidFill>
                  <a:srgbClr val="0070C0"/>
                </a:solidFill>
              </a:rPr>
              <a:t>Solution: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/>
              <a:t>(i) Expected </a:t>
            </a:r>
            <a:r>
              <a:rPr lang="en-US" sz="2000" b="1" dirty="0"/>
              <a:t>idle time of repairmen each </a:t>
            </a:r>
            <a:r>
              <a:rPr lang="en-US" sz="2000" b="1" dirty="0" smtClean="0"/>
              <a:t>day: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/>
              <a:t>    Number </a:t>
            </a:r>
            <a:r>
              <a:rPr lang="en-US" sz="2000" b="1" dirty="0"/>
              <a:t>of </a:t>
            </a:r>
            <a:r>
              <a:rPr lang="en-US" sz="2000" b="1" dirty="0" smtClean="0"/>
              <a:t>hours </a:t>
            </a:r>
            <a:r>
              <a:rPr lang="en-US" sz="2000" b="1" dirty="0"/>
              <a:t>for a repairman remains busy in </a:t>
            </a:r>
            <a:r>
              <a:rPr lang="en-US" sz="2000" b="1" dirty="0" smtClean="0"/>
              <a:t>8-hour day    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</a:t>
            </a:r>
            <a:r>
              <a:rPr lang="en-US" sz="2000" b="1" dirty="0" smtClean="0"/>
              <a:t>   (traffic intensity</a:t>
            </a:r>
            <a:r>
              <a:rPr lang="en-US" sz="2000" b="1" dirty="0"/>
              <a:t>) is given by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   (8) (λ/μ</a:t>
            </a:r>
            <a:r>
              <a:rPr lang="en-US" sz="2000" b="1" dirty="0" smtClean="0"/>
              <a:t>) = (</a:t>
            </a:r>
            <a:r>
              <a:rPr lang="en-US" sz="2000" b="1" dirty="0"/>
              <a:t>8) (5/8</a:t>
            </a:r>
            <a:r>
              <a:rPr lang="en-US" sz="2000" b="1" dirty="0" smtClean="0"/>
              <a:t>) = </a:t>
            </a:r>
            <a:r>
              <a:rPr lang="en-US" sz="2000" b="1" dirty="0"/>
              <a:t>5 </a:t>
            </a:r>
            <a:r>
              <a:rPr lang="en-US" sz="2000" b="1" dirty="0" smtClean="0"/>
              <a:t>hours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/>
              <a:t>    Hence, </a:t>
            </a:r>
            <a:r>
              <a:rPr lang="en-US" sz="2000" b="1" dirty="0"/>
              <a:t>the idle time for a repairman in an </a:t>
            </a:r>
            <a:r>
              <a:rPr lang="en-US" sz="2000" b="1" dirty="0" smtClean="0"/>
              <a:t>8-hour </a:t>
            </a:r>
            <a:r>
              <a:rPr lang="en-US" sz="2000" b="1" dirty="0"/>
              <a:t>day will </a:t>
            </a:r>
            <a:r>
              <a:rPr lang="en-US" sz="2000" b="1" dirty="0" smtClean="0"/>
              <a:t>be: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</a:t>
            </a:r>
            <a:r>
              <a:rPr lang="en-US" sz="2000" b="1" dirty="0" smtClean="0"/>
              <a:t>   (</a:t>
            </a:r>
            <a:r>
              <a:rPr lang="en-US" sz="2000" b="1" dirty="0"/>
              <a:t>8-5) </a:t>
            </a:r>
            <a:r>
              <a:rPr lang="en-US" sz="2000" b="1" dirty="0" smtClean="0"/>
              <a:t>= 3 hours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(</a:t>
            </a:r>
            <a:r>
              <a:rPr lang="en-US" sz="2000" b="1" dirty="0" smtClean="0"/>
              <a:t>ii) Expected </a:t>
            </a:r>
            <a:r>
              <a:rPr lang="en-US" sz="2000" b="1" dirty="0"/>
              <a:t>(or average) number of TV </a:t>
            </a:r>
            <a:r>
              <a:rPr lang="en-US" sz="2000" b="1" dirty="0" smtClean="0"/>
              <a:t>sets </a:t>
            </a:r>
            <a:r>
              <a:rPr lang="en-US" sz="2000" b="1" dirty="0"/>
              <a:t>in the </a:t>
            </a:r>
            <a:r>
              <a:rPr lang="en-US" sz="2000" b="1" dirty="0" smtClean="0"/>
              <a:t>system,</a:t>
            </a:r>
            <a:endParaRPr lang="en-US" sz="20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/>
              <a:t>    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</a:t>
            </a:r>
            <a:r>
              <a:rPr lang="en-US" sz="2000" b="1" baseline="-25000" dirty="0" err="1" smtClean="0"/>
              <a:t>s</a:t>
            </a:r>
            <a:r>
              <a:rPr lang="en-US" sz="2000" b="1" dirty="0" smtClean="0"/>
              <a:t> </a:t>
            </a:r>
            <a:r>
              <a:rPr lang="en-US" sz="2000" b="1" dirty="0"/>
              <a:t>= λ</a:t>
            </a:r>
            <a:r>
              <a:rPr lang="en-US" sz="2000" b="1" dirty="0" smtClean="0"/>
              <a:t>/(μ-λ) </a:t>
            </a:r>
            <a:r>
              <a:rPr lang="en-US" sz="2000" b="1" dirty="0"/>
              <a:t>= </a:t>
            </a:r>
            <a:r>
              <a:rPr lang="en-US" sz="2000" b="1" dirty="0" smtClean="0"/>
              <a:t>(5/4)/(2-</a:t>
            </a:r>
            <a:r>
              <a:rPr lang="en-US" sz="2000" b="1" dirty="0"/>
              <a:t>(5/4</a:t>
            </a:r>
            <a:r>
              <a:rPr lang="en-US" sz="2000" b="1" dirty="0" smtClean="0"/>
              <a:t>)) = 5/3 = 2 TV sets (</a:t>
            </a:r>
            <a:r>
              <a:rPr lang="en-US" sz="2000" b="1" dirty="0"/>
              <a:t>APPROX.) </a:t>
            </a:r>
          </a:p>
        </p:txBody>
      </p:sp>
    </p:spTree>
    <p:extLst>
      <p:ext uri="{BB962C8B-B14F-4D97-AF65-F5344CB8AC3E}">
        <p14:creationId xmlns:p14="http://schemas.microsoft.com/office/powerpoint/2010/main" val="242655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843</TotalTime>
  <Words>1048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Office Theme</vt:lpstr>
      <vt:lpstr>M/M/1 Queuing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Theory</dc:title>
  <dc:creator>Student</dc:creator>
  <cp:lastModifiedBy>KM Hasan</cp:lastModifiedBy>
  <cp:revision>249</cp:revision>
  <dcterms:created xsi:type="dcterms:W3CDTF">2013-01-16T07:16:11Z</dcterms:created>
  <dcterms:modified xsi:type="dcterms:W3CDTF">2017-01-18T10:04:12Z</dcterms:modified>
</cp:coreProperties>
</file>