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8"/>
  </p:notesMasterIdLst>
  <p:sldIdLst>
    <p:sldId id="256" r:id="rId3"/>
    <p:sldId id="348" r:id="rId4"/>
    <p:sldId id="272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45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3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9FEDE-A3BC-44CD-AB21-4F2916D91AB9}" type="datetimeFigureOut">
              <a:rPr lang="en-US" smtClean="0"/>
              <a:pPr/>
              <a:t>12/18/2016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240FB-D0A9-4DB0-9A92-5D5855453E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82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27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240FB-D0A9-4DB0-9A92-5D5855453E0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6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474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3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23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44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88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348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26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0431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73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22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65F08E4-B66B-4AE6-B084-1CBBCF652BE6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D4B7391-49E1-4E4B-A874-D0AE728DD5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6563-5996-4096-A0D5-224AB286F14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BCDA-31B5-4016-8BC8-687270791B4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61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590800"/>
            <a:ext cx="8686800" cy="1295400"/>
          </a:xfrm>
        </p:spPr>
        <p:txBody>
          <a:bodyPr/>
          <a:lstStyle/>
          <a:p>
            <a:pPr algn="ctr"/>
            <a:r>
              <a:rPr lang="en-US" dirty="0" smtClean="0"/>
              <a:t>M/M/s </a:t>
            </a:r>
            <a:r>
              <a:rPr lang="en-US" dirty="0"/>
              <a:t>Queuing System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8600" y="901700"/>
            <a:ext cx="8686800" cy="241300"/>
            <a:chOff x="384" y="625"/>
            <a:chExt cx="4992" cy="15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7" name="Picture 6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8" name="Picture 7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6" name="Picture 8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10" name="Rectangle 9"/>
          <p:cNvSpPr/>
          <p:nvPr/>
        </p:nvSpPr>
        <p:spPr>
          <a:xfrm>
            <a:off x="1143000" y="5943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/>
              <a:t>“Delay is the enemy of efficiency”  and “Waiting is the enemy of utilization”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Problems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G\CUET Documents\Queueing\20161217_20122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229600" cy="547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2229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Problems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pic>
        <p:nvPicPr>
          <p:cNvPr id="4098" name="Picture 2" descr="D:\G\CUET Documents\Queueing\20161217_20125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229600" cy="44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517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Problems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pic>
        <p:nvPicPr>
          <p:cNvPr id="5123" name="Picture 3" descr="D:\G\CUET Documents\Queueing\20161217_20455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458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12449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Problems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pic>
        <p:nvPicPr>
          <p:cNvPr id="6147" name="Picture 3" descr="D:\G\CUET Documents\Queueing\20161217_20223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575" y="1295400"/>
            <a:ext cx="83976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8841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Problems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pic>
        <p:nvPicPr>
          <p:cNvPr id="7170" name="Picture 2" descr="D:\G\CUET Documents\Queueing\20161217_20175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458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283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5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b="1" dirty="0"/>
              <a:t>Overview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4800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Mean Number of Customers in </a:t>
            </a:r>
            <a:r>
              <a:rPr lang="en-US" b="1" dirty="0" smtClean="0"/>
              <a:t>Queue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Mean </a:t>
            </a:r>
            <a:r>
              <a:rPr lang="en-US" b="1" dirty="0"/>
              <a:t>Number of Customers in </a:t>
            </a:r>
            <a:r>
              <a:rPr lang="en-US" b="1" dirty="0" smtClean="0"/>
              <a:t>System</a:t>
            </a:r>
          </a:p>
          <a:p>
            <a:pPr>
              <a:spcAft>
                <a:spcPts val="1200"/>
              </a:spcAft>
            </a:pPr>
            <a:r>
              <a:rPr lang="en-US" b="1" dirty="0"/>
              <a:t>Mean Waiting Time in </a:t>
            </a:r>
            <a:r>
              <a:rPr lang="en-US" b="1" dirty="0" smtClean="0"/>
              <a:t>Queue</a:t>
            </a:r>
          </a:p>
          <a:p>
            <a:pPr>
              <a:spcAft>
                <a:spcPts val="1200"/>
              </a:spcAft>
            </a:pPr>
            <a:r>
              <a:rPr lang="en-US" b="1" dirty="0"/>
              <a:t>Mean </a:t>
            </a:r>
            <a:r>
              <a:rPr lang="en-US" b="1" dirty="0" smtClean="0"/>
              <a:t>Time Spent in System</a:t>
            </a:r>
          </a:p>
          <a:p>
            <a:pPr>
              <a:spcAft>
                <a:spcPts val="1200"/>
              </a:spcAft>
            </a:pPr>
            <a:r>
              <a:rPr lang="en-US" b="1" dirty="0" smtClean="0"/>
              <a:t>M/M/s Queuing Problems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901700"/>
            <a:ext cx="8686800" cy="241300"/>
            <a:chOff x="384" y="625"/>
            <a:chExt cx="4992" cy="1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4102" name="Picture 6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4103" name="Picture 7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4104" name="Picture 8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46093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1800"/>
                  </a:spcAft>
                  <a:defRPr/>
                </a:pPr>
                <a:r>
                  <a:rPr lang="en-US" sz="2200" b="1" dirty="0" smtClean="0"/>
                  <a:t>Expected Queue Size,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200" b="1" dirty="0" smtClean="0"/>
                  <a:t>:</a:t>
                </a:r>
              </a:p>
              <a:p>
                <a:pPr marL="0" indent="0">
                  <a:lnSpc>
                    <a:spcPct val="90000"/>
                  </a:lnSpc>
                  <a:spcAft>
                    <a:spcPts val="12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20000"/>
                  </a:lnSpc>
                  <a:spcAft>
                    <a:spcPts val="12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20000"/>
                  </a:lnSpc>
                  <a:spcAft>
                    <a:spcPts val="12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20000"/>
                  </a:lnSpc>
                  <a:spcAft>
                    <a:spcPts val="12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20000"/>
                  </a:lnSpc>
                  <a:spcAft>
                    <a:spcPts val="1200"/>
                  </a:spcAft>
                  <a:buNone/>
                  <a:defRPr/>
                </a:pPr>
                <a:r>
                  <a:rPr lang="en-US" b="0" dirty="0" smtClean="0"/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410200"/>
              </a:xfrm>
              <a:blipFill rotWithShape="1">
                <a:blip r:embed="rId3"/>
                <a:stretch>
                  <a:fillRect l="-1255" t="-1240" b="-22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System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410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6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𝜌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/>
                </a:r>
              </a:p>
              <a:p>
                <a:pPr marL="0" indent="0" algn="ctr">
                  <a:lnSpc>
                    <a:spcPct val="16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𝜌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lnSpc>
                    <a:spcPct val="16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!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𝜆𝜇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−1)!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410200"/>
              </a:xfrm>
              <a:blipFill rotWithShape="1">
                <a:blip r:embed="rId3"/>
                <a:stretch>
                  <a:fillRect l="-1255" b="-3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System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338300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95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2400"/>
                  </a:spcAft>
                  <a:defRPr/>
                </a:pPr>
                <a:r>
                  <a:rPr lang="en-US" sz="2200" b="1" dirty="0" smtClean="0"/>
                  <a:t>Mean Number of Customers in System by</a:t>
                </a:r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>
                  <a:lnSpc>
                    <a:spcPct val="90000"/>
                  </a:lnSpc>
                  <a:buFont typeface="Wingdings" pitchFamily="2" charset="2"/>
                  <a:buChar char="Ø"/>
                  <a:defRPr/>
                </a:pPr>
                <a:r>
                  <a:rPr lang="en-US" dirty="0" smtClean="0"/>
                  <a:t>But it will be easier to use Little’s formula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algn="ctr">
                  <a:lnSpc>
                    <a:spcPct val="90000"/>
                  </a:lnSpc>
                  <a:buNone/>
                  <a:defRPr/>
                </a:pPr>
                <a:r>
                  <a:rPr lang="en-US" sz="2200" b="1" dirty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953000"/>
              </a:xfrm>
              <a:blipFill rotWithShape="1">
                <a:blip r:embed="rId3"/>
                <a:stretch>
                  <a:fillRect l="-392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699740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4102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2200" b="1" dirty="0" smtClean="0"/>
                  <a:t>Mean Waiting Time in Queue,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200" b="1" dirty="0" smtClean="0"/>
                  <a:t>: </a:t>
                </a:r>
              </a:p>
              <a:p>
                <a:pPr>
                  <a:lnSpc>
                    <a:spcPct val="90000"/>
                  </a:lnSpc>
                  <a:defRPr/>
                </a:pPr>
                <a:endParaRPr lang="en-US" dirty="0" smtClean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r>
                  <a:rPr lang="en-US" sz="2500" b="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5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en-US" sz="250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5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5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5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25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−1)!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 smtClean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 smtClean="0"/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  <a:defRPr/>
                </a:pPr>
                <a:r>
                  <a:rPr lang="en-US" sz="2200" b="1" dirty="0"/>
                  <a:t>Mean Time Spent in System</a:t>
                </a:r>
                <a:r>
                  <a:rPr lang="en-US" sz="22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200" b="1" i="1" smtClean="0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2200" b="1" dirty="0" smtClean="0"/>
                  <a:t>: </a:t>
                </a:r>
                <a:endParaRPr lang="en-US" sz="2200" b="1" dirty="0"/>
              </a:p>
              <a:p>
                <a:pPr>
                  <a:lnSpc>
                    <a:spcPct val="90000"/>
                  </a:lnSpc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r>
                  <a:rPr lang="en-US" sz="25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  <m:r>
                      <a:rPr lang="en-US" sz="25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  <m:r>
                      <a:rPr lang="en-US" sz="2500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5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5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sz="25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5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25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sz="2500" i="1">
                                <a:latin typeface="Cambria Math"/>
                              </a:rPr>
                              <m:t>−1)!</m:t>
                            </m:r>
                            <m:sSup>
                              <m:sSupPr>
                                <m:ctrlP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5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b>
                      <m:sSubPr>
                        <m:ctrlPr>
                          <a:rPr lang="en-US" sz="2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 smtClean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 smtClean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r>
                  <a:rPr lang="en-US" dirty="0" smtClean="0"/>
                  <a:t/>
                </a:r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5410200"/>
              </a:xfrm>
              <a:blipFill rotWithShape="1">
                <a:blip r:embed="rId3"/>
                <a:stretch>
                  <a:fillRect l="-1255" t="-1691" b="-29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System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679149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9530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1800"/>
                  </a:spcAft>
                  <a:defRPr/>
                </a:pPr>
                <a:r>
                  <a:rPr lang="en-US" sz="2200" b="1" dirty="0" smtClean="0"/>
                  <a:t>Mean </a:t>
                </a:r>
                <a:r>
                  <a:rPr lang="en-US" sz="2200" b="1" dirty="0"/>
                  <a:t>Number of Customers in </a:t>
                </a:r>
                <a:r>
                  <a:rPr lang="en-US" sz="2200" b="1" dirty="0" smtClean="0"/>
                  <a:t>System,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𝑵</m:t>
                    </m:r>
                  </m:oMath>
                </a14:m>
                <a:r>
                  <a:rPr lang="en-US" sz="2200" b="1" dirty="0" smtClean="0"/>
                  <a:t>: </a:t>
                </a:r>
                <a:endParaRPr lang="en-US" sz="2200" b="1" dirty="0"/>
              </a:p>
              <a:p>
                <a:pPr marL="0" indent="0">
                  <a:lnSpc>
                    <a:spcPct val="90000"/>
                  </a:lnSpc>
                  <a:buNone/>
                  <a:defRPr/>
                </a:pPr>
                <a:r>
                  <a:rPr lang="en-US" sz="2200" b="1" dirty="0" smtClean="0"/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𝜆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𝜆𝜇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</a:rPr>
                              <m:t>−1)!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lnSpc>
                    <a:spcPct val="150000"/>
                  </a:lnSpc>
                  <a:spcAft>
                    <a:spcPts val="600"/>
                  </a:spcAft>
                  <a:buNone/>
                  <a:defRPr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!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 smtClean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r>
                  <a:rPr lang="en-US" dirty="0" smtClean="0"/>
                  <a:t/>
                </a:r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953000"/>
              </a:xfrm>
              <a:blipFill rotWithShape="1">
                <a:blip r:embed="rId3"/>
                <a:stretch>
                  <a:fillRect l="-1255" t="-1970" b="-38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System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93873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</a:t>
            </a:r>
            <a:r>
              <a:rPr lang="en-US" sz="3600" b="1" dirty="0" smtClean="0"/>
              <a:t>Problems</a:t>
            </a:r>
            <a:endParaRPr lang="en-US" sz="36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D:\G\CUET Documents\Queueing\20161217_20110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548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1578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  <a:noFill/>
          <a:ln/>
        </p:spPr>
        <p:txBody>
          <a:bodyPr/>
          <a:lstStyle/>
          <a:p>
            <a:r>
              <a:rPr lang="en-US" sz="3600" b="1" dirty="0"/>
              <a:t>M/M/s Queuing Problems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" y="1054100"/>
            <a:ext cx="8686800" cy="241300"/>
            <a:chOff x="384" y="625"/>
            <a:chExt cx="4992" cy="15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84" y="625"/>
              <a:ext cx="4992" cy="144"/>
              <a:chOff x="384" y="625"/>
              <a:chExt cx="4992" cy="144"/>
            </a:xfrm>
          </p:grpSpPr>
          <p:pic>
            <p:nvPicPr>
              <p:cNvPr id="2055" name="Picture 7" descr="bd15156_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84" y="625"/>
                <a:ext cx="4992" cy="82"/>
              </a:xfrm>
              <a:prstGeom prst="rect">
                <a:avLst/>
              </a:prstGeom>
              <a:noFill/>
            </p:spPr>
          </p:pic>
          <p:pic>
            <p:nvPicPr>
              <p:cNvPr id="2056" name="Picture 8" descr="bd15034_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84" y="685"/>
                <a:ext cx="4992" cy="84"/>
              </a:xfrm>
              <a:prstGeom prst="rect">
                <a:avLst/>
              </a:prstGeom>
              <a:noFill/>
            </p:spPr>
          </p:pic>
        </p:grpSp>
        <p:pic>
          <p:nvPicPr>
            <p:cNvPr id="2057" name="Picture 9" descr="bd21319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4" y="728"/>
              <a:ext cx="4992" cy="48"/>
            </a:xfrm>
            <a:prstGeom prst="rect">
              <a:avLst/>
            </a:prstGeom>
            <a:noFill/>
          </p:spPr>
        </p:pic>
      </p:grp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G\CUET Documents\Queueing\20161217_201152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3297"/>
            <a:ext cx="8229600" cy="548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7762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1050</TotalTime>
  <Words>109</Words>
  <Application>Microsoft Office PowerPoint</Application>
  <PresentationFormat>On-screen Show (4:3)</PresentationFormat>
  <Paragraphs>52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Oriel</vt:lpstr>
      <vt:lpstr>Office Theme</vt:lpstr>
      <vt:lpstr>M/M/s Queuing System</vt:lpstr>
      <vt:lpstr>Overview </vt:lpstr>
      <vt:lpstr>M/M/s Queuing System</vt:lpstr>
      <vt:lpstr>M/M/s Queuing System</vt:lpstr>
      <vt:lpstr>M/M/s Queuing System</vt:lpstr>
      <vt:lpstr>M/M/s Queuing System</vt:lpstr>
      <vt:lpstr>M/M/s Queuing System</vt:lpstr>
      <vt:lpstr>M/M/s Queuing Problems</vt:lpstr>
      <vt:lpstr>M/M/s Queuing Problems</vt:lpstr>
      <vt:lpstr>M/M/s Queuing Problems</vt:lpstr>
      <vt:lpstr>M/M/s Queuing Problems</vt:lpstr>
      <vt:lpstr>M/M/s Queuing Problems</vt:lpstr>
      <vt:lpstr>M/M/s Queuing Problems</vt:lpstr>
      <vt:lpstr>M/M/s Queuing Problems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Theory</dc:title>
  <dc:creator>Student</dc:creator>
  <cp:lastModifiedBy>USER</cp:lastModifiedBy>
  <cp:revision>160</cp:revision>
  <dcterms:created xsi:type="dcterms:W3CDTF">2013-01-16T07:16:11Z</dcterms:created>
  <dcterms:modified xsi:type="dcterms:W3CDTF">2016-12-18T20:21:01Z</dcterms:modified>
</cp:coreProperties>
</file>