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67" r:id="rId4"/>
    <p:sldId id="259" r:id="rId5"/>
    <p:sldId id="260" r:id="rId6"/>
    <p:sldId id="266" r:id="rId7"/>
    <p:sldId id="269" r:id="rId8"/>
    <p:sldId id="268" r:id="rId9"/>
    <p:sldId id="271" r:id="rId10"/>
    <p:sldId id="263" r:id="rId11"/>
    <p:sldId id="278" r:id="rId12"/>
    <p:sldId id="277" r:id="rId13"/>
    <p:sldId id="276" r:id="rId14"/>
    <p:sldId id="262" r:id="rId15"/>
    <p:sldId id="279" r:id="rId16"/>
    <p:sldId id="280"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08" d="100"/>
          <a:sy n="108"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1552E-A1FD-46FB-83D3-C8541010E49F}"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ACE6873-B1AF-4A36-BE59-359CE71993DC}">
      <dgm:prSet custT="1"/>
      <dgm:spPr/>
      <dgm:t>
        <a:bodyPr/>
        <a:lstStyle/>
        <a:p>
          <a:r>
            <a:rPr lang="tr-TR" sz="1800" b="0" i="0" dirty="0"/>
            <a:t>Bu çalışmada, görüntü işleme algoritmaları kullanılarak araç üzerindeki plakayı bulan bir sistem geliştirilmiştir.</a:t>
          </a:r>
        </a:p>
        <a:p>
          <a:r>
            <a:rPr lang="tr-TR" sz="1800" b="0" i="0" dirty="0"/>
            <a:t>Otopark giriş ve çıkışlarında , trafik kontrolünde , site giriş ve çıkışlarında kullanılmaktadır.</a:t>
          </a:r>
        </a:p>
      </dgm:t>
    </dgm:pt>
    <dgm:pt modelId="{F993A6B8-BA3A-4B4D-A25B-4527BA9E80E8}" type="parTrans" cxnId="{AB18822A-C85A-4982-AF5C-2117509130EB}">
      <dgm:prSet/>
      <dgm:spPr/>
      <dgm:t>
        <a:bodyPr/>
        <a:lstStyle/>
        <a:p>
          <a:endParaRPr lang="en-US"/>
        </a:p>
      </dgm:t>
    </dgm:pt>
    <dgm:pt modelId="{2E6F918E-3B17-42F3-BAED-4B9D560695E6}" type="sibTrans" cxnId="{AB18822A-C85A-4982-AF5C-2117509130EB}">
      <dgm:prSet/>
      <dgm:spPr/>
      <dgm:t>
        <a:bodyPr/>
        <a:lstStyle/>
        <a:p>
          <a:endParaRPr lang="en-US"/>
        </a:p>
      </dgm:t>
    </dgm:pt>
    <dgm:pt modelId="{17605482-CC9E-4F99-A1BD-E4B0DCB7D19C}">
      <dgm:prSet/>
      <dgm:spPr/>
      <dgm:t>
        <a:bodyPr/>
        <a:lstStyle/>
        <a:p>
          <a:r>
            <a:rPr lang="tr-TR" b="0" i="0" dirty="0"/>
            <a:t>Geliştirilen sistem Python programlama dili ve açık kaynak olan </a:t>
          </a:r>
          <a:r>
            <a:rPr lang="tr-TR" b="0" i="0" dirty="0" err="1"/>
            <a:t>OpenCV</a:t>
          </a:r>
          <a:r>
            <a:rPr lang="tr-TR" b="0" i="0" dirty="0"/>
            <a:t> (Açık Kaynak Bilgisayarlı Görme Kütüphanesi) kullanılarak gerçekleştirilmiştir. </a:t>
          </a:r>
        </a:p>
        <a:p>
          <a:r>
            <a:rPr lang="tr-TR" b="0" i="0" dirty="0"/>
            <a:t>Plaka okuma sistemi test edilirken farklı pozisyonlardan ve farklı ortamlardan alınan görüntüler üzerinde denenmiştir.</a:t>
          </a:r>
          <a:endParaRPr lang="en-US" dirty="0"/>
        </a:p>
      </dgm:t>
    </dgm:pt>
    <dgm:pt modelId="{CA4266D3-4A6C-4024-AC3C-9C6BF444766A}" type="parTrans" cxnId="{834B793E-1002-4684-A161-2E74E571E9B1}">
      <dgm:prSet/>
      <dgm:spPr/>
      <dgm:t>
        <a:bodyPr/>
        <a:lstStyle/>
        <a:p>
          <a:endParaRPr lang="en-US"/>
        </a:p>
      </dgm:t>
    </dgm:pt>
    <dgm:pt modelId="{2C061AD6-05E0-46B0-9EA8-412982DDD012}" type="sibTrans" cxnId="{834B793E-1002-4684-A161-2E74E571E9B1}">
      <dgm:prSet/>
      <dgm:spPr/>
      <dgm:t>
        <a:bodyPr/>
        <a:lstStyle/>
        <a:p>
          <a:endParaRPr lang="en-US"/>
        </a:p>
      </dgm:t>
    </dgm:pt>
    <dgm:pt modelId="{93475C82-05EC-47FA-B2C0-E592703C862E}" type="pres">
      <dgm:prSet presAssocID="{5A11552E-A1FD-46FB-83D3-C8541010E49F}" presName="hierChild1" presStyleCnt="0">
        <dgm:presLayoutVars>
          <dgm:chPref val="1"/>
          <dgm:dir/>
          <dgm:animOne val="branch"/>
          <dgm:animLvl val="lvl"/>
          <dgm:resizeHandles/>
        </dgm:presLayoutVars>
      </dgm:prSet>
      <dgm:spPr/>
    </dgm:pt>
    <dgm:pt modelId="{D583F839-6FF8-4961-BDE4-77FE2B9556EE}" type="pres">
      <dgm:prSet presAssocID="{EACE6873-B1AF-4A36-BE59-359CE71993DC}" presName="hierRoot1" presStyleCnt="0"/>
      <dgm:spPr/>
    </dgm:pt>
    <dgm:pt modelId="{7BD198C3-C851-4C93-A3E9-D10875886203}" type="pres">
      <dgm:prSet presAssocID="{EACE6873-B1AF-4A36-BE59-359CE71993DC}" presName="composite" presStyleCnt="0"/>
      <dgm:spPr/>
    </dgm:pt>
    <dgm:pt modelId="{67C19D5F-DD4C-40CB-B48B-847BB273E2A4}" type="pres">
      <dgm:prSet presAssocID="{EACE6873-B1AF-4A36-BE59-359CE71993DC}" presName="background" presStyleLbl="node0" presStyleIdx="0" presStyleCnt="2"/>
      <dgm:spPr/>
    </dgm:pt>
    <dgm:pt modelId="{B7585CB1-4C50-4AEA-83C0-5F860436AD64}" type="pres">
      <dgm:prSet presAssocID="{EACE6873-B1AF-4A36-BE59-359CE71993DC}" presName="text" presStyleLbl="fgAcc0" presStyleIdx="0" presStyleCnt="2" custScaleX="90313" custScaleY="114624">
        <dgm:presLayoutVars>
          <dgm:chPref val="3"/>
        </dgm:presLayoutVars>
      </dgm:prSet>
      <dgm:spPr/>
    </dgm:pt>
    <dgm:pt modelId="{B80424DD-9ED4-49E6-91D0-4088966D5CD8}" type="pres">
      <dgm:prSet presAssocID="{EACE6873-B1AF-4A36-BE59-359CE71993DC}" presName="hierChild2" presStyleCnt="0"/>
      <dgm:spPr/>
    </dgm:pt>
    <dgm:pt modelId="{B1EC8A8F-693C-452A-8DF3-30390922F5B2}" type="pres">
      <dgm:prSet presAssocID="{17605482-CC9E-4F99-A1BD-E4B0DCB7D19C}" presName="hierRoot1" presStyleCnt="0"/>
      <dgm:spPr/>
    </dgm:pt>
    <dgm:pt modelId="{1C4C9B0B-C910-473C-818D-B93A7D73A083}" type="pres">
      <dgm:prSet presAssocID="{17605482-CC9E-4F99-A1BD-E4B0DCB7D19C}" presName="composite" presStyleCnt="0"/>
      <dgm:spPr/>
    </dgm:pt>
    <dgm:pt modelId="{78A0EB70-ED3F-4790-ABF4-1A3914CD0EF3}" type="pres">
      <dgm:prSet presAssocID="{17605482-CC9E-4F99-A1BD-E4B0DCB7D19C}" presName="background" presStyleLbl="node0" presStyleIdx="1" presStyleCnt="2"/>
      <dgm:spPr/>
    </dgm:pt>
    <dgm:pt modelId="{D88DD5CD-DAC4-4430-91C7-54998C3D5113}" type="pres">
      <dgm:prSet presAssocID="{17605482-CC9E-4F99-A1BD-E4B0DCB7D19C}" presName="text" presStyleLbl="fgAcc0" presStyleIdx="1" presStyleCnt="2" custScaleX="103852" custScaleY="112357">
        <dgm:presLayoutVars>
          <dgm:chPref val="3"/>
        </dgm:presLayoutVars>
      </dgm:prSet>
      <dgm:spPr/>
    </dgm:pt>
    <dgm:pt modelId="{A751F1AB-A485-49ED-978B-17B78B318C7D}" type="pres">
      <dgm:prSet presAssocID="{17605482-CC9E-4F99-A1BD-E4B0DCB7D19C}" presName="hierChild2" presStyleCnt="0"/>
      <dgm:spPr/>
    </dgm:pt>
  </dgm:ptLst>
  <dgm:cxnLst>
    <dgm:cxn modelId="{2224290D-3827-4BFB-8803-4C742B8FD64C}" type="presOf" srcId="{17605482-CC9E-4F99-A1BD-E4B0DCB7D19C}" destId="{D88DD5CD-DAC4-4430-91C7-54998C3D5113}" srcOrd="0" destOrd="0" presId="urn:microsoft.com/office/officeart/2005/8/layout/hierarchy1"/>
    <dgm:cxn modelId="{AB18822A-C85A-4982-AF5C-2117509130EB}" srcId="{5A11552E-A1FD-46FB-83D3-C8541010E49F}" destId="{EACE6873-B1AF-4A36-BE59-359CE71993DC}" srcOrd="0" destOrd="0" parTransId="{F993A6B8-BA3A-4B4D-A25B-4527BA9E80E8}" sibTransId="{2E6F918E-3B17-42F3-BAED-4B9D560695E6}"/>
    <dgm:cxn modelId="{834B793E-1002-4684-A161-2E74E571E9B1}" srcId="{5A11552E-A1FD-46FB-83D3-C8541010E49F}" destId="{17605482-CC9E-4F99-A1BD-E4B0DCB7D19C}" srcOrd="1" destOrd="0" parTransId="{CA4266D3-4A6C-4024-AC3C-9C6BF444766A}" sibTransId="{2C061AD6-05E0-46B0-9EA8-412982DDD012}"/>
    <dgm:cxn modelId="{6D060873-E7D7-4A65-9EF5-8118B157EE29}" type="presOf" srcId="{EACE6873-B1AF-4A36-BE59-359CE71993DC}" destId="{B7585CB1-4C50-4AEA-83C0-5F860436AD64}" srcOrd="0" destOrd="0" presId="urn:microsoft.com/office/officeart/2005/8/layout/hierarchy1"/>
    <dgm:cxn modelId="{FBC6ECE2-B01A-4ED4-B09A-C61EE0B96768}" type="presOf" srcId="{5A11552E-A1FD-46FB-83D3-C8541010E49F}" destId="{93475C82-05EC-47FA-B2C0-E592703C862E}" srcOrd="0" destOrd="0" presId="urn:microsoft.com/office/officeart/2005/8/layout/hierarchy1"/>
    <dgm:cxn modelId="{FB491903-1800-4CFE-B6CE-BD29FCC90E7C}" type="presParOf" srcId="{93475C82-05EC-47FA-B2C0-E592703C862E}" destId="{D583F839-6FF8-4961-BDE4-77FE2B9556EE}" srcOrd="0" destOrd="0" presId="urn:microsoft.com/office/officeart/2005/8/layout/hierarchy1"/>
    <dgm:cxn modelId="{170F45EE-3B96-4C9F-86FC-B3F3C818242B}" type="presParOf" srcId="{D583F839-6FF8-4961-BDE4-77FE2B9556EE}" destId="{7BD198C3-C851-4C93-A3E9-D10875886203}" srcOrd="0" destOrd="0" presId="urn:microsoft.com/office/officeart/2005/8/layout/hierarchy1"/>
    <dgm:cxn modelId="{EBC930D4-79EC-4852-B165-22A11C8DD06B}" type="presParOf" srcId="{7BD198C3-C851-4C93-A3E9-D10875886203}" destId="{67C19D5F-DD4C-40CB-B48B-847BB273E2A4}" srcOrd="0" destOrd="0" presId="urn:microsoft.com/office/officeart/2005/8/layout/hierarchy1"/>
    <dgm:cxn modelId="{0737C6D7-5B48-489A-839E-02ECE7BD03A0}" type="presParOf" srcId="{7BD198C3-C851-4C93-A3E9-D10875886203}" destId="{B7585CB1-4C50-4AEA-83C0-5F860436AD64}" srcOrd="1" destOrd="0" presId="urn:microsoft.com/office/officeart/2005/8/layout/hierarchy1"/>
    <dgm:cxn modelId="{1DA7CA9C-6B79-4C5D-8EE3-1242D9E63CA3}" type="presParOf" srcId="{D583F839-6FF8-4961-BDE4-77FE2B9556EE}" destId="{B80424DD-9ED4-49E6-91D0-4088966D5CD8}" srcOrd="1" destOrd="0" presId="urn:microsoft.com/office/officeart/2005/8/layout/hierarchy1"/>
    <dgm:cxn modelId="{C362FE28-A325-4BF0-B1D6-11A6D53A6872}" type="presParOf" srcId="{93475C82-05EC-47FA-B2C0-E592703C862E}" destId="{B1EC8A8F-693C-452A-8DF3-30390922F5B2}" srcOrd="1" destOrd="0" presId="urn:microsoft.com/office/officeart/2005/8/layout/hierarchy1"/>
    <dgm:cxn modelId="{5BEDE040-C7DF-4F44-9805-6694B72AC6F5}" type="presParOf" srcId="{B1EC8A8F-693C-452A-8DF3-30390922F5B2}" destId="{1C4C9B0B-C910-473C-818D-B93A7D73A083}" srcOrd="0" destOrd="0" presId="urn:microsoft.com/office/officeart/2005/8/layout/hierarchy1"/>
    <dgm:cxn modelId="{F14B2613-19E3-468E-9799-8830A9403DA1}" type="presParOf" srcId="{1C4C9B0B-C910-473C-818D-B93A7D73A083}" destId="{78A0EB70-ED3F-4790-ABF4-1A3914CD0EF3}" srcOrd="0" destOrd="0" presId="urn:microsoft.com/office/officeart/2005/8/layout/hierarchy1"/>
    <dgm:cxn modelId="{304AF327-B288-4CBA-A11C-D3F8F509D307}" type="presParOf" srcId="{1C4C9B0B-C910-473C-818D-B93A7D73A083}" destId="{D88DD5CD-DAC4-4430-91C7-54998C3D5113}" srcOrd="1" destOrd="0" presId="urn:microsoft.com/office/officeart/2005/8/layout/hierarchy1"/>
    <dgm:cxn modelId="{2370702A-52C2-4139-8A40-851B9C3EBCA7}" type="presParOf" srcId="{B1EC8A8F-693C-452A-8DF3-30390922F5B2}" destId="{A751F1AB-A485-49ED-978B-17B78B318C7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6BD60-1889-4EF7-96A1-44FF39E69E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99D2B2-0F2C-4EE7-8FBA-D36D12C044CD}">
      <dgm:prSet custT="1"/>
      <dgm:spPr/>
      <dgm:t>
        <a:bodyPr/>
        <a:lstStyle/>
        <a:p>
          <a:pPr>
            <a:lnSpc>
              <a:spcPct val="100000"/>
            </a:lnSpc>
          </a:pPr>
          <a:r>
            <a:rPr lang="tr-TR" sz="1600" dirty="0"/>
            <a:t>Sistemimize alınan bütün fotoğrafların boyutu öncelikle 500x500 boyutlarında sabitlendi ve fark edildi ki siyah çerçevenin kalınlığı genellikle 5 piksel civarında gezinmekte.</a:t>
          </a:r>
          <a:endParaRPr lang="en-US" sz="1600" dirty="0"/>
        </a:p>
      </dgm:t>
    </dgm:pt>
    <dgm:pt modelId="{62C12FC8-30E8-4CD5-8D6C-A0C44D5DB1F4}" type="parTrans" cxnId="{DA24C579-CC05-4854-A82C-7FD993C20466}">
      <dgm:prSet/>
      <dgm:spPr/>
      <dgm:t>
        <a:bodyPr/>
        <a:lstStyle/>
        <a:p>
          <a:endParaRPr lang="en-US"/>
        </a:p>
      </dgm:t>
    </dgm:pt>
    <dgm:pt modelId="{F7ABF78A-AA76-4DFB-8A33-A21FD16738B8}" type="sibTrans" cxnId="{DA24C579-CC05-4854-A82C-7FD993C20466}">
      <dgm:prSet/>
      <dgm:spPr/>
      <dgm:t>
        <a:bodyPr/>
        <a:lstStyle/>
        <a:p>
          <a:endParaRPr lang="en-US"/>
        </a:p>
      </dgm:t>
    </dgm:pt>
    <dgm:pt modelId="{A98578F8-734A-4768-850D-BB442FAC0B62}">
      <dgm:prSet custT="1"/>
      <dgm:spPr/>
      <dgm:t>
        <a:bodyPr/>
        <a:lstStyle/>
        <a:p>
          <a:pPr>
            <a:lnSpc>
              <a:spcPct val="100000"/>
            </a:lnSpc>
          </a:pPr>
          <a:r>
            <a:rPr lang="tr-TR" sz="1600" dirty="0"/>
            <a:t>Bu yüzden yüklenen fotoğraflarda </a:t>
          </a:r>
          <a:r>
            <a:rPr lang="tr-TR" sz="1600" dirty="0" err="1"/>
            <a:t>medianBlurlama</a:t>
          </a:r>
          <a:r>
            <a:rPr lang="tr-TR" sz="1600" dirty="0"/>
            <a:t> işlemi yani gürültü temizliği gerçekleştirilerek rakam ve harflerin daha kolay algılanması sağlandı.</a:t>
          </a:r>
          <a:endParaRPr lang="en-US" sz="1600" dirty="0"/>
        </a:p>
      </dgm:t>
    </dgm:pt>
    <dgm:pt modelId="{70C796D3-E763-4146-A949-8595E92CFD42}" type="parTrans" cxnId="{1B43359F-1ED3-4365-9326-3B1611B93C72}">
      <dgm:prSet/>
      <dgm:spPr/>
      <dgm:t>
        <a:bodyPr/>
        <a:lstStyle/>
        <a:p>
          <a:endParaRPr lang="en-US"/>
        </a:p>
      </dgm:t>
    </dgm:pt>
    <dgm:pt modelId="{2D020B97-CFEA-4688-86A3-B943487EF631}" type="sibTrans" cxnId="{1B43359F-1ED3-4365-9326-3B1611B93C72}">
      <dgm:prSet/>
      <dgm:spPr/>
      <dgm:t>
        <a:bodyPr/>
        <a:lstStyle/>
        <a:p>
          <a:endParaRPr lang="en-US"/>
        </a:p>
      </dgm:t>
    </dgm:pt>
    <dgm:pt modelId="{69109C96-D4D6-4D7A-A831-0ACC2E849B71}">
      <dgm:prSet custT="1"/>
      <dgm:spPr/>
      <dgm:t>
        <a:bodyPr/>
        <a:lstStyle/>
        <a:p>
          <a:pPr>
            <a:lnSpc>
              <a:spcPct val="100000"/>
            </a:lnSpc>
          </a:pPr>
          <a:r>
            <a:rPr lang="tr-TR" sz="1600" dirty="0"/>
            <a:t>Bu işlemin iki kez yapılmasının sebebi ikinci seferde belirgin sonuçlar elde edilmesinden ötürüdür.</a:t>
          </a:r>
          <a:endParaRPr lang="en-US" sz="1600" dirty="0"/>
        </a:p>
      </dgm:t>
    </dgm:pt>
    <dgm:pt modelId="{ADFB0DF9-FEA2-4BA6-A1F7-2AC1BB532082}" type="parTrans" cxnId="{467119A5-09EF-485D-AD2B-EABF3FBC6CDE}">
      <dgm:prSet/>
      <dgm:spPr/>
      <dgm:t>
        <a:bodyPr/>
        <a:lstStyle/>
        <a:p>
          <a:endParaRPr lang="en-US"/>
        </a:p>
      </dgm:t>
    </dgm:pt>
    <dgm:pt modelId="{CDAED6D3-813C-42F5-ABC9-4A766FAE5414}" type="sibTrans" cxnId="{467119A5-09EF-485D-AD2B-EABF3FBC6CDE}">
      <dgm:prSet/>
      <dgm:spPr/>
      <dgm:t>
        <a:bodyPr/>
        <a:lstStyle/>
        <a:p>
          <a:endParaRPr lang="en-US"/>
        </a:p>
      </dgm:t>
    </dgm:pt>
    <dgm:pt modelId="{78372159-B793-499D-A246-95CEADB688BB}" type="pres">
      <dgm:prSet presAssocID="{17E6BD60-1889-4EF7-96A1-44FF39E69EA8}" presName="linear" presStyleCnt="0">
        <dgm:presLayoutVars>
          <dgm:animLvl val="lvl"/>
          <dgm:resizeHandles val="exact"/>
        </dgm:presLayoutVars>
      </dgm:prSet>
      <dgm:spPr/>
    </dgm:pt>
    <dgm:pt modelId="{AD01F2F3-7C95-434C-A36A-694CF1DA4578}" type="pres">
      <dgm:prSet presAssocID="{8A99D2B2-0F2C-4EE7-8FBA-D36D12C044CD}" presName="parentText" presStyleLbl="node1" presStyleIdx="0" presStyleCnt="3">
        <dgm:presLayoutVars>
          <dgm:chMax val="0"/>
          <dgm:bulletEnabled val="1"/>
        </dgm:presLayoutVars>
      </dgm:prSet>
      <dgm:spPr/>
    </dgm:pt>
    <dgm:pt modelId="{F9DAE00C-8BE2-44FF-9D37-25902406D302}" type="pres">
      <dgm:prSet presAssocID="{F7ABF78A-AA76-4DFB-8A33-A21FD16738B8}" presName="spacer" presStyleCnt="0"/>
      <dgm:spPr/>
    </dgm:pt>
    <dgm:pt modelId="{C82FBACB-DF89-4244-A038-A9C1DE89FD80}" type="pres">
      <dgm:prSet presAssocID="{A98578F8-734A-4768-850D-BB442FAC0B62}" presName="parentText" presStyleLbl="node1" presStyleIdx="1" presStyleCnt="3">
        <dgm:presLayoutVars>
          <dgm:chMax val="0"/>
          <dgm:bulletEnabled val="1"/>
        </dgm:presLayoutVars>
      </dgm:prSet>
      <dgm:spPr/>
    </dgm:pt>
    <dgm:pt modelId="{D9C478F0-D6C9-4A31-A92B-029D41A9955E}" type="pres">
      <dgm:prSet presAssocID="{2D020B97-CFEA-4688-86A3-B943487EF631}" presName="spacer" presStyleCnt="0"/>
      <dgm:spPr/>
    </dgm:pt>
    <dgm:pt modelId="{A9171CC1-3F0B-403A-A347-4D2845B6EB98}" type="pres">
      <dgm:prSet presAssocID="{69109C96-D4D6-4D7A-A831-0ACC2E849B71}" presName="parentText" presStyleLbl="node1" presStyleIdx="2" presStyleCnt="3">
        <dgm:presLayoutVars>
          <dgm:chMax val="0"/>
          <dgm:bulletEnabled val="1"/>
        </dgm:presLayoutVars>
      </dgm:prSet>
      <dgm:spPr/>
    </dgm:pt>
  </dgm:ptLst>
  <dgm:cxnLst>
    <dgm:cxn modelId="{44BD0142-B7EC-4A72-8165-AC28846602B1}" type="presOf" srcId="{69109C96-D4D6-4D7A-A831-0ACC2E849B71}" destId="{A9171CC1-3F0B-403A-A347-4D2845B6EB98}" srcOrd="0" destOrd="0" presId="urn:microsoft.com/office/officeart/2005/8/layout/vList2"/>
    <dgm:cxn modelId="{FCE0176B-97D2-467C-AAAB-949B292A14F8}" type="presOf" srcId="{17E6BD60-1889-4EF7-96A1-44FF39E69EA8}" destId="{78372159-B793-499D-A246-95CEADB688BB}" srcOrd="0" destOrd="0" presId="urn:microsoft.com/office/officeart/2005/8/layout/vList2"/>
    <dgm:cxn modelId="{BC071D75-B6AA-477C-AF1E-67EF4D9369AA}" type="presOf" srcId="{8A99D2B2-0F2C-4EE7-8FBA-D36D12C044CD}" destId="{AD01F2F3-7C95-434C-A36A-694CF1DA4578}" srcOrd="0" destOrd="0" presId="urn:microsoft.com/office/officeart/2005/8/layout/vList2"/>
    <dgm:cxn modelId="{DA24C579-CC05-4854-A82C-7FD993C20466}" srcId="{17E6BD60-1889-4EF7-96A1-44FF39E69EA8}" destId="{8A99D2B2-0F2C-4EE7-8FBA-D36D12C044CD}" srcOrd="0" destOrd="0" parTransId="{62C12FC8-30E8-4CD5-8D6C-A0C44D5DB1F4}" sibTransId="{F7ABF78A-AA76-4DFB-8A33-A21FD16738B8}"/>
    <dgm:cxn modelId="{1B43359F-1ED3-4365-9326-3B1611B93C72}" srcId="{17E6BD60-1889-4EF7-96A1-44FF39E69EA8}" destId="{A98578F8-734A-4768-850D-BB442FAC0B62}" srcOrd="1" destOrd="0" parTransId="{70C796D3-E763-4146-A949-8595E92CFD42}" sibTransId="{2D020B97-CFEA-4688-86A3-B943487EF631}"/>
    <dgm:cxn modelId="{467119A5-09EF-485D-AD2B-EABF3FBC6CDE}" srcId="{17E6BD60-1889-4EF7-96A1-44FF39E69EA8}" destId="{69109C96-D4D6-4D7A-A831-0ACC2E849B71}" srcOrd="2" destOrd="0" parTransId="{ADFB0DF9-FEA2-4BA6-A1F7-2AC1BB532082}" sibTransId="{CDAED6D3-813C-42F5-ABC9-4A766FAE5414}"/>
    <dgm:cxn modelId="{6596A0B1-3EE4-4935-864E-8E6C7BF5DF55}" type="presOf" srcId="{A98578F8-734A-4768-850D-BB442FAC0B62}" destId="{C82FBACB-DF89-4244-A038-A9C1DE89FD80}" srcOrd="0" destOrd="0" presId="urn:microsoft.com/office/officeart/2005/8/layout/vList2"/>
    <dgm:cxn modelId="{1877325F-672F-45E6-A9EB-456773D197F1}" type="presParOf" srcId="{78372159-B793-499D-A246-95CEADB688BB}" destId="{AD01F2F3-7C95-434C-A36A-694CF1DA4578}" srcOrd="0" destOrd="0" presId="urn:microsoft.com/office/officeart/2005/8/layout/vList2"/>
    <dgm:cxn modelId="{2A6B33F6-B90B-45D4-8A5C-C4F590A5FFEA}" type="presParOf" srcId="{78372159-B793-499D-A246-95CEADB688BB}" destId="{F9DAE00C-8BE2-44FF-9D37-25902406D302}" srcOrd="1" destOrd="0" presId="urn:microsoft.com/office/officeart/2005/8/layout/vList2"/>
    <dgm:cxn modelId="{BD821EEE-7E5D-4A28-9233-2B3919F5A4BA}" type="presParOf" srcId="{78372159-B793-499D-A246-95CEADB688BB}" destId="{C82FBACB-DF89-4244-A038-A9C1DE89FD80}" srcOrd="2" destOrd="0" presId="urn:microsoft.com/office/officeart/2005/8/layout/vList2"/>
    <dgm:cxn modelId="{323DAB5A-C7F9-4CF4-8CD8-89D96589890B}" type="presParOf" srcId="{78372159-B793-499D-A246-95CEADB688BB}" destId="{D9C478F0-D6C9-4A31-A92B-029D41A9955E}" srcOrd="3" destOrd="0" presId="urn:microsoft.com/office/officeart/2005/8/layout/vList2"/>
    <dgm:cxn modelId="{2025883D-CA7C-4F3A-A53B-82463AC34D93}" type="presParOf" srcId="{78372159-B793-499D-A246-95CEADB688BB}" destId="{A9171CC1-3F0B-403A-A347-4D2845B6EB9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D40254-FFE1-4B78-B424-0447E391963B}" type="doc">
      <dgm:prSet loTypeId="urn:microsoft.com/office/officeart/2005/8/layout/process2" loCatId="process" qsTypeId="urn:microsoft.com/office/officeart/2005/8/quickstyle/simple5" qsCatId="simple" csTypeId="urn:microsoft.com/office/officeart/2005/8/colors/accent6_2" csCatId="accent6" phldr="1"/>
      <dgm:spPr/>
      <dgm:t>
        <a:bodyPr/>
        <a:lstStyle/>
        <a:p>
          <a:endParaRPr lang="en-US"/>
        </a:p>
      </dgm:t>
    </dgm:pt>
    <dgm:pt modelId="{82043294-E7AB-4955-8261-38B0E2D9592F}">
      <dgm:prSet/>
      <dgm:spPr/>
      <dgm:t>
        <a:bodyPr/>
        <a:lstStyle/>
        <a:p>
          <a:r>
            <a:rPr lang="tr-TR" b="0" i="0" dirty="0"/>
            <a:t>Bulunan karakter plakadan kesilerek 0 veya 1 uyumluluğu kontrol edildi.</a:t>
          </a:r>
        </a:p>
        <a:p>
          <a:r>
            <a:rPr lang="tr-TR" b="0" i="0" dirty="0"/>
            <a:t>Bu sayede plakanın karakterleri plakadan ayrıştırılmış olundu.</a:t>
          </a:r>
          <a:endParaRPr lang="en-US" dirty="0"/>
        </a:p>
      </dgm:t>
    </dgm:pt>
    <dgm:pt modelId="{F3CB3294-27F3-4464-90E3-98BE13DD36B6}" type="parTrans" cxnId="{79259A0B-E1B5-4C0E-8636-C5BC18B25571}">
      <dgm:prSet/>
      <dgm:spPr/>
      <dgm:t>
        <a:bodyPr/>
        <a:lstStyle/>
        <a:p>
          <a:endParaRPr lang="en-US"/>
        </a:p>
      </dgm:t>
    </dgm:pt>
    <dgm:pt modelId="{FC145947-E713-435E-BD27-FCC659E0EB65}" type="sibTrans" cxnId="{79259A0B-E1B5-4C0E-8636-C5BC18B25571}">
      <dgm:prSet/>
      <dgm:spPr/>
      <dgm:t>
        <a:bodyPr/>
        <a:lstStyle/>
        <a:p>
          <a:endParaRPr lang="en-US"/>
        </a:p>
      </dgm:t>
    </dgm:pt>
    <dgm:pt modelId="{0428B17F-C34C-4B26-ABB9-F8607C7135D3}">
      <dgm:prSet/>
      <dgm:spPr/>
      <dgm:t>
        <a:bodyPr/>
        <a:lstStyle/>
        <a:p>
          <a:r>
            <a:rPr lang="tr-TR" b="0" i="0"/>
            <a:t>Son olarak «sinif» sözlüğünde yer alan karakterlerle karşılaştırıldığında sinif sözlüğünde bulunmayan bir karakter ortaya çıkarsa  «arkaplan» olarak yani tanımlanamayan karakter olarak algılanması sağlandı.</a:t>
          </a:r>
          <a:endParaRPr lang="en-US"/>
        </a:p>
      </dgm:t>
    </dgm:pt>
    <dgm:pt modelId="{AAA9197C-B24B-457B-A099-823AE0FA41E1}" type="parTrans" cxnId="{8C5B01E1-CDA9-48DF-ACC7-8C0B42FCDCB9}">
      <dgm:prSet/>
      <dgm:spPr/>
      <dgm:t>
        <a:bodyPr/>
        <a:lstStyle/>
        <a:p>
          <a:endParaRPr lang="en-US"/>
        </a:p>
      </dgm:t>
    </dgm:pt>
    <dgm:pt modelId="{5AD13397-114F-4E78-AC5E-1353BD37DBDA}" type="sibTrans" cxnId="{8C5B01E1-CDA9-48DF-ACC7-8C0B42FCDCB9}">
      <dgm:prSet/>
      <dgm:spPr/>
      <dgm:t>
        <a:bodyPr/>
        <a:lstStyle/>
        <a:p>
          <a:endParaRPr lang="en-US"/>
        </a:p>
      </dgm:t>
    </dgm:pt>
    <dgm:pt modelId="{4F41F836-321B-4BBF-82D4-5F8D971DBCC6}" type="pres">
      <dgm:prSet presAssocID="{66D40254-FFE1-4B78-B424-0447E391963B}" presName="linearFlow" presStyleCnt="0">
        <dgm:presLayoutVars>
          <dgm:resizeHandles val="exact"/>
        </dgm:presLayoutVars>
      </dgm:prSet>
      <dgm:spPr/>
    </dgm:pt>
    <dgm:pt modelId="{8D01644E-20F2-433A-B490-7C1BD55280B9}" type="pres">
      <dgm:prSet presAssocID="{82043294-E7AB-4955-8261-38B0E2D9592F}" presName="node" presStyleLbl="node1" presStyleIdx="0" presStyleCnt="2">
        <dgm:presLayoutVars>
          <dgm:bulletEnabled val="1"/>
        </dgm:presLayoutVars>
      </dgm:prSet>
      <dgm:spPr/>
    </dgm:pt>
    <dgm:pt modelId="{2CE2DA26-3CAC-4222-A257-4DA65DB07E2D}" type="pres">
      <dgm:prSet presAssocID="{FC145947-E713-435E-BD27-FCC659E0EB65}" presName="sibTrans" presStyleLbl="sibTrans2D1" presStyleIdx="0" presStyleCnt="1" custFlipVert="1" custFlipHor="1" custScaleX="68932" custScaleY="48666" custLinFactNeighborX="-4740" custLinFactNeighborY="3673"/>
      <dgm:spPr>
        <a:prstGeom prst="leftRightArrow">
          <a:avLst/>
        </a:prstGeom>
      </dgm:spPr>
    </dgm:pt>
    <dgm:pt modelId="{2D5C65FD-63AB-4CD2-92BD-CFFF84C2EC4B}" type="pres">
      <dgm:prSet presAssocID="{FC145947-E713-435E-BD27-FCC659E0EB65}" presName="connectorText" presStyleLbl="sibTrans2D1" presStyleIdx="0" presStyleCnt="1"/>
      <dgm:spPr/>
    </dgm:pt>
    <dgm:pt modelId="{A5E026A0-AF56-43C9-A138-1685A37FE833}" type="pres">
      <dgm:prSet presAssocID="{0428B17F-C34C-4B26-ABB9-F8607C7135D3}" presName="node" presStyleLbl="node1" presStyleIdx="1" presStyleCnt="2">
        <dgm:presLayoutVars>
          <dgm:bulletEnabled val="1"/>
        </dgm:presLayoutVars>
      </dgm:prSet>
      <dgm:spPr/>
    </dgm:pt>
  </dgm:ptLst>
  <dgm:cxnLst>
    <dgm:cxn modelId="{79259A0B-E1B5-4C0E-8636-C5BC18B25571}" srcId="{66D40254-FFE1-4B78-B424-0447E391963B}" destId="{82043294-E7AB-4955-8261-38B0E2D9592F}" srcOrd="0" destOrd="0" parTransId="{F3CB3294-27F3-4464-90E3-98BE13DD36B6}" sibTransId="{FC145947-E713-435E-BD27-FCC659E0EB65}"/>
    <dgm:cxn modelId="{DF7CF331-66ED-4AB5-B851-560DA50252E2}" type="presOf" srcId="{FC145947-E713-435E-BD27-FCC659E0EB65}" destId="{2CE2DA26-3CAC-4222-A257-4DA65DB07E2D}" srcOrd="0" destOrd="0" presId="urn:microsoft.com/office/officeart/2005/8/layout/process2"/>
    <dgm:cxn modelId="{F0D2013B-BA07-43B5-AD2E-D39100EEF489}" type="presOf" srcId="{0428B17F-C34C-4B26-ABB9-F8607C7135D3}" destId="{A5E026A0-AF56-43C9-A138-1685A37FE833}" srcOrd="0" destOrd="0" presId="urn:microsoft.com/office/officeart/2005/8/layout/process2"/>
    <dgm:cxn modelId="{27253360-5542-4FFD-AC30-332C44D0BB76}" type="presOf" srcId="{66D40254-FFE1-4B78-B424-0447E391963B}" destId="{4F41F836-321B-4BBF-82D4-5F8D971DBCC6}" srcOrd="0" destOrd="0" presId="urn:microsoft.com/office/officeart/2005/8/layout/process2"/>
    <dgm:cxn modelId="{4EA9394F-7296-4862-92D6-08449B1551B6}" type="presOf" srcId="{82043294-E7AB-4955-8261-38B0E2D9592F}" destId="{8D01644E-20F2-433A-B490-7C1BD55280B9}" srcOrd="0" destOrd="0" presId="urn:microsoft.com/office/officeart/2005/8/layout/process2"/>
    <dgm:cxn modelId="{F7C03CA3-A7DA-4B68-A816-E0A9B612252F}" type="presOf" srcId="{FC145947-E713-435E-BD27-FCC659E0EB65}" destId="{2D5C65FD-63AB-4CD2-92BD-CFFF84C2EC4B}" srcOrd="1" destOrd="0" presId="urn:microsoft.com/office/officeart/2005/8/layout/process2"/>
    <dgm:cxn modelId="{8C5B01E1-CDA9-48DF-ACC7-8C0B42FCDCB9}" srcId="{66D40254-FFE1-4B78-B424-0447E391963B}" destId="{0428B17F-C34C-4B26-ABB9-F8607C7135D3}" srcOrd="1" destOrd="0" parTransId="{AAA9197C-B24B-457B-A099-823AE0FA41E1}" sibTransId="{5AD13397-114F-4E78-AC5E-1353BD37DBDA}"/>
    <dgm:cxn modelId="{B8E16532-A0E5-47AC-904C-EA26316DEE2B}" type="presParOf" srcId="{4F41F836-321B-4BBF-82D4-5F8D971DBCC6}" destId="{8D01644E-20F2-433A-B490-7C1BD55280B9}" srcOrd="0" destOrd="0" presId="urn:microsoft.com/office/officeart/2005/8/layout/process2"/>
    <dgm:cxn modelId="{15B4B7B8-E3E7-4995-8766-E69DE6737BAD}" type="presParOf" srcId="{4F41F836-321B-4BBF-82D4-5F8D971DBCC6}" destId="{2CE2DA26-3CAC-4222-A257-4DA65DB07E2D}" srcOrd="1" destOrd="0" presId="urn:microsoft.com/office/officeart/2005/8/layout/process2"/>
    <dgm:cxn modelId="{CAC56158-78A8-4437-9FD5-974D351E2363}" type="presParOf" srcId="{2CE2DA26-3CAC-4222-A257-4DA65DB07E2D}" destId="{2D5C65FD-63AB-4CD2-92BD-CFFF84C2EC4B}" srcOrd="0" destOrd="0" presId="urn:microsoft.com/office/officeart/2005/8/layout/process2"/>
    <dgm:cxn modelId="{1DF77467-2239-4D50-B95A-94C76970C8B3}" type="presParOf" srcId="{4F41F836-321B-4BBF-82D4-5F8D971DBCC6}" destId="{A5E026A0-AF56-43C9-A138-1685A37FE833}"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19D5F-DD4C-40CB-B48B-847BB273E2A4}">
      <dsp:nvSpPr>
        <dsp:cNvPr id="0" name=""/>
        <dsp:cNvSpPr/>
      </dsp:nvSpPr>
      <dsp:spPr>
        <a:xfrm>
          <a:off x="1210" y="209668"/>
          <a:ext cx="3820153" cy="307878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7585CB1-4C50-4AEA-83C0-5F860436AD64}">
      <dsp:nvSpPr>
        <dsp:cNvPr id="0" name=""/>
        <dsp:cNvSpPr/>
      </dsp:nvSpPr>
      <dsp:spPr>
        <a:xfrm>
          <a:off x="471199" y="656158"/>
          <a:ext cx="3820153" cy="30787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0" i="0" kern="1200" dirty="0"/>
            <a:t>Bu çalışmada, görüntü işleme algoritmaları kullanılarak araç üzerindeki plakayı bulan bir sistem geliştirilmiştir.</a:t>
          </a:r>
        </a:p>
        <a:p>
          <a:pPr marL="0" lvl="0" indent="0" algn="ctr" defTabSz="800100">
            <a:lnSpc>
              <a:spcPct val="90000"/>
            </a:lnSpc>
            <a:spcBef>
              <a:spcPct val="0"/>
            </a:spcBef>
            <a:spcAft>
              <a:spcPct val="35000"/>
            </a:spcAft>
            <a:buNone/>
          </a:pPr>
          <a:r>
            <a:rPr lang="tr-TR" sz="1800" b="0" i="0" kern="1200" dirty="0"/>
            <a:t>Otopark giriş ve çıkışlarında , trafik kontrolünde , site giriş ve çıkışlarında kullanılmaktadır.</a:t>
          </a:r>
        </a:p>
      </dsp:txBody>
      <dsp:txXfrm>
        <a:off x="561374" y="746333"/>
        <a:ext cx="3639803" cy="2898438"/>
      </dsp:txXfrm>
    </dsp:sp>
    <dsp:sp modelId="{78A0EB70-ED3F-4790-ABF4-1A3914CD0EF3}">
      <dsp:nvSpPr>
        <dsp:cNvPr id="0" name=""/>
        <dsp:cNvSpPr/>
      </dsp:nvSpPr>
      <dsp:spPr>
        <a:xfrm>
          <a:off x="4761342" y="209668"/>
          <a:ext cx="4392840" cy="301789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88DD5CD-DAC4-4430-91C7-54998C3D5113}">
      <dsp:nvSpPr>
        <dsp:cNvPr id="0" name=""/>
        <dsp:cNvSpPr/>
      </dsp:nvSpPr>
      <dsp:spPr>
        <a:xfrm>
          <a:off x="5231332" y="656158"/>
          <a:ext cx="4392840" cy="301789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0" i="0" kern="1200" dirty="0"/>
            <a:t>Geliştirilen sistem Python programlama dili ve açık kaynak olan </a:t>
          </a:r>
          <a:r>
            <a:rPr lang="tr-TR" sz="2000" b="0" i="0" kern="1200" dirty="0" err="1"/>
            <a:t>OpenCV</a:t>
          </a:r>
          <a:r>
            <a:rPr lang="tr-TR" sz="2000" b="0" i="0" kern="1200" dirty="0"/>
            <a:t> (Açık Kaynak Bilgisayarlı Görme Kütüphanesi) kullanılarak gerçekleştirilmiştir. </a:t>
          </a:r>
        </a:p>
        <a:p>
          <a:pPr marL="0" lvl="0" indent="0" algn="ctr" defTabSz="889000">
            <a:lnSpc>
              <a:spcPct val="90000"/>
            </a:lnSpc>
            <a:spcBef>
              <a:spcPct val="0"/>
            </a:spcBef>
            <a:spcAft>
              <a:spcPct val="35000"/>
            </a:spcAft>
            <a:buNone/>
          </a:pPr>
          <a:r>
            <a:rPr lang="tr-TR" sz="2000" b="0" i="0" kern="1200" dirty="0"/>
            <a:t>Plaka okuma sistemi test edilirken farklı pozisyonlardan ve farklı ortamlardan alınan görüntüler üzerinde denenmiştir.</a:t>
          </a:r>
          <a:endParaRPr lang="en-US" sz="2000" kern="1200" dirty="0"/>
        </a:p>
      </dsp:txBody>
      <dsp:txXfrm>
        <a:off x="5319723" y="744549"/>
        <a:ext cx="4216058" cy="2841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1F2F3-7C95-434C-A36A-694CF1DA4578}">
      <dsp:nvSpPr>
        <dsp:cNvPr id="0" name=""/>
        <dsp:cNvSpPr/>
      </dsp:nvSpPr>
      <dsp:spPr>
        <a:xfrm>
          <a:off x="0" y="309442"/>
          <a:ext cx="7866058"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kern="1200" dirty="0"/>
            <a:t>Sistemimize alınan bütün fotoğrafların boyutu öncelikle 500x500 boyutlarında sabitlendi ve fark edildi ki siyah çerçevenin kalınlığı genellikle 5 piksel civarında gezinmekte.</a:t>
          </a:r>
          <a:endParaRPr lang="en-US" sz="1600" kern="1200" dirty="0"/>
        </a:p>
      </dsp:txBody>
      <dsp:txXfrm>
        <a:off x="59399" y="368841"/>
        <a:ext cx="7747260" cy="1098002"/>
      </dsp:txXfrm>
    </dsp:sp>
    <dsp:sp modelId="{C82FBACB-DF89-4244-A038-A9C1DE89FD80}">
      <dsp:nvSpPr>
        <dsp:cNvPr id="0" name=""/>
        <dsp:cNvSpPr/>
      </dsp:nvSpPr>
      <dsp:spPr>
        <a:xfrm>
          <a:off x="0" y="1713443"/>
          <a:ext cx="7866058"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kern="1200" dirty="0"/>
            <a:t>Bu yüzden yüklenen fotoğraflarda </a:t>
          </a:r>
          <a:r>
            <a:rPr lang="tr-TR" sz="1600" kern="1200" dirty="0" err="1"/>
            <a:t>medianBlurlama</a:t>
          </a:r>
          <a:r>
            <a:rPr lang="tr-TR" sz="1600" kern="1200" dirty="0"/>
            <a:t> işlemi yani gürültü temizliği gerçekleştirilerek rakam ve harflerin daha kolay algılanması sağlandı.</a:t>
          </a:r>
          <a:endParaRPr lang="en-US" sz="1600" kern="1200" dirty="0"/>
        </a:p>
      </dsp:txBody>
      <dsp:txXfrm>
        <a:off x="59399" y="1772842"/>
        <a:ext cx="7747260" cy="1098002"/>
      </dsp:txXfrm>
    </dsp:sp>
    <dsp:sp modelId="{A9171CC1-3F0B-403A-A347-4D2845B6EB98}">
      <dsp:nvSpPr>
        <dsp:cNvPr id="0" name=""/>
        <dsp:cNvSpPr/>
      </dsp:nvSpPr>
      <dsp:spPr>
        <a:xfrm>
          <a:off x="0" y="3117443"/>
          <a:ext cx="7866058"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kern="1200" dirty="0"/>
            <a:t>Bu işlemin iki kez yapılmasının sebebi ikinci seferde belirgin sonuçlar elde edilmesinden ötürüdür.</a:t>
          </a:r>
          <a:endParaRPr lang="en-US" sz="1600" kern="1200" dirty="0"/>
        </a:p>
      </dsp:txBody>
      <dsp:txXfrm>
        <a:off x="59399" y="3176842"/>
        <a:ext cx="7747260"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1644E-20F2-433A-B490-7C1BD55280B9}">
      <dsp:nvSpPr>
        <dsp:cNvPr id="0" name=""/>
        <dsp:cNvSpPr/>
      </dsp:nvSpPr>
      <dsp:spPr>
        <a:xfrm>
          <a:off x="0" y="608"/>
          <a:ext cx="3133726" cy="199195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0" i="0" kern="1200" dirty="0"/>
            <a:t>Bulunan karakter plakadan kesilerek 0 veya 1 uyumluluğu kontrol edildi.</a:t>
          </a:r>
        </a:p>
        <a:p>
          <a:pPr marL="0" lvl="0" indent="0" algn="ctr" defTabSz="666750">
            <a:lnSpc>
              <a:spcPct val="90000"/>
            </a:lnSpc>
            <a:spcBef>
              <a:spcPct val="0"/>
            </a:spcBef>
            <a:spcAft>
              <a:spcPct val="35000"/>
            </a:spcAft>
            <a:buNone/>
          </a:pPr>
          <a:r>
            <a:rPr lang="tr-TR" sz="1500" b="0" i="0" kern="1200" dirty="0"/>
            <a:t>Bu sayede plakanın karakterleri plakadan ayrıştırılmış olundu.</a:t>
          </a:r>
          <a:endParaRPr lang="en-US" sz="1500" kern="1200" dirty="0"/>
        </a:p>
      </dsp:txBody>
      <dsp:txXfrm>
        <a:off x="58342" y="58950"/>
        <a:ext cx="3017042" cy="1875274"/>
      </dsp:txXfrm>
    </dsp:sp>
    <dsp:sp modelId="{2CE2DA26-3CAC-4222-A257-4DA65DB07E2D}">
      <dsp:nvSpPr>
        <dsp:cNvPr id="0" name=""/>
        <dsp:cNvSpPr/>
      </dsp:nvSpPr>
      <dsp:spPr>
        <a:xfrm rot="5400000" flipH="1" flipV="1">
          <a:off x="1274000" y="2305364"/>
          <a:ext cx="514911" cy="436232"/>
        </a:xfrm>
        <a:prstGeom prst="leftRightArrow">
          <a:avLst/>
        </a:prstGeom>
        <a:gradFill rotWithShape="0">
          <a:gsLst>
            <a:gs pos="0">
              <a:schemeClr val="accent6">
                <a:tint val="60000"/>
                <a:hueOff val="0"/>
                <a:satOff val="0"/>
                <a:lumOff val="0"/>
                <a:alphaOff val="0"/>
                <a:tint val="98000"/>
                <a:lumMod val="114000"/>
              </a:schemeClr>
            </a:gs>
            <a:gs pos="100000">
              <a:schemeClr val="accent6">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400585" y="2396895"/>
        <a:ext cx="261740" cy="384041"/>
      </dsp:txXfrm>
    </dsp:sp>
    <dsp:sp modelId="{A5E026A0-AF56-43C9-A138-1685A37FE833}">
      <dsp:nvSpPr>
        <dsp:cNvPr id="0" name=""/>
        <dsp:cNvSpPr/>
      </dsp:nvSpPr>
      <dsp:spPr>
        <a:xfrm>
          <a:off x="0" y="2988546"/>
          <a:ext cx="3133726" cy="199195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0" i="0" kern="1200"/>
            <a:t>Son olarak «sinif» sözlüğünde yer alan karakterlerle karşılaştırıldığında sinif sözlüğünde bulunmayan bir karakter ortaya çıkarsa  «arkaplan» olarak yani tanımlanamayan karakter olarak algılanması sağlandı.</a:t>
          </a:r>
          <a:endParaRPr lang="en-US" sz="1500" kern="1200"/>
        </a:p>
      </dsp:txBody>
      <dsp:txXfrm>
        <a:off x="58342" y="3046888"/>
        <a:ext cx="3017042" cy="18752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5.812"/>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7.415"/>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8.263"/>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9:25:38.778"/>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F1481-D396-46DB-B933-D3BEBD72A031}" type="datetimeFigureOut">
              <a:rPr lang="tr-TR" smtClean="0"/>
              <a:t>17.06.2023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4DE6F-63C3-4F3B-9EE5-7FFC051CC621}" type="slidenum">
              <a:rPr lang="tr-TR" smtClean="0"/>
              <a:t>‹#›</a:t>
            </a:fld>
            <a:endParaRPr lang="tr-TR"/>
          </a:p>
        </p:txBody>
      </p:sp>
    </p:spTree>
    <p:extLst>
      <p:ext uri="{BB962C8B-B14F-4D97-AF65-F5344CB8AC3E}">
        <p14:creationId xmlns:p14="http://schemas.microsoft.com/office/powerpoint/2010/main" val="264275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C54DE6F-63C3-4F3B-9EE5-7FFC051CC621}" type="slidenum">
              <a:rPr lang="tr-TR" smtClean="0"/>
              <a:t>14</a:t>
            </a:fld>
            <a:endParaRPr lang="tr-TR"/>
          </a:p>
        </p:txBody>
      </p:sp>
    </p:spTree>
    <p:extLst>
      <p:ext uri="{BB962C8B-B14F-4D97-AF65-F5344CB8AC3E}">
        <p14:creationId xmlns:p14="http://schemas.microsoft.com/office/powerpoint/2010/main" val="577186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11063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9E04BB-99AB-427E-973D-5365DA86F470}" type="datetimeFigureOut">
              <a:rPr lang="tr-TR" smtClean="0"/>
              <a:t>17.06.2023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61066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379045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71269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0015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9E04BB-99AB-427E-973D-5365DA86F470}" type="datetimeFigureOut">
              <a:rPr lang="tr-TR" smtClean="0"/>
              <a:t>17.06.2023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927970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9E04BB-99AB-427E-973D-5365DA86F470}" type="datetimeFigureOut">
              <a:rPr lang="tr-TR" smtClean="0"/>
              <a:t>17.06.2023</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49935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678162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79674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65330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9E04BB-99AB-427E-973D-5365DA86F470}" type="datetimeFigureOut">
              <a:rPr lang="tr-TR" smtClean="0"/>
              <a:t>17.06.2023</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39788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C9E04BB-99AB-427E-973D-5365DA86F470}" type="datetimeFigureOut">
              <a:rPr lang="tr-TR" smtClean="0"/>
              <a:t>17.06.2023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1953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C9E04BB-99AB-427E-973D-5365DA86F470}" type="datetimeFigureOut">
              <a:rPr lang="tr-TR" smtClean="0"/>
              <a:t>17.06.2023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36044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C9E04BB-99AB-427E-973D-5365DA86F470}" type="datetimeFigureOut">
              <a:rPr lang="tr-TR" smtClean="0"/>
              <a:t>17.06.2023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248928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E04BB-99AB-427E-973D-5365DA86F470}" type="datetimeFigureOut">
              <a:rPr lang="tr-TR" smtClean="0"/>
              <a:t>17.06.2023</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172214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9E04BB-99AB-427E-973D-5365DA86F470}" type="datetimeFigureOut">
              <a:rPr lang="tr-TR" smtClean="0"/>
              <a:t>17.06.2023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45765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9E04BB-99AB-427E-973D-5365DA86F470}" type="datetimeFigureOut">
              <a:rPr lang="tr-TR" smtClean="0"/>
              <a:t>17.06.2023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C80FC-B5D6-4891-8955-7F64B50655B6}" type="slidenum">
              <a:rPr lang="tr-TR" smtClean="0"/>
              <a:t>‹#›</a:t>
            </a:fld>
            <a:endParaRPr lang="tr-TR"/>
          </a:p>
        </p:txBody>
      </p:sp>
    </p:spTree>
    <p:extLst>
      <p:ext uri="{BB962C8B-B14F-4D97-AF65-F5344CB8AC3E}">
        <p14:creationId xmlns:p14="http://schemas.microsoft.com/office/powerpoint/2010/main" val="340065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C9E04BB-99AB-427E-973D-5365DA86F470}" type="datetimeFigureOut">
              <a:rPr lang="tr-TR" smtClean="0"/>
              <a:t>17.06.2023</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0C80FC-B5D6-4891-8955-7F64B50655B6}" type="slidenum">
              <a:rPr lang="tr-TR" smtClean="0"/>
              <a:t>‹#›</a:t>
            </a:fld>
            <a:endParaRPr lang="tr-TR"/>
          </a:p>
        </p:txBody>
      </p:sp>
    </p:spTree>
    <p:extLst>
      <p:ext uri="{BB962C8B-B14F-4D97-AF65-F5344CB8AC3E}">
        <p14:creationId xmlns:p14="http://schemas.microsoft.com/office/powerpoint/2010/main" val="1610631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5" name="Group 206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69" name="Rectangle 206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7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86" name="Rectangle 207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8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76" name="Rectangle 2075">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07F5559F-DB4D-C880-7F94-834754825A41}"/>
              </a:ext>
            </a:extLst>
          </p:cNvPr>
          <p:cNvSpPr>
            <a:spLocks noGrp="1"/>
          </p:cNvSpPr>
          <p:nvPr>
            <p:ph type="title"/>
          </p:nvPr>
        </p:nvSpPr>
        <p:spPr>
          <a:xfrm>
            <a:off x="8160773" y="1113062"/>
            <a:ext cx="3382297" cy="4195785"/>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PLAKA OKUMA SİSTEMİ</a:t>
            </a:r>
            <a:br>
              <a:rPr lang="en-US" sz="5400" b="0" i="0" kern="1200" dirty="0">
                <a:solidFill>
                  <a:srgbClr val="EBEBEB"/>
                </a:solidFill>
                <a:latin typeface="+mj-lt"/>
                <a:ea typeface="+mj-ea"/>
                <a:cs typeface="+mj-cs"/>
              </a:rPr>
            </a:br>
            <a:endParaRPr lang="en-US" sz="5400" b="0" i="0" kern="1200" dirty="0">
              <a:solidFill>
                <a:srgbClr val="EBEBEB"/>
              </a:solidFill>
              <a:latin typeface="+mj-lt"/>
              <a:ea typeface="+mj-ea"/>
              <a:cs typeface="+mj-cs"/>
            </a:endParaRPr>
          </a:p>
        </p:txBody>
      </p:sp>
      <p:pic>
        <p:nvPicPr>
          <p:cNvPr id="2050" name="Picture 2" descr="Plaka Tanıma Sistemi - Gaziantep İnter Elektronik Kamera Sistemleri">
            <a:extLst>
              <a:ext uri="{FF2B5EF4-FFF2-40B4-BE49-F238E27FC236}">
                <a16:creationId xmlns:a16="http://schemas.microsoft.com/office/drawing/2014/main" id="{B17F2D68-CDBC-F125-0FC3-83CE40FCC3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65834" y="1113063"/>
            <a:ext cx="6158765" cy="46287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9829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7" name="Rectangle 2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İçerik Yer Tutucusu 6">
            <a:extLst>
              <a:ext uri="{FF2B5EF4-FFF2-40B4-BE49-F238E27FC236}">
                <a16:creationId xmlns:a16="http://schemas.microsoft.com/office/drawing/2014/main" id="{5C6E0B21-6B70-FB42-6266-E6960F27062C}"/>
              </a:ext>
            </a:extLst>
          </p:cNvPr>
          <p:cNvPicPr>
            <a:picLocks noGrp="1" noChangeAspect="1"/>
          </p:cNvPicPr>
          <p:nvPr>
            <p:ph idx="1"/>
          </p:nvPr>
        </p:nvPicPr>
        <p:blipFill>
          <a:blip r:embed="rId2"/>
          <a:stretch>
            <a:fillRect/>
          </a:stretch>
        </p:blipFill>
        <p:spPr>
          <a:xfrm>
            <a:off x="1246411" y="1361088"/>
            <a:ext cx="9794346" cy="1580518"/>
          </a:xfrm>
          <a:prstGeom prst="rect">
            <a:avLst/>
          </a:prstGeom>
        </p:spPr>
      </p:pic>
      <p:sp>
        <p:nvSpPr>
          <p:cNvPr id="10" name="İçerik Yer Tutucusu 2">
            <a:extLst>
              <a:ext uri="{FF2B5EF4-FFF2-40B4-BE49-F238E27FC236}">
                <a16:creationId xmlns:a16="http://schemas.microsoft.com/office/drawing/2014/main" id="{7AB53E94-8BD9-14C3-F3C6-C524F4F7D5B1}"/>
              </a:ext>
            </a:extLst>
          </p:cNvPr>
          <p:cNvSpPr txBox="1">
            <a:spLocks/>
          </p:cNvSpPr>
          <p:nvPr/>
        </p:nvSpPr>
        <p:spPr>
          <a:xfrm>
            <a:off x="763866" y="3258105"/>
            <a:ext cx="10697206" cy="207737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tr-TR" sz="1800" dirty="0">
                <a:solidFill>
                  <a:schemeClr val="tx1"/>
                </a:solidFill>
              </a:rPr>
              <a:t>Karakter setlerini </a:t>
            </a:r>
            <a:r>
              <a:rPr lang="tr-TR" sz="1800" dirty="0" err="1">
                <a:solidFill>
                  <a:schemeClr val="tx1"/>
                </a:solidFill>
              </a:rPr>
              <a:t>rfc</a:t>
            </a:r>
            <a:r>
              <a:rPr lang="tr-TR" sz="1800" dirty="0">
                <a:solidFill>
                  <a:schemeClr val="tx1"/>
                </a:solidFill>
              </a:rPr>
              <a:t> dosyasına atıp </a:t>
            </a:r>
            <a:r>
              <a:rPr lang="tr-TR" sz="1800" dirty="0" err="1">
                <a:solidFill>
                  <a:schemeClr val="tx1"/>
                </a:solidFill>
              </a:rPr>
              <a:t>rfc</a:t>
            </a:r>
            <a:r>
              <a:rPr lang="tr-TR" sz="1800" dirty="0">
                <a:solidFill>
                  <a:schemeClr val="tx1"/>
                </a:solidFill>
              </a:rPr>
              <a:t> dosyasındaki veri setleriyle bizim okuduğumuz karakterleri karşılaştırıp buluyoruz ve oluşturduğumuz sözlük yapısı içerisinde eşleştiriyoruz.</a:t>
            </a:r>
          </a:p>
        </p:txBody>
      </p:sp>
    </p:spTree>
    <p:extLst>
      <p:ext uri="{BB962C8B-B14F-4D97-AF65-F5344CB8AC3E}">
        <p14:creationId xmlns:p14="http://schemas.microsoft.com/office/powerpoint/2010/main" val="182401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E33B84-7AC3-209B-CE08-3EAA4A87ECCB}"/>
              </a:ext>
            </a:extLst>
          </p:cNvPr>
          <p:cNvSpPr>
            <a:spLocks noGrp="1"/>
          </p:cNvSpPr>
          <p:nvPr>
            <p:ph idx="1"/>
          </p:nvPr>
        </p:nvSpPr>
        <p:spPr>
          <a:xfrm>
            <a:off x="1154955" y="2574524"/>
            <a:ext cx="3481054" cy="3445276"/>
          </a:xfrm>
        </p:spPr>
        <p:txBody>
          <a:bodyPr anchor="ctr">
            <a:normAutofit/>
          </a:bodyPr>
          <a:lstStyle/>
          <a:p>
            <a:r>
              <a:rPr lang="tr-TR" sz="2000" dirty="0"/>
              <a:t>Resimler özniteliklerine ayrıldı.</a:t>
            </a:r>
            <a:endParaRPr lang="tr-TR" dirty="0"/>
          </a:p>
        </p:txBody>
      </p:sp>
      <p:pic>
        <p:nvPicPr>
          <p:cNvPr id="7" name="Resim 6">
            <a:extLst>
              <a:ext uri="{FF2B5EF4-FFF2-40B4-BE49-F238E27FC236}">
                <a16:creationId xmlns:a16="http://schemas.microsoft.com/office/drawing/2014/main" id="{C4DA893D-E93E-5F62-B4F3-3B8709960015}"/>
              </a:ext>
            </a:extLst>
          </p:cNvPr>
          <p:cNvPicPr>
            <a:picLocks noChangeAspect="1"/>
          </p:cNvPicPr>
          <p:nvPr/>
        </p:nvPicPr>
        <p:blipFill>
          <a:blip r:embed="rId2"/>
          <a:stretch>
            <a:fillRect/>
          </a:stretch>
        </p:blipFill>
        <p:spPr>
          <a:xfrm>
            <a:off x="5202178" y="2775951"/>
            <a:ext cx="572435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3895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2">
            <a:extLst>
              <a:ext uri="{FF2B5EF4-FFF2-40B4-BE49-F238E27FC236}">
                <a16:creationId xmlns:a16="http://schemas.microsoft.com/office/drawing/2014/main" id="{955346ED-AC6F-5D0D-A53E-970E172FB774}"/>
              </a:ext>
            </a:extLst>
          </p:cNvPr>
          <p:cNvSpPr txBox="1">
            <a:spLocks/>
          </p:cNvSpPr>
          <p:nvPr/>
        </p:nvSpPr>
        <p:spPr>
          <a:xfrm>
            <a:off x="177553" y="577048"/>
            <a:ext cx="6267636" cy="604569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tr-TR" sz="1900" dirty="0" err="1">
                <a:solidFill>
                  <a:srgbClr val="00B0F0"/>
                </a:solidFill>
              </a:rPr>
              <a:t>plakaAyristir</a:t>
            </a:r>
            <a:r>
              <a:rPr lang="tr-TR" sz="1900" dirty="0">
                <a:solidFill>
                  <a:srgbClr val="00B0F0"/>
                </a:solidFill>
              </a:rPr>
              <a:t>() </a:t>
            </a:r>
            <a:r>
              <a:rPr lang="tr-TR" sz="1900" dirty="0">
                <a:solidFill>
                  <a:schemeClr val="tx1"/>
                </a:solidFill>
              </a:rPr>
              <a:t>fonksiyonuyla plakadaki karakterlerin yerlerini ve adetlerini doğru tespit etmeyi amaçladık.</a:t>
            </a:r>
          </a:p>
          <a:p>
            <a:pPr lvl="1"/>
            <a:r>
              <a:rPr lang="tr-TR" sz="1900" dirty="0">
                <a:solidFill>
                  <a:schemeClr val="tx1"/>
                </a:solidFill>
              </a:rPr>
              <a:t>Bu yüzden plakanın her zaman rakam ile başlayacağı, başında en fazla iki rakam olacağı ve en fazla 4 rakam ile biteceği özelliklerini dikkate alarak bir algoritma tasarımı gerçekleştirdik.</a:t>
            </a:r>
          </a:p>
        </p:txBody>
      </p:sp>
      <p:pic>
        <p:nvPicPr>
          <p:cNvPr id="15" name="Resim 14">
            <a:extLst>
              <a:ext uri="{FF2B5EF4-FFF2-40B4-BE49-F238E27FC236}">
                <a16:creationId xmlns:a16="http://schemas.microsoft.com/office/drawing/2014/main" id="{25C52936-C4EC-CE44-961C-646CE182DD89}"/>
              </a:ext>
            </a:extLst>
          </p:cNvPr>
          <p:cNvPicPr>
            <a:picLocks noChangeAspect="1"/>
          </p:cNvPicPr>
          <p:nvPr/>
        </p:nvPicPr>
        <p:blipFill>
          <a:blip r:embed="rId2"/>
          <a:stretch>
            <a:fillRect/>
          </a:stretch>
        </p:blipFill>
        <p:spPr>
          <a:xfrm>
            <a:off x="6214371" y="0"/>
            <a:ext cx="5196396" cy="6858000"/>
          </a:xfrm>
          <a:prstGeom prst="rect">
            <a:avLst/>
          </a:prstGeom>
        </p:spPr>
      </p:pic>
    </p:spTree>
    <p:extLst>
      <p:ext uri="{BB962C8B-B14F-4D97-AF65-F5344CB8AC3E}">
        <p14:creationId xmlns:p14="http://schemas.microsoft.com/office/powerpoint/2010/main" val="245863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78FCA92-67CC-6C9B-AAD3-0B5A93BB347A}"/>
              </a:ext>
            </a:extLst>
          </p:cNvPr>
          <p:cNvPicPr>
            <a:picLocks noChangeAspect="1"/>
          </p:cNvPicPr>
          <p:nvPr/>
        </p:nvPicPr>
        <p:blipFill>
          <a:blip r:embed="rId2"/>
          <a:stretch>
            <a:fillRect/>
          </a:stretch>
        </p:blipFill>
        <p:spPr>
          <a:xfrm>
            <a:off x="902891" y="3157366"/>
            <a:ext cx="4944533" cy="2134330"/>
          </a:xfrm>
          <a:prstGeom prst="roundRect">
            <a:avLst>
              <a:gd name="adj" fmla="val 1858"/>
            </a:avLst>
          </a:prstGeom>
          <a:effectLst>
            <a:outerShdw blurRad="50800" dist="50800" dir="5400000" algn="tl" rotWithShape="0">
              <a:srgbClr val="000000">
                <a:alpha val="43000"/>
              </a:srgbClr>
            </a:outerShdw>
          </a:effectLst>
        </p:spPr>
      </p:pic>
      <p:sp>
        <p:nvSpPr>
          <p:cNvPr id="3" name="İçerik Yer Tutucusu 2">
            <a:extLst>
              <a:ext uri="{FF2B5EF4-FFF2-40B4-BE49-F238E27FC236}">
                <a16:creationId xmlns:a16="http://schemas.microsoft.com/office/drawing/2014/main" id="{41C59F6A-3703-47BF-D65C-F6815AD6F64A}"/>
              </a:ext>
            </a:extLst>
          </p:cNvPr>
          <p:cNvSpPr>
            <a:spLocks noGrp="1"/>
          </p:cNvSpPr>
          <p:nvPr>
            <p:ph idx="1"/>
          </p:nvPr>
        </p:nvSpPr>
        <p:spPr>
          <a:xfrm>
            <a:off x="5980954" y="2603500"/>
            <a:ext cx="5211979" cy="3416300"/>
          </a:xfrm>
        </p:spPr>
        <p:txBody>
          <a:bodyPr anchor="ctr">
            <a:normAutofit/>
          </a:bodyPr>
          <a:lstStyle/>
          <a:p>
            <a:r>
              <a:rPr lang="tr-TR" sz="2000" dirty="0"/>
              <a:t>Burada x ve y koordinatı potansiyel plakanın sol alt köşesini ifade ediyor.</a:t>
            </a:r>
          </a:p>
          <a:p>
            <a:r>
              <a:rPr lang="tr-TR" sz="2000" dirty="0"/>
              <a:t>w (</a:t>
            </a:r>
            <a:r>
              <a:rPr lang="tr-TR" sz="2000" dirty="0" err="1"/>
              <a:t>width</a:t>
            </a:r>
            <a:r>
              <a:rPr lang="tr-TR" sz="2000" dirty="0"/>
              <a:t>) ve h (</a:t>
            </a:r>
            <a:r>
              <a:rPr lang="tr-TR" sz="2000" dirty="0" err="1"/>
              <a:t>height</a:t>
            </a:r>
            <a:r>
              <a:rPr lang="tr-TR" sz="2000" dirty="0"/>
              <a:t>) değerlerini ekleyerek de plakanın sınırları belirlenmiş olunur.</a:t>
            </a:r>
          </a:p>
        </p:txBody>
      </p:sp>
    </p:spTree>
    <p:extLst>
      <p:ext uri="{BB962C8B-B14F-4D97-AF65-F5344CB8AC3E}">
        <p14:creationId xmlns:p14="http://schemas.microsoft.com/office/powerpoint/2010/main" val="194064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D21662A-B783-EA01-0A18-8BD6280D0E20}"/>
              </a:ext>
            </a:extLst>
          </p:cNvPr>
          <p:cNvPicPr>
            <a:picLocks noGrp="1" noChangeAspect="1"/>
          </p:cNvPicPr>
          <p:nvPr>
            <p:ph idx="1"/>
          </p:nvPr>
        </p:nvPicPr>
        <p:blipFill>
          <a:blip r:embed="rId3"/>
          <a:stretch>
            <a:fillRect/>
          </a:stretch>
        </p:blipFill>
        <p:spPr>
          <a:xfrm>
            <a:off x="643467" y="155057"/>
            <a:ext cx="10905066" cy="4062136"/>
          </a:xfrm>
          <a:prstGeom prst="rect">
            <a:avLst/>
          </a:prstGeom>
        </p:spPr>
      </p:pic>
      <p:sp>
        <p:nvSpPr>
          <p:cNvPr id="6" name="İçerik Yer Tutucusu 2">
            <a:extLst>
              <a:ext uri="{FF2B5EF4-FFF2-40B4-BE49-F238E27FC236}">
                <a16:creationId xmlns:a16="http://schemas.microsoft.com/office/drawing/2014/main" id="{D5389462-395D-7058-94AF-7576BC5D2A81}"/>
              </a:ext>
            </a:extLst>
          </p:cNvPr>
          <p:cNvSpPr txBox="1">
            <a:spLocks/>
          </p:cNvSpPr>
          <p:nvPr/>
        </p:nvSpPr>
        <p:spPr>
          <a:xfrm>
            <a:off x="643467" y="4372250"/>
            <a:ext cx="10905065" cy="223273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dirty="0"/>
              <a:t>Yükseklik ve genişlik iki katına çıkarılarak (ör: A harfinin kenarı) yeniden boyutlandırıldı bu sayede plakanın okunabilirliği arttırıldı.</a:t>
            </a:r>
          </a:p>
          <a:p>
            <a:r>
              <a:rPr lang="tr-TR" b="1" dirty="0" err="1">
                <a:solidFill>
                  <a:srgbClr val="00B0F0"/>
                </a:solidFill>
              </a:rPr>
              <a:t>adaptiveThreshold</a:t>
            </a:r>
            <a:r>
              <a:rPr lang="tr-TR" b="1" dirty="0">
                <a:solidFill>
                  <a:srgbClr val="00B0F0"/>
                </a:solidFill>
              </a:rPr>
              <a:t>() </a:t>
            </a:r>
            <a:r>
              <a:rPr lang="tr-TR" dirty="0">
                <a:solidFill>
                  <a:schemeClr val="tx1"/>
                </a:solidFill>
              </a:rPr>
              <a:t>fonksiyonuyla görüntüdeki belirli bir bölgenin piksel yoğunlukları analiz edilerek her piksel için uygun bir eşik değeri belirlendi. Bu sayede piksel, beyaz veya siyah olarak işaretlendi. Sonuç olarak karakterleri arka plakadan ayırdık.</a:t>
            </a:r>
          </a:p>
          <a:p>
            <a:r>
              <a:rPr lang="tr-TR" dirty="0">
                <a:solidFill>
                  <a:schemeClr val="tx1"/>
                </a:solidFill>
              </a:rPr>
              <a:t>Son olarak açma işlemi uygulanarak fotoğraftaki küçük detaylar kaldırıldı ve nesnelerin konturları yani karakterlerin eğrileri (A harfinin eğriliği) bulundu.</a:t>
            </a:r>
          </a:p>
        </p:txBody>
      </p:sp>
    </p:spTree>
    <p:extLst>
      <p:ext uri="{BB962C8B-B14F-4D97-AF65-F5344CB8AC3E}">
        <p14:creationId xmlns:p14="http://schemas.microsoft.com/office/powerpoint/2010/main" val="216944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a:extLst>
              <a:ext uri="{FF2B5EF4-FFF2-40B4-BE49-F238E27FC236}">
                <a16:creationId xmlns:a16="http://schemas.microsoft.com/office/drawing/2014/main" id="{C5B19297-6303-3259-DA05-399600733AEE}"/>
              </a:ext>
            </a:extLst>
          </p:cNvPr>
          <p:cNvPicPr>
            <a:picLocks noGrp="1" noChangeAspect="1"/>
          </p:cNvPicPr>
          <p:nvPr>
            <p:ph idx="1"/>
          </p:nvPr>
        </p:nvPicPr>
        <p:blipFill>
          <a:blip r:embed="rId2"/>
          <a:stretch>
            <a:fillRect/>
          </a:stretch>
        </p:blipFill>
        <p:spPr>
          <a:xfrm>
            <a:off x="7771434" y="852837"/>
            <a:ext cx="3777100" cy="5146179"/>
          </a:xfrm>
          <a:prstGeom prst="rect">
            <a:avLst/>
          </a:prstGeom>
        </p:spPr>
      </p:pic>
      <p:sp>
        <p:nvSpPr>
          <p:cNvPr id="4" name="İçerik Yer Tutucusu 2">
            <a:extLst>
              <a:ext uri="{FF2B5EF4-FFF2-40B4-BE49-F238E27FC236}">
                <a16:creationId xmlns:a16="http://schemas.microsoft.com/office/drawing/2014/main" id="{2C6A9555-CFE7-5BF2-F891-D50BC64A8F98}"/>
              </a:ext>
            </a:extLst>
          </p:cNvPr>
          <p:cNvSpPr txBox="1">
            <a:spLocks/>
          </p:cNvSpPr>
          <p:nvPr/>
        </p:nvSpPr>
        <p:spPr>
          <a:xfrm>
            <a:off x="1012786" y="1438183"/>
            <a:ext cx="6604255" cy="438556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sz="2000" dirty="0">
                <a:solidFill>
                  <a:schemeClr val="tx1"/>
                </a:solidFill>
              </a:rPr>
              <a:t>Konturu parametre vererek fotoğraftaki en küçük dikdörtgen alanını bulduk. Bu alanın 200’den büyük olması şartı arandı </a:t>
            </a:r>
            <a:r>
              <a:rPr lang="tr-TR" sz="2000" b="1" dirty="0">
                <a:solidFill>
                  <a:schemeClr val="tx1"/>
                </a:solidFill>
              </a:rPr>
              <a:t>bu sonuca da yine denenerek varıldı. </a:t>
            </a:r>
          </a:p>
          <a:p>
            <a:r>
              <a:rPr lang="tr-TR" sz="2000" dirty="0">
                <a:solidFill>
                  <a:schemeClr val="tx1"/>
                </a:solidFill>
              </a:rPr>
              <a:t>Aynı zamanda karakter genişliği, plaka genişliğinin ¼’ünden küçük olması şartı arandı. (Yabancı karakterler seçmemek için)</a:t>
            </a:r>
            <a:r>
              <a:rPr lang="tr-TR" sz="2000" dirty="0">
                <a:solidFill>
                  <a:srgbClr val="FF0000"/>
                </a:solidFill>
              </a:rPr>
              <a:t>(Bir sonraki slayt)</a:t>
            </a:r>
          </a:p>
          <a:p>
            <a:r>
              <a:rPr lang="tr-TR" sz="2000" dirty="0">
                <a:solidFill>
                  <a:schemeClr val="tx1"/>
                </a:solidFill>
              </a:rPr>
              <a:t>Son olarak karakterin sol üst köşesinden (</a:t>
            </a:r>
            <a:r>
              <a:rPr lang="tr-TR" sz="2000" dirty="0" err="1">
                <a:solidFill>
                  <a:schemeClr val="tx1"/>
                </a:solidFill>
              </a:rPr>
              <a:t>minx-miny</a:t>
            </a:r>
            <a:r>
              <a:rPr lang="tr-TR" sz="2000" dirty="0">
                <a:solidFill>
                  <a:schemeClr val="tx1"/>
                </a:solidFill>
              </a:rPr>
              <a:t>) 2 piksel çıkarılarak, sağ alt köşesine ise (</a:t>
            </a:r>
            <a:r>
              <a:rPr lang="tr-TR" sz="2000" dirty="0" err="1">
                <a:solidFill>
                  <a:schemeClr val="tx1"/>
                </a:solidFill>
              </a:rPr>
              <a:t>maxx-maxy</a:t>
            </a:r>
            <a:r>
              <a:rPr lang="tr-TR" sz="2000" dirty="0">
                <a:solidFill>
                  <a:schemeClr val="tx1"/>
                </a:solidFill>
              </a:rPr>
              <a:t>) 2 piksel eklenerek karakterin okunabilirliği arttırıldı. </a:t>
            </a:r>
            <a:r>
              <a:rPr lang="tr-TR" sz="2000" dirty="0">
                <a:solidFill>
                  <a:srgbClr val="FF0000"/>
                </a:solidFill>
              </a:rPr>
              <a:t>(Paint)</a:t>
            </a:r>
          </a:p>
          <a:p>
            <a:endParaRPr lang="tr-TR" b="1"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E884E5E4-B21A-99B2-8224-FF1D5AB9604E}"/>
                  </a:ext>
                </a:extLst>
              </p14:cNvPr>
              <p14:cNvContentPartPr/>
              <p14:nvPr/>
            </p14:nvContentPartPr>
            <p14:xfrm>
              <a:off x="8185180" y="976240"/>
              <a:ext cx="360" cy="360"/>
            </p14:xfrm>
          </p:contentPart>
        </mc:Choice>
        <mc:Fallback xmlns="">
          <p:pic>
            <p:nvPicPr>
              <p:cNvPr id="2" name="Mürekkep 1">
                <a:extLst>
                  <a:ext uri="{FF2B5EF4-FFF2-40B4-BE49-F238E27FC236}">
                    <a16:creationId xmlns:a16="http://schemas.microsoft.com/office/drawing/2014/main" id="{E884E5E4-B21A-99B2-8224-FF1D5AB9604E}"/>
                  </a:ext>
                </a:extLst>
              </p:cNvPr>
              <p:cNvPicPr/>
              <p:nvPr/>
            </p:nvPicPr>
            <p:blipFill>
              <a:blip r:embed="rId4"/>
              <a:stretch>
                <a:fillRect/>
              </a:stretch>
            </p:blipFill>
            <p:spPr>
              <a:xfrm>
                <a:off x="8176180" y="967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1F103A5F-0FF4-7F63-CE6C-86CDBDBBE085}"/>
                  </a:ext>
                </a:extLst>
              </p14:cNvPr>
              <p14:cNvContentPartPr/>
              <p14:nvPr/>
            </p14:nvContentPartPr>
            <p14:xfrm>
              <a:off x="8282740" y="976240"/>
              <a:ext cx="360" cy="360"/>
            </p14:xfrm>
          </p:contentPart>
        </mc:Choice>
        <mc:Fallback xmlns="">
          <p:pic>
            <p:nvPicPr>
              <p:cNvPr id="3" name="Mürekkep 2">
                <a:extLst>
                  <a:ext uri="{FF2B5EF4-FFF2-40B4-BE49-F238E27FC236}">
                    <a16:creationId xmlns:a16="http://schemas.microsoft.com/office/drawing/2014/main" id="{1F103A5F-0FF4-7F63-CE6C-86CDBDBBE085}"/>
                  </a:ext>
                </a:extLst>
              </p:cNvPr>
              <p:cNvPicPr/>
              <p:nvPr/>
            </p:nvPicPr>
            <p:blipFill>
              <a:blip r:embed="rId4"/>
              <a:stretch>
                <a:fillRect/>
              </a:stretch>
            </p:blipFill>
            <p:spPr>
              <a:xfrm>
                <a:off x="8273740" y="967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Mürekkep 5">
                <a:extLst>
                  <a:ext uri="{FF2B5EF4-FFF2-40B4-BE49-F238E27FC236}">
                    <a16:creationId xmlns:a16="http://schemas.microsoft.com/office/drawing/2014/main" id="{964BD401-D1F9-35BE-2411-B4C56F1A57D1}"/>
                  </a:ext>
                </a:extLst>
              </p14:cNvPr>
              <p14:cNvContentPartPr/>
              <p14:nvPr/>
            </p14:nvContentPartPr>
            <p14:xfrm>
              <a:off x="8193820" y="896320"/>
              <a:ext cx="360" cy="360"/>
            </p14:xfrm>
          </p:contentPart>
        </mc:Choice>
        <mc:Fallback xmlns="">
          <p:pic>
            <p:nvPicPr>
              <p:cNvPr id="6" name="Mürekkep 5">
                <a:extLst>
                  <a:ext uri="{FF2B5EF4-FFF2-40B4-BE49-F238E27FC236}">
                    <a16:creationId xmlns:a16="http://schemas.microsoft.com/office/drawing/2014/main" id="{964BD401-D1F9-35BE-2411-B4C56F1A57D1}"/>
                  </a:ext>
                </a:extLst>
              </p:cNvPr>
              <p:cNvPicPr/>
              <p:nvPr/>
            </p:nvPicPr>
            <p:blipFill>
              <a:blip r:embed="rId4"/>
              <a:stretch>
                <a:fillRect/>
              </a:stretch>
            </p:blipFill>
            <p:spPr>
              <a:xfrm>
                <a:off x="8184820" y="887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Mürekkep 6">
                <a:extLst>
                  <a:ext uri="{FF2B5EF4-FFF2-40B4-BE49-F238E27FC236}">
                    <a16:creationId xmlns:a16="http://schemas.microsoft.com/office/drawing/2014/main" id="{54FDAB9D-69AA-135B-A47D-D49BF89B5AF3}"/>
                  </a:ext>
                </a:extLst>
              </p14:cNvPr>
              <p14:cNvContentPartPr/>
              <p14:nvPr/>
            </p14:nvContentPartPr>
            <p14:xfrm>
              <a:off x="8282740" y="887320"/>
              <a:ext cx="360" cy="360"/>
            </p14:xfrm>
          </p:contentPart>
        </mc:Choice>
        <mc:Fallback xmlns="">
          <p:pic>
            <p:nvPicPr>
              <p:cNvPr id="7" name="Mürekkep 6">
                <a:extLst>
                  <a:ext uri="{FF2B5EF4-FFF2-40B4-BE49-F238E27FC236}">
                    <a16:creationId xmlns:a16="http://schemas.microsoft.com/office/drawing/2014/main" id="{54FDAB9D-69AA-135B-A47D-D49BF89B5AF3}"/>
                  </a:ext>
                </a:extLst>
              </p:cNvPr>
              <p:cNvPicPr/>
              <p:nvPr/>
            </p:nvPicPr>
            <p:blipFill>
              <a:blip r:embed="rId4"/>
              <a:stretch>
                <a:fillRect/>
              </a:stretch>
            </p:blipFill>
            <p:spPr>
              <a:xfrm>
                <a:off x="8273740" y="878680"/>
                <a:ext cx="18000" cy="18000"/>
              </a:xfrm>
              <a:prstGeom prst="rect">
                <a:avLst/>
              </a:prstGeom>
            </p:spPr>
          </p:pic>
        </mc:Fallback>
      </mc:AlternateContent>
    </p:spTree>
    <p:extLst>
      <p:ext uri="{BB962C8B-B14F-4D97-AF65-F5344CB8AC3E}">
        <p14:creationId xmlns:p14="http://schemas.microsoft.com/office/powerpoint/2010/main" val="1948731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Resim 4">
            <a:extLst>
              <a:ext uri="{FF2B5EF4-FFF2-40B4-BE49-F238E27FC236}">
                <a16:creationId xmlns:a16="http://schemas.microsoft.com/office/drawing/2014/main" id="{603607AE-DF36-57D0-897E-2DFFAEEB904A}"/>
              </a:ext>
            </a:extLst>
          </p:cNvPr>
          <p:cNvPicPr>
            <a:picLocks noChangeAspect="1"/>
          </p:cNvPicPr>
          <p:nvPr/>
        </p:nvPicPr>
        <p:blipFill>
          <a:blip r:embed="rId2"/>
          <a:stretch>
            <a:fillRect/>
          </a:stretch>
        </p:blipFill>
        <p:spPr>
          <a:xfrm>
            <a:off x="5385850" y="1322773"/>
            <a:ext cx="6162684" cy="4283066"/>
          </a:xfrm>
          <a:prstGeom prst="rect">
            <a:avLst/>
          </a:prstGeom>
        </p:spPr>
      </p:pic>
      <p:sp>
        <p:nvSpPr>
          <p:cNvPr id="7" name="İçerik Yer Tutucusu 2">
            <a:extLst>
              <a:ext uri="{FF2B5EF4-FFF2-40B4-BE49-F238E27FC236}">
                <a16:creationId xmlns:a16="http://schemas.microsoft.com/office/drawing/2014/main" id="{67BBA2C3-CAEE-DC15-7775-683A4DA45E4E}"/>
              </a:ext>
            </a:extLst>
          </p:cNvPr>
          <p:cNvSpPr txBox="1">
            <a:spLocks/>
          </p:cNvSpPr>
          <p:nvPr/>
        </p:nvSpPr>
        <p:spPr>
          <a:xfrm>
            <a:off x="1137073" y="1784412"/>
            <a:ext cx="4056364" cy="382142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sz="2000" dirty="0">
                <a:solidFill>
                  <a:schemeClr val="tx1"/>
                </a:solidFill>
              </a:rPr>
              <a:t>w veya h değeri W değerinin ¼’ünden küçük olması şartı arandı.</a:t>
            </a:r>
          </a:p>
          <a:p>
            <a:endParaRPr lang="tr-TR" sz="2000" b="1" dirty="0">
              <a:solidFill>
                <a:schemeClr val="tx1"/>
              </a:solidFill>
            </a:endParaRPr>
          </a:p>
          <a:p>
            <a:endParaRPr lang="tr-TR" b="1" dirty="0">
              <a:solidFill>
                <a:schemeClr val="tx1"/>
              </a:solidFill>
            </a:endParaRPr>
          </a:p>
        </p:txBody>
      </p:sp>
    </p:spTree>
    <p:extLst>
      <p:ext uri="{BB962C8B-B14F-4D97-AF65-F5344CB8AC3E}">
        <p14:creationId xmlns:p14="http://schemas.microsoft.com/office/powerpoint/2010/main" val="122697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Resim 4" descr="metin içeren bir resim&#10;&#10;Açıklama otomatik olarak oluşturuldu">
            <a:extLst>
              <a:ext uri="{FF2B5EF4-FFF2-40B4-BE49-F238E27FC236}">
                <a16:creationId xmlns:a16="http://schemas.microsoft.com/office/drawing/2014/main" id="{2308A225-3790-7A86-DB79-BAF45C3F4150}"/>
              </a:ext>
            </a:extLst>
          </p:cNvPr>
          <p:cNvPicPr>
            <a:picLocks noChangeAspect="1"/>
          </p:cNvPicPr>
          <p:nvPr/>
        </p:nvPicPr>
        <p:blipFill rotWithShape="1">
          <a:blip r:embed="rId2"/>
          <a:srcRect t="-1" b="-109"/>
          <a:stretch/>
        </p:blipFill>
        <p:spPr>
          <a:xfrm>
            <a:off x="5171262" y="1430297"/>
            <a:ext cx="6914310" cy="3997405"/>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7" name="İçerik Yer Tutucusu 2">
            <a:extLst>
              <a:ext uri="{FF2B5EF4-FFF2-40B4-BE49-F238E27FC236}">
                <a16:creationId xmlns:a16="http://schemas.microsoft.com/office/drawing/2014/main" id="{2EA449E0-4CDA-F26F-7D15-BAEA07BA2E74}"/>
              </a:ext>
            </a:extLst>
          </p:cNvPr>
          <p:cNvGraphicFramePr>
            <a:graphicFrameLocks noGrp="1"/>
          </p:cNvGraphicFramePr>
          <p:nvPr>
            <p:ph idx="1"/>
            <p:extLst>
              <p:ext uri="{D42A27DB-BD31-4B8C-83A1-F6EECF244321}">
                <p14:modId xmlns:p14="http://schemas.microsoft.com/office/powerpoint/2010/main" val="3580514521"/>
              </p:ext>
            </p:extLst>
          </p:nvPr>
        </p:nvGraphicFramePr>
        <p:xfrm>
          <a:off x="1154955" y="1038687"/>
          <a:ext cx="3133726" cy="4981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2531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Başlık 1">
            <a:extLst>
              <a:ext uri="{FF2B5EF4-FFF2-40B4-BE49-F238E27FC236}">
                <a16:creationId xmlns:a16="http://schemas.microsoft.com/office/drawing/2014/main" id="{D383CB64-5365-A7CB-5D78-39589F6EA911}"/>
              </a:ext>
            </a:extLst>
          </p:cNvPr>
          <p:cNvSpPr>
            <a:spLocks noGrp="1"/>
          </p:cNvSpPr>
          <p:nvPr>
            <p:ph type="title"/>
          </p:nvPr>
        </p:nvSpPr>
        <p:spPr>
          <a:xfrm>
            <a:off x="1154954" y="973668"/>
            <a:ext cx="8761413" cy="706964"/>
          </a:xfrm>
        </p:spPr>
        <p:txBody>
          <a:bodyPr>
            <a:normAutofit/>
          </a:bodyPr>
          <a:lstStyle/>
          <a:p>
            <a:r>
              <a:rPr lang="tr-TR">
                <a:solidFill>
                  <a:srgbClr val="FFFFFF"/>
                </a:solidFill>
              </a:rPr>
              <a:t>Özet</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İçerik Yer Tutucusu 2">
            <a:extLst>
              <a:ext uri="{FF2B5EF4-FFF2-40B4-BE49-F238E27FC236}">
                <a16:creationId xmlns:a16="http://schemas.microsoft.com/office/drawing/2014/main" id="{0DA33A92-48C2-CE53-04DC-2B7FAC741DF4}"/>
              </a:ext>
            </a:extLst>
          </p:cNvPr>
          <p:cNvGraphicFramePr>
            <a:graphicFrameLocks noGrp="1"/>
          </p:cNvGraphicFramePr>
          <p:nvPr>
            <p:ph idx="1"/>
            <p:extLst>
              <p:ext uri="{D42A27DB-BD31-4B8C-83A1-F6EECF244321}">
                <p14:modId xmlns:p14="http://schemas.microsoft.com/office/powerpoint/2010/main" val="2583325447"/>
              </p:ext>
            </p:extLst>
          </p:nvPr>
        </p:nvGraphicFramePr>
        <p:xfrm>
          <a:off x="1286934" y="1802168"/>
          <a:ext cx="9625383" cy="39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5627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C23B2A-187A-59FF-59E1-02B6AE2B5AF7}"/>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B65DCA04-0652-FF90-C6E9-37587D2987A8}"/>
              </a:ext>
            </a:extLst>
          </p:cNvPr>
          <p:cNvSpPr>
            <a:spLocks noGrp="1"/>
          </p:cNvSpPr>
          <p:nvPr>
            <p:ph idx="1"/>
          </p:nvPr>
        </p:nvSpPr>
        <p:spPr>
          <a:xfrm>
            <a:off x="1154954" y="2894120"/>
            <a:ext cx="10235096" cy="3125680"/>
          </a:xfrm>
        </p:spPr>
        <p:txBody>
          <a:bodyPr/>
          <a:lstStyle/>
          <a:p>
            <a:pPr marL="0" indent="0">
              <a:buNone/>
            </a:pPr>
            <a:endParaRPr lang="tr-TR" sz="2200" dirty="0"/>
          </a:p>
          <a:p>
            <a:r>
              <a:rPr lang="tr-TR" sz="2400" dirty="0"/>
              <a:t>Ülkemizde plakalar rakamla başlayıp rakamla bitmektedir ve beyaz bir tabaka üzerine siyah karakterlerle yazılıp yine siyah renk çerçevelerle tamponlara monte edilmiştir. Bu yüzden projemizde bu hususlar dikkate (çerçeve ve rakam) alınmıştır.</a:t>
            </a:r>
          </a:p>
          <a:p>
            <a:endParaRPr lang="tr-TR" dirty="0"/>
          </a:p>
          <a:p>
            <a:endParaRPr lang="tr-TR" dirty="0"/>
          </a:p>
        </p:txBody>
      </p:sp>
    </p:spTree>
    <p:extLst>
      <p:ext uri="{BB962C8B-B14F-4D97-AF65-F5344CB8AC3E}">
        <p14:creationId xmlns:p14="http://schemas.microsoft.com/office/powerpoint/2010/main" val="26286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9" name="Rectangle 4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7367FB76-C6F5-00A0-D9C6-05EEC6085EE6}"/>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gn="r"/>
            <a:r>
              <a:rPr lang="en-US" sz="5400" b="0" i="0" kern="1200" dirty="0" err="1">
                <a:solidFill>
                  <a:srgbClr val="EBEBEB"/>
                </a:solidFill>
                <a:latin typeface="+mj-lt"/>
                <a:ea typeface="+mj-ea"/>
                <a:cs typeface="+mj-cs"/>
              </a:rPr>
              <a:t>Örnek</a:t>
            </a:r>
            <a:r>
              <a:rPr lang="en-US" sz="5400" b="0" i="0" kern="1200" dirty="0">
                <a:solidFill>
                  <a:srgbClr val="EBEBEB"/>
                </a:solidFill>
                <a:latin typeface="+mj-lt"/>
                <a:ea typeface="+mj-ea"/>
                <a:cs typeface="+mj-cs"/>
              </a:rPr>
              <a:t> </a:t>
            </a:r>
            <a:r>
              <a:rPr lang="en-US" sz="5400" b="0" i="0" kern="1200" dirty="0" err="1">
                <a:solidFill>
                  <a:srgbClr val="EBEBEB"/>
                </a:solidFill>
                <a:latin typeface="+mj-lt"/>
                <a:ea typeface="+mj-ea"/>
                <a:cs typeface="+mj-cs"/>
              </a:rPr>
              <a:t>Plaka</a:t>
            </a:r>
            <a:endParaRPr lang="en-US" sz="5400" b="0" i="0" kern="1200" dirty="0">
              <a:solidFill>
                <a:srgbClr val="EBEBEB"/>
              </a:solidFill>
              <a:latin typeface="+mj-lt"/>
              <a:ea typeface="+mj-ea"/>
              <a:cs typeface="+mj-cs"/>
            </a:endParaRPr>
          </a:p>
        </p:txBody>
      </p:sp>
      <p:pic>
        <p:nvPicPr>
          <p:cNvPr id="4" name="İçerik Yer Tutucusu 3" descr="metin, araba, dış mekan, yol, karayolu içeren bir resim&#10;&#10;Açıklama otomatik olarak oluşturuldu">
            <a:extLst>
              <a:ext uri="{FF2B5EF4-FFF2-40B4-BE49-F238E27FC236}">
                <a16:creationId xmlns:a16="http://schemas.microsoft.com/office/drawing/2014/main" id="{8BA0EFD9-A284-4880-63C2-207DDCB5D6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617" y="943343"/>
            <a:ext cx="7178793" cy="497131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40071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32" name="Rectangle 103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5" name="Rectangle 103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A8A50F59-CEFD-EEB2-342F-8241E292C0AA}"/>
              </a:ext>
            </a:extLst>
          </p:cNvPr>
          <p:cNvSpPr>
            <a:spLocks noGrp="1"/>
          </p:cNvSpPr>
          <p:nvPr>
            <p:ph type="title"/>
          </p:nvPr>
        </p:nvSpPr>
        <p:spPr>
          <a:xfrm>
            <a:off x="8382055" y="1241266"/>
            <a:ext cx="3161016" cy="3041485"/>
          </a:xfrm>
        </p:spPr>
        <p:txBody>
          <a:bodyPr vert="horz" lIns="91440" tIns="45720" rIns="91440" bIns="45720" rtlCol="0" anchor="b">
            <a:normAutofit/>
          </a:bodyPr>
          <a:lstStyle/>
          <a:p>
            <a:pPr algn="r"/>
            <a:r>
              <a:rPr lang="tr-TR" sz="5400" b="0" i="0" kern="1200" dirty="0">
                <a:solidFill>
                  <a:srgbClr val="EBEBEB"/>
                </a:solidFill>
                <a:latin typeface="+mj-lt"/>
                <a:ea typeface="+mj-ea"/>
                <a:cs typeface="+mj-cs"/>
              </a:rPr>
              <a:t>Çerçeve Kalınlığı</a:t>
            </a:r>
            <a:endParaRPr lang="en-US" sz="5400" b="0" i="0" kern="1200" dirty="0">
              <a:solidFill>
                <a:srgbClr val="EBEBEB"/>
              </a:solidFill>
              <a:latin typeface="+mj-lt"/>
              <a:ea typeface="+mj-ea"/>
              <a:cs typeface="+mj-cs"/>
            </a:endParaRPr>
          </a:p>
        </p:txBody>
      </p:sp>
      <p:grpSp>
        <p:nvGrpSpPr>
          <p:cNvPr id="1037" name="Group 103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8" name="Rectangle 103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3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graphicFrame>
        <p:nvGraphicFramePr>
          <p:cNvPr id="1042" name="İçerik Yer Tutucusu 4">
            <a:extLst>
              <a:ext uri="{FF2B5EF4-FFF2-40B4-BE49-F238E27FC236}">
                <a16:creationId xmlns:a16="http://schemas.microsoft.com/office/drawing/2014/main" id="{1E23AB58-4963-6604-F0B7-AE6A01DB7933}"/>
              </a:ext>
            </a:extLst>
          </p:cNvPr>
          <p:cNvGraphicFramePr>
            <a:graphicFrameLocks noGrp="1"/>
          </p:cNvGraphicFramePr>
          <p:nvPr>
            <p:ph idx="1"/>
            <p:extLst>
              <p:ext uri="{D42A27DB-BD31-4B8C-83A1-F6EECF244321}">
                <p14:modId xmlns:p14="http://schemas.microsoft.com/office/powerpoint/2010/main" val="2505360890"/>
              </p:ext>
            </p:extLst>
          </p:nvPr>
        </p:nvGraphicFramePr>
        <p:xfrm>
          <a:off x="195592" y="1829882"/>
          <a:ext cx="7866058" cy="4643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Resim 8">
            <a:extLst>
              <a:ext uri="{FF2B5EF4-FFF2-40B4-BE49-F238E27FC236}">
                <a16:creationId xmlns:a16="http://schemas.microsoft.com/office/drawing/2014/main" id="{229B3637-15C9-D25E-A8F5-F011F328D749}"/>
              </a:ext>
            </a:extLst>
          </p:cNvPr>
          <p:cNvPicPr>
            <a:picLocks noChangeAspect="1"/>
          </p:cNvPicPr>
          <p:nvPr/>
        </p:nvPicPr>
        <p:blipFill>
          <a:blip r:embed="rId8"/>
          <a:stretch>
            <a:fillRect/>
          </a:stretch>
        </p:blipFill>
        <p:spPr>
          <a:xfrm>
            <a:off x="258862" y="736198"/>
            <a:ext cx="7564908" cy="80335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399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6D58721B-6FB6-51B5-5BF6-5889F5E9F9C6}"/>
              </a:ext>
            </a:extLst>
          </p:cNvPr>
          <p:cNvSpPr>
            <a:spLocks noGrp="1"/>
          </p:cNvSpPr>
          <p:nvPr>
            <p:ph idx="1"/>
          </p:nvPr>
        </p:nvSpPr>
        <p:spPr>
          <a:xfrm>
            <a:off x="1225118" y="2894064"/>
            <a:ext cx="9716834" cy="2673396"/>
          </a:xfrm>
        </p:spPr>
        <p:txBody>
          <a:bodyPr>
            <a:normAutofit/>
          </a:bodyPr>
          <a:lstStyle/>
          <a:p>
            <a:pPr marL="294894" indent="-294894" defTabSz="393192">
              <a:spcBef>
                <a:spcPts val="860"/>
              </a:spcBef>
            </a:pPr>
            <a:endParaRPr lang="tr-TR" sz="2064" b="0" i="0" kern="1200" dirty="0">
              <a:solidFill>
                <a:srgbClr val="CC00CC"/>
              </a:solidFill>
              <a:latin typeface="+mn-lt"/>
              <a:ea typeface="+mn-ea"/>
              <a:cs typeface="+mn-cs"/>
            </a:endParaRPr>
          </a:p>
          <a:p>
            <a:pPr marL="286047" indent="-286047" defTabSz="381396">
              <a:spcBef>
                <a:spcPts val="834"/>
              </a:spcBef>
            </a:pPr>
            <a:r>
              <a:rPr lang="tr-TR" sz="2400" b="0" i="0" kern="1200" dirty="0" err="1">
                <a:solidFill>
                  <a:srgbClr val="CC00CC"/>
                </a:solidFill>
                <a:latin typeface="+mn-lt"/>
                <a:ea typeface="+mn-ea"/>
                <a:cs typeface="+mn-cs"/>
              </a:rPr>
              <a:t>dilate</a:t>
            </a:r>
            <a:r>
              <a:rPr lang="tr-TR" sz="2400" b="0" i="0" kern="1200" dirty="0">
                <a:solidFill>
                  <a:srgbClr val="CC00CC"/>
                </a:solidFill>
                <a:latin typeface="+mn-lt"/>
                <a:ea typeface="+mn-ea"/>
                <a:cs typeface="+mn-cs"/>
              </a:rPr>
              <a:t>() </a:t>
            </a:r>
            <a:r>
              <a:rPr lang="tr-TR" sz="2400" b="0" i="0" kern="1200" dirty="0">
                <a:solidFill>
                  <a:schemeClr val="tx1">
                    <a:lumMod val="75000"/>
                    <a:lumOff val="25000"/>
                  </a:schemeClr>
                </a:solidFill>
                <a:latin typeface="+mn-lt"/>
                <a:ea typeface="+mn-ea"/>
                <a:cs typeface="+mn-cs"/>
              </a:rPr>
              <a:t>fonksiyonu sayesinde fotoğrafımızı x ve y ekseninde 3 piksel genişlettik. Bu sayede kenarlıklar daha kalın bir hale geldi ve plakanın tespit edilebilirliği arttırıldı.</a:t>
            </a:r>
          </a:p>
        </p:txBody>
      </p:sp>
      <p:pic>
        <p:nvPicPr>
          <p:cNvPr id="5" name="Resim 4">
            <a:extLst>
              <a:ext uri="{FF2B5EF4-FFF2-40B4-BE49-F238E27FC236}">
                <a16:creationId xmlns:a16="http://schemas.microsoft.com/office/drawing/2014/main" id="{6CC290EC-36C1-BCF1-F6B1-70B2A629300B}"/>
              </a:ext>
            </a:extLst>
          </p:cNvPr>
          <p:cNvPicPr>
            <a:picLocks noChangeAspect="1"/>
          </p:cNvPicPr>
          <p:nvPr/>
        </p:nvPicPr>
        <p:blipFill>
          <a:blip r:embed="rId2"/>
          <a:stretch>
            <a:fillRect/>
          </a:stretch>
        </p:blipFill>
        <p:spPr>
          <a:xfrm>
            <a:off x="1250048" y="1290540"/>
            <a:ext cx="9691904" cy="80173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908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6D58721B-6FB6-51B5-5BF6-5889F5E9F9C6}"/>
              </a:ext>
            </a:extLst>
          </p:cNvPr>
          <p:cNvSpPr>
            <a:spLocks noGrp="1"/>
          </p:cNvSpPr>
          <p:nvPr>
            <p:ph idx="1"/>
          </p:nvPr>
        </p:nvSpPr>
        <p:spPr>
          <a:xfrm>
            <a:off x="1199050" y="3429001"/>
            <a:ext cx="9962053" cy="2080682"/>
          </a:xfrm>
        </p:spPr>
        <p:txBody>
          <a:bodyPr>
            <a:normAutofit/>
          </a:bodyPr>
          <a:lstStyle/>
          <a:p>
            <a:pPr marL="286047" indent="-286047" defTabSz="381396">
              <a:spcBef>
                <a:spcPts val="834"/>
              </a:spcBef>
            </a:pPr>
            <a:endParaRPr lang="tr-TR" sz="2002" b="0" i="0" kern="1200" dirty="0">
              <a:solidFill>
                <a:srgbClr val="CC00CC"/>
              </a:solidFill>
              <a:latin typeface="+mn-lt"/>
              <a:ea typeface="+mn-ea"/>
              <a:cs typeface="+mn-cs"/>
            </a:endParaRPr>
          </a:p>
          <a:p>
            <a:pPr marL="286047" indent="-286047" defTabSz="381396">
              <a:spcBef>
                <a:spcPts val="834"/>
              </a:spcBef>
            </a:pPr>
            <a:r>
              <a:rPr lang="tr-TR" sz="2400" dirty="0"/>
              <a:t>Sisteme yüklenen fotoğraf içindeki bütün dikdörtgen cisimler tespit edildi.</a:t>
            </a:r>
          </a:p>
          <a:p>
            <a:pPr marL="286047" indent="-286047" defTabSz="381396">
              <a:spcBef>
                <a:spcPts val="834"/>
              </a:spcBef>
            </a:pPr>
            <a:endParaRPr lang="tr-TR" sz="2400" dirty="0"/>
          </a:p>
        </p:txBody>
      </p:sp>
      <p:pic>
        <p:nvPicPr>
          <p:cNvPr id="4" name="İçerik Yer Tutucusu 6">
            <a:extLst>
              <a:ext uri="{FF2B5EF4-FFF2-40B4-BE49-F238E27FC236}">
                <a16:creationId xmlns:a16="http://schemas.microsoft.com/office/drawing/2014/main" id="{C1F3903C-638F-5B6E-AA3E-7A1549C26ABE}"/>
              </a:ext>
            </a:extLst>
          </p:cNvPr>
          <p:cNvPicPr>
            <a:picLocks noChangeAspect="1"/>
          </p:cNvPicPr>
          <p:nvPr/>
        </p:nvPicPr>
        <p:blipFill>
          <a:blip r:embed="rId2"/>
          <a:stretch>
            <a:fillRect/>
          </a:stretch>
        </p:blipFill>
        <p:spPr>
          <a:xfrm>
            <a:off x="1813641" y="1079506"/>
            <a:ext cx="8564717" cy="167257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1197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74383B5D-B6A0-752D-B99D-59E884CE87A4}"/>
              </a:ext>
            </a:extLst>
          </p:cNvPr>
          <p:cNvSpPr>
            <a:spLocks noGrp="1"/>
          </p:cNvSpPr>
          <p:nvPr>
            <p:ph idx="1"/>
          </p:nvPr>
        </p:nvSpPr>
        <p:spPr>
          <a:xfrm>
            <a:off x="488660" y="481426"/>
            <a:ext cx="6063060" cy="4454558"/>
          </a:xfrm>
        </p:spPr>
        <p:txBody>
          <a:bodyPr anchor="ctr">
            <a:normAutofit/>
          </a:bodyPr>
          <a:lstStyle/>
          <a:p>
            <a:endParaRPr lang="tr-TR" sz="2000" dirty="0"/>
          </a:p>
          <a:p>
            <a:r>
              <a:rPr lang="tr-TR" sz="2000" dirty="0"/>
              <a:t>Tespit edilen dikdörtgenler arasında 1’e 2 oranı arandı.</a:t>
            </a:r>
          </a:p>
          <a:p>
            <a:pPr marL="400050" lvl="1" indent="0">
              <a:buNone/>
            </a:pPr>
            <a:r>
              <a:rPr lang="tr-TR" sz="2000" dirty="0"/>
              <a:t>Yani genişlik ve yükseklik oranın 1x2 olması istendi.</a:t>
            </a:r>
          </a:p>
          <a:p>
            <a:pPr marL="400050" lvl="1" indent="0">
              <a:buNone/>
            </a:pPr>
            <a:endParaRPr lang="tr-TR" sz="2000" dirty="0"/>
          </a:p>
          <a:p>
            <a:pPr marL="400050" lvl="1" indent="0">
              <a:buNone/>
            </a:pPr>
            <a:endParaRPr lang="tr-TR" sz="2000" dirty="0"/>
          </a:p>
          <a:p>
            <a:r>
              <a:rPr lang="tr-TR" sz="2000" dirty="0"/>
              <a:t>Arka plan renk </a:t>
            </a:r>
            <a:r>
              <a:rPr lang="tr-TR" sz="2000" b="1" i="1" dirty="0">
                <a:solidFill>
                  <a:srgbClr val="FF0000"/>
                </a:solidFill>
              </a:rPr>
              <a:t>piksel yoğunluğunun </a:t>
            </a:r>
            <a:r>
              <a:rPr lang="tr-TR" sz="2000" dirty="0"/>
              <a:t>85&lt;x&lt;200 aralığında olan görseller seçildi.</a:t>
            </a:r>
          </a:p>
        </p:txBody>
      </p:sp>
      <p:pic>
        <p:nvPicPr>
          <p:cNvPr id="5" name="Resim 4">
            <a:extLst>
              <a:ext uri="{FF2B5EF4-FFF2-40B4-BE49-F238E27FC236}">
                <a16:creationId xmlns:a16="http://schemas.microsoft.com/office/drawing/2014/main" id="{35E2DC10-9818-D560-C006-408B87A3D83F}"/>
              </a:ext>
            </a:extLst>
          </p:cNvPr>
          <p:cNvPicPr>
            <a:picLocks noChangeAspect="1"/>
          </p:cNvPicPr>
          <p:nvPr/>
        </p:nvPicPr>
        <p:blipFill rotWithShape="1">
          <a:blip r:embed="rId2"/>
          <a:srcRect b="35275"/>
          <a:stretch/>
        </p:blipFill>
        <p:spPr>
          <a:xfrm>
            <a:off x="6302184" y="571500"/>
            <a:ext cx="5297678" cy="4261281"/>
          </a:xfrm>
          <a:prstGeom prst="rect">
            <a:avLst/>
          </a:prstGeom>
        </p:spPr>
      </p:pic>
      <p:sp>
        <p:nvSpPr>
          <p:cNvPr id="6" name="İçerik Yer Tutucusu 2">
            <a:extLst>
              <a:ext uri="{FF2B5EF4-FFF2-40B4-BE49-F238E27FC236}">
                <a16:creationId xmlns:a16="http://schemas.microsoft.com/office/drawing/2014/main" id="{1F728436-9661-9D2D-8C64-115D17257D06}"/>
              </a:ext>
            </a:extLst>
          </p:cNvPr>
          <p:cNvSpPr txBox="1">
            <a:spLocks/>
          </p:cNvSpPr>
          <p:nvPr/>
        </p:nvSpPr>
        <p:spPr>
          <a:xfrm>
            <a:off x="488660" y="4145872"/>
            <a:ext cx="10634952" cy="24462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sz="2000" b="1" dirty="0">
                <a:solidFill>
                  <a:schemeClr val="tx1"/>
                </a:solidFill>
              </a:rPr>
              <a:t>Bu oran ve aralıklar birçok fotoğraf üzerinde denenerek karar verildi.</a:t>
            </a:r>
          </a:p>
        </p:txBody>
      </p:sp>
    </p:spTree>
    <p:extLst>
      <p:ext uri="{BB962C8B-B14F-4D97-AF65-F5344CB8AC3E}">
        <p14:creationId xmlns:p14="http://schemas.microsoft.com/office/powerpoint/2010/main" val="75594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74383B5D-B6A0-752D-B99D-59E884CE87A4}"/>
              </a:ext>
            </a:extLst>
          </p:cNvPr>
          <p:cNvSpPr>
            <a:spLocks noGrp="1"/>
          </p:cNvSpPr>
          <p:nvPr>
            <p:ph idx="1"/>
          </p:nvPr>
        </p:nvSpPr>
        <p:spPr>
          <a:xfrm>
            <a:off x="488659" y="3429000"/>
            <a:ext cx="11227090" cy="2947574"/>
          </a:xfrm>
        </p:spPr>
        <p:txBody>
          <a:bodyPr anchor="ctr">
            <a:normAutofit/>
          </a:bodyPr>
          <a:lstStyle/>
          <a:p>
            <a:r>
              <a:rPr lang="tr-TR" sz="2200" dirty="0"/>
              <a:t>1:2 oranında sınırlandırılan fotoğraflar arasından seçilen şekillerin boyut sınırı 50(h </a:t>
            </a:r>
            <a:r>
              <a:rPr lang="tr-TR" sz="2200" dirty="0" err="1"/>
              <a:t>or</a:t>
            </a:r>
            <a:r>
              <a:rPr lang="tr-TR" sz="2200" dirty="0"/>
              <a:t> w)’ye 150(w </a:t>
            </a:r>
            <a:r>
              <a:rPr lang="tr-TR" sz="2200" dirty="0" err="1"/>
              <a:t>or</a:t>
            </a:r>
            <a:r>
              <a:rPr lang="tr-TR" sz="2200" dirty="0"/>
              <a:t> h) olarak sınırlandırıldı ve bu sayede potansiyel plakalar tespit edildi.</a:t>
            </a:r>
          </a:p>
          <a:p>
            <a:r>
              <a:rPr lang="tr-TR" sz="2200" dirty="0"/>
              <a:t>Son olarak </a:t>
            </a:r>
            <a:r>
              <a:rPr lang="tr-TR" sz="2400" dirty="0"/>
              <a:t>koordinatlar tespit edilerek Application </a:t>
            </a:r>
            <a:r>
              <a:rPr lang="tr-TR" sz="2400" dirty="0" err="1"/>
              <a:t>Output</a:t>
            </a:r>
            <a:r>
              <a:rPr lang="tr-TR" sz="2400" dirty="0"/>
              <a:t> kısmında gösterildi.</a:t>
            </a:r>
            <a:endParaRPr lang="tr-TR" sz="2200" dirty="0"/>
          </a:p>
          <a:p>
            <a:r>
              <a:rPr lang="tr-TR" sz="2000" b="1" dirty="0">
                <a:solidFill>
                  <a:schemeClr val="tx1"/>
                </a:solidFill>
              </a:rPr>
              <a:t>Bu oran ve aralıklar birçok fotoğraf üzerinde denenerek karar verildi.</a:t>
            </a:r>
          </a:p>
        </p:txBody>
      </p:sp>
      <p:pic>
        <p:nvPicPr>
          <p:cNvPr id="5" name="Resim 4">
            <a:extLst>
              <a:ext uri="{FF2B5EF4-FFF2-40B4-BE49-F238E27FC236}">
                <a16:creationId xmlns:a16="http://schemas.microsoft.com/office/drawing/2014/main" id="{35E2DC10-9818-D560-C006-408B87A3D83F}"/>
              </a:ext>
            </a:extLst>
          </p:cNvPr>
          <p:cNvPicPr>
            <a:picLocks noChangeAspect="1"/>
          </p:cNvPicPr>
          <p:nvPr/>
        </p:nvPicPr>
        <p:blipFill rotWithShape="1">
          <a:blip r:embed="rId2"/>
          <a:srcRect t="64207"/>
          <a:stretch/>
        </p:blipFill>
        <p:spPr>
          <a:xfrm>
            <a:off x="2403056" y="571500"/>
            <a:ext cx="7285660" cy="3240774"/>
          </a:xfrm>
          <a:prstGeom prst="rect">
            <a:avLst/>
          </a:prstGeom>
        </p:spPr>
      </p:pic>
    </p:spTree>
    <p:extLst>
      <p:ext uri="{BB962C8B-B14F-4D97-AF65-F5344CB8AC3E}">
        <p14:creationId xmlns:p14="http://schemas.microsoft.com/office/powerpoint/2010/main" val="262517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548</TotalTime>
  <Words>616</Words>
  <Application>Microsoft Office PowerPoint</Application>
  <PresentationFormat>Geniş ekran</PresentationFormat>
  <Paragraphs>45</Paragraphs>
  <Slides>17</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Century Gothic</vt:lpstr>
      <vt:lpstr>Wingdings 3</vt:lpstr>
      <vt:lpstr>İyon Toplantı Odası</vt:lpstr>
      <vt:lpstr>PLAKA OKUMA SİSTEMİ </vt:lpstr>
      <vt:lpstr>Özet</vt:lpstr>
      <vt:lpstr>1. GİRİŞ</vt:lpstr>
      <vt:lpstr>Örnek Plaka</vt:lpstr>
      <vt:lpstr>Çerçeve Kalınlığı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HASAN CEYHAN</dc:creator>
  <cp:lastModifiedBy>HASAN CEYHAN</cp:lastModifiedBy>
  <cp:revision>76</cp:revision>
  <dcterms:created xsi:type="dcterms:W3CDTF">2023-04-30T16:52:43Z</dcterms:created>
  <dcterms:modified xsi:type="dcterms:W3CDTF">2023-06-17T08:39:32Z</dcterms:modified>
</cp:coreProperties>
</file>