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7"/>
  </p:notesMasterIdLst>
  <p:sldIdLst>
    <p:sldId id="256" r:id="rId2"/>
    <p:sldId id="257" r:id="rId3"/>
    <p:sldId id="289" r:id="rId4"/>
    <p:sldId id="258" r:id="rId5"/>
    <p:sldId id="306" r:id="rId6"/>
    <p:sldId id="290" r:id="rId7"/>
    <p:sldId id="307" r:id="rId8"/>
    <p:sldId id="308" r:id="rId9"/>
    <p:sldId id="295" r:id="rId10"/>
    <p:sldId id="309" r:id="rId11"/>
    <p:sldId id="311" r:id="rId12"/>
    <p:sldId id="312" r:id="rId13"/>
    <p:sldId id="310" r:id="rId14"/>
    <p:sldId id="305" r:id="rId15"/>
    <p:sldId id="298" r:id="rId16"/>
  </p:sldIdLst>
  <p:sldSz cx="9144000" cy="5143500" type="screen16x9"/>
  <p:notesSz cx="6858000" cy="9144000"/>
  <p:embeddedFontLst>
    <p:embeddedFont>
      <p:font typeface="Fira Sans Extra Condensed" panose="020F0502020204030204" pitchFamily="34" charset="0"/>
      <p:regular r:id="rId18"/>
      <p:bold r:id="rId19"/>
      <p:italic r:id="rId20"/>
      <p:boldItalic r:id="rId21"/>
    </p:embeddedFont>
    <p:embeddedFont>
      <p:font typeface="Fira Sans Extra Condensed Medium" panose="020B0603050000020004" pitchFamily="34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  <p:embeddedFont>
      <p:font typeface="Trebuchet MS" panose="020B0703020202090204" pitchFamily="34" charset="0"/>
      <p:regular r:id="rId30"/>
      <p:bold r:id="rId31"/>
      <p:italic r:id="rId32"/>
      <p:boldItalic r:id="rId33"/>
    </p:embeddedFont>
    <p:embeddedFont>
      <p:font typeface="Wingdings 3" pitchFamily="2" charset="2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6"/>
  </p:normalViewPr>
  <p:slideViewPr>
    <p:cSldViewPr snapToGrid="0">
      <p:cViewPr varScale="1">
        <p:scale>
          <a:sx n="135" d="100"/>
          <a:sy n="135" d="100"/>
        </p:scale>
        <p:origin x="9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d1d11c1ec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d1d11c1ec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e8b782381_0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e8b782381_0_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548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e8b782381_0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e8b782381_0_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1653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e8b782381_0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e8b782381_0_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65145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e8b782381_0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e8b782381_0_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76985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8e8b782381_0_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8e8b782381_0_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38982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8e8b782381_0_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8e8b782381_0_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0030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a1b6e5601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a1b6e5601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a1b6e5601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a1b6e5601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841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e8b782381_0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e8b782381_0_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e8b782381_0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e8b782381_0_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5559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e8b782381_0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e8b782381_0_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0461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e8b782381_0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e8b782381_0_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501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e8b782381_0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e8b782381_0_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9524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e8b782381_0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e8b782381_0_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5482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68386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6653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47755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90677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942324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83744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94183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4021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78735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06611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92282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94205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44732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0918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63686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84523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891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4171716" y="1689068"/>
            <a:ext cx="4310017" cy="22036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tr-TR" sz="3400" b="1" dirty="0">
                <a:solidFill>
                  <a:srgbClr val="000000"/>
                </a:solidFill>
                <a:latin typeface="Fira Sans Extra Condensed" panose="020B0604020202020204" pitchFamily="34" charset="0"/>
                <a:cs typeface="Calibri" panose="020F0502020204030204" pitchFamily="34" charset="0"/>
              </a:rPr>
              <a:t>PROJECT</a:t>
            </a:r>
            <a:r>
              <a:rPr lang="tr-TR" sz="3400" b="1" i="0" u="none" strike="noStrike" baseline="0" dirty="0">
                <a:solidFill>
                  <a:srgbClr val="000000"/>
                </a:solidFill>
                <a:latin typeface="Fira Sans Extra Condensed" panose="020B0604020202020204" pitchFamily="34" charset="0"/>
                <a:cs typeface="Calibri" panose="020F0502020204030204" pitchFamily="34" charset="0"/>
              </a:rPr>
              <a:t> 4:</a:t>
            </a:r>
            <a:br>
              <a:rPr lang="tr-TR" sz="3400" b="0" i="0" u="none" strike="noStrike" baseline="0" dirty="0">
                <a:solidFill>
                  <a:srgbClr val="000000"/>
                </a:solidFill>
                <a:latin typeface="Fira Sans Extra Condensed" panose="020B0604020202020204" pitchFamily="34" charset="0"/>
                <a:cs typeface="Calibri" panose="020F0502020204030204" pitchFamily="34" charset="0"/>
              </a:rPr>
            </a:br>
            <a:r>
              <a:rPr lang="tr-TR" sz="3400" b="1" i="0" u="none" strike="noStrike" baseline="0" dirty="0">
                <a:solidFill>
                  <a:srgbClr val="000000"/>
                </a:solidFill>
                <a:latin typeface="Fira Sans Extra Condensed" panose="020B0604020202020204" pitchFamily="34" charset="0"/>
                <a:cs typeface="Calibri" panose="020F0502020204030204" pitchFamily="34" charset="0"/>
              </a:rPr>
              <a:t>AMAZON – IPHONE 13 REVIEWS - NLP</a:t>
            </a:r>
            <a:endParaRPr lang="tr-TR" sz="3400" dirty="0">
              <a:solidFill>
                <a:srgbClr val="00002A"/>
              </a:solidFill>
              <a:highlight>
                <a:srgbClr val="FFFFFF"/>
              </a:highlight>
              <a:latin typeface="Fira Sans Extra Condensed" panose="020B0604020202020204" pitchFamily="34" charset="0"/>
              <a:ea typeface="Fira Sans SemiBold"/>
              <a:cs typeface="Calibri" panose="020F0502020204030204" pitchFamily="34" charset="0"/>
              <a:sym typeface="Fira Sans SemiBold"/>
            </a:endParaRPr>
          </a:p>
        </p:txBody>
      </p:sp>
      <p:grpSp>
        <p:nvGrpSpPr>
          <p:cNvPr id="57" name="Google Shape;57;p15"/>
          <p:cNvGrpSpPr/>
          <p:nvPr/>
        </p:nvGrpSpPr>
        <p:grpSpPr>
          <a:xfrm rot="1578645" flipH="1">
            <a:off x="2636477" y="743587"/>
            <a:ext cx="1566930" cy="1715068"/>
            <a:chOff x="4718425" y="934625"/>
            <a:chExt cx="1467100" cy="1605800"/>
          </a:xfrm>
        </p:grpSpPr>
        <p:cxnSp>
          <p:nvCxnSpPr>
            <p:cNvPr id="58" name="Google Shape;58;p15"/>
            <p:cNvCxnSpPr/>
            <p:nvPr/>
          </p:nvCxnSpPr>
          <p:spPr>
            <a:xfrm>
              <a:off x="5119625" y="1316725"/>
              <a:ext cx="1065900" cy="12237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9" name="Google Shape;59;p15"/>
            <p:cNvSpPr/>
            <p:nvPr/>
          </p:nvSpPr>
          <p:spPr>
            <a:xfrm>
              <a:off x="4718425" y="934625"/>
              <a:ext cx="826800" cy="82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0" name="Google Shape;60;p15"/>
          <p:cNvGrpSpPr/>
          <p:nvPr/>
        </p:nvGrpSpPr>
        <p:grpSpPr>
          <a:xfrm rot="1578645" flipH="1">
            <a:off x="1114037" y="1739006"/>
            <a:ext cx="883060" cy="1781848"/>
            <a:chOff x="6176375" y="2540550"/>
            <a:chExt cx="826800" cy="1668325"/>
          </a:xfrm>
        </p:grpSpPr>
        <p:cxnSp>
          <p:nvCxnSpPr>
            <p:cNvPr id="61" name="Google Shape;61;p15"/>
            <p:cNvCxnSpPr/>
            <p:nvPr/>
          </p:nvCxnSpPr>
          <p:spPr>
            <a:xfrm rot="10800000">
              <a:off x="6190500" y="2540550"/>
              <a:ext cx="406200" cy="1281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2" name="Google Shape;62;p15"/>
            <p:cNvSpPr/>
            <p:nvPr/>
          </p:nvSpPr>
          <p:spPr>
            <a:xfrm>
              <a:off x="6176375" y="3382075"/>
              <a:ext cx="826800" cy="82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3" name="Google Shape;63;p15"/>
          <p:cNvGrpSpPr/>
          <p:nvPr/>
        </p:nvGrpSpPr>
        <p:grpSpPr>
          <a:xfrm rot="1578645" flipH="1">
            <a:off x="2180758" y="306625"/>
            <a:ext cx="709717" cy="1720355"/>
            <a:chOff x="6042175" y="934625"/>
            <a:chExt cx="664500" cy="1610750"/>
          </a:xfrm>
        </p:grpSpPr>
        <p:cxnSp>
          <p:nvCxnSpPr>
            <p:cNvPr id="64" name="Google Shape;64;p15"/>
            <p:cNvCxnSpPr/>
            <p:nvPr/>
          </p:nvCxnSpPr>
          <p:spPr>
            <a:xfrm flipH="1">
              <a:off x="6190500" y="1278475"/>
              <a:ext cx="191100" cy="1266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" name="Google Shape;65;p15"/>
            <p:cNvSpPr/>
            <p:nvPr/>
          </p:nvSpPr>
          <p:spPr>
            <a:xfrm>
              <a:off x="6042175" y="934625"/>
              <a:ext cx="664500" cy="66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6" name="Google Shape;66;p15"/>
          <p:cNvGrpSpPr/>
          <p:nvPr/>
        </p:nvGrpSpPr>
        <p:grpSpPr>
          <a:xfrm rot="1578645" flipH="1">
            <a:off x="627376" y="847195"/>
            <a:ext cx="1983628" cy="780902"/>
            <a:chOff x="6185550" y="1814200"/>
            <a:chExt cx="1857250" cy="731150"/>
          </a:xfrm>
        </p:grpSpPr>
        <p:cxnSp>
          <p:nvCxnSpPr>
            <p:cNvPr id="67" name="Google Shape;67;p15"/>
            <p:cNvCxnSpPr/>
            <p:nvPr/>
          </p:nvCxnSpPr>
          <p:spPr>
            <a:xfrm flipH="1">
              <a:off x="6185550" y="2158050"/>
              <a:ext cx="1534500" cy="3873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" name="Google Shape;68;p15"/>
            <p:cNvSpPr/>
            <p:nvPr/>
          </p:nvSpPr>
          <p:spPr>
            <a:xfrm>
              <a:off x="7378300" y="1814200"/>
              <a:ext cx="664500" cy="66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9" name="Google Shape;69;p15"/>
          <p:cNvGrpSpPr/>
          <p:nvPr/>
        </p:nvGrpSpPr>
        <p:grpSpPr>
          <a:xfrm rot="1578645" flipH="1">
            <a:off x="2013771" y="2405313"/>
            <a:ext cx="1944805" cy="975633"/>
            <a:chOff x="4369400" y="2545175"/>
            <a:chExt cx="1820900" cy="913475"/>
          </a:xfrm>
        </p:grpSpPr>
        <p:cxnSp>
          <p:nvCxnSpPr>
            <p:cNvPr id="70" name="Google Shape;70;p15"/>
            <p:cNvCxnSpPr/>
            <p:nvPr/>
          </p:nvCxnSpPr>
          <p:spPr>
            <a:xfrm rot="10800000" flipH="1">
              <a:off x="4689400" y="2545175"/>
              <a:ext cx="1500900" cy="592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1" name="Google Shape;71;p15"/>
            <p:cNvSpPr/>
            <p:nvPr/>
          </p:nvSpPr>
          <p:spPr>
            <a:xfrm>
              <a:off x="4369400" y="2794150"/>
              <a:ext cx="664500" cy="66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2" name="Google Shape;72;p15"/>
          <p:cNvGrpSpPr/>
          <p:nvPr/>
        </p:nvGrpSpPr>
        <p:grpSpPr>
          <a:xfrm rot="1578645" flipH="1">
            <a:off x="1885394" y="2219043"/>
            <a:ext cx="1276075" cy="1710769"/>
            <a:chOff x="4995600" y="2545225"/>
            <a:chExt cx="1194775" cy="1601775"/>
          </a:xfrm>
        </p:grpSpPr>
        <p:cxnSp>
          <p:nvCxnSpPr>
            <p:cNvPr id="73" name="Google Shape;73;p15"/>
            <p:cNvCxnSpPr/>
            <p:nvPr/>
          </p:nvCxnSpPr>
          <p:spPr>
            <a:xfrm rot="10800000" flipH="1">
              <a:off x="5325175" y="2545225"/>
              <a:ext cx="865200" cy="1305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" name="Google Shape;74;p15"/>
            <p:cNvSpPr/>
            <p:nvPr/>
          </p:nvSpPr>
          <p:spPr>
            <a:xfrm>
              <a:off x="4995600" y="3482500"/>
              <a:ext cx="664500" cy="66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12" name="Google Shape;104;p16">
            <a:extLst>
              <a:ext uri="{FF2B5EF4-FFF2-40B4-BE49-F238E27FC236}">
                <a16:creationId xmlns:a16="http://schemas.microsoft.com/office/drawing/2014/main" id="{75251E3E-498A-019E-5491-DE2B55667F1D}"/>
              </a:ext>
            </a:extLst>
          </p:cNvPr>
          <p:cNvSpPr txBox="1"/>
          <p:nvPr/>
        </p:nvSpPr>
        <p:spPr>
          <a:xfrm>
            <a:off x="3005426" y="3791473"/>
            <a:ext cx="4310017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 b="0" i="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Emir </a:t>
            </a:r>
            <a:r>
              <a:rPr lang="tr-TR" sz="1200" b="0" i="0" dirty="0" err="1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Nalıncıoğlu</a:t>
            </a:r>
            <a:r>
              <a:rPr lang="tr-TR" sz="1200" b="0" i="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– Hasan Enes Güray – Merve Sarı</a:t>
            </a:r>
            <a:endParaRPr sz="1200" dirty="0">
              <a:latin typeface="Fira Sans Extra Condensed" panose="020B0503050000020004" pitchFamily="34" charset="0"/>
              <a:ea typeface="Roboto"/>
              <a:cs typeface="Roboto"/>
              <a:sym typeface="Roboto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24589B4-731B-F6D5-CF93-EDD064007F1D}"/>
              </a:ext>
            </a:extLst>
          </p:cNvPr>
          <p:cNvSpPr txBox="1"/>
          <p:nvPr/>
        </p:nvSpPr>
        <p:spPr>
          <a:xfrm>
            <a:off x="227880" y="71051"/>
            <a:ext cx="45058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Extra Condensed" panose="020B0503050000020004" pitchFamily="34" charset="0"/>
              </a:rPr>
              <a:t>Model </a:t>
            </a:r>
            <a:r>
              <a:rPr lang="tr-TR" sz="36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Extra Condensed" panose="020B0503050000020004" pitchFamily="34" charset="0"/>
              </a:rPr>
              <a:t>Results</a:t>
            </a:r>
            <a:endParaRPr lang="tr-TR" sz="3600" dirty="0"/>
          </a:p>
        </p:txBody>
      </p:sp>
      <p:sp>
        <p:nvSpPr>
          <p:cNvPr id="96" name="Rectangle 1">
            <a:extLst>
              <a:ext uri="{FF2B5EF4-FFF2-40B4-BE49-F238E27FC236}">
                <a16:creationId xmlns:a16="http://schemas.microsoft.com/office/drawing/2014/main" id="{B7B55A5D-ABD5-E00B-9166-AA03D850E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Retrieval of data</a:t>
            </a:r>
            <a:endParaRPr kumimoji="0" lang="tr-TR" altLang="tr-T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</a:b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7210872-36D9-4975-83E9-01BF6C532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14" y="4576585"/>
            <a:ext cx="1497733" cy="45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3B58CC-A0C2-B5B6-7945-C8FA78012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880" y="611516"/>
            <a:ext cx="7772400" cy="1433819"/>
          </a:xfrm>
          <a:prstGeom prst="rect">
            <a:avLst/>
          </a:prstGeom>
        </p:spPr>
      </p:pic>
      <p:sp>
        <p:nvSpPr>
          <p:cNvPr id="9" name="Frame 8">
            <a:extLst>
              <a:ext uri="{FF2B5EF4-FFF2-40B4-BE49-F238E27FC236}">
                <a16:creationId xmlns:a16="http://schemas.microsoft.com/office/drawing/2014/main" id="{0C6184B1-4CB8-0D4B-673F-226AFB83B7F5}"/>
              </a:ext>
            </a:extLst>
          </p:cNvPr>
          <p:cNvSpPr/>
          <p:nvPr/>
        </p:nvSpPr>
        <p:spPr>
          <a:xfrm>
            <a:off x="1339702" y="584116"/>
            <a:ext cx="686645" cy="161422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>
              <a:solidFill>
                <a:schemeClr val="tx1"/>
              </a:solidFill>
            </a:endParaRPr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85294152-4F07-0BE1-98E5-96460473D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576" y="2072735"/>
            <a:ext cx="2909777" cy="288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C0BDF8-B851-4265-9223-2812DC4E393A}"/>
              </a:ext>
            </a:extLst>
          </p:cNvPr>
          <p:cNvSpPr txBox="1"/>
          <p:nvPr/>
        </p:nvSpPr>
        <p:spPr>
          <a:xfrm>
            <a:off x="321634" y="2342073"/>
            <a:ext cx="20361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MultinomialNB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BernoulliNB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Logistic Regression</a:t>
            </a:r>
            <a:endParaRPr lang="en-T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05299E-2BC6-8288-6BE3-1EDA6A3DBE35}"/>
              </a:ext>
            </a:extLst>
          </p:cNvPr>
          <p:cNvSpPr txBox="1"/>
          <p:nvPr/>
        </p:nvSpPr>
        <p:spPr>
          <a:xfrm>
            <a:off x="1462737" y="3008143"/>
            <a:ext cx="183575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TR" dirty="0"/>
              <a:t>Count Vectorizer</a:t>
            </a:r>
          </a:p>
          <a:p>
            <a:pPr marL="285750" indent="-285750">
              <a:buFontTx/>
              <a:buChar char="-"/>
            </a:pPr>
            <a:r>
              <a:rPr lang="en-TR" dirty="0"/>
              <a:t>TFIDF Vectorizer</a:t>
            </a:r>
          </a:p>
          <a:p>
            <a:pPr marL="285750" indent="-285750">
              <a:buFontTx/>
              <a:buChar char="-"/>
            </a:pPr>
            <a:endParaRPr lang="en-T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E5769C-194C-392F-56AE-9B446FB89478}"/>
              </a:ext>
            </a:extLst>
          </p:cNvPr>
          <p:cNvSpPr txBox="1"/>
          <p:nvPr/>
        </p:nvSpPr>
        <p:spPr>
          <a:xfrm>
            <a:off x="2585276" y="3516483"/>
            <a:ext cx="14766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TR" dirty="0"/>
              <a:t>Word</a:t>
            </a:r>
          </a:p>
          <a:p>
            <a:pPr marL="285750" indent="-285750">
              <a:buFontTx/>
              <a:buChar char="-"/>
            </a:pPr>
            <a:r>
              <a:rPr lang="en-TR" dirty="0"/>
              <a:t>N-Gram(1,2)</a:t>
            </a:r>
          </a:p>
          <a:p>
            <a:pPr marL="285750" indent="-285750">
              <a:buFontTx/>
              <a:buChar char="-"/>
            </a:pP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602352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24589B4-731B-F6D5-CF93-EDD064007F1D}"/>
              </a:ext>
            </a:extLst>
          </p:cNvPr>
          <p:cNvSpPr txBox="1"/>
          <p:nvPr/>
        </p:nvSpPr>
        <p:spPr>
          <a:xfrm>
            <a:off x="227880" y="71051"/>
            <a:ext cx="45058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Extra Condensed" panose="020B0503050000020004" pitchFamily="34" charset="0"/>
              </a:rPr>
              <a:t>Model </a:t>
            </a:r>
            <a:r>
              <a:rPr lang="tr-TR" sz="36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Extra Condensed" panose="020B0503050000020004" pitchFamily="34" charset="0"/>
              </a:rPr>
              <a:t>Results</a:t>
            </a:r>
            <a:endParaRPr lang="tr-TR" sz="3600" dirty="0"/>
          </a:p>
        </p:txBody>
      </p:sp>
      <p:sp>
        <p:nvSpPr>
          <p:cNvPr id="96" name="Rectangle 1">
            <a:extLst>
              <a:ext uri="{FF2B5EF4-FFF2-40B4-BE49-F238E27FC236}">
                <a16:creationId xmlns:a16="http://schemas.microsoft.com/office/drawing/2014/main" id="{B7B55A5D-ABD5-E00B-9166-AA03D850E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Retrieval of data</a:t>
            </a:r>
            <a:endParaRPr kumimoji="0" lang="tr-TR" altLang="tr-T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</a:b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7210872-36D9-4975-83E9-01BF6C532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14" y="4576585"/>
            <a:ext cx="1497733" cy="45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78" name="Picture 2">
            <a:extLst>
              <a:ext uri="{FF2B5EF4-FFF2-40B4-BE49-F238E27FC236}">
                <a16:creationId xmlns:a16="http://schemas.microsoft.com/office/drawing/2014/main" id="{FC35BA2E-EBD2-F63E-26FE-43B146C75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05" y="788432"/>
            <a:ext cx="6284391" cy="329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5A1C05-D1BE-2E43-FF2E-D04B455EB7E5}"/>
              </a:ext>
            </a:extLst>
          </p:cNvPr>
          <p:cNvSpPr txBox="1"/>
          <p:nvPr/>
        </p:nvSpPr>
        <p:spPr>
          <a:xfrm>
            <a:off x="1476145" y="4047291"/>
            <a:ext cx="3379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ROC-AUC Score: 0.9997638271916854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10098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24589B4-731B-F6D5-CF93-EDD064007F1D}"/>
              </a:ext>
            </a:extLst>
          </p:cNvPr>
          <p:cNvSpPr txBox="1"/>
          <p:nvPr/>
        </p:nvSpPr>
        <p:spPr>
          <a:xfrm>
            <a:off x="227880" y="71051"/>
            <a:ext cx="45058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Extra Condensed" panose="020B0503050000020004" pitchFamily="34" charset="0"/>
              </a:rPr>
              <a:t>Cross </a:t>
            </a:r>
            <a:r>
              <a:rPr lang="tr-TR" sz="36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Extra Condensed" panose="020B0503050000020004" pitchFamily="34" charset="0"/>
              </a:rPr>
              <a:t>Validation</a:t>
            </a:r>
            <a:r>
              <a:rPr lang="tr-T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Extra Condensed" panose="020B0503050000020004" pitchFamily="34" charset="0"/>
              </a:rPr>
              <a:t> </a:t>
            </a:r>
            <a:r>
              <a:rPr lang="tr-TR" sz="36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Extra Condensed" panose="020B0503050000020004" pitchFamily="34" charset="0"/>
              </a:rPr>
              <a:t>Results</a:t>
            </a:r>
            <a:endParaRPr lang="tr-TR" sz="3600" dirty="0"/>
          </a:p>
        </p:txBody>
      </p:sp>
      <p:sp>
        <p:nvSpPr>
          <p:cNvPr id="96" name="Rectangle 1">
            <a:extLst>
              <a:ext uri="{FF2B5EF4-FFF2-40B4-BE49-F238E27FC236}">
                <a16:creationId xmlns:a16="http://schemas.microsoft.com/office/drawing/2014/main" id="{B7B55A5D-ABD5-E00B-9166-AA03D850E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Retrieval of data</a:t>
            </a:r>
            <a:endParaRPr kumimoji="0" lang="tr-TR" altLang="tr-T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</a:b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7210872-36D9-4975-83E9-01BF6C532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14" y="4576585"/>
            <a:ext cx="1497733" cy="45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AA3C6B-2EE6-AC8D-8B4A-F1E7AD1016D5}"/>
              </a:ext>
            </a:extLst>
          </p:cNvPr>
          <p:cNvSpPr txBox="1"/>
          <p:nvPr/>
        </p:nvSpPr>
        <p:spPr>
          <a:xfrm>
            <a:off x="528614" y="1112363"/>
            <a:ext cx="38443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b="1" dirty="0"/>
              <a:t>Accuracy</a:t>
            </a:r>
          </a:p>
          <a:p>
            <a:r>
              <a:rPr lang="en-US" dirty="0"/>
              <a:t>Mean: 0.9826574876900022</a:t>
            </a:r>
          </a:p>
          <a:p>
            <a:r>
              <a:rPr lang="en-US" dirty="0"/>
              <a:t>Standard Deviation: 0.005090622427970945</a:t>
            </a:r>
            <a:endParaRPr lang="en-T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B6E5FB-C912-A547-B712-7265BC08B793}"/>
              </a:ext>
            </a:extLst>
          </p:cNvPr>
          <p:cNvSpPr txBox="1"/>
          <p:nvPr/>
        </p:nvSpPr>
        <p:spPr>
          <a:xfrm>
            <a:off x="1501147" y="1876676"/>
            <a:ext cx="38443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b="1" dirty="0"/>
              <a:t>Recall</a:t>
            </a:r>
          </a:p>
          <a:p>
            <a:r>
              <a:rPr lang="en-US" dirty="0"/>
              <a:t>Mean: 0.9980151889578688</a:t>
            </a:r>
          </a:p>
          <a:p>
            <a:r>
              <a:rPr lang="en-US" dirty="0"/>
              <a:t>Standard Deviation: 0.0015784260454636513</a:t>
            </a:r>
            <a:endParaRPr lang="en-T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4B4C89-9157-21A2-BC06-850AC0E20046}"/>
              </a:ext>
            </a:extLst>
          </p:cNvPr>
          <p:cNvSpPr txBox="1"/>
          <p:nvPr/>
        </p:nvSpPr>
        <p:spPr>
          <a:xfrm>
            <a:off x="2450775" y="2640989"/>
            <a:ext cx="38443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b="1" dirty="0"/>
              <a:t>Precision</a:t>
            </a:r>
          </a:p>
          <a:p>
            <a:r>
              <a:rPr lang="en-US" dirty="0"/>
              <a:t>Mean: 0.981076367232815</a:t>
            </a:r>
          </a:p>
          <a:p>
            <a:r>
              <a:rPr lang="en-US" dirty="0"/>
              <a:t>Standard Deviation: 0.0055858512912471455</a:t>
            </a:r>
            <a:endParaRPr lang="en-T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DB0DEA-F9B2-90B5-8725-E135349C4A9E}"/>
              </a:ext>
            </a:extLst>
          </p:cNvPr>
          <p:cNvSpPr txBox="1"/>
          <p:nvPr/>
        </p:nvSpPr>
        <p:spPr>
          <a:xfrm>
            <a:off x="558644" y="3478226"/>
            <a:ext cx="38443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b="1" dirty="0"/>
              <a:t>F1</a:t>
            </a:r>
          </a:p>
          <a:p>
            <a:r>
              <a:rPr lang="en-US" dirty="0"/>
              <a:t>Mean: 0.9894654177499216</a:t>
            </a:r>
          </a:p>
          <a:p>
            <a:r>
              <a:rPr lang="en-US" dirty="0"/>
              <a:t>Standard Deviation: 0.0030687108688973136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737770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24589B4-731B-F6D5-CF93-EDD064007F1D}"/>
              </a:ext>
            </a:extLst>
          </p:cNvPr>
          <p:cNvSpPr txBox="1"/>
          <p:nvPr/>
        </p:nvSpPr>
        <p:spPr>
          <a:xfrm>
            <a:off x="227880" y="71051"/>
            <a:ext cx="45058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36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Extra Condensed" panose="020B0503050000020004" pitchFamily="34" charset="0"/>
              </a:rPr>
              <a:t>Feature</a:t>
            </a:r>
            <a:r>
              <a:rPr lang="tr-T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Extra Condensed" panose="020B0503050000020004" pitchFamily="34" charset="0"/>
              </a:rPr>
              <a:t> </a:t>
            </a:r>
            <a:r>
              <a:rPr lang="tr-TR" sz="36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Extra Condensed" panose="020B0503050000020004" pitchFamily="34" charset="0"/>
              </a:rPr>
              <a:t>Importance</a:t>
            </a:r>
            <a:endParaRPr lang="tr-TR" sz="3600" dirty="0"/>
          </a:p>
        </p:txBody>
      </p:sp>
      <p:sp>
        <p:nvSpPr>
          <p:cNvPr id="96" name="Rectangle 1">
            <a:extLst>
              <a:ext uri="{FF2B5EF4-FFF2-40B4-BE49-F238E27FC236}">
                <a16:creationId xmlns:a16="http://schemas.microsoft.com/office/drawing/2014/main" id="{B7B55A5D-ABD5-E00B-9166-AA03D850E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Retrieval of data</a:t>
            </a:r>
            <a:endParaRPr kumimoji="0" lang="tr-TR" altLang="tr-T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</a:b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7210872-36D9-4975-83E9-01BF6C532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14" y="4576585"/>
            <a:ext cx="1497733" cy="45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7E605E-241A-5A7D-806B-2D8C961BBD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363" y="828970"/>
            <a:ext cx="1540984" cy="348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628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D85A82-FF8D-B1C6-D457-ADE939EFA5B8}"/>
              </a:ext>
            </a:extLst>
          </p:cNvPr>
          <p:cNvSpPr txBox="1"/>
          <p:nvPr/>
        </p:nvSpPr>
        <p:spPr>
          <a:xfrm>
            <a:off x="278801" y="90445"/>
            <a:ext cx="45058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36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Extra Condensed" panose="020B0503050000020004" pitchFamily="34" charset="0"/>
              </a:rPr>
              <a:t>If</a:t>
            </a:r>
            <a:r>
              <a:rPr lang="tr-T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Extra Condensed" panose="020B0503050000020004" pitchFamily="34" charset="0"/>
              </a:rPr>
              <a:t> </a:t>
            </a:r>
            <a:r>
              <a:rPr lang="tr-TR" sz="36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Extra Condensed" panose="020B0503050000020004" pitchFamily="34" charset="0"/>
              </a:rPr>
              <a:t>we</a:t>
            </a:r>
            <a:r>
              <a:rPr lang="tr-T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Extra Condensed" panose="020B0503050000020004" pitchFamily="34" charset="0"/>
              </a:rPr>
              <a:t>…</a:t>
            </a:r>
            <a:endParaRPr lang="tr-TR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4341E9-7B4A-6714-491C-5BE4F651771D}"/>
              </a:ext>
            </a:extLst>
          </p:cNvPr>
          <p:cNvSpPr txBox="1"/>
          <p:nvPr/>
        </p:nvSpPr>
        <p:spPr>
          <a:xfrm>
            <a:off x="1212110" y="1018850"/>
            <a:ext cx="2115879" cy="423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sz="1600" b="0" i="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H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ad more time</a:t>
            </a:r>
            <a:r>
              <a:rPr lang="tr-TR" sz="1600" b="0" i="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 </a:t>
            </a:r>
            <a:r>
              <a:rPr lang="tr-TR" sz="1600" b="0" i="0" dirty="0" err="1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we</a:t>
            </a:r>
            <a:r>
              <a:rPr lang="tr-TR" sz="1600" b="0" i="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 </a:t>
            </a:r>
            <a:r>
              <a:rPr lang="tr-TR" sz="1600" b="0" i="0" dirty="0" err="1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could</a:t>
            </a:r>
            <a:r>
              <a:rPr lang="tr-TR" sz="1600" b="0" i="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FDA13D-1F5D-708B-A6A0-8D58AA55A5F9}"/>
              </a:ext>
            </a:extLst>
          </p:cNvPr>
          <p:cNvSpPr txBox="1"/>
          <p:nvPr/>
        </p:nvSpPr>
        <p:spPr>
          <a:xfrm>
            <a:off x="161842" y="1988063"/>
            <a:ext cx="741654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0" i="0" dirty="0" err="1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Scraping</a:t>
            </a:r>
            <a:r>
              <a:rPr lang="tr-TR" b="0" i="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more</a:t>
            </a:r>
            <a:r>
              <a:rPr lang="tr-TR" b="0" i="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 data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from</a:t>
            </a:r>
            <a:r>
              <a:rPr lang="tr-TR" b="0" i="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different</a:t>
            </a:r>
            <a:r>
              <a:rPr lang="tr-TR" b="0" i="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 web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sites</a:t>
            </a:r>
            <a:endParaRPr lang="tr-TR" b="0" i="0" dirty="0">
              <a:solidFill>
                <a:srgbClr val="000000"/>
              </a:solidFill>
              <a:effectLst/>
              <a:latin typeface="Fira Sans Extra Condensed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>
              <a:latin typeface="Fira Sans Extra Condensed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Using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oversampling</a:t>
            </a:r>
            <a:r>
              <a:rPr lang="tr-TR" b="0" i="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or</a:t>
            </a:r>
            <a:r>
              <a:rPr lang="tr-TR" b="0" i="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undersampling</a:t>
            </a:r>
            <a:r>
              <a:rPr lang="tr-TR" b="0" i="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methods</a:t>
            </a:r>
            <a:endParaRPr lang="tr-TR" b="0" i="0" dirty="0">
              <a:solidFill>
                <a:srgbClr val="000000"/>
              </a:solidFill>
              <a:effectLst/>
              <a:latin typeface="Fira Sans Extra Condensed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>
              <a:latin typeface="Fira Sans Extra Condensed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Can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use</a:t>
            </a:r>
            <a:r>
              <a:rPr lang="tr-TR" b="0" i="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and</a:t>
            </a:r>
            <a:r>
              <a:rPr lang="tr-TR" b="0" i="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compare</a:t>
            </a:r>
            <a:r>
              <a:rPr lang="tr-TR" b="0" i="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the</a:t>
            </a:r>
            <a:r>
              <a:rPr lang="tr-TR" b="0" i="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results</a:t>
            </a:r>
            <a:r>
              <a:rPr lang="tr-TR" b="0" i="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 of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other</a:t>
            </a:r>
            <a:r>
              <a:rPr lang="tr-TR" b="0" i="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Stemmers</a:t>
            </a:r>
            <a:r>
              <a:rPr lang="tr-TR" b="0" i="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like</a:t>
            </a:r>
            <a:r>
              <a:rPr lang="tr-TR" b="0" i="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LancasterStemmer</a:t>
            </a:r>
            <a:endParaRPr lang="tr-TR" b="0" i="0" dirty="0">
              <a:solidFill>
                <a:srgbClr val="000000"/>
              </a:solidFill>
              <a:effectLst/>
              <a:latin typeface="Fira Sans Extra Condensed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>
              <a:latin typeface="Fira Sans Extra Condensed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>
                <a:latin typeface="Fira Sans Extra Condensed" panose="020B0503050000020004" pitchFamily="34" charset="0"/>
              </a:rPr>
              <a:t>Trying</a:t>
            </a:r>
            <a:r>
              <a:rPr lang="tr-TR" dirty="0">
                <a:latin typeface="Fira Sans Extra Condensed" panose="020B0503050000020004" pitchFamily="34" charset="0"/>
              </a:rPr>
              <a:t> </a:t>
            </a:r>
            <a:r>
              <a:rPr lang="tr-TR" dirty="0" err="1">
                <a:latin typeface="Fira Sans Extra Condensed" panose="020B0503050000020004" pitchFamily="34" charset="0"/>
              </a:rPr>
              <a:t>different</a:t>
            </a:r>
            <a:r>
              <a:rPr lang="tr-TR" dirty="0">
                <a:latin typeface="Fira Sans Extra Condensed" panose="020B0503050000020004" pitchFamily="34" charset="0"/>
              </a:rPr>
              <a:t> </a:t>
            </a:r>
            <a:r>
              <a:rPr lang="tr-TR" dirty="0" err="1">
                <a:latin typeface="Fira Sans Extra Condensed" panose="020B0503050000020004" pitchFamily="34" charset="0"/>
              </a:rPr>
              <a:t>regression</a:t>
            </a:r>
            <a:r>
              <a:rPr lang="tr-TR" dirty="0">
                <a:latin typeface="Fira Sans Extra Condensed" panose="020B0503050000020004" pitchFamily="34" charset="0"/>
              </a:rPr>
              <a:t> </a:t>
            </a:r>
            <a:r>
              <a:rPr lang="tr-TR" dirty="0" err="1">
                <a:latin typeface="Fira Sans Extra Condensed" panose="020B0503050000020004" pitchFamily="34" charset="0"/>
              </a:rPr>
              <a:t>models</a:t>
            </a:r>
            <a:r>
              <a:rPr lang="tr-TR" dirty="0">
                <a:latin typeface="Fira Sans Extra Condensed" panose="020B0503050000020004" pitchFamily="34" charset="0"/>
              </a:rPr>
              <a:t> </a:t>
            </a:r>
            <a:r>
              <a:rPr lang="tr-TR" dirty="0" err="1">
                <a:latin typeface="Fira Sans Extra Condensed" panose="020B0503050000020004" pitchFamily="34" charset="0"/>
              </a:rPr>
              <a:t>with</a:t>
            </a:r>
            <a:r>
              <a:rPr lang="tr-TR" dirty="0">
                <a:latin typeface="Fira Sans Extra Condensed" panose="020B0503050000020004" pitchFamily="34" charset="0"/>
              </a:rPr>
              <a:t> </a:t>
            </a:r>
            <a:r>
              <a:rPr lang="tr-TR" dirty="0" err="1">
                <a:latin typeface="Fira Sans Extra Condensed" panose="020B0503050000020004" pitchFamily="34" charset="0"/>
              </a:rPr>
              <a:t>specific</a:t>
            </a:r>
            <a:r>
              <a:rPr lang="tr-TR" dirty="0">
                <a:latin typeface="Fira Sans Extra Condensed" panose="020B0503050000020004" pitchFamily="34" charset="0"/>
              </a:rPr>
              <a:t> </a:t>
            </a:r>
            <a:r>
              <a:rPr lang="tr-TR" dirty="0" err="1">
                <a:latin typeface="Fira Sans Extra Condensed" panose="020B0503050000020004" pitchFamily="34" charset="0"/>
              </a:rPr>
              <a:t>parameters</a:t>
            </a:r>
            <a:endParaRPr lang="tr-TR" dirty="0">
              <a:latin typeface="Fira Sans Extra Condensed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>
              <a:latin typeface="Fira Sans Extra Condensed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>
              <a:latin typeface="Fira Sans Extra Condensed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0" i="0" dirty="0">
              <a:solidFill>
                <a:srgbClr val="000000"/>
              </a:solidFill>
              <a:effectLst/>
              <a:latin typeface="Fira Sans Extra Condensed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0" i="0" dirty="0">
              <a:solidFill>
                <a:srgbClr val="000000"/>
              </a:solidFill>
              <a:effectLst/>
              <a:latin typeface="Fira Sans Extra Condensed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>
              <a:latin typeface="Fira Sans Extra Condensed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0" i="0" dirty="0">
              <a:solidFill>
                <a:srgbClr val="000000"/>
              </a:solidFill>
              <a:effectLst/>
              <a:latin typeface="Fira Sans Extra Condensed" panose="020B05030500000200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A00114-802A-4144-7045-A3773AF1F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10" y="102345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63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7AFF33-8256-EEB7-D77F-A82A625ED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608" y="1042987"/>
            <a:ext cx="2827264" cy="28272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C646B3-0B98-AD1B-CED9-A3C17529FD3E}"/>
              </a:ext>
            </a:extLst>
          </p:cNvPr>
          <p:cNvSpPr txBox="1"/>
          <p:nvPr/>
        </p:nvSpPr>
        <p:spPr>
          <a:xfrm>
            <a:off x="278801" y="143610"/>
            <a:ext cx="45058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36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Extra Condensed" panose="020B0503050000020004" pitchFamily="34" charset="0"/>
              </a:rPr>
              <a:t>Finally</a:t>
            </a:r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1521324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Google Shape;94;p16"/>
          <p:cNvCxnSpPr/>
          <p:nvPr/>
        </p:nvCxnSpPr>
        <p:spPr>
          <a:xfrm>
            <a:off x="1064333" y="2746300"/>
            <a:ext cx="5847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269148" y="65466"/>
            <a:ext cx="2478983" cy="9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Extra Condensed" panose="020B0503050000020004" pitchFamily="34" charset="0"/>
              </a:rPr>
              <a:t>Project Flow</a:t>
            </a:r>
            <a:endParaRPr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ira Sans Extra Condensed" panose="020B0503050000020004" pitchFamily="34" charset="0"/>
            </a:endParaRPr>
          </a:p>
        </p:txBody>
      </p:sp>
      <p:grpSp>
        <p:nvGrpSpPr>
          <p:cNvPr id="96" name="Google Shape;96;p16"/>
          <p:cNvGrpSpPr/>
          <p:nvPr/>
        </p:nvGrpSpPr>
        <p:grpSpPr>
          <a:xfrm>
            <a:off x="119958" y="990988"/>
            <a:ext cx="1919689" cy="3135017"/>
            <a:chOff x="710275" y="1333888"/>
            <a:chExt cx="1919689" cy="3135017"/>
          </a:xfrm>
        </p:grpSpPr>
        <p:sp>
          <p:nvSpPr>
            <p:cNvPr id="97" name="Google Shape;97;p16"/>
            <p:cNvSpPr/>
            <p:nvPr/>
          </p:nvSpPr>
          <p:spPr>
            <a:xfrm>
              <a:off x="1060675" y="1333888"/>
              <a:ext cx="1183800" cy="11838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1143175" y="1416388"/>
              <a:ext cx="1018800" cy="1018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1570075" y="2583338"/>
              <a:ext cx="165000" cy="16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1604125" y="2813988"/>
              <a:ext cx="96900" cy="96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1543525" y="2976538"/>
              <a:ext cx="218100" cy="2181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1578475" y="3011383"/>
              <a:ext cx="148200" cy="14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103;p16"/>
            <p:cNvSpPr txBox="1"/>
            <p:nvPr/>
          </p:nvSpPr>
          <p:spPr>
            <a:xfrm>
              <a:off x="710275" y="345011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800" b="1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Problem/Need</a:t>
              </a:r>
              <a:endParaRPr sz="1800" b="1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4" name="Google Shape;104;p16"/>
            <p:cNvSpPr txBox="1"/>
            <p:nvPr/>
          </p:nvSpPr>
          <p:spPr>
            <a:xfrm>
              <a:off x="745364" y="3934005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200" b="0" i="0" dirty="0" err="1">
                  <a:solidFill>
                    <a:srgbClr val="000000"/>
                  </a:solidFill>
                  <a:effectLst/>
                  <a:latin typeface="Fira Sans Extra Condensed" panose="020B0503050000020004" pitchFamily="34" charset="0"/>
                </a:rPr>
                <a:t>Understand</a:t>
              </a:r>
              <a:r>
                <a:rPr lang="tr-TR" sz="1200" dirty="0" err="1">
                  <a:latin typeface="Fira Sans Extra Condensed" panose="020B0503050000020004" pitchFamily="34" charset="0"/>
                </a:rPr>
                <a:t>ing</a:t>
              </a:r>
              <a:r>
                <a:rPr lang="tr-TR" sz="1200" dirty="0">
                  <a:latin typeface="Fira Sans Extra Condensed" panose="020B0503050000020004" pitchFamily="34" charset="0"/>
                </a:rPr>
                <a:t> </a:t>
              </a:r>
              <a:r>
                <a:rPr lang="tr-TR" sz="1200" dirty="0" err="1">
                  <a:latin typeface="Fira Sans Extra Condensed" panose="020B0503050000020004" pitchFamily="34" charset="0"/>
                </a:rPr>
                <a:t>better</a:t>
              </a:r>
              <a:r>
                <a:rPr lang="tr-TR" sz="1200" dirty="0">
                  <a:latin typeface="Fira Sans Extra Condensed" panose="020B0503050000020004" pitchFamily="34" charset="0"/>
                </a:rPr>
                <a:t> </a:t>
              </a:r>
              <a:r>
                <a:rPr lang="tr-TR" sz="1200" b="0" i="0" dirty="0" err="1">
                  <a:solidFill>
                    <a:srgbClr val="000000"/>
                  </a:solidFill>
                  <a:effectLst/>
                  <a:latin typeface="Fira Sans Extra Condensed" panose="020B0503050000020004" pitchFamily="34" charset="0"/>
                </a:rPr>
                <a:t>customer</a:t>
              </a:r>
              <a:r>
                <a:rPr lang="tr-TR" sz="1200" b="0" i="0" dirty="0">
                  <a:solidFill>
                    <a:srgbClr val="000000"/>
                  </a:solidFill>
                  <a:effectLst/>
                  <a:latin typeface="Fira Sans Extra Condensed" panose="020B0503050000020004" pitchFamily="34" charset="0"/>
                </a:rPr>
                <a:t> </a:t>
              </a:r>
              <a:r>
                <a:rPr lang="tr-TR" sz="1200" b="0" i="0" dirty="0" err="1">
                  <a:solidFill>
                    <a:srgbClr val="000000"/>
                  </a:solidFill>
                  <a:effectLst/>
                  <a:latin typeface="Fira Sans Extra Condensed" panose="020B0503050000020004" pitchFamily="34" charset="0"/>
                </a:rPr>
                <a:t>attitude</a:t>
              </a:r>
              <a:r>
                <a:rPr lang="tr-TR" sz="1200" b="0" i="0" dirty="0">
                  <a:solidFill>
                    <a:srgbClr val="000000"/>
                  </a:solidFill>
                  <a:effectLst/>
                  <a:latin typeface="Fira Sans Extra Condensed" panose="020B0503050000020004" pitchFamily="34" charset="0"/>
                </a:rPr>
                <a:t> </a:t>
              </a:r>
              <a:r>
                <a:rPr lang="tr-TR" sz="1200" b="0" i="0" dirty="0" err="1">
                  <a:solidFill>
                    <a:srgbClr val="000000"/>
                  </a:solidFill>
                  <a:effectLst/>
                  <a:latin typeface="Fira Sans Extra Condensed" panose="020B0503050000020004" pitchFamily="34" charset="0"/>
                </a:rPr>
                <a:t>and</a:t>
              </a:r>
              <a:r>
                <a:rPr lang="tr-TR" sz="1200" b="0" i="0" dirty="0">
                  <a:solidFill>
                    <a:srgbClr val="000000"/>
                  </a:solidFill>
                  <a:effectLst/>
                  <a:latin typeface="Fira Sans Extra Condensed" panose="020B0503050000020004" pitchFamily="34" charset="0"/>
                </a:rPr>
                <a:t> </a:t>
              </a:r>
              <a:r>
                <a:rPr lang="tr-TR" sz="1200" b="0" i="0" dirty="0" err="1">
                  <a:solidFill>
                    <a:srgbClr val="000000"/>
                  </a:solidFill>
                  <a:effectLst/>
                  <a:latin typeface="Fira Sans Extra Condensed" panose="020B0503050000020004" pitchFamily="34" charset="0"/>
                </a:rPr>
                <a:t>behavior</a:t>
              </a:r>
              <a:endParaRPr sz="1200" dirty="0">
                <a:latin typeface="Fira Sans Extra Condensed" panose="020B0503050000020004" pitchFamily="34" charset="0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5" name="Google Shape;105;p16"/>
          <p:cNvGrpSpPr/>
          <p:nvPr/>
        </p:nvGrpSpPr>
        <p:grpSpPr>
          <a:xfrm>
            <a:off x="5958858" y="990988"/>
            <a:ext cx="1946300" cy="3058984"/>
            <a:chOff x="6549175" y="1333888"/>
            <a:chExt cx="1946300" cy="3058984"/>
          </a:xfrm>
        </p:grpSpPr>
        <p:sp>
          <p:nvSpPr>
            <p:cNvPr id="106" name="Google Shape;106;p16"/>
            <p:cNvSpPr/>
            <p:nvPr/>
          </p:nvSpPr>
          <p:spPr>
            <a:xfrm>
              <a:off x="6899575" y="1333888"/>
              <a:ext cx="1183800" cy="11838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6982075" y="1416388"/>
              <a:ext cx="1018800" cy="1018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7408975" y="2583338"/>
              <a:ext cx="165000" cy="165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7443025" y="2813988"/>
              <a:ext cx="96900" cy="96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7382425" y="2976538"/>
              <a:ext cx="218100" cy="2181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7417375" y="3011383"/>
              <a:ext cx="148200" cy="14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112;p16"/>
            <p:cNvSpPr txBox="1"/>
            <p:nvPr/>
          </p:nvSpPr>
          <p:spPr>
            <a:xfrm>
              <a:off x="6549175" y="345011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700" b="1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Solution</a:t>
              </a:r>
              <a:endParaRPr sz="1700" b="1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3" name="Google Shape;113;p16"/>
            <p:cNvSpPr txBox="1"/>
            <p:nvPr/>
          </p:nvSpPr>
          <p:spPr>
            <a:xfrm>
              <a:off x="6610875" y="3857972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dirty="0">
                  <a:solidFill>
                    <a:srgbClr val="000000"/>
                  </a:solidFill>
                  <a:effectLst/>
                  <a:latin typeface="Fira Sans Extra Condensed" panose="020B0503050000020004" pitchFamily="34" charset="0"/>
                </a:rPr>
                <a:t>A model that reveals good or bad reviews from customer reviews</a:t>
              </a:r>
              <a:endParaRPr sz="1200" dirty="0">
                <a:latin typeface="Fira Sans Extra Condensed" panose="020B0503050000020004" pitchFamily="34" charset="0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4" name="Google Shape;114;p16"/>
          <p:cNvGrpSpPr/>
          <p:nvPr/>
        </p:nvGrpSpPr>
        <p:grpSpPr>
          <a:xfrm>
            <a:off x="2066258" y="990988"/>
            <a:ext cx="1884600" cy="3083361"/>
            <a:chOff x="2656575" y="1333888"/>
            <a:chExt cx="1884600" cy="3083361"/>
          </a:xfrm>
        </p:grpSpPr>
        <p:sp>
          <p:nvSpPr>
            <p:cNvPr id="115" name="Google Shape;115;p16"/>
            <p:cNvSpPr/>
            <p:nvPr/>
          </p:nvSpPr>
          <p:spPr>
            <a:xfrm>
              <a:off x="3006975" y="1333888"/>
              <a:ext cx="1183800" cy="11838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3089475" y="1416388"/>
              <a:ext cx="1018800" cy="1018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3516375" y="2583338"/>
              <a:ext cx="165000" cy="16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3550425" y="2813988"/>
              <a:ext cx="96900" cy="96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3489825" y="2976538"/>
              <a:ext cx="218100" cy="2181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3524775" y="3011383"/>
              <a:ext cx="148200" cy="14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21;p16"/>
            <p:cNvSpPr txBox="1"/>
            <p:nvPr/>
          </p:nvSpPr>
          <p:spPr>
            <a:xfrm>
              <a:off x="2656575" y="345011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700" b="1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Proposal/Resources</a:t>
              </a:r>
              <a:endParaRPr sz="1700" b="1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2" name="Google Shape;122;p16"/>
            <p:cNvSpPr txBox="1"/>
            <p:nvPr/>
          </p:nvSpPr>
          <p:spPr>
            <a:xfrm>
              <a:off x="2656575" y="3882349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dirty="0">
                  <a:solidFill>
                    <a:srgbClr val="000000"/>
                  </a:solidFill>
                  <a:effectLst/>
                  <a:latin typeface="Fira Sans Extra Condensed" panose="020B0503050000020004" pitchFamily="34" charset="0"/>
                </a:rPr>
                <a:t>Detection of solution proposals and obtaining necessary data</a:t>
              </a:r>
              <a:endParaRPr sz="1200" dirty="0">
                <a:latin typeface="Fira Sans Extra Condensed" panose="020B0503050000020004" pitchFamily="34" charset="0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3" name="Google Shape;123;p16"/>
          <p:cNvGrpSpPr/>
          <p:nvPr/>
        </p:nvGrpSpPr>
        <p:grpSpPr>
          <a:xfrm>
            <a:off x="4012558" y="990988"/>
            <a:ext cx="1884600" cy="2997974"/>
            <a:chOff x="4602875" y="1333888"/>
            <a:chExt cx="1884600" cy="2997974"/>
          </a:xfrm>
        </p:grpSpPr>
        <p:sp>
          <p:nvSpPr>
            <p:cNvPr id="124" name="Google Shape;124;p16"/>
            <p:cNvSpPr/>
            <p:nvPr/>
          </p:nvSpPr>
          <p:spPr>
            <a:xfrm>
              <a:off x="4953275" y="1333888"/>
              <a:ext cx="1183800" cy="11838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5035775" y="1416388"/>
              <a:ext cx="1018800" cy="10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5462675" y="2583338"/>
              <a:ext cx="165000" cy="165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5496725" y="2813988"/>
              <a:ext cx="96900" cy="96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5436125" y="2976538"/>
              <a:ext cx="218100" cy="218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5471075" y="3011383"/>
              <a:ext cx="148200" cy="14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" name="Google Shape;130;p16"/>
            <p:cNvSpPr txBox="1"/>
            <p:nvPr/>
          </p:nvSpPr>
          <p:spPr>
            <a:xfrm>
              <a:off x="4602875" y="345011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700" b="1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Data Analysis</a:t>
              </a:r>
              <a:endParaRPr sz="1700" b="1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1" name="Google Shape;131;p16"/>
            <p:cNvSpPr txBox="1"/>
            <p:nvPr/>
          </p:nvSpPr>
          <p:spPr>
            <a:xfrm>
              <a:off x="4602875" y="3796962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dirty="0">
                  <a:solidFill>
                    <a:srgbClr val="000000"/>
                  </a:solidFill>
                  <a:effectLst/>
                  <a:latin typeface="Fira Sans Extra Condensed" panose="020B0503050000020004" pitchFamily="34" charset="0"/>
                </a:rPr>
                <a:t>Cleaning and enriching the collected data</a:t>
              </a:r>
              <a:endParaRPr sz="1200" dirty="0">
                <a:latin typeface="Fira Sans Extra Condensed" panose="020B0503050000020004" pitchFamily="34" charset="0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2" name="Google Shape;142;p16"/>
          <p:cNvSpPr/>
          <p:nvPr/>
        </p:nvSpPr>
        <p:spPr>
          <a:xfrm>
            <a:off x="4685897" y="1403722"/>
            <a:ext cx="539319" cy="336343"/>
          </a:xfrm>
          <a:custGeom>
            <a:avLst/>
            <a:gdLst/>
            <a:ahLst/>
            <a:cxnLst/>
            <a:rect l="l" t="t" r="r" b="b"/>
            <a:pathLst>
              <a:path w="11800" h="7359" extrusionOk="0">
                <a:moveTo>
                  <a:pt x="3180" y="3298"/>
                </a:moveTo>
                <a:lnTo>
                  <a:pt x="3180" y="7001"/>
                </a:lnTo>
                <a:lnTo>
                  <a:pt x="1691" y="7001"/>
                </a:lnTo>
                <a:lnTo>
                  <a:pt x="1691" y="3298"/>
                </a:lnTo>
                <a:close/>
                <a:moveTo>
                  <a:pt x="6680" y="2370"/>
                </a:moveTo>
                <a:lnTo>
                  <a:pt x="6680" y="7001"/>
                </a:lnTo>
                <a:lnTo>
                  <a:pt x="5192" y="7001"/>
                </a:lnTo>
                <a:lnTo>
                  <a:pt x="5192" y="2370"/>
                </a:lnTo>
                <a:close/>
                <a:moveTo>
                  <a:pt x="10180" y="345"/>
                </a:moveTo>
                <a:lnTo>
                  <a:pt x="10180" y="7001"/>
                </a:lnTo>
                <a:lnTo>
                  <a:pt x="8692" y="7001"/>
                </a:lnTo>
                <a:lnTo>
                  <a:pt x="8692" y="345"/>
                </a:lnTo>
                <a:close/>
                <a:moveTo>
                  <a:pt x="8502" y="0"/>
                </a:moveTo>
                <a:cubicBezTo>
                  <a:pt x="8406" y="0"/>
                  <a:pt x="8323" y="84"/>
                  <a:pt x="8323" y="179"/>
                </a:cubicBezTo>
                <a:lnTo>
                  <a:pt x="8323" y="7001"/>
                </a:lnTo>
                <a:lnTo>
                  <a:pt x="7013" y="7001"/>
                </a:lnTo>
                <a:lnTo>
                  <a:pt x="7013" y="2203"/>
                </a:lnTo>
                <a:cubicBezTo>
                  <a:pt x="7013" y="2120"/>
                  <a:pt x="6930" y="2024"/>
                  <a:pt x="6835" y="2024"/>
                </a:cubicBezTo>
                <a:lnTo>
                  <a:pt x="4989" y="2024"/>
                </a:lnTo>
                <a:cubicBezTo>
                  <a:pt x="4894" y="2024"/>
                  <a:pt x="4811" y="2108"/>
                  <a:pt x="4811" y="2203"/>
                </a:cubicBezTo>
                <a:lnTo>
                  <a:pt x="4811" y="7001"/>
                </a:lnTo>
                <a:lnTo>
                  <a:pt x="3501" y="7001"/>
                </a:lnTo>
                <a:lnTo>
                  <a:pt x="3501" y="3132"/>
                </a:lnTo>
                <a:cubicBezTo>
                  <a:pt x="3501" y="3036"/>
                  <a:pt x="3418" y="2953"/>
                  <a:pt x="3322" y="2953"/>
                </a:cubicBezTo>
                <a:lnTo>
                  <a:pt x="1477" y="2953"/>
                </a:lnTo>
                <a:cubicBezTo>
                  <a:pt x="1382" y="2953"/>
                  <a:pt x="1298" y="3024"/>
                  <a:pt x="1298" y="3132"/>
                </a:cubicBezTo>
                <a:lnTo>
                  <a:pt x="1298" y="7001"/>
                </a:lnTo>
                <a:lnTo>
                  <a:pt x="179" y="7001"/>
                </a:lnTo>
                <a:cubicBezTo>
                  <a:pt x="84" y="7001"/>
                  <a:pt x="1" y="7073"/>
                  <a:pt x="1" y="7180"/>
                </a:cubicBezTo>
                <a:cubicBezTo>
                  <a:pt x="1" y="7287"/>
                  <a:pt x="72" y="7358"/>
                  <a:pt x="179" y="7358"/>
                </a:cubicBezTo>
                <a:lnTo>
                  <a:pt x="11597" y="7358"/>
                </a:lnTo>
                <a:cubicBezTo>
                  <a:pt x="11681" y="7358"/>
                  <a:pt x="11776" y="7287"/>
                  <a:pt x="11776" y="7180"/>
                </a:cubicBezTo>
                <a:cubicBezTo>
                  <a:pt x="11800" y="7073"/>
                  <a:pt x="11728" y="7001"/>
                  <a:pt x="11633" y="7001"/>
                </a:cubicBezTo>
                <a:lnTo>
                  <a:pt x="10526" y="7001"/>
                </a:lnTo>
                <a:lnTo>
                  <a:pt x="10526" y="179"/>
                </a:lnTo>
                <a:cubicBezTo>
                  <a:pt x="10526" y="95"/>
                  <a:pt x="10442" y="0"/>
                  <a:pt x="1034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896DEF-2293-73BC-AFB7-0C0D421DC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049" y="1334711"/>
            <a:ext cx="487684" cy="4876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F8A7E5C-39B4-5870-7DF1-2E970D0E7F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0374" y="1304102"/>
            <a:ext cx="484187" cy="48418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CA1ECEF-8081-6372-6473-074D339844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7285" y="1325975"/>
            <a:ext cx="462546" cy="46254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99D80F49-E5A9-7D2A-0057-B8313928DC89}"/>
              </a:ext>
            </a:extLst>
          </p:cNvPr>
          <p:cNvSpPr txBox="1"/>
          <p:nvPr/>
        </p:nvSpPr>
        <p:spPr>
          <a:xfrm>
            <a:off x="344947" y="114995"/>
            <a:ext cx="27814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Extra Condensed" panose="020B0503050000020004" pitchFamily="34" charset="0"/>
              </a:rPr>
              <a:t>Problem/Need</a:t>
            </a:r>
            <a:endParaRPr lang="tr-TR" sz="3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F7310A-2ECC-711D-4A4A-19BDFFB91F74}"/>
              </a:ext>
            </a:extLst>
          </p:cNvPr>
          <p:cNvSpPr txBox="1"/>
          <p:nvPr/>
        </p:nvSpPr>
        <p:spPr>
          <a:xfrm>
            <a:off x="1277481" y="3393987"/>
            <a:ext cx="60961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b="1" i="0" u="none" strike="noStrike" baseline="0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Problem</a:t>
            </a:r>
          </a:p>
          <a:p>
            <a:endParaRPr lang="tr-TR" sz="1200" dirty="0">
              <a:solidFill>
                <a:schemeClr val="tx1"/>
              </a:solidFill>
              <a:latin typeface="Fira Sans Extra Condensed" panose="020B0503050000020004" pitchFamily="34" charset="0"/>
            </a:endParaRPr>
          </a:p>
          <a:p>
            <a:r>
              <a:rPr lang="en-US" sz="1200" b="0" i="0" u="none" strike="noStrike" baseline="0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How to </a:t>
            </a:r>
            <a:r>
              <a:rPr lang="en-US" sz="1200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develop a model to predict the mood of a review automatically</a:t>
            </a:r>
            <a:r>
              <a:rPr lang="tr-TR" sz="1200" b="0" i="0" u="none" strike="noStrike" baseline="0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?</a:t>
            </a:r>
            <a:endParaRPr lang="en-US" sz="1200" b="0" i="0" u="none" strike="noStrike" baseline="0" dirty="0">
              <a:solidFill>
                <a:schemeClr val="tx1"/>
              </a:solidFill>
              <a:latin typeface="Fira Sans Extra Condensed" panose="020B05030500000200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84F790-24F5-9732-E768-D70DBDDF1E8C}"/>
              </a:ext>
            </a:extLst>
          </p:cNvPr>
          <p:cNvSpPr txBox="1"/>
          <p:nvPr/>
        </p:nvSpPr>
        <p:spPr>
          <a:xfrm>
            <a:off x="404224" y="761326"/>
            <a:ext cx="555539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0" u="none" strike="noStrike" baseline="0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Amazon wants to analyze the sentiment analysis of customer reviews on products to better understand customer attitude and behavior</a:t>
            </a:r>
          </a:p>
          <a:p>
            <a:endParaRPr lang="en-US" dirty="0">
              <a:solidFill>
                <a:schemeClr val="tx1"/>
              </a:solidFill>
              <a:latin typeface="Fira Sans Extra Condensed" panose="020B0503050000020004" pitchFamily="34" charset="0"/>
            </a:endParaRPr>
          </a:p>
          <a:p>
            <a:r>
              <a:rPr lang="en-US" i="0" u="none" strike="noStrike" baseline="0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Pilot product: iPhone 13</a:t>
            </a:r>
          </a:p>
          <a:p>
            <a:r>
              <a:rPr lang="en-US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Pilot region: United Kingdom</a:t>
            </a:r>
          </a:p>
          <a:p>
            <a:endParaRPr lang="en-US" dirty="0">
              <a:solidFill>
                <a:schemeClr val="tx1"/>
              </a:solidFill>
              <a:latin typeface="Fira Sans Extra Condensed" panose="020B05030500000200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What are people’s favorite features about these mobile phones? or what they complain about the most?</a:t>
            </a:r>
          </a:p>
          <a:p>
            <a:endParaRPr lang="en-US" i="0" u="none" strike="noStrike" baseline="0" dirty="0">
              <a:solidFill>
                <a:srgbClr val="616161"/>
              </a:solidFill>
              <a:latin typeface="Fira Sans Extra Condensed" panose="020B05030500000200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E9D76F-F000-C1DC-21A5-3C4F758B1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224" y="3348000"/>
            <a:ext cx="874641" cy="87464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AC67D7F-F1C9-6EA1-5B44-0E8EF37B0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14" y="4576585"/>
            <a:ext cx="1497733" cy="45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04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24589B4-731B-F6D5-CF93-EDD064007F1D}"/>
              </a:ext>
            </a:extLst>
          </p:cNvPr>
          <p:cNvSpPr txBox="1"/>
          <p:nvPr/>
        </p:nvSpPr>
        <p:spPr>
          <a:xfrm>
            <a:off x="278801" y="90445"/>
            <a:ext cx="45058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Extra Condensed" panose="020B0503050000020004" pitchFamily="34" charset="0"/>
              </a:rPr>
              <a:t>Proposals/Resources</a:t>
            </a:r>
            <a:endParaRPr lang="tr-TR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1DD941-8CB9-5279-441B-001A83A1BD1C}"/>
              </a:ext>
            </a:extLst>
          </p:cNvPr>
          <p:cNvSpPr txBox="1"/>
          <p:nvPr/>
        </p:nvSpPr>
        <p:spPr>
          <a:xfrm>
            <a:off x="278801" y="761303"/>
            <a:ext cx="674932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Identification of all pilot products in the designated pilot region and examination of customer comments with stars</a:t>
            </a:r>
          </a:p>
          <a:p>
            <a:endParaRPr lang="en-US" sz="1200" b="0" i="0" dirty="0">
              <a:solidFill>
                <a:srgbClr val="000000"/>
              </a:solidFill>
              <a:effectLst/>
              <a:latin typeface="Fira Sans Extra Condensed" panose="020B0503050000020004" pitchFamily="34" charset="0"/>
            </a:endParaRP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We will use the following data sources to provide a solution to this problem</a:t>
            </a:r>
            <a:r>
              <a:rPr lang="tr-TR" sz="1200" dirty="0">
                <a:latin typeface="Fira Sans Extra Condensed" panose="020B0503050000020004" pitchFamily="34" charset="0"/>
              </a:rPr>
              <a:t>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058FB8A-71C4-E4E8-CF20-2319B0395FBA}"/>
              </a:ext>
            </a:extLst>
          </p:cNvPr>
          <p:cNvSpPr txBox="1"/>
          <p:nvPr/>
        </p:nvSpPr>
        <p:spPr>
          <a:xfrm>
            <a:off x="396152" y="3453589"/>
            <a:ext cx="4890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200" b="0" i="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63 </a:t>
            </a:r>
            <a:r>
              <a:rPr lang="tr-TR" sz="1200" b="0" i="0" dirty="0" err="1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different</a:t>
            </a:r>
            <a:r>
              <a:rPr lang="tr-TR" sz="1200" b="0" i="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 </a:t>
            </a:r>
            <a:r>
              <a:rPr lang="tr-TR" sz="1200" b="0" i="0" dirty="0" err="1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products</a:t>
            </a:r>
            <a:endParaRPr lang="tr-TR" sz="1200" b="0" i="0" dirty="0">
              <a:solidFill>
                <a:srgbClr val="000000"/>
              </a:solidFill>
              <a:effectLst/>
              <a:latin typeface="Fira Sans Extra Condensed" panose="020B05030500000200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200" dirty="0">
                <a:latin typeface="Fira Sans Extra Condensed" panose="020B0503050000020004" pitchFamily="34" charset="0"/>
              </a:rPr>
              <a:t>13120 </a:t>
            </a:r>
            <a:r>
              <a:rPr lang="tr-TR" sz="1200" dirty="0" err="1">
                <a:latin typeface="Fira Sans Extra Condensed" panose="020B0503050000020004" pitchFamily="34" charset="0"/>
              </a:rPr>
              <a:t>customer</a:t>
            </a:r>
            <a:r>
              <a:rPr lang="tr-TR" sz="1200" dirty="0">
                <a:latin typeface="Fira Sans Extra Condensed" panose="020B0503050000020004" pitchFamily="34" charset="0"/>
              </a:rPr>
              <a:t> </a:t>
            </a:r>
            <a:r>
              <a:rPr lang="tr-TR" sz="1200" dirty="0" err="1">
                <a:latin typeface="Fira Sans Extra Condensed" panose="020B0503050000020004" pitchFamily="34" charset="0"/>
              </a:rPr>
              <a:t>reviews</a:t>
            </a:r>
            <a:r>
              <a:rPr lang="tr-TR" sz="1200" dirty="0">
                <a:latin typeface="Fira Sans Extra Condensed" panose="020B0503050000020004" pitchFamily="34" charset="0"/>
              </a:rPr>
              <a:t> (</a:t>
            </a:r>
            <a:r>
              <a:rPr lang="tr-TR" sz="1200" dirty="0" err="1">
                <a:latin typeface="Fira Sans Extra Condensed" panose="020B0503050000020004" pitchFamily="34" charset="0"/>
              </a:rPr>
              <a:t>Positive</a:t>
            </a:r>
            <a:r>
              <a:rPr lang="tr-TR" sz="1200" dirty="0">
                <a:latin typeface="Fira Sans Extra Condensed" panose="020B0503050000020004" pitchFamily="34" charset="0"/>
              </a:rPr>
              <a:t>: 0.81379, </a:t>
            </a:r>
            <a:r>
              <a:rPr lang="tr-TR" sz="1200" dirty="0" err="1">
                <a:latin typeface="Fira Sans Extra Condensed" panose="020B0503050000020004" pitchFamily="34" charset="0"/>
              </a:rPr>
              <a:t>Negative</a:t>
            </a:r>
            <a:r>
              <a:rPr lang="tr-TR" sz="1200" dirty="0">
                <a:latin typeface="Fira Sans Extra Condensed" panose="020B0503050000020004" pitchFamily="34" charset="0"/>
              </a:rPr>
              <a:t>: 0.18621)</a:t>
            </a:r>
            <a:endParaRPr lang="tr-TR" sz="1200" b="0" i="0" dirty="0">
              <a:solidFill>
                <a:srgbClr val="000000"/>
              </a:solidFill>
              <a:effectLst/>
              <a:latin typeface="Fira Sans Extra Condensed" panose="020B05030500000200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035537-8C55-D1E6-2E39-0B8B2F963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14" y="4576585"/>
            <a:ext cx="1497733" cy="45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picture containing monitor, computer, keyboard, electronics&#10;&#10;Description automatically generated">
            <a:extLst>
              <a:ext uri="{FF2B5EF4-FFF2-40B4-BE49-F238E27FC236}">
                <a16:creationId xmlns:a16="http://schemas.microsoft.com/office/drawing/2014/main" id="{8B8B77BD-0D8F-4FBA-A0D3-00B7F9430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936" y="1606513"/>
            <a:ext cx="1806411" cy="180641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24589B4-731B-F6D5-CF93-EDD064007F1D}"/>
              </a:ext>
            </a:extLst>
          </p:cNvPr>
          <p:cNvSpPr txBox="1"/>
          <p:nvPr/>
        </p:nvSpPr>
        <p:spPr>
          <a:xfrm>
            <a:off x="227879" y="60408"/>
            <a:ext cx="63991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Extra Condensed" panose="020B0503050000020004" pitchFamily="34" charset="0"/>
              </a:rPr>
              <a:t>Data </a:t>
            </a:r>
            <a:r>
              <a:rPr lang="tr-TR" sz="36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Extra Condensed" panose="020B0503050000020004" pitchFamily="34" charset="0"/>
              </a:rPr>
              <a:t>Scraping</a:t>
            </a:r>
            <a:r>
              <a:rPr lang="tr-T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Extra Condensed" panose="020B0503050000020004" pitchFamily="34" charset="0"/>
              </a:rPr>
              <a:t> </a:t>
            </a:r>
            <a:r>
              <a:rPr lang="tr-TR" sz="36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Extra Condensed" panose="020B0503050000020004" pitchFamily="34" charset="0"/>
              </a:rPr>
              <a:t>and</a:t>
            </a:r>
            <a:r>
              <a:rPr lang="tr-T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Extra Condensed" panose="020B0503050000020004" pitchFamily="34" charset="0"/>
              </a:rPr>
              <a:t> Storage</a:t>
            </a:r>
            <a:endParaRPr lang="tr-TR" sz="3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058FB8A-71C4-E4E8-CF20-2319B0395FBA}"/>
              </a:ext>
            </a:extLst>
          </p:cNvPr>
          <p:cNvSpPr txBox="1"/>
          <p:nvPr/>
        </p:nvSpPr>
        <p:spPr>
          <a:xfrm>
            <a:off x="1023878" y="763206"/>
            <a:ext cx="4280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We scraped all of the data thanks to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BeautifulSoup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 library of Python and .</a:t>
            </a:r>
            <a:endParaRPr lang="tr-TR" sz="1200" b="0" i="0" dirty="0">
              <a:solidFill>
                <a:srgbClr val="000000"/>
              </a:solidFill>
              <a:effectLst/>
              <a:latin typeface="Fira Sans Extra Condensed" panose="020B05030500000200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F6ECB7-53B2-5082-C152-E196AFC6E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87" y="781169"/>
            <a:ext cx="646331" cy="646331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9FA7AD6-7F13-AF58-DD79-E06723607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14" y="4576585"/>
            <a:ext cx="1497733" cy="45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0" name="Picture 2">
            <a:extLst>
              <a:ext uri="{FF2B5EF4-FFF2-40B4-BE49-F238E27FC236}">
                <a16:creationId xmlns:a16="http://schemas.microsoft.com/office/drawing/2014/main" id="{AFC029FB-0872-EBDB-3781-247257975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8" y="1224871"/>
            <a:ext cx="3984612" cy="1399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>
            <a:extLst>
              <a:ext uri="{FF2B5EF4-FFF2-40B4-BE49-F238E27FC236}">
                <a16:creationId xmlns:a16="http://schemas.microsoft.com/office/drawing/2014/main" id="{DF3F06BE-E63C-3E9B-B4FD-E7A345EB7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261" y="2734330"/>
            <a:ext cx="5005633" cy="1349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529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24589B4-731B-F6D5-CF93-EDD064007F1D}"/>
              </a:ext>
            </a:extLst>
          </p:cNvPr>
          <p:cNvSpPr txBox="1"/>
          <p:nvPr/>
        </p:nvSpPr>
        <p:spPr>
          <a:xfrm>
            <a:off x="227880" y="60408"/>
            <a:ext cx="45058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Extra Condensed" panose="020B0503050000020004" pitchFamily="34" charset="0"/>
              </a:rPr>
              <a:t>Data Analysis</a:t>
            </a:r>
            <a:endParaRPr lang="tr-TR" sz="3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058FB8A-71C4-E4E8-CF20-2319B0395FBA}"/>
              </a:ext>
            </a:extLst>
          </p:cNvPr>
          <p:cNvSpPr txBox="1"/>
          <p:nvPr/>
        </p:nvSpPr>
        <p:spPr>
          <a:xfrm>
            <a:off x="1023878" y="763206"/>
            <a:ext cx="4280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We cleaned, organized and visualized the data using the following tools to propose a solution.</a:t>
            </a:r>
            <a:endParaRPr lang="tr-TR" sz="1200" b="0" i="0" dirty="0">
              <a:solidFill>
                <a:srgbClr val="000000"/>
              </a:solidFill>
              <a:effectLst/>
              <a:latin typeface="Fira Sans Extra Condensed" panose="020B0503050000020004" pitchFamily="34" charset="0"/>
            </a:endParaRPr>
          </a:p>
        </p:txBody>
      </p:sp>
      <p:sp>
        <p:nvSpPr>
          <p:cNvPr id="2" name="Google Shape;429;p22">
            <a:extLst>
              <a:ext uri="{FF2B5EF4-FFF2-40B4-BE49-F238E27FC236}">
                <a16:creationId xmlns:a16="http://schemas.microsoft.com/office/drawing/2014/main" id="{0CA82891-80D7-5BE8-8A62-170293BE3CFA}"/>
              </a:ext>
            </a:extLst>
          </p:cNvPr>
          <p:cNvSpPr/>
          <p:nvPr/>
        </p:nvSpPr>
        <p:spPr>
          <a:xfrm rot="10800000">
            <a:off x="227880" y="1868748"/>
            <a:ext cx="2345400" cy="23454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Google Shape;430;p22">
            <a:extLst>
              <a:ext uri="{FF2B5EF4-FFF2-40B4-BE49-F238E27FC236}">
                <a16:creationId xmlns:a16="http://schemas.microsoft.com/office/drawing/2014/main" id="{AE296B8F-8740-10B4-997F-D5014E928CA2}"/>
              </a:ext>
            </a:extLst>
          </p:cNvPr>
          <p:cNvSpPr/>
          <p:nvPr/>
        </p:nvSpPr>
        <p:spPr>
          <a:xfrm rot="10800000">
            <a:off x="366780" y="2007648"/>
            <a:ext cx="2067600" cy="206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431;p22">
            <a:extLst>
              <a:ext uri="{FF2B5EF4-FFF2-40B4-BE49-F238E27FC236}">
                <a16:creationId xmlns:a16="http://schemas.microsoft.com/office/drawing/2014/main" id="{FB079412-FF7E-C0E8-219C-296D02B8467E}"/>
              </a:ext>
            </a:extLst>
          </p:cNvPr>
          <p:cNvSpPr/>
          <p:nvPr/>
        </p:nvSpPr>
        <p:spPr>
          <a:xfrm flipH="1">
            <a:off x="511080" y="2151948"/>
            <a:ext cx="1779000" cy="1779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8" name="Google Shape;433;p22">
            <a:extLst>
              <a:ext uri="{FF2B5EF4-FFF2-40B4-BE49-F238E27FC236}">
                <a16:creationId xmlns:a16="http://schemas.microsoft.com/office/drawing/2014/main" id="{86F11A5F-03CC-B62E-9F23-8E32F91C8F59}"/>
              </a:ext>
            </a:extLst>
          </p:cNvPr>
          <p:cNvCxnSpPr>
            <a:cxnSpLocks/>
            <a:endCxn id="12" idx="6"/>
          </p:cNvCxnSpPr>
          <p:nvPr/>
        </p:nvCxnSpPr>
        <p:spPr>
          <a:xfrm flipH="1">
            <a:off x="2076749" y="1655090"/>
            <a:ext cx="1457700" cy="400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434;p22">
            <a:extLst>
              <a:ext uri="{FF2B5EF4-FFF2-40B4-BE49-F238E27FC236}">
                <a16:creationId xmlns:a16="http://schemas.microsoft.com/office/drawing/2014/main" id="{04707EC6-60B0-6DB6-55B6-02D6ADCD440E}"/>
              </a:ext>
            </a:extLst>
          </p:cNvPr>
          <p:cNvSpPr/>
          <p:nvPr/>
        </p:nvSpPr>
        <p:spPr>
          <a:xfrm>
            <a:off x="1983482" y="2009021"/>
            <a:ext cx="93300" cy="9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4" name="Google Shape;436;p22">
            <a:extLst>
              <a:ext uri="{FF2B5EF4-FFF2-40B4-BE49-F238E27FC236}">
                <a16:creationId xmlns:a16="http://schemas.microsoft.com/office/drawing/2014/main" id="{CEF18C32-3CBA-6F84-2815-E460ECFBB7C3}"/>
              </a:ext>
            </a:extLst>
          </p:cNvPr>
          <p:cNvCxnSpPr>
            <a:cxnSpLocks/>
            <a:endCxn id="15" idx="6"/>
          </p:cNvCxnSpPr>
          <p:nvPr/>
        </p:nvCxnSpPr>
        <p:spPr>
          <a:xfrm flipH="1">
            <a:off x="2494349" y="2348282"/>
            <a:ext cx="1040100" cy="165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437;p22">
            <a:extLst>
              <a:ext uri="{FF2B5EF4-FFF2-40B4-BE49-F238E27FC236}">
                <a16:creationId xmlns:a16="http://schemas.microsoft.com/office/drawing/2014/main" id="{C5FB6A4C-DCBA-D4F5-C75B-246FF4D115A2}"/>
              </a:ext>
            </a:extLst>
          </p:cNvPr>
          <p:cNvSpPr/>
          <p:nvPr/>
        </p:nvSpPr>
        <p:spPr>
          <a:xfrm>
            <a:off x="2400900" y="2466634"/>
            <a:ext cx="93300" cy="93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7" name="Google Shape;439;p22">
            <a:extLst>
              <a:ext uri="{FF2B5EF4-FFF2-40B4-BE49-F238E27FC236}">
                <a16:creationId xmlns:a16="http://schemas.microsoft.com/office/drawing/2014/main" id="{13A48F3D-5020-7A3C-2BB6-C05F6F8D3ACC}"/>
              </a:ext>
            </a:extLst>
          </p:cNvPr>
          <p:cNvCxnSpPr>
            <a:cxnSpLocks/>
            <a:endCxn id="18" idx="6"/>
          </p:cNvCxnSpPr>
          <p:nvPr/>
        </p:nvCxnSpPr>
        <p:spPr>
          <a:xfrm rot="10800000">
            <a:off x="2494349" y="3550184"/>
            <a:ext cx="1040100" cy="184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440;p22">
            <a:extLst>
              <a:ext uri="{FF2B5EF4-FFF2-40B4-BE49-F238E27FC236}">
                <a16:creationId xmlns:a16="http://schemas.microsoft.com/office/drawing/2014/main" id="{A1FB7D35-DA2D-4975-0E5B-2B0D14558DD9}"/>
              </a:ext>
            </a:extLst>
          </p:cNvPr>
          <p:cNvSpPr/>
          <p:nvPr/>
        </p:nvSpPr>
        <p:spPr>
          <a:xfrm>
            <a:off x="2400900" y="3503475"/>
            <a:ext cx="93300" cy="93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0" name="Google Shape;442;p22">
            <a:extLst>
              <a:ext uri="{FF2B5EF4-FFF2-40B4-BE49-F238E27FC236}">
                <a16:creationId xmlns:a16="http://schemas.microsoft.com/office/drawing/2014/main" id="{15408953-E127-50F3-0293-8796D2F87FBB}"/>
              </a:ext>
            </a:extLst>
          </p:cNvPr>
          <p:cNvCxnSpPr>
            <a:cxnSpLocks/>
            <a:endCxn id="21" idx="6"/>
          </p:cNvCxnSpPr>
          <p:nvPr/>
        </p:nvCxnSpPr>
        <p:spPr>
          <a:xfrm rot="10800000">
            <a:off x="2616749" y="3037133"/>
            <a:ext cx="917700" cy="4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443;p22">
            <a:extLst>
              <a:ext uri="{FF2B5EF4-FFF2-40B4-BE49-F238E27FC236}">
                <a16:creationId xmlns:a16="http://schemas.microsoft.com/office/drawing/2014/main" id="{E904AEBB-0D53-B75B-32F9-05AD38C2AF04}"/>
              </a:ext>
            </a:extLst>
          </p:cNvPr>
          <p:cNvSpPr/>
          <p:nvPr/>
        </p:nvSpPr>
        <p:spPr>
          <a:xfrm>
            <a:off x="2523370" y="2990497"/>
            <a:ext cx="93300" cy="93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3" name="Google Shape;445;p22">
            <a:extLst>
              <a:ext uri="{FF2B5EF4-FFF2-40B4-BE49-F238E27FC236}">
                <a16:creationId xmlns:a16="http://schemas.microsoft.com/office/drawing/2014/main" id="{6BFB0DFE-5D12-9957-57FE-5B9309436EE2}"/>
              </a:ext>
            </a:extLst>
          </p:cNvPr>
          <p:cNvCxnSpPr>
            <a:cxnSpLocks/>
            <a:endCxn id="24" idx="6"/>
          </p:cNvCxnSpPr>
          <p:nvPr/>
        </p:nvCxnSpPr>
        <p:spPr>
          <a:xfrm rot="10800000">
            <a:off x="2076749" y="4027235"/>
            <a:ext cx="1457700" cy="400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Google Shape;446;p22">
            <a:extLst>
              <a:ext uri="{FF2B5EF4-FFF2-40B4-BE49-F238E27FC236}">
                <a16:creationId xmlns:a16="http://schemas.microsoft.com/office/drawing/2014/main" id="{2D8DCB94-6A58-845A-C194-BB84D9DA24A8}"/>
              </a:ext>
            </a:extLst>
          </p:cNvPr>
          <p:cNvSpPr/>
          <p:nvPr/>
        </p:nvSpPr>
        <p:spPr>
          <a:xfrm>
            <a:off x="1983482" y="3980581"/>
            <a:ext cx="93300" cy="93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DCA743D-EB02-44E4-CBCC-269BBE1BD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586" y="2109636"/>
            <a:ext cx="1236921" cy="50008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28DBB6F-3E59-9621-07C8-257FC4260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8420" y="1374020"/>
            <a:ext cx="1163529" cy="58176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E57A23C-06D3-73ED-1605-64F2B7E2D8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1585" y="2702181"/>
            <a:ext cx="1370667" cy="61572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C292454-CD8A-9E1E-5B31-92DD6DCFE6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3824" y="3557412"/>
            <a:ext cx="1867682" cy="37353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E78D307B-FF7F-4700-7A75-AED53D4D9F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4023" y="4231138"/>
            <a:ext cx="1710180" cy="51785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21DB9282-FCA7-7BBB-0215-1E16CFCE59F1}"/>
              </a:ext>
            </a:extLst>
          </p:cNvPr>
          <p:cNvSpPr txBox="1"/>
          <p:nvPr/>
        </p:nvSpPr>
        <p:spPr>
          <a:xfrm>
            <a:off x="720512" y="2494962"/>
            <a:ext cx="1350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800" b="1" dirty="0">
                <a:solidFill>
                  <a:schemeClr val="bg1"/>
                </a:solidFill>
                <a:latin typeface="Fira Sans Extra Condensed" panose="020B0503050000020004" pitchFamily="34" charset="0"/>
              </a:rPr>
              <a:t>Data</a:t>
            </a:r>
          </a:p>
          <a:p>
            <a:pPr algn="ctr"/>
            <a:r>
              <a:rPr lang="tr-TR" sz="1800" b="1" i="0" dirty="0">
                <a:solidFill>
                  <a:schemeClr val="bg1"/>
                </a:solidFill>
                <a:effectLst/>
                <a:latin typeface="Fira Sans Extra Condensed" panose="020B0503050000020004" pitchFamily="34" charset="0"/>
              </a:rPr>
              <a:t>Analysis</a:t>
            </a:r>
          </a:p>
          <a:p>
            <a:pPr algn="ctr"/>
            <a:r>
              <a:rPr lang="tr-TR" sz="1800" b="1" dirty="0">
                <a:solidFill>
                  <a:schemeClr val="bg1"/>
                </a:solidFill>
                <a:latin typeface="Fira Sans Extra Condensed" panose="020B0503050000020004" pitchFamily="34" charset="0"/>
              </a:rPr>
              <a:t>Tools</a:t>
            </a:r>
            <a:endParaRPr lang="tr-TR" sz="1800" b="1" i="0" dirty="0">
              <a:solidFill>
                <a:schemeClr val="bg1"/>
              </a:solidFill>
              <a:effectLst/>
              <a:latin typeface="Fira Sans Extra Condensed" panose="020B05030500000200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F6ECB7-53B2-5082-C152-E196AFC6E4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8287" y="781169"/>
            <a:ext cx="646331" cy="646331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9FA7AD6-7F13-AF58-DD79-E06723607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14" y="4576585"/>
            <a:ext cx="1497733" cy="45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110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24589B4-731B-F6D5-CF93-EDD064007F1D}"/>
              </a:ext>
            </a:extLst>
          </p:cNvPr>
          <p:cNvSpPr txBox="1"/>
          <p:nvPr/>
        </p:nvSpPr>
        <p:spPr>
          <a:xfrm>
            <a:off x="227880" y="60408"/>
            <a:ext cx="45058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Extra Condensed" panose="020B0503050000020004" pitchFamily="34" charset="0"/>
              </a:rPr>
              <a:t>Model </a:t>
            </a:r>
            <a:r>
              <a:rPr lang="tr-TR" sz="36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Extra Condensed" panose="020B0503050000020004" pitchFamily="34" charset="0"/>
              </a:rPr>
              <a:t>Preperation</a:t>
            </a:r>
            <a:endParaRPr lang="tr-TR" sz="3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058FB8A-71C4-E4E8-CF20-2319B0395FBA}"/>
              </a:ext>
            </a:extLst>
          </p:cNvPr>
          <p:cNvSpPr txBox="1"/>
          <p:nvPr/>
        </p:nvSpPr>
        <p:spPr>
          <a:xfrm>
            <a:off x="2434379" y="774301"/>
            <a:ext cx="42803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Before putting it into the model, we should clear our text from special characters, emoji,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stop_words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, numbers and remove the case separation so that the model does not perceive the same word as different. 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Also, separating the roots of the words will reduce the number of words we will include in the model.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We used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SnowballStemmer</a:t>
            </a:r>
            <a:r>
              <a:rPr lang="en-US" sz="1200" dirty="0">
                <a:latin typeface="Fira Sans Extra Condensed" panose="020B0503050000020004" pitchFamily="34" charset="0"/>
              </a:rPr>
              <a:t>, </a:t>
            </a:r>
            <a:r>
              <a:rPr lang="en-US" sz="1200" dirty="0" err="1">
                <a:latin typeface="Fira Sans Extra Condensed" panose="020B0503050000020004" pitchFamily="34" charset="0"/>
              </a:rPr>
              <a:t>TextBlob</a:t>
            </a:r>
            <a:r>
              <a:rPr lang="en-US" sz="1200" dirty="0">
                <a:latin typeface="Fira Sans Extra Condensed" panose="020B0503050000020004" pitchFamily="34" charset="0"/>
              </a:rPr>
              <a:t> for NLP and </a:t>
            </a:r>
            <a:r>
              <a:rPr lang="en-US" sz="1200" dirty="0" err="1">
                <a:latin typeface="Fira Sans Extra Condensed" panose="020B0503050000020004" pitchFamily="34" charset="0"/>
              </a:rPr>
              <a:t>LogisticRegression</a:t>
            </a:r>
            <a:r>
              <a:rPr lang="en-US" sz="1200" dirty="0">
                <a:latin typeface="Fira Sans Extra Condensed" panose="020B0503050000020004" pitchFamily="34" charset="0"/>
              </a:rPr>
              <a:t> to prepare our model.</a:t>
            </a:r>
            <a:endParaRPr lang="tr-TR" sz="1200" b="0" i="0" dirty="0">
              <a:solidFill>
                <a:srgbClr val="000000"/>
              </a:solidFill>
              <a:effectLst/>
              <a:latin typeface="Fira Sans Extra Condensed" panose="020B0503050000020004" pitchFamily="34" charset="0"/>
            </a:endParaRPr>
          </a:p>
        </p:txBody>
      </p:sp>
      <p:sp>
        <p:nvSpPr>
          <p:cNvPr id="2" name="Google Shape;429;p22">
            <a:extLst>
              <a:ext uri="{FF2B5EF4-FFF2-40B4-BE49-F238E27FC236}">
                <a16:creationId xmlns:a16="http://schemas.microsoft.com/office/drawing/2014/main" id="{0CA82891-80D7-5BE8-8A62-170293BE3CFA}"/>
              </a:ext>
            </a:extLst>
          </p:cNvPr>
          <p:cNvSpPr/>
          <p:nvPr/>
        </p:nvSpPr>
        <p:spPr>
          <a:xfrm rot="10800000">
            <a:off x="227880" y="1868748"/>
            <a:ext cx="2345400" cy="23454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Google Shape;430;p22">
            <a:extLst>
              <a:ext uri="{FF2B5EF4-FFF2-40B4-BE49-F238E27FC236}">
                <a16:creationId xmlns:a16="http://schemas.microsoft.com/office/drawing/2014/main" id="{AE296B8F-8740-10B4-997F-D5014E928CA2}"/>
              </a:ext>
            </a:extLst>
          </p:cNvPr>
          <p:cNvSpPr/>
          <p:nvPr/>
        </p:nvSpPr>
        <p:spPr>
          <a:xfrm rot="10800000">
            <a:off x="366780" y="2007648"/>
            <a:ext cx="2067600" cy="206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431;p22">
            <a:extLst>
              <a:ext uri="{FF2B5EF4-FFF2-40B4-BE49-F238E27FC236}">
                <a16:creationId xmlns:a16="http://schemas.microsoft.com/office/drawing/2014/main" id="{FB079412-FF7E-C0E8-219C-296D02B8467E}"/>
              </a:ext>
            </a:extLst>
          </p:cNvPr>
          <p:cNvSpPr/>
          <p:nvPr/>
        </p:nvSpPr>
        <p:spPr>
          <a:xfrm flipH="1">
            <a:off x="511080" y="2151948"/>
            <a:ext cx="1779000" cy="1779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8" name="Google Shape;433;p22">
            <a:extLst>
              <a:ext uri="{FF2B5EF4-FFF2-40B4-BE49-F238E27FC236}">
                <a16:creationId xmlns:a16="http://schemas.microsoft.com/office/drawing/2014/main" id="{86F11A5F-03CC-B62E-9F23-8E32F91C8F59}"/>
              </a:ext>
            </a:extLst>
          </p:cNvPr>
          <p:cNvCxnSpPr>
            <a:cxnSpLocks/>
            <a:endCxn id="12" idx="6"/>
          </p:cNvCxnSpPr>
          <p:nvPr/>
        </p:nvCxnSpPr>
        <p:spPr>
          <a:xfrm flipH="1">
            <a:off x="2644897" y="2722024"/>
            <a:ext cx="1457700" cy="400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434;p22">
            <a:extLst>
              <a:ext uri="{FF2B5EF4-FFF2-40B4-BE49-F238E27FC236}">
                <a16:creationId xmlns:a16="http://schemas.microsoft.com/office/drawing/2014/main" id="{04707EC6-60B0-6DB6-55B6-02D6ADCD440E}"/>
              </a:ext>
            </a:extLst>
          </p:cNvPr>
          <p:cNvSpPr/>
          <p:nvPr/>
        </p:nvSpPr>
        <p:spPr>
          <a:xfrm>
            <a:off x="2551630" y="3075955"/>
            <a:ext cx="93300" cy="9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0" name="Google Shape;442;p22">
            <a:extLst>
              <a:ext uri="{FF2B5EF4-FFF2-40B4-BE49-F238E27FC236}">
                <a16:creationId xmlns:a16="http://schemas.microsoft.com/office/drawing/2014/main" id="{15408953-E127-50F3-0293-8796D2F87FBB}"/>
              </a:ext>
            </a:extLst>
          </p:cNvPr>
          <p:cNvCxnSpPr>
            <a:cxnSpLocks/>
          </p:cNvCxnSpPr>
          <p:nvPr/>
        </p:nvCxnSpPr>
        <p:spPr>
          <a:xfrm rot="10800000">
            <a:off x="2434380" y="3652873"/>
            <a:ext cx="917700" cy="4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443;p22">
            <a:extLst>
              <a:ext uri="{FF2B5EF4-FFF2-40B4-BE49-F238E27FC236}">
                <a16:creationId xmlns:a16="http://schemas.microsoft.com/office/drawing/2014/main" id="{E904AEBB-0D53-B75B-32F9-05AD38C2AF04}"/>
              </a:ext>
            </a:extLst>
          </p:cNvPr>
          <p:cNvSpPr/>
          <p:nvPr/>
        </p:nvSpPr>
        <p:spPr>
          <a:xfrm>
            <a:off x="2369222" y="3606223"/>
            <a:ext cx="93300" cy="93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3" name="Google Shape;445;p22">
            <a:extLst>
              <a:ext uri="{FF2B5EF4-FFF2-40B4-BE49-F238E27FC236}">
                <a16:creationId xmlns:a16="http://schemas.microsoft.com/office/drawing/2014/main" id="{6BFB0DFE-5D12-9957-57FE-5B9309436EE2}"/>
              </a:ext>
            </a:extLst>
          </p:cNvPr>
          <p:cNvCxnSpPr>
            <a:cxnSpLocks/>
            <a:endCxn id="24" idx="6"/>
          </p:cNvCxnSpPr>
          <p:nvPr/>
        </p:nvCxnSpPr>
        <p:spPr>
          <a:xfrm rot="10800000">
            <a:off x="2076749" y="4027235"/>
            <a:ext cx="1457700" cy="400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Google Shape;446;p22">
            <a:extLst>
              <a:ext uri="{FF2B5EF4-FFF2-40B4-BE49-F238E27FC236}">
                <a16:creationId xmlns:a16="http://schemas.microsoft.com/office/drawing/2014/main" id="{2D8DCB94-6A58-845A-C194-BB84D9DA24A8}"/>
              </a:ext>
            </a:extLst>
          </p:cNvPr>
          <p:cNvSpPr/>
          <p:nvPr/>
        </p:nvSpPr>
        <p:spPr>
          <a:xfrm>
            <a:off x="1983482" y="3980581"/>
            <a:ext cx="93300" cy="93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1DB9282-FCA7-7BBB-0215-1E16CFCE59F1}"/>
              </a:ext>
            </a:extLst>
          </p:cNvPr>
          <p:cNvSpPr txBox="1"/>
          <p:nvPr/>
        </p:nvSpPr>
        <p:spPr>
          <a:xfrm>
            <a:off x="721630" y="2724156"/>
            <a:ext cx="1350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800" b="1" dirty="0">
                <a:solidFill>
                  <a:schemeClr val="bg1"/>
                </a:solidFill>
                <a:latin typeface="Fira Sans Extra Condensed" panose="020B0503050000020004" pitchFamily="34" charset="0"/>
              </a:rPr>
              <a:t>NLP &amp; Model </a:t>
            </a:r>
            <a:r>
              <a:rPr lang="tr-TR" sz="1800" b="1" dirty="0" err="1">
                <a:solidFill>
                  <a:schemeClr val="bg1"/>
                </a:solidFill>
                <a:latin typeface="Fira Sans Extra Condensed" panose="020B0503050000020004" pitchFamily="34" charset="0"/>
              </a:rPr>
              <a:t>Building</a:t>
            </a:r>
            <a:endParaRPr lang="tr-TR" sz="1800" b="1" dirty="0">
              <a:solidFill>
                <a:schemeClr val="bg1"/>
              </a:solidFill>
              <a:latin typeface="Fira Sans Extra Condensed" panose="020B05030500000200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F6ECB7-53B2-5082-C152-E196AFC6E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87" y="781169"/>
            <a:ext cx="646331" cy="646331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9FA7AD6-7F13-AF58-DD79-E06723607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14" y="4576585"/>
            <a:ext cx="1497733" cy="45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Picture 2">
            <a:extLst>
              <a:ext uri="{FF2B5EF4-FFF2-40B4-BE49-F238E27FC236}">
                <a16:creationId xmlns:a16="http://schemas.microsoft.com/office/drawing/2014/main" id="{10745C1E-4EAC-D53F-E4A2-178A3150A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291" y="2884785"/>
            <a:ext cx="1536544" cy="1409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>
            <a:extLst>
              <a:ext uri="{FF2B5EF4-FFF2-40B4-BE49-F238E27FC236}">
                <a16:creationId xmlns:a16="http://schemas.microsoft.com/office/drawing/2014/main" id="{6C26D5F8-03D0-185C-FCA5-6ED12468B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762" y="2141693"/>
            <a:ext cx="1010665" cy="1099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6">
            <a:extLst>
              <a:ext uri="{FF2B5EF4-FFF2-40B4-BE49-F238E27FC236}">
                <a16:creationId xmlns:a16="http://schemas.microsoft.com/office/drawing/2014/main" id="{73F28F6C-601A-7435-250E-2BCDAF117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659" y="4086958"/>
            <a:ext cx="1329179" cy="71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557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24589B4-731B-F6D5-CF93-EDD064007F1D}"/>
              </a:ext>
            </a:extLst>
          </p:cNvPr>
          <p:cNvSpPr txBox="1"/>
          <p:nvPr/>
        </p:nvSpPr>
        <p:spPr>
          <a:xfrm>
            <a:off x="227880" y="60408"/>
            <a:ext cx="45058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Extra Condensed" panose="020B0503050000020004" pitchFamily="34" charset="0"/>
              </a:rPr>
              <a:t>Model </a:t>
            </a:r>
            <a:r>
              <a:rPr lang="tr-TR" sz="36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Extra Condensed" panose="020B0503050000020004" pitchFamily="34" charset="0"/>
              </a:rPr>
              <a:t>Production</a:t>
            </a:r>
            <a:endParaRPr lang="tr-TR" sz="3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058FB8A-71C4-E4E8-CF20-2319B0395FBA}"/>
              </a:ext>
            </a:extLst>
          </p:cNvPr>
          <p:cNvSpPr txBox="1"/>
          <p:nvPr/>
        </p:nvSpPr>
        <p:spPr>
          <a:xfrm>
            <a:off x="1023878" y="763206"/>
            <a:ext cx="4280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We built a web page via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Streamlit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 for customer interface of our model.</a:t>
            </a:r>
            <a:endParaRPr lang="tr-TR" sz="1200" b="0" i="0" dirty="0">
              <a:solidFill>
                <a:srgbClr val="000000"/>
              </a:solidFill>
              <a:effectLst/>
              <a:latin typeface="Fira Sans Extra Condensed" panose="020B05030500000200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F6ECB7-53B2-5082-C152-E196AFC6E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87" y="781169"/>
            <a:ext cx="646331" cy="646331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9FA7AD6-7F13-AF58-DD79-E06723607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14" y="4576585"/>
            <a:ext cx="1497733" cy="45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6" name="Picture 2">
            <a:extLst>
              <a:ext uri="{FF2B5EF4-FFF2-40B4-BE49-F238E27FC236}">
                <a16:creationId xmlns:a16="http://schemas.microsoft.com/office/drawing/2014/main" id="{86F25615-5551-7773-C166-CF5907ABD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550" y="1611983"/>
            <a:ext cx="3280980" cy="191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567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24589B4-731B-F6D5-CF93-EDD064007F1D}"/>
              </a:ext>
            </a:extLst>
          </p:cNvPr>
          <p:cNvSpPr txBox="1"/>
          <p:nvPr/>
        </p:nvSpPr>
        <p:spPr>
          <a:xfrm>
            <a:off x="227880" y="71051"/>
            <a:ext cx="45058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Extra Condensed" panose="020B0503050000020004" pitchFamily="34" charset="0"/>
              </a:rPr>
              <a:t>Data Analysis Process</a:t>
            </a:r>
            <a:endParaRPr lang="tr-TR" sz="3600" dirty="0"/>
          </a:p>
        </p:txBody>
      </p:sp>
      <p:grpSp>
        <p:nvGrpSpPr>
          <p:cNvPr id="71" name="Google Shape;932;p32">
            <a:extLst>
              <a:ext uri="{FF2B5EF4-FFF2-40B4-BE49-F238E27FC236}">
                <a16:creationId xmlns:a16="http://schemas.microsoft.com/office/drawing/2014/main" id="{C5606C2D-98B4-AB4B-E9B0-70DADD022C97}"/>
              </a:ext>
            </a:extLst>
          </p:cNvPr>
          <p:cNvGrpSpPr/>
          <p:nvPr/>
        </p:nvGrpSpPr>
        <p:grpSpPr>
          <a:xfrm>
            <a:off x="125483" y="877618"/>
            <a:ext cx="6017186" cy="791050"/>
            <a:chOff x="852325" y="1239125"/>
            <a:chExt cx="5906730" cy="791050"/>
          </a:xfrm>
        </p:grpSpPr>
        <p:sp>
          <p:nvSpPr>
            <p:cNvPr id="72" name="Google Shape;933;p32">
              <a:extLst>
                <a:ext uri="{FF2B5EF4-FFF2-40B4-BE49-F238E27FC236}">
                  <a16:creationId xmlns:a16="http://schemas.microsoft.com/office/drawing/2014/main" id="{C2A1E090-4870-AEC9-A495-8CDA1FD5CDF6}"/>
                </a:ext>
              </a:extLst>
            </p:cNvPr>
            <p:cNvSpPr/>
            <p:nvPr/>
          </p:nvSpPr>
          <p:spPr>
            <a:xfrm>
              <a:off x="852325" y="1478375"/>
              <a:ext cx="448325" cy="551800"/>
            </a:xfrm>
            <a:custGeom>
              <a:avLst/>
              <a:gdLst/>
              <a:ahLst/>
              <a:cxnLst/>
              <a:rect l="l" t="t" r="r" b="b"/>
              <a:pathLst>
                <a:path w="17933" h="22072" extrusionOk="0">
                  <a:moveTo>
                    <a:pt x="6109" y="0"/>
                  </a:moveTo>
                  <a:lnTo>
                    <a:pt x="0" y="0"/>
                  </a:lnTo>
                  <a:lnTo>
                    <a:pt x="0" y="22072"/>
                  </a:lnTo>
                  <a:lnTo>
                    <a:pt x="17933" y="22072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sp>
        <p:sp>
          <p:nvSpPr>
            <p:cNvPr id="73" name="Google Shape;934;p32">
              <a:extLst>
                <a:ext uri="{FF2B5EF4-FFF2-40B4-BE49-F238E27FC236}">
                  <a16:creationId xmlns:a16="http://schemas.microsoft.com/office/drawing/2014/main" id="{5EE50500-CBF7-5F1D-5906-4D9D206AEA18}"/>
                </a:ext>
              </a:extLst>
            </p:cNvPr>
            <p:cNvSpPr/>
            <p:nvPr/>
          </p:nvSpPr>
          <p:spPr>
            <a:xfrm>
              <a:off x="985350" y="1239125"/>
              <a:ext cx="1361100" cy="4785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tr-TR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</a:t>
              </a:r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</a:t>
              </a:r>
              <a:endParaRPr dirty="0">
                <a:solidFill>
                  <a:srgbClr val="000000"/>
                </a:solidFill>
              </a:endParaRPr>
            </a:p>
          </p:txBody>
        </p:sp>
        <p:sp>
          <p:nvSpPr>
            <p:cNvPr id="74" name="Google Shape;935;p32">
              <a:extLst>
                <a:ext uri="{FF2B5EF4-FFF2-40B4-BE49-F238E27FC236}">
                  <a16:creationId xmlns:a16="http://schemas.microsoft.com/office/drawing/2014/main" id="{B234F4D2-18A4-30C4-46C9-DD89E3681F39}"/>
                </a:ext>
              </a:extLst>
            </p:cNvPr>
            <p:cNvSpPr/>
            <p:nvPr/>
          </p:nvSpPr>
          <p:spPr>
            <a:xfrm>
              <a:off x="2857255" y="1239125"/>
              <a:ext cx="3901800" cy="478500"/>
            </a:xfrm>
            <a:prstGeom prst="roundRect">
              <a:avLst>
                <a:gd name="adj" fmla="val 50000"/>
              </a:avLst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tr-TR" sz="1200" dirty="0">
                  <a:latin typeface="Roboto"/>
                  <a:ea typeface="Roboto"/>
                  <a:cs typeface="Roboto"/>
                  <a:sym typeface="Roboto"/>
                </a:rPr>
                <a:t>Data </a:t>
              </a:r>
              <a:r>
                <a:rPr lang="tr-TR" sz="1200" dirty="0" err="1">
                  <a:latin typeface="Roboto"/>
                  <a:ea typeface="Roboto"/>
                  <a:cs typeface="Roboto"/>
                  <a:sym typeface="Roboto"/>
                </a:rPr>
                <a:t>scraping</a:t>
              </a:r>
              <a:r>
                <a:rPr lang="tr-TR" sz="1200" dirty="0"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tr-TR" sz="1200" dirty="0" err="1">
                  <a:latin typeface="Roboto"/>
                  <a:ea typeface="Roboto"/>
                  <a:cs typeface="Roboto"/>
                  <a:sym typeface="Roboto"/>
                </a:rPr>
                <a:t>formatting</a:t>
              </a:r>
              <a:r>
                <a:rPr lang="tr-TR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tr-TR" sz="1200" dirty="0" err="1">
                  <a:latin typeface="Roboto"/>
                  <a:ea typeface="Roboto"/>
                  <a:cs typeface="Roboto"/>
                  <a:sym typeface="Roboto"/>
                </a:rPr>
                <a:t>and</a:t>
              </a:r>
              <a:r>
                <a:rPr lang="tr-TR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tr-TR" sz="1200" dirty="0" err="1">
                  <a:latin typeface="Roboto"/>
                  <a:ea typeface="Roboto"/>
                  <a:cs typeface="Roboto"/>
                  <a:sym typeface="Roboto"/>
                </a:rPr>
                <a:t>exploratory</a:t>
              </a:r>
              <a:r>
                <a:rPr lang="tr-TR" sz="1200" dirty="0">
                  <a:latin typeface="Roboto"/>
                  <a:ea typeface="Roboto"/>
                  <a:cs typeface="Roboto"/>
                  <a:sym typeface="Roboto"/>
                </a:rPr>
                <a:t> data </a:t>
              </a:r>
              <a:r>
                <a:rPr lang="tr-TR" sz="1200" dirty="0" err="1">
                  <a:latin typeface="Roboto"/>
                  <a:ea typeface="Roboto"/>
                  <a:cs typeface="Roboto"/>
                  <a:sym typeface="Roboto"/>
                </a:rPr>
                <a:t>analysis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5" name="Google Shape;936;p32">
              <a:extLst>
                <a:ext uri="{FF2B5EF4-FFF2-40B4-BE49-F238E27FC236}">
                  <a16:creationId xmlns:a16="http://schemas.microsoft.com/office/drawing/2014/main" id="{B5BB5847-A816-E42D-2847-829E0C3723C7}"/>
                </a:ext>
              </a:extLst>
            </p:cNvPr>
            <p:cNvCxnSpPr>
              <a:stCxn id="73" idx="3"/>
              <a:endCxn id="74" idx="1"/>
            </p:cNvCxnSpPr>
            <p:nvPr/>
          </p:nvCxnSpPr>
          <p:spPr>
            <a:xfrm>
              <a:off x="2346450" y="1478375"/>
              <a:ext cx="5109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76" name="Google Shape;937;p32">
            <a:extLst>
              <a:ext uri="{FF2B5EF4-FFF2-40B4-BE49-F238E27FC236}">
                <a16:creationId xmlns:a16="http://schemas.microsoft.com/office/drawing/2014/main" id="{B2D5517C-3ACA-9257-7344-1DFFBEA4C227}"/>
              </a:ext>
            </a:extLst>
          </p:cNvPr>
          <p:cNvGrpSpPr/>
          <p:nvPr/>
        </p:nvGrpSpPr>
        <p:grpSpPr>
          <a:xfrm>
            <a:off x="532020" y="1551518"/>
            <a:ext cx="6037166" cy="791050"/>
            <a:chOff x="1251400" y="1913025"/>
            <a:chExt cx="5926343" cy="791050"/>
          </a:xfrm>
        </p:grpSpPr>
        <p:sp>
          <p:nvSpPr>
            <p:cNvPr id="77" name="Google Shape;938;p32">
              <a:extLst>
                <a:ext uri="{FF2B5EF4-FFF2-40B4-BE49-F238E27FC236}">
                  <a16:creationId xmlns:a16="http://schemas.microsoft.com/office/drawing/2014/main" id="{AF1E1026-81AC-B723-E62C-CA30B68B9CEB}"/>
                </a:ext>
              </a:extLst>
            </p:cNvPr>
            <p:cNvSpPr/>
            <p:nvPr/>
          </p:nvSpPr>
          <p:spPr>
            <a:xfrm>
              <a:off x="1251400" y="2152275"/>
              <a:ext cx="448325" cy="551800"/>
            </a:xfrm>
            <a:custGeom>
              <a:avLst/>
              <a:gdLst/>
              <a:ahLst/>
              <a:cxnLst/>
              <a:rect l="l" t="t" r="r" b="b"/>
              <a:pathLst>
                <a:path w="17933" h="22072" extrusionOk="0">
                  <a:moveTo>
                    <a:pt x="6109" y="0"/>
                  </a:moveTo>
                  <a:lnTo>
                    <a:pt x="0" y="0"/>
                  </a:lnTo>
                  <a:lnTo>
                    <a:pt x="0" y="22072"/>
                  </a:lnTo>
                  <a:lnTo>
                    <a:pt x="17933" y="2207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sp>
        <p:sp>
          <p:nvSpPr>
            <p:cNvPr id="78" name="Google Shape;939;p32">
              <a:extLst>
                <a:ext uri="{FF2B5EF4-FFF2-40B4-BE49-F238E27FC236}">
                  <a16:creationId xmlns:a16="http://schemas.microsoft.com/office/drawing/2014/main" id="{8F905EA5-E020-D103-F45A-2B03A47BE7EE}"/>
                </a:ext>
              </a:extLst>
            </p:cNvPr>
            <p:cNvSpPr/>
            <p:nvPr/>
          </p:nvSpPr>
          <p:spPr>
            <a:xfrm>
              <a:off x="3275943" y="1913050"/>
              <a:ext cx="3901800" cy="478500"/>
            </a:xfrm>
            <a:prstGeom prst="roundRect">
              <a:avLst>
                <a:gd name="adj" fmla="val 50000"/>
              </a:avLst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tr-TR" sz="1200" dirty="0">
                  <a:latin typeface="Roboto"/>
                  <a:ea typeface="Roboto"/>
                  <a:cs typeface="Roboto"/>
                  <a:sym typeface="Roboto"/>
                </a:rPr>
                <a:t>Using </a:t>
              </a:r>
              <a:r>
                <a:rPr lang="tr-TR" sz="1200" dirty="0" err="1">
                  <a:latin typeface="Roboto"/>
                  <a:ea typeface="Roboto"/>
                  <a:cs typeface="Roboto"/>
                  <a:sym typeface="Roboto"/>
                </a:rPr>
                <a:t>SnowballStemmer</a:t>
              </a:r>
              <a:r>
                <a:rPr lang="tr-TR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tr-TR" sz="1200" dirty="0" err="1">
                  <a:latin typeface="Roboto"/>
                  <a:ea typeface="Roboto"/>
                  <a:cs typeface="Roboto"/>
                  <a:sym typeface="Roboto"/>
                </a:rPr>
                <a:t>and</a:t>
              </a:r>
              <a:r>
                <a:rPr lang="tr-TR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tr-TR" sz="1200" dirty="0" err="1">
                  <a:latin typeface="Roboto"/>
                  <a:ea typeface="Roboto"/>
                  <a:cs typeface="Roboto"/>
                  <a:sym typeface="Roboto"/>
                </a:rPr>
                <a:t>TextBlob</a:t>
              </a:r>
              <a:r>
                <a:rPr lang="tr-TR" sz="1200" dirty="0">
                  <a:latin typeface="Roboto"/>
                  <a:ea typeface="Roboto"/>
                  <a:cs typeface="Roboto"/>
                  <a:sym typeface="Roboto"/>
                </a:rPr>
                <a:t>  </a:t>
              </a:r>
              <a:r>
                <a:rPr lang="tr-TR" sz="1200" dirty="0" err="1">
                  <a:latin typeface="Roboto"/>
                  <a:ea typeface="Roboto"/>
                  <a:cs typeface="Roboto"/>
                  <a:sym typeface="Roboto"/>
                </a:rPr>
                <a:t>to</a:t>
              </a:r>
              <a:r>
                <a:rPr lang="tr-TR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tr-TR" sz="1200" dirty="0" err="1">
                  <a:latin typeface="Roboto"/>
                  <a:ea typeface="Roboto"/>
                  <a:cs typeface="Roboto"/>
                  <a:sym typeface="Roboto"/>
                </a:rPr>
                <a:t>get</a:t>
              </a:r>
              <a:r>
                <a:rPr lang="tr-TR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tr-TR" sz="1200" dirty="0" err="1">
                  <a:latin typeface="Roboto"/>
                  <a:ea typeface="Roboto"/>
                  <a:cs typeface="Roboto"/>
                  <a:sym typeface="Roboto"/>
                </a:rPr>
                <a:t>word</a:t>
              </a:r>
              <a:r>
                <a:rPr lang="tr-TR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tr-TR" sz="1200" dirty="0" err="1">
                  <a:latin typeface="Roboto"/>
                  <a:ea typeface="Roboto"/>
                  <a:cs typeface="Roboto"/>
                  <a:sym typeface="Roboto"/>
                </a:rPr>
                <a:t>roots</a:t>
              </a:r>
              <a:endParaRPr lang="en-US"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" name="Google Shape;940;p32">
              <a:extLst>
                <a:ext uri="{FF2B5EF4-FFF2-40B4-BE49-F238E27FC236}">
                  <a16:creationId xmlns:a16="http://schemas.microsoft.com/office/drawing/2014/main" id="{3BAD7A73-F5C1-4888-4C82-D4459968ACB3}"/>
                </a:ext>
              </a:extLst>
            </p:cNvPr>
            <p:cNvSpPr/>
            <p:nvPr/>
          </p:nvSpPr>
          <p:spPr>
            <a:xfrm>
              <a:off x="1404039" y="1913025"/>
              <a:ext cx="1361100" cy="4785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tr-TR" sz="1700" dirty="0">
                  <a:solidFill>
                    <a:srgbClr val="FFFFFF"/>
                  </a:solidFill>
                  <a:latin typeface="Fira Sans Extra Condensed Medium"/>
                  <a:sym typeface="Fira Sans Extra Condensed Medium"/>
                </a:rPr>
                <a:t>Step 2</a:t>
              </a:r>
              <a:endParaRPr dirty="0">
                <a:solidFill>
                  <a:srgbClr val="000000"/>
                </a:solidFill>
              </a:endParaRPr>
            </a:p>
          </p:txBody>
        </p:sp>
        <p:cxnSp>
          <p:nvCxnSpPr>
            <p:cNvPr id="80" name="Google Shape;941;p32">
              <a:extLst>
                <a:ext uri="{FF2B5EF4-FFF2-40B4-BE49-F238E27FC236}">
                  <a16:creationId xmlns:a16="http://schemas.microsoft.com/office/drawing/2014/main" id="{CA59595A-3486-9A9E-A497-CFA8ECFEC670}"/>
                </a:ext>
              </a:extLst>
            </p:cNvPr>
            <p:cNvCxnSpPr>
              <a:stCxn id="79" idx="3"/>
              <a:endCxn id="78" idx="1"/>
            </p:cNvCxnSpPr>
            <p:nvPr/>
          </p:nvCxnSpPr>
          <p:spPr>
            <a:xfrm>
              <a:off x="2765139" y="2152275"/>
              <a:ext cx="5109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81" name="Google Shape;942;p32">
            <a:extLst>
              <a:ext uri="{FF2B5EF4-FFF2-40B4-BE49-F238E27FC236}">
                <a16:creationId xmlns:a16="http://schemas.microsoft.com/office/drawing/2014/main" id="{3641D542-522F-1162-4F5C-7ECF95FBB379}"/>
              </a:ext>
            </a:extLst>
          </p:cNvPr>
          <p:cNvGrpSpPr/>
          <p:nvPr/>
        </p:nvGrpSpPr>
        <p:grpSpPr>
          <a:xfrm>
            <a:off x="958601" y="2225442"/>
            <a:ext cx="6037103" cy="791026"/>
            <a:chOff x="1670150" y="2586949"/>
            <a:chExt cx="5926283" cy="791026"/>
          </a:xfrm>
        </p:grpSpPr>
        <p:sp>
          <p:nvSpPr>
            <p:cNvPr id="82" name="Google Shape;943;p32">
              <a:extLst>
                <a:ext uri="{FF2B5EF4-FFF2-40B4-BE49-F238E27FC236}">
                  <a16:creationId xmlns:a16="http://schemas.microsoft.com/office/drawing/2014/main" id="{F747C515-8317-A668-460C-AC9B979CD840}"/>
                </a:ext>
              </a:extLst>
            </p:cNvPr>
            <p:cNvSpPr/>
            <p:nvPr/>
          </p:nvSpPr>
          <p:spPr>
            <a:xfrm>
              <a:off x="1670150" y="2826175"/>
              <a:ext cx="448325" cy="551800"/>
            </a:xfrm>
            <a:custGeom>
              <a:avLst/>
              <a:gdLst/>
              <a:ahLst/>
              <a:cxnLst/>
              <a:rect l="l" t="t" r="r" b="b"/>
              <a:pathLst>
                <a:path w="17933" h="22072" extrusionOk="0">
                  <a:moveTo>
                    <a:pt x="6109" y="0"/>
                  </a:moveTo>
                  <a:lnTo>
                    <a:pt x="0" y="0"/>
                  </a:lnTo>
                  <a:lnTo>
                    <a:pt x="0" y="22072"/>
                  </a:lnTo>
                  <a:lnTo>
                    <a:pt x="17933" y="22072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oval" w="med" len="med"/>
            </a:ln>
          </p:spPr>
        </p:sp>
        <p:sp>
          <p:nvSpPr>
            <p:cNvPr id="83" name="Google Shape;944;p32">
              <a:extLst>
                <a:ext uri="{FF2B5EF4-FFF2-40B4-BE49-F238E27FC236}">
                  <a16:creationId xmlns:a16="http://schemas.microsoft.com/office/drawing/2014/main" id="{F8992367-3512-5DDB-19A2-9EC68D436EFC}"/>
                </a:ext>
              </a:extLst>
            </p:cNvPr>
            <p:cNvSpPr/>
            <p:nvPr/>
          </p:nvSpPr>
          <p:spPr>
            <a:xfrm>
              <a:off x="1822728" y="2586950"/>
              <a:ext cx="1361100" cy="4785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tr-TR" sz="1700" dirty="0">
                  <a:solidFill>
                    <a:srgbClr val="FFFFFF"/>
                  </a:solidFill>
                  <a:latin typeface="Fira Sans Extra Condensed Medium"/>
                  <a:sym typeface="Fira Sans Extra Condensed Medium"/>
                </a:rPr>
                <a:t>Step 3</a:t>
              </a:r>
              <a:endParaRPr dirty="0">
                <a:solidFill>
                  <a:srgbClr val="000000"/>
                </a:solidFill>
              </a:endParaRPr>
            </a:p>
          </p:txBody>
        </p:sp>
        <p:sp>
          <p:nvSpPr>
            <p:cNvPr id="84" name="Google Shape;945;p32">
              <a:extLst>
                <a:ext uri="{FF2B5EF4-FFF2-40B4-BE49-F238E27FC236}">
                  <a16:creationId xmlns:a16="http://schemas.microsoft.com/office/drawing/2014/main" id="{AC981E61-FCC7-E5D5-6ED7-1FC99EFD4AB4}"/>
                </a:ext>
              </a:extLst>
            </p:cNvPr>
            <p:cNvSpPr/>
            <p:nvPr/>
          </p:nvSpPr>
          <p:spPr>
            <a:xfrm>
              <a:off x="3694633" y="2586949"/>
              <a:ext cx="3901800" cy="478500"/>
            </a:xfrm>
            <a:prstGeom prst="roundRect">
              <a:avLst>
                <a:gd name="adj" fmla="val 50000"/>
              </a:avLst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lvl="0">
                <a:buSzPts val="1100"/>
              </a:pPr>
              <a:r>
                <a:rPr lang="tr-TR" sz="1200" dirty="0" err="1">
                  <a:latin typeface="Roboto"/>
                  <a:ea typeface="Roboto"/>
                  <a:cs typeface="Roboto"/>
                  <a:sym typeface="Roboto"/>
                </a:rPr>
                <a:t>Converting</a:t>
              </a:r>
              <a:r>
                <a:rPr lang="tr-TR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tr-TR" sz="1200" dirty="0" err="1">
                  <a:latin typeface="Roboto"/>
                  <a:ea typeface="Roboto"/>
                  <a:cs typeface="Roboto"/>
                  <a:sym typeface="Roboto"/>
                </a:rPr>
                <a:t>the</a:t>
              </a:r>
              <a:r>
                <a:rPr lang="tr-TR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tr-TR" sz="1200" dirty="0" err="1">
                  <a:latin typeface="Roboto"/>
                  <a:ea typeface="Roboto"/>
                  <a:cs typeface="Roboto"/>
                  <a:sym typeface="Roboto"/>
                </a:rPr>
                <a:t>text</a:t>
              </a:r>
              <a:r>
                <a:rPr lang="tr-TR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tr-TR" sz="1200" dirty="0" err="1">
                  <a:latin typeface="Roboto"/>
                  <a:ea typeface="Roboto"/>
                  <a:cs typeface="Roboto"/>
                  <a:sym typeface="Roboto"/>
                </a:rPr>
                <a:t>to</a:t>
              </a:r>
              <a:r>
                <a:rPr lang="tr-TR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tr-TR" sz="1200" dirty="0" err="1">
                  <a:latin typeface="Roboto"/>
                  <a:ea typeface="Roboto"/>
                  <a:cs typeface="Roboto"/>
                  <a:sym typeface="Roboto"/>
                </a:rPr>
                <a:t>numerical</a:t>
              </a:r>
              <a:r>
                <a:rPr lang="tr-TR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tr-TR" sz="1200" dirty="0" err="1">
                  <a:latin typeface="Roboto"/>
                  <a:ea typeface="Roboto"/>
                  <a:cs typeface="Roboto"/>
                  <a:sym typeface="Roboto"/>
                </a:rPr>
                <a:t>feature</a:t>
              </a:r>
              <a:r>
                <a:rPr lang="tr-TR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tr-TR" sz="1200" dirty="0" err="1">
                  <a:latin typeface="Roboto"/>
                  <a:ea typeface="Roboto"/>
                  <a:cs typeface="Roboto"/>
                  <a:sym typeface="Roboto"/>
                </a:rPr>
                <a:t>vectors</a:t>
              </a:r>
              <a:r>
                <a:rPr lang="tr-TR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tr-TR" sz="1200" dirty="0" err="1">
                  <a:latin typeface="Roboto"/>
                  <a:ea typeface="Roboto"/>
                  <a:cs typeface="Roboto"/>
                  <a:sym typeface="Roboto"/>
                </a:rPr>
                <a:t>via</a:t>
              </a:r>
              <a:r>
                <a:rPr lang="tr-TR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tr-TR" sz="1200" dirty="0" err="1">
                  <a:latin typeface="Roboto"/>
                  <a:ea typeface="Roboto"/>
                  <a:cs typeface="Roboto"/>
                  <a:sym typeface="Roboto"/>
                </a:rPr>
                <a:t>Tfidf</a:t>
              </a:r>
              <a:r>
                <a:rPr lang="tr-TR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tr-TR" sz="1200" dirty="0" err="1">
                  <a:latin typeface="Roboto"/>
                  <a:ea typeface="Roboto"/>
                  <a:cs typeface="Roboto"/>
                  <a:sym typeface="Roboto"/>
                </a:rPr>
                <a:t>and</a:t>
              </a:r>
              <a:r>
                <a:rPr lang="tr-TR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tr-TR" sz="1200" dirty="0" err="1">
                  <a:latin typeface="Roboto"/>
                  <a:ea typeface="Roboto"/>
                  <a:cs typeface="Roboto"/>
                  <a:sym typeface="Roboto"/>
                </a:rPr>
                <a:t>CountVectorizer</a:t>
              </a:r>
              <a:endParaRPr lang="tr-TR"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5" name="Google Shape;946;p32">
              <a:extLst>
                <a:ext uri="{FF2B5EF4-FFF2-40B4-BE49-F238E27FC236}">
                  <a16:creationId xmlns:a16="http://schemas.microsoft.com/office/drawing/2014/main" id="{6363209B-2F8F-9F4E-56AD-1EA66F54A0FE}"/>
                </a:ext>
              </a:extLst>
            </p:cNvPr>
            <p:cNvCxnSpPr>
              <a:stCxn id="83" idx="3"/>
              <a:endCxn id="84" idx="1"/>
            </p:cNvCxnSpPr>
            <p:nvPr/>
          </p:nvCxnSpPr>
          <p:spPr>
            <a:xfrm>
              <a:off x="3183828" y="2826200"/>
              <a:ext cx="5109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86" name="Google Shape;947;p32">
            <a:extLst>
              <a:ext uri="{FF2B5EF4-FFF2-40B4-BE49-F238E27FC236}">
                <a16:creationId xmlns:a16="http://schemas.microsoft.com/office/drawing/2014/main" id="{DE3DEE07-DC66-7006-B4D9-3B2FF26D768F}"/>
              </a:ext>
            </a:extLst>
          </p:cNvPr>
          <p:cNvGrpSpPr/>
          <p:nvPr/>
        </p:nvGrpSpPr>
        <p:grpSpPr>
          <a:xfrm>
            <a:off x="1385207" y="2899356"/>
            <a:ext cx="6037015" cy="791012"/>
            <a:chOff x="2088925" y="3260863"/>
            <a:chExt cx="5926195" cy="791012"/>
          </a:xfrm>
        </p:grpSpPr>
        <p:sp>
          <p:nvSpPr>
            <p:cNvPr id="87" name="Google Shape;948;p32">
              <a:extLst>
                <a:ext uri="{FF2B5EF4-FFF2-40B4-BE49-F238E27FC236}">
                  <a16:creationId xmlns:a16="http://schemas.microsoft.com/office/drawing/2014/main" id="{CD9C6C3E-CF69-54D6-03BC-946E0991AD06}"/>
                </a:ext>
              </a:extLst>
            </p:cNvPr>
            <p:cNvSpPr/>
            <p:nvPr/>
          </p:nvSpPr>
          <p:spPr>
            <a:xfrm>
              <a:off x="2088925" y="3500075"/>
              <a:ext cx="448325" cy="551800"/>
            </a:xfrm>
            <a:custGeom>
              <a:avLst/>
              <a:gdLst/>
              <a:ahLst/>
              <a:cxnLst/>
              <a:rect l="l" t="t" r="r" b="b"/>
              <a:pathLst>
                <a:path w="17933" h="22072" extrusionOk="0">
                  <a:moveTo>
                    <a:pt x="6109" y="0"/>
                  </a:moveTo>
                  <a:lnTo>
                    <a:pt x="0" y="0"/>
                  </a:lnTo>
                  <a:lnTo>
                    <a:pt x="0" y="22072"/>
                  </a:lnTo>
                  <a:lnTo>
                    <a:pt x="17933" y="22072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oval" w="med" len="med"/>
            </a:ln>
          </p:spPr>
        </p:sp>
        <p:sp>
          <p:nvSpPr>
            <p:cNvPr id="88" name="Google Shape;949;p32">
              <a:extLst>
                <a:ext uri="{FF2B5EF4-FFF2-40B4-BE49-F238E27FC236}">
                  <a16:creationId xmlns:a16="http://schemas.microsoft.com/office/drawing/2014/main" id="{C0A5507F-3329-9ABF-4FFF-9B76636F8068}"/>
                </a:ext>
              </a:extLst>
            </p:cNvPr>
            <p:cNvSpPr/>
            <p:nvPr/>
          </p:nvSpPr>
          <p:spPr>
            <a:xfrm>
              <a:off x="2241417" y="3260863"/>
              <a:ext cx="1361100" cy="4785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tr-TR" sz="1700" dirty="0">
                  <a:solidFill>
                    <a:srgbClr val="FFFFFF"/>
                  </a:solidFill>
                  <a:latin typeface="Fira Sans Extra Condensed Medium"/>
                  <a:sym typeface="Fira Sans Extra Condensed Medium"/>
                </a:rPr>
                <a:t>Step 4</a:t>
              </a:r>
              <a:endParaRPr dirty="0">
                <a:solidFill>
                  <a:srgbClr val="000000"/>
                </a:solidFill>
              </a:endParaRPr>
            </a:p>
          </p:txBody>
        </p:sp>
        <p:sp>
          <p:nvSpPr>
            <p:cNvPr id="89" name="Google Shape;950;p32">
              <a:extLst>
                <a:ext uri="{FF2B5EF4-FFF2-40B4-BE49-F238E27FC236}">
                  <a16:creationId xmlns:a16="http://schemas.microsoft.com/office/drawing/2014/main" id="{F8A4D13C-96B4-D255-0642-74DF7A64965E}"/>
                </a:ext>
              </a:extLst>
            </p:cNvPr>
            <p:cNvSpPr/>
            <p:nvPr/>
          </p:nvSpPr>
          <p:spPr>
            <a:xfrm>
              <a:off x="4113320" y="3260874"/>
              <a:ext cx="3901800" cy="478500"/>
            </a:xfrm>
            <a:prstGeom prst="roundRect">
              <a:avLst>
                <a:gd name="adj" fmla="val 50000"/>
              </a:avLst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tr-TR" sz="1200" dirty="0" err="1">
                  <a:latin typeface="Roboto"/>
                  <a:ea typeface="Roboto"/>
                  <a:cs typeface="Roboto"/>
                  <a:sym typeface="Roboto"/>
                </a:rPr>
                <a:t>Build</a:t>
              </a:r>
              <a:r>
                <a:rPr lang="tr-TR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tr-TR" sz="1200" dirty="0" err="1">
                  <a:latin typeface="Roboto"/>
                  <a:ea typeface="Roboto"/>
                  <a:cs typeface="Roboto"/>
                  <a:sym typeface="Roboto"/>
                </a:rPr>
                <a:t>different</a:t>
              </a:r>
              <a:r>
                <a:rPr lang="tr-TR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tr-TR" sz="1200" dirty="0" err="1">
                  <a:latin typeface="Roboto"/>
                  <a:ea typeface="Roboto"/>
                  <a:cs typeface="Roboto"/>
                  <a:sym typeface="Roboto"/>
                </a:rPr>
                <a:t>regression</a:t>
              </a:r>
              <a:r>
                <a:rPr lang="tr-TR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tr-TR" sz="1200" dirty="0" err="1">
                  <a:latin typeface="Roboto"/>
                  <a:ea typeface="Roboto"/>
                  <a:cs typeface="Roboto"/>
                  <a:sym typeface="Roboto"/>
                </a:rPr>
                <a:t>models</a:t>
              </a:r>
              <a:r>
                <a:rPr lang="tr-TR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tr-TR" sz="1200" dirty="0" err="1">
                  <a:latin typeface="Roboto"/>
                  <a:ea typeface="Roboto"/>
                  <a:cs typeface="Roboto"/>
                  <a:sym typeface="Roboto"/>
                </a:rPr>
                <a:t>and</a:t>
              </a:r>
              <a:r>
                <a:rPr lang="tr-TR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tr-TR" sz="1200" dirty="0" err="1">
                  <a:latin typeface="Roboto"/>
                  <a:ea typeface="Roboto"/>
                  <a:cs typeface="Roboto"/>
                  <a:sym typeface="Roboto"/>
                </a:rPr>
                <a:t>compare</a:t>
              </a:r>
              <a:r>
                <a:rPr lang="tr-TR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tr-TR" sz="1200" dirty="0" err="1">
                  <a:latin typeface="Roboto"/>
                  <a:ea typeface="Roboto"/>
                  <a:cs typeface="Roboto"/>
                  <a:sym typeface="Roboto"/>
                </a:rPr>
                <a:t>the</a:t>
              </a:r>
              <a:r>
                <a:rPr lang="tr-TR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tr-TR" sz="1200" dirty="0" err="1">
                  <a:latin typeface="Roboto"/>
                  <a:ea typeface="Roboto"/>
                  <a:cs typeface="Roboto"/>
                  <a:sym typeface="Roboto"/>
                </a:rPr>
                <a:t>results</a:t>
              </a:r>
              <a:endParaRPr lang="tr-TR"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0" name="Google Shape;951;p32">
              <a:extLst>
                <a:ext uri="{FF2B5EF4-FFF2-40B4-BE49-F238E27FC236}">
                  <a16:creationId xmlns:a16="http://schemas.microsoft.com/office/drawing/2014/main" id="{2DB595F0-BD62-EF16-9909-6F1B81E6C659}"/>
                </a:ext>
              </a:extLst>
            </p:cNvPr>
            <p:cNvCxnSpPr>
              <a:stCxn id="88" idx="3"/>
              <a:endCxn id="89" idx="1"/>
            </p:cNvCxnSpPr>
            <p:nvPr/>
          </p:nvCxnSpPr>
          <p:spPr>
            <a:xfrm>
              <a:off x="3602517" y="3500113"/>
              <a:ext cx="5109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91" name="Google Shape;952;p32">
            <a:extLst>
              <a:ext uri="{FF2B5EF4-FFF2-40B4-BE49-F238E27FC236}">
                <a16:creationId xmlns:a16="http://schemas.microsoft.com/office/drawing/2014/main" id="{CEBF02CE-692C-A1E3-1939-6C107DDF52A5}"/>
              </a:ext>
            </a:extLst>
          </p:cNvPr>
          <p:cNvGrpSpPr/>
          <p:nvPr/>
        </p:nvGrpSpPr>
        <p:grpSpPr>
          <a:xfrm>
            <a:off x="1967069" y="3573267"/>
            <a:ext cx="5881673" cy="478501"/>
            <a:chOff x="2660105" y="3934774"/>
            <a:chExt cx="5773704" cy="478501"/>
          </a:xfrm>
        </p:grpSpPr>
        <p:sp>
          <p:nvSpPr>
            <p:cNvPr id="92" name="Google Shape;953;p32">
              <a:extLst>
                <a:ext uri="{FF2B5EF4-FFF2-40B4-BE49-F238E27FC236}">
                  <a16:creationId xmlns:a16="http://schemas.microsoft.com/office/drawing/2014/main" id="{DA60DE5E-3BA6-CA41-5F1D-705ED043F27B}"/>
                </a:ext>
              </a:extLst>
            </p:cNvPr>
            <p:cNvSpPr/>
            <p:nvPr/>
          </p:nvSpPr>
          <p:spPr>
            <a:xfrm>
              <a:off x="2660105" y="3934775"/>
              <a:ext cx="1361100" cy="4785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tr-TR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5</a:t>
              </a:r>
              <a:endParaRPr dirty="0">
                <a:solidFill>
                  <a:srgbClr val="000000"/>
                </a:solidFill>
              </a:endParaRPr>
            </a:p>
          </p:txBody>
        </p:sp>
        <p:sp>
          <p:nvSpPr>
            <p:cNvPr id="93" name="Google Shape;954;p32">
              <a:extLst>
                <a:ext uri="{FF2B5EF4-FFF2-40B4-BE49-F238E27FC236}">
                  <a16:creationId xmlns:a16="http://schemas.microsoft.com/office/drawing/2014/main" id="{357A332B-17F2-D807-E0EA-E4CC38DB64CD}"/>
                </a:ext>
              </a:extLst>
            </p:cNvPr>
            <p:cNvSpPr/>
            <p:nvPr/>
          </p:nvSpPr>
          <p:spPr>
            <a:xfrm>
              <a:off x="4532009" y="3934774"/>
              <a:ext cx="3901800" cy="478500"/>
            </a:xfrm>
            <a:prstGeom prst="roundRect">
              <a:avLst>
                <a:gd name="adj" fmla="val 50000"/>
              </a:avLst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tr-TR" sz="1200" dirty="0" err="1">
                  <a:latin typeface="Roboto"/>
                  <a:ea typeface="Roboto"/>
                  <a:cs typeface="Roboto"/>
                  <a:sym typeface="Roboto"/>
                </a:rPr>
                <a:t>Producing</a:t>
              </a:r>
              <a:r>
                <a:rPr lang="tr-TR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tr-TR" sz="1200" dirty="0" err="1">
                  <a:latin typeface="Roboto"/>
                  <a:ea typeface="Roboto"/>
                  <a:cs typeface="Roboto"/>
                  <a:sym typeface="Roboto"/>
                </a:rPr>
                <a:t>our</a:t>
              </a:r>
              <a:r>
                <a:rPr lang="tr-TR" sz="1200" dirty="0">
                  <a:latin typeface="Roboto"/>
                  <a:ea typeface="Roboto"/>
                  <a:cs typeface="Roboto"/>
                  <a:sym typeface="Roboto"/>
                </a:rPr>
                <a:t> model </a:t>
              </a:r>
              <a:r>
                <a:rPr lang="tr-TR" sz="1200" dirty="0" err="1">
                  <a:latin typeface="Roboto"/>
                  <a:ea typeface="Roboto"/>
                  <a:cs typeface="Roboto"/>
                  <a:sym typeface="Roboto"/>
                </a:rPr>
                <a:t>by</a:t>
              </a:r>
              <a:r>
                <a:rPr lang="tr-TR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tr-TR" sz="1200" dirty="0" err="1">
                  <a:latin typeface="Roboto"/>
                  <a:ea typeface="Roboto"/>
                  <a:cs typeface="Roboto"/>
                  <a:sym typeface="Roboto"/>
                </a:rPr>
                <a:t>creating</a:t>
              </a:r>
              <a:r>
                <a:rPr lang="tr-TR" sz="1200" dirty="0">
                  <a:latin typeface="Roboto"/>
                  <a:ea typeface="Roboto"/>
                  <a:cs typeface="Roboto"/>
                  <a:sym typeface="Roboto"/>
                </a:rPr>
                <a:t> a </a:t>
              </a:r>
              <a:r>
                <a:rPr lang="tr-TR" sz="1200" dirty="0" err="1">
                  <a:latin typeface="Roboto"/>
                  <a:ea typeface="Roboto"/>
                  <a:cs typeface="Roboto"/>
                  <a:sym typeface="Roboto"/>
                </a:rPr>
                <a:t>customer</a:t>
              </a:r>
              <a:r>
                <a:rPr lang="tr-TR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tr-TR" sz="1200" dirty="0" err="1">
                  <a:latin typeface="Roboto"/>
                  <a:ea typeface="Roboto"/>
                  <a:cs typeface="Roboto"/>
                  <a:sym typeface="Roboto"/>
                </a:rPr>
                <a:t>interface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4" name="Google Shape;955;p32">
              <a:extLst>
                <a:ext uri="{FF2B5EF4-FFF2-40B4-BE49-F238E27FC236}">
                  <a16:creationId xmlns:a16="http://schemas.microsoft.com/office/drawing/2014/main" id="{5D9D8D1A-7EBB-24A7-73BA-4F22B311697F}"/>
                </a:ext>
              </a:extLst>
            </p:cNvPr>
            <p:cNvCxnSpPr>
              <a:stCxn id="92" idx="3"/>
              <a:endCxn id="93" idx="1"/>
            </p:cNvCxnSpPr>
            <p:nvPr/>
          </p:nvCxnSpPr>
          <p:spPr>
            <a:xfrm>
              <a:off x="4021205" y="4174025"/>
              <a:ext cx="5109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96" name="Rectangle 1">
            <a:extLst>
              <a:ext uri="{FF2B5EF4-FFF2-40B4-BE49-F238E27FC236}">
                <a16:creationId xmlns:a16="http://schemas.microsoft.com/office/drawing/2014/main" id="{B7B55A5D-ABD5-E00B-9166-AA03D850E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Retrieval of data</a:t>
            </a:r>
            <a:endParaRPr kumimoji="0" lang="tr-TR" altLang="tr-T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</a:b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7210872-36D9-4975-83E9-01BF6C532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14" y="4576585"/>
            <a:ext cx="1497733" cy="45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2954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490</Words>
  <Application>Microsoft Macintosh PowerPoint</Application>
  <PresentationFormat>On-screen Show (16:9)</PresentationFormat>
  <Paragraphs>100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Wingdings 3</vt:lpstr>
      <vt:lpstr>Fira Sans Extra Condensed</vt:lpstr>
      <vt:lpstr>Fira Sans Extra Condensed Medium</vt:lpstr>
      <vt:lpstr>Arial</vt:lpstr>
      <vt:lpstr>Trebuchet MS</vt:lpstr>
      <vt:lpstr>Roboto</vt:lpstr>
      <vt:lpstr>Facet</vt:lpstr>
      <vt:lpstr>PROJECT 4: AMAZON – IPHONE 13 REVIEWS - NLP</vt:lpstr>
      <vt:lpstr>Project 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1: EXPLORATORY DATA ANALYSIS OF MTA TURNSTILE</dc:title>
  <dc:creator>User</dc:creator>
  <cp:lastModifiedBy>Hasan Enes Güray</cp:lastModifiedBy>
  <cp:revision>16</cp:revision>
  <dcterms:modified xsi:type="dcterms:W3CDTF">2023-02-02T16:29:52Z</dcterms:modified>
</cp:coreProperties>
</file>