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89" r:id="rId4"/>
    <p:sldId id="258" r:id="rId5"/>
    <p:sldId id="290" r:id="rId6"/>
    <p:sldId id="295" r:id="rId7"/>
    <p:sldId id="261" r:id="rId8"/>
    <p:sldId id="291" r:id="rId9"/>
    <p:sldId id="262" r:id="rId10"/>
    <p:sldId id="292" r:id="rId11"/>
    <p:sldId id="293" r:id="rId12"/>
    <p:sldId id="294" r:id="rId13"/>
    <p:sldId id="296" r:id="rId14"/>
    <p:sldId id="264" r:id="rId15"/>
    <p:sldId id="297" r:id="rId16"/>
    <p:sldId id="299" r:id="rId17"/>
    <p:sldId id="301" r:id="rId18"/>
    <p:sldId id="302" r:id="rId19"/>
    <p:sldId id="303" r:id="rId20"/>
    <p:sldId id="304" r:id="rId21"/>
    <p:sldId id="305" r:id="rId22"/>
    <p:sldId id="298" r:id="rId2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  <p:embeddedFont>
      <p:font typeface="Wingdings 3" panose="05040102010807070707" pitchFamily="18" charset="2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09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861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896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5057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111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278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443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45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89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03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4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46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48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60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838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65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775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067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4232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3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418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402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873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661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28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20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47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09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368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452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9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171716" y="1689068"/>
            <a:ext cx="4310017" cy="22036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tr-TR" sz="3400" b="1" dirty="0">
                <a:solidFill>
                  <a:srgbClr val="000000"/>
                </a:solidFill>
                <a:latin typeface="Fira Sans Extra Condensed" panose="020B0604020202020204" pitchFamily="34" charset="0"/>
                <a:cs typeface="Calibri" panose="020F0502020204030204" pitchFamily="34" charset="0"/>
              </a:rPr>
              <a:t>PROJECT</a:t>
            </a:r>
            <a:r>
              <a:rPr lang="tr-TR" sz="3400" b="1" i="0" u="none" strike="noStrike" baseline="0" dirty="0">
                <a:solidFill>
                  <a:srgbClr val="000000"/>
                </a:solidFill>
                <a:latin typeface="Fira Sans Extra Condensed" panose="020B0604020202020204" pitchFamily="34" charset="0"/>
                <a:cs typeface="Calibri" panose="020F0502020204030204" pitchFamily="34" charset="0"/>
              </a:rPr>
              <a:t> 1:</a:t>
            </a:r>
            <a:br>
              <a:rPr lang="tr-TR" sz="3400" b="0" i="0" u="none" strike="noStrike" baseline="0" dirty="0">
                <a:solidFill>
                  <a:srgbClr val="000000"/>
                </a:solidFill>
                <a:latin typeface="Fira Sans Extra Condensed" panose="020B0604020202020204" pitchFamily="34" charset="0"/>
                <a:cs typeface="Calibri" panose="020F0502020204030204" pitchFamily="34" charset="0"/>
              </a:rPr>
            </a:br>
            <a:r>
              <a:rPr lang="tr-TR" sz="3400" b="1" i="0" u="none" strike="noStrike" baseline="0" dirty="0">
                <a:solidFill>
                  <a:srgbClr val="000000"/>
                </a:solidFill>
                <a:latin typeface="Fira Sans Extra Condensed" panose="020B0604020202020204" pitchFamily="34" charset="0"/>
                <a:cs typeface="Calibri" panose="020F0502020204030204" pitchFamily="34" charset="0"/>
              </a:rPr>
              <a:t>EXPLORATORY DATA ANALYSIS OF MTA TURNSTILE</a:t>
            </a:r>
            <a:endParaRPr lang="tr-TR" sz="3400" dirty="0">
              <a:solidFill>
                <a:srgbClr val="00002A"/>
              </a:solidFill>
              <a:highlight>
                <a:srgbClr val="FFFFFF"/>
              </a:highlight>
              <a:latin typeface="Fira Sans Extra Condensed" panose="020B0604020202020204" pitchFamily="34" charset="0"/>
              <a:ea typeface="Fira Sans SemiBold"/>
              <a:cs typeface="Calibri" panose="020F0502020204030204" pitchFamily="34" charset="0"/>
              <a:sym typeface="Fira Sans SemiBold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636477" y="743587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114037" y="1739006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180758" y="306625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627376" y="847195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013771" y="2405313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885394" y="2219043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" name="Google Shape;104;p16">
            <a:extLst>
              <a:ext uri="{FF2B5EF4-FFF2-40B4-BE49-F238E27FC236}">
                <a16:creationId xmlns:a16="http://schemas.microsoft.com/office/drawing/2014/main" id="{75251E3E-498A-019E-5491-DE2B55667F1D}"/>
              </a:ext>
            </a:extLst>
          </p:cNvPr>
          <p:cNvSpPr txBox="1"/>
          <p:nvPr/>
        </p:nvSpPr>
        <p:spPr>
          <a:xfrm>
            <a:off x="3005426" y="3791473"/>
            <a:ext cx="4310017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Enis Tokgöz – İlkay Gürsu – Hasan Enes Güray – Mehmet Hasan Alıcı</a:t>
            </a:r>
            <a:endParaRPr sz="1200" dirty="0">
              <a:latin typeface="Fira Sans Extra Condensed" panose="020B05030500000200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E46A-9533-67FA-E428-4933B812F817}"/>
              </a:ext>
            </a:extLst>
          </p:cNvPr>
          <p:cNvSpPr txBox="1"/>
          <p:nvPr/>
        </p:nvSpPr>
        <p:spPr>
          <a:xfrm>
            <a:off x="112055" y="224045"/>
            <a:ext cx="52900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Total Traffic Insights</a:t>
            </a:r>
          </a:p>
          <a:p>
            <a:endParaRPr lang="tr-T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 Condensed" panose="020B05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ABB3F-3ADA-1522-0323-0FAE93C843A4}"/>
              </a:ext>
            </a:extLst>
          </p:cNvPr>
          <p:cNvSpPr txBox="1"/>
          <p:nvPr/>
        </p:nvSpPr>
        <p:spPr>
          <a:xfrm>
            <a:off x="212660" y="1086017"/>
            <a:ext cx="393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Fira Sans Extra Condensed" panose="020B0503050000020004" pitchFamily="34" charset="0"/>
              </a:rPr>
              <a:t>	</a:t>
            </a:r>
            <a:r>
              <a:rPr lang="en-US" dirty="0">
                <a:latin typeface="Fira Sans Extra Condensed" panose="020B0503050000020004" pitchFamily="34" charset="0"/>
              </a:rPr>
              <a:t>Total passenger traffic by day in the 10 most used stations according to the date we analyzed</a:t>
            </a:r>
            <a:r>
              <a:rPr lang="tr-TR" dirty="0">
                <a:latin typeface="Fira Sans Extra Condensed" panose="020B05030500000200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3AA28-DFDC-86C1-C7E6-E87D675B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41" y="149613"/>
            <a:ext cx="5067300" cy="4985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863635-9541-406F-D2C4-CE9AC1015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05" y="831612"/>
            <a:ext cx="582129" cy="582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FBB9E-FC74-B8DE-FE81-81E96739EDC4}"/>
              </a:ext>
            </a:extLst>
          </p:cNvPr>
          <p:cNvSpPr txBox="1"/>
          <p:nvPr/>
        </p:nvSpPr>
        <p:spPr>
          <a:xfrm>
            <a:off x="112055" y="2095838"/>
            <a:ext cx="3938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latin typeface="Fira Sans Extra Condensed" panose="020B0503050000020004" pitchFamily="34" charset="0"/>
              </a:rPr>
              <a:t>	</a:t>
            </a:r>
            <a:r>
              <a:rPr lang="en-US" sz="1100" dirty="0">
                <a:latin typeface="Fira Sans Extra Condensed" panose="020B0503050000020004" pitchFamily="34" charset="0"/>
              </a:rPr>
              <a:t>Looking at the graph, 34 ST Penn Station clearly seems to have the most passenger traffic.</a:t>
            </a:r>
            <a:endParaRPr lang="tr-TR" sz="1100" dirty="0">
              <a:latin typeface="Fira Sans Extra Condensed" panose="020B05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810C4-9913-CC0D-AB61-CD080668AA1E}"/>
              </a:ext>
            </a:extLst>
          </p:cNvPr>
          <p:cNvSpPr txBox="1"/>
          <p:nvPr/>
        </p:nvSpPr>
        <p:spPr>
          <a:xfrm>
            <a:off x="212660" y="2941190"/>
            <a:ext cx="3938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latin typeface="Fira Sans Extra Condensed" panose="020B0503050000020004" pitchFamily="34" charset="0"/>
              </a:rPr>
              <a:t>	</a:t>
            </a:r>
            <a:r>
              <a:rPr lang="en-US" sz="1100" dirty="0">
                <a:latin typeface="Fira Sans Extra Condensed" panose="020B0503050000020004" pitchFamily="34" charset="0"/>
              </a:rPr>
              <a:t>In all stations, the number of passengers on </a:t>
            </a:r>
            <a:r>
              <a:rPr lang="tr-TR" sz="1100" dirty="0">
                <a:latin typeface="Fira Sans Extra Condensed" panose="020B0503050000020004" pitchFamily="34" charset="0"/>
              </a:rPr>
              <a:t>weekends</a:t>
            </a:r>
            <a:r>
              <a:rPr lang="en-US" sz="1100" dirty="0">
                <a:latin typeface="Fira Sans Extra Condensed" panose="020B0503050000020004" pitchFamily="34" charset="0"/>
              </a:rPr>
              <a:t> decreases compared to weekdays.</a:t>
            </a:r>
            <a:endParaRPr lang="tr-TR" sz="1100" dirty="0">
              <a:latin typeface="Fira Sans Extra Condensed" panose="020B05030500000200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42B2A-4B86-065F-BC4F-7C19382D7E7E}"/>
              </a:ext>
            </a:extLst>
          </p:cNvPr>
          <p:cNvSpPr txBox="1"/>
          <p:nvPr/>
        </p:nvSpPr>
        <p:spPr>
          <a:xfrm>
            <a:off x="212660" y="3709172"/>
            <a:ext cx="39389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latin typeface="Fira Sans Extra Condensed" panose="020B0503050000020004" pitchFamily="34" charset="0"/>
              </a:rPr>
              <a:t>                        </a:t>
            </a:r>
            <a:r>
              <a:rPr lang="en-US" sz="1100" dirty="0">
                <a:latin typeface="Fira Sans Extra Condensed" panose="020B0503050000020004" pitchFamily="34" charset="0"/>
              </a:rPr>
              <a:t>Some stations show serious passenger drops as if they were closed on weekends.</a:t>
            </a:r>
            <a:endParaRPr lang="tr-TR" sz="1100" dirty="0">
              <a:latin typeface="Fira Sans Extra Condensed" panose="020B0503050000020004" pitchFamily="34" charset="0"/>
            </a:endParaRPr>
          </a:p>
          <a:p>
            <a:endParaRPr lang="tr-TR" sz="1100" dirty="0">
              <a:latin typeface="Fira Sans Extra Condensed" panose="020B0503050000020004" pitchFamily="34" charset="0"/>
            </a:endParaRPr>
          </a:p>
          <a:p>
            <a:r>
              <a:rPr lang="tr-TR" sz="1100" b="1" dirty="0">
                <a:latin typeface="Fira Sans Extra Condensed" panose="020B0503050000020004" pitchFamily="34" charset="0"/>
              </a:rPr>
              <a:t>Fulton Street Station and 125 Street Stations </a:t>
            </a:r>
            <a:r>
              <a:rPr lang="tr-TR" sz="1100" dirty="0">
                <a:latin typeface="Fira Sans Extra Condensed" panose="020B0503050000020004" pitchFamily="34" charset="0"/>
              </a:rPr>
              <a:t>have</a:t>
            </a:r>
            <a:r>
              <a:rPr lang="en-US" sz="1100" dirty="0">
                <a:latin typeface="Fira Sans Extra Condensed" panose="020B0503050000020004" pitchFamily="34" charset="0"/>
              </a:rPr>
              <a:t> the least number of passengers on weekends</a:t>
            </a:r>
            <a:r>
              <a:rPr lang="tr-TR" sz="1100" dirty="0">
                <a:latin typeface="Fira Sans Extra Condensed" panose="020B0503050000020004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1B219-CD4F-C65D-8FFA-662673E7F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05" y="1756489"/>
            <a:ext cx="540312" cy="540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AFC7AE-C295-5E53-80E6-8F4A3DCD8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14" y="2604095"/>
            <a:ext cx="594094" cy="5940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B761F8-F17C-32DD-48D0-DBF3CBBDF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414" y="3469064"/>
            <a:ext cx="466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8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E46A-9533-67FA-E428-4933B812F817}"/>
              </a:ext>
            </a:extLst>
          </p:cNvPr>
          <p:cNvSpPr txBox="1"/>
          <p:nvPr/>
        </p:nvSpPr>
        <p:spPr>
          <a:xfrm>
            <a:off x="112055" y="224045"/>
            <a:ext cx="52900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Total Traffic Insights</a:t>
            </a:r>
          </a:p>
          <a:p>
            <a:endParaRPr lang="tr-T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 Condensed" panose="020B05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ABB3F-3ADA-1522-0323-0FAE93C843A4}"/>
              </a:ext>
            </a:extLst>
          </p:cNvPr>
          <p:cNvSpPr txBox="1"/>
          <p:nvPr/>
        </p:nvSpPr>
        <p:spPr>
          <a:xfrm>
            <a:off x="112055" y="980857"/>
            <a:ext cx="4361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Fira Sans Extra Condensed" panose="020B0503050000020004" pitchFamily="34" charset="0"/>
              </a:rPr>
              <a:t>                  </a:t>
            </a:r>
            <a:r>
              <a:rPr lang="en-US" dirty="0">
                <a:latin typeface="Fira Sans Extra Condensed" panose="020B0503050000020004" pitchFamily="34" charset="0"/>
              </a:rPr>
              <a:t>The total passenger traffic on a day-by-day basis at </a:t>
            </a:r>
            <a:r>
              <a:rPr lang="tr-TR" dirty="0">
                <a:latin typeface="Fira Sans Extra Condensed" panose="020B0503050000020004" pitchFamily="34" charset="0"/>
              </a:rPr>
              <a:t>t</a:t>
            </a:r>
            <a:r>
              <a:rPr lang="en-US" dirty="0">
                <a:latin typeface="Fira Sans Extra Condensed" panose="020B0503050000020004" pitchFamily="34" charset="0"/>
              </a:rPr>
              <a:t>he 10 most used stations according to the date we analyzed is transferred to the heat map. Passenger traffic is indicated as maximum in dark color and minimum in light color.</a:t>
            </a:r>
            <a:endParaRPr lang="tr-TR" dirty="0">
              <a:latin typeface="Fira Sans Extra Condensed" panose="020B05030500000200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1901F-2218-D7E5-C15A-F7DF29421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033" y="340907"/>
            <a:ext cx="3845809" cy="4461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4832-1980-F20B-2CF7-5CDA7B337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21" y="846525"/>
            <a:ext cx="395037" cy="395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85A23-7CA9-D14D-D716-AB22B0660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54" y="2263797"/>
            <a:ext cx="383115" cy="3831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29C700-A444-5D57-8E17-A4BE356A57A1}"/>
              </a:ext>
            </a:extLst>
          </p:cNvPr>
          <p:cNvSpPr txBox="1"/>
          <p:nvPr/>
        </p:nvSpPr>
        <p:spPr>
          <a:xfrm>
            <a:off x="143954" y="2383790"/>
            <a:ext cx="4361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Fira Sans Extra Condensed" panose="020B0503050000020004" pitchFamily="34" charset="0"/>
              </a:rPr>
              <a:t>                    </a:t>
            </a:r>
            <a:r>
              <a:rPr lang="en-US" b="1" dirty="0">
                <a:latin typeface="Fira Sans Extra Condensed" panose="020B0503050000020004" pitchFamily="34" charset="0"/>
              </a:rPr>
              <a:t>Looking at the graph, 34 ST</a:t>
            </a:r>
            <a:r>
              <a:rPr lang="tr-TR" b="1" dirty="0">
                <a:latin typeface="Fira Sans Extra Condensed" panose="020B0503050000020004" pitchFamily="34" charset="0"/>
              </a:rPr>
              <a:t> -</a:t>
            </a:r>
            <a:r>
              <a:rPr lang="en-US" b="1" dirty="0">
                <a:latin typeface="Fira Sans Extra Condensed" panose="020B0503050000020004" pitchFamily="34" charset="0"/>
              </a:rPr>
              <a:t> Penn Station has a high passenger volume on Tuesday, Wednesday and Thursday.</a:t>
            </a:r>
          </a:p>
          <a:p>
            <a:endParaRPr lang="en-US" dirty="0">
              <a:latin typeface="Fira Sans Extra Condensed" panose="020B0503050000020004" pitchFamily="34" charset="0"/>
            </a:endParaRPr>
          </a:p>
          <a:p>
            <a:r>
              <a:rPr lang="en-US" dirty="0">
                <a:latin typeface="Fira Sans Extra Condensed" panose="020B0503050000020004" pitchFamily="34" charset="0"/>
              </a:rPr>
              <a:t>At all stations, the number of passengers on weekends decreases compared to weekdays.</a:t>
            </a:r>
            <a:endParaRPr lang="tr-TR" dirty="0">
              <a:latin typeface="Fira Sans Extra Condensed" panose="020B0503050000020004" pitchFamily="34" charset="0"/>
            </a:endParaRPr>
          </a:p>
          <a:p>
            <a:endParaRPr lang="tr-TR" dirty="0"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Fira Sans Extra Condensed" panose="020B0503050000020004" pitchFamily="34" charset="0"/>
              </a:rPr>
              <a:t>Most Busiest Station: 34 ST – Penn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Fira Sans Extra Condensed" panose="020B0503050000020004" pitchFamily="34" charset="0"/>
              </a:rPr>
              <a:t>Most Busiest Day: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Fira Sans Extra Condensed" panose="020B0503050000020004" pitchFamily="34" charset="0"/>
              </a:rPr>
              <a:t>Most Crowded Time Slot: 20:00-00:00</a:t>
            </a:r>
          </a:p>
          <a:p>
            <a:endParaRPr lang="tr-TR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0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E1FFD-3C41-A92E-CDED-B55A1C999BEB}"/>
              </a:ext>
            </a:extLst>
          </p:cNvPr>
          <p:cNvSpPr txBox="1"/>
          <p:nvPr/>
        </p:nvSpPr>
        <p:spPr>
          <a:xfrm>
            <a:off x="112055" y="224045"/>
            <a:ext cx="5290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Solution Proposals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20EB7-042D-D05F-98C0-3BD267A4B73D}"/>
              </a:ext>
            </a:extLst>
          </p:cNvPr>
          <p:cNvSpPr txBox="1"/>
          <p:nvPr/>
        </p:nvSpPr>
        <p:spPr>
          <a:xfrm>
            <a:off x="112055" y="953542"/>
            <a:ext cx="39389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Let's re-examine the data we created as a result of the analysis.</a:t>
            </a:r>
            <a:endParaRPr lang="tr-TR" dirty="0">
              <a:latin typeface="Fira Sans Extra Condensed" panose="020B0503050000020004" pitchFamily="34" charset="0"/>
            </a:endParaRPr>
          </a:p>
          <a:p>
            <a:endParaRPr lang="tr-TR" dirty="0">
              <a:latin typeface="Fira Sans Extra Condensed" panose="020B05030500000200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>
                <a:latin typeface="Fira Sans Extra Condensed" panose="020B0503050000020004" pitchFamily="34" charset="0"/>
              </a:rPr>
              <a:t>Most crowded station: 34 ST – Penn 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>
                <a:latin typeface="Fira Sans Extra Condensed" panose="020B0503050000020004" pitchFamily="34" charset="0"/>
              </a:rPr>
              <a:t>Busiest Day: Wednesday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>
                <a:latin typeface="Fira Sans Extra Condensed" panose="020B0503050000020004" pitchFamily="34" charset="0"/>
              </a:rPr>
              <a:t>Time Slot: 20.00-00.00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>
                <a:latin typeface="Fira Sans Extra Condensed" panose="020B0503050000020004" pitchFamily="34" charset="0"/>
              </a:rPr>
              <a:t>Weekday is more busy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>
                <a:latin typeface="Fira Sans Extra Condensed" panose="020B0503050000020004" pitchFamily="34" charset="0"/>
              </a:rPr>
              <a:t>Tuesday, Wednesday and Friday are most crowded days.</a:t>
            </a:r>
          </a:p>
          <a:p>
            <a:endParaRPr lang="tr-TR" sz="1200" dirty="0">
              <a:latin typeface="Fira Sans Extra Condensed" panose="020B0503050000020004" pitchFamily="34" charset="0"/>
            </a:endParaRPr>
          </a:p>
          <a:p>
            <a:endParaRPr lang="tr-TR" sz="1200" dirty="0">
              <a:latin typeface="Fira Sans Extra Condensed" panose="020B05030500000200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04E460-E1A8-B5D1-47AD-9D38FA6B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63660" y="318515"/>
            <a:ext cx="4529078" cy="45064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97289D-9FA8-78E8-4E31-07EBDD59E725}"/>
              </a:ext>
            </a:extLst>
          </p:cNvPr>
          <p:cNvSpPr txBox="1"/>
          <p:nvPr/>
        </p:nvSpPr>
        <p:spPr>
          <a:xfrm>
            <a:off x="112055" y="3068033"/>
            <a:ext cx="3938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The day, time and station to be selected to reach the maximum number of people:</a:t>
            </a:r>
            <a:endParaRPr lang="tr-TR" dirty="0">
              <a:latin typeface="Fira Sans Extra Condensed" panose="020B0503050000020004" pitchFamily="34" charset="0"/>
            </a:endParaRPr>
          </a:p>
          <a:p>
            <a:endParaRPr lang="tr-TR" dirty="0">
              <a:latin typeface="Fira Sans Extra Condensed" panose="020B0503050000020004" pitchFamily="34" charset="0"/>
            </a:endParaRPr>
          </a:p>
          <a:p>
            <a:r>
              <a:rPr lang="tr-TR" b="1" dirty="0">
                <a:latin typeface="Fira Sans Extra Condensed" panose="020B0503050000020004" pitchFamily="34" charset="0"/>
              </a:rPr>
              <a:t> 	34 ST Penn Station, Friday, 16.00-20.00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3787C-D529-3957-9AC8-922656BC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9" y="3618422"/>
            <a:ext cx="486884" cy="4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5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4FD6D-D747-689C-A3E1-D22440B0BD4C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Solution Proposals</a:t>
            </a:r>
            <a:endParaRPr lang="tr-TR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E237A-DC93-0E0B-492C-384919D6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4373" y="358668"/>
            <a:ext cx="2487984" cy="165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4797E-C058-13F3-41C1-1A7A68080941}"/>
              </a:ext>
            </a:extLst>
          </p:cNvPr>
          <p:cNvSpPr txBox="1"/>
          <p:nvPr/>
        </p:nvSpPr>
        <p:spPr>
          <a:xfrm>
            <a:off x="204373" y="1543523"/>
            <a:ext cx="74165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Detection of crowded stations close to 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tart-ups, fintechs and other big tech companies with Google Maps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New York is home to more than 9,000 startups, and that number is constantly growing.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Most of these startups are located in the Manhattan area. </a:t>
            </a: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endParaRPr lang="tr-TR" dirty="0">
              <a:latin typeface="Fira Sans Extra Condensed" panose="020B05030500000200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The busiest stations, which we marked on the map with the blue train logo, are also very close to these startups and fintechs.</a:t>
            </a: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endParaRPr lang="tr-TR" dirty="0">
              <a:latin typeface="Fira Sans Extra Condensed" panose="020B05030500000200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5 of the 10 busiest stations we saw in our analysis are located in this region.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Especially</a:t>
            </a:r>
            <a:r>
              <a:rPr lang="tr-TR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,</a:t>
            </a:r>
            <a:r>
              <a:rPr lang="en-US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34 St - Penn Station and 23 ST stations are very close to workplaces.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On the next page, you can see the map where we marked the business and metro stations.</a:t>
            </a: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2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14882-6113-B4E5-6D03-46D21720D2CA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Solution Proposals</a:t>
            </a:r>
            <a:endParaRPr lang="tr-TR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2376C-5713-98D3-CCFC-70C98E9A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23" y="736776"/>
            <a:ext cx="5932968" cy="40452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E435-4888-C5DE-FACD-2004CA1428F5}"/>
              </a:ext>
            </a:extLst>
          </p:cNvPr>
          <p:cNvSpPr txBox="1"/>
          <p:nvPr/>
        </p:nvSpPr>
        <p:spPr>
          <a:xfrm>
            <a:off x="278801" y="1613950"/>
            <a:ext cx="741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Arial" panose="020B0604020202020204" pitchFamily="34" charset="0"/>
              </a:rPr>
              <a:t>The United States Census Bureau (USCB), officially the Bureau of the Census, is </a:t>
            </a:r>
            <a:r>
              <a:rPr lang="en-US" sz="120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Arial" panose="020B0604020202020204" pitchFamily="34" charset="0"/>
              </a:rPr>
              <a:t>a principal agency of the U.S. Federal Statistical System, responsible for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Arial" panose="020B0604020202020204" pitchFamily="34" charset="0"/>
              </a:rPr>
              <a:t>producing data about the American people and economy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Arial" panose="020B0604020202020204" pitchFamily="34" charset="0"/>
              </a:rPr>
              <a:t>.</a:t>
            </a:r>
            <a:endParaRPr lang="tr-TR" sz="1200" b="0" i="0" dirty="0">
              <a:solidFill>
                <a:schemeClr val="tx1"/>
              </a:solidFill>
              <a:effectLst/>
              <a:latin typeface="Fira Sans Extra Condensed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85A82-FF8D-B1C6-D457-ADE939EFA5B8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Advanced Proposals</a:t>
            </a:r>
            <a:endParaRPr lang="tr-TR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450B9-8A2A-CC11-A923-D606383A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9" y="475901"/>
            <a:ext cx="1865135" cy="1399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D2C55-8DEB-8927-615A-F856EC7EE644}"/>
              </a:ext>
            </a:extLst>
          </p:cNvPr>
          <p:cNvSpPr txBox="1"/>
          <p:nvPr/>
        </p:nvSpPr>
        <p:spPr>
          <a:xfrm>
            <a:off x="438286" y="3693480"/>
            <a:ext cx="725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Although Brooklyn is the most populated </a:t>
            </a:r>
            <a:r>
              <a:rPr lang="tr-TR" b="1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borough</a:t>
            </a:r>
            <a:r>
              <a:rPr lang="en-US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, we will examine data for this area</a:t>
            </a:r>
            <a:r>
              <a:rPr lang="tr-TR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in our analysis , as the busiest stations</a:t>
            </a:r>
            <a:r>
              <a:rPr lang="tr-TR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are </a:t>
            </a:r>
            <a:r>
              <a:rPr lang="tr-TR" b="1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located</a:t>
            </a:r>
            <a:r>
              <a:rPr lang="tr-TR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in Manhattan</a:t>
            </a:r>
            <a:r>
              <a:rPr lang="tr-TR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b="1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borough</a:t>
            </a:r>
            <a:r>
              <a:rPr lang="tr-TR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ED04B-F13F-7A22-28FD-28B3191A9178}"/>
              </a:ext>
            </a:extLst>
          </p:cNvPr>
          <p:cNvSpPr txBox="1"/>
          <p:nvPr/>
        </p:nvSpPr>
        <p:spPr>
          <a:xfrm>
            <a:off x="438286" y="2562800"/>
            <a:ext cx="7416541" cy="89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The Bronx, Staten Island, Brooklyn, Manhattan, and Queens are the places we analyzed. </a:t>
            </a:r>
            <a:endParaRPr lang="tr-TR" sz="1200" b="0" i="0" dirty="0">
              <a:solidFill>
                <a:schemeClr val="tx1"/>
              </a:solidFill>
              <a:effectLst/>
              <a:latin typeface="Fira Sans Extra Condensed" panose="020B05030500000200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Brooklyn is NYC's most populous borough with a population of 2.5 million</a:t>
            </a:r>
            <a:endParaRPr lang="tr-TR" sz="1200" dirty="0">
              <a:solidFill>
                <a:schemeClr val="tx1"/>
              </a:solidFill>
              <a:latin typeface="Fira Sans Extra Condensed" panose="020B05030500000200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1.3 million people live in Manhattan.</a:t>
            </a:r>
            <a:endParaRPr lang="tr-TR" sz="1200" b="0" i="0" dirty="0">
              <a:solidFill>
                <a:schemeClr val="tx1"/>
              </a:solidFill>
              <a:effectLst/>
              <a:latin typeface="Fira Sans Extra Condensed" panose="020B05030500000200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CDB94-4601-ECBE-199E-4BD4F242ED45}"/>
              </a:ext>
            </a:extLst>
          </p:cNvPr>
          <p:cNvSpPr txBox="1"/>
          <p:nvPr/>
        </p:nvSpPr>
        <p:spPr>
          <a:xfrm>
            <a:off x="438287" y="2170777"/>
            <a:ext cx="7416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Short</a:t>
            </a:r>
            <a:r>
              <a:rPr lang="tr-TR" b="1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 Brief </a:t>
            </a:r>
            <a:r>
              <a:rPr lang="tr-TR" b="1" i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About</a:t>
            </a:r>
            <a:r>
              <a:rPr lang="tr-TR" b="1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 </a:t>
            </a:r>
            <a:r>
              <a:rPr lang="tr-TR" b="1" i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Census</a:t>
            </a:r>
            <a:r>
              <a:rPr lang="tr-TR" b="1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3496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85A82-FF8D-B1C6-D457-ADE939EFA5B8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Advanced Proposals</a:t>
            </a:r>
            <a:endParaRPr lang="tr-T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9A4F8-832C-FB00-FA37-07A8A9160F1D}"/>
              </a:ext>
            </a:extLst>
          </p:cNvPr>
          <p:cNvSpPr txBox="1"/>
          <p:nvPr/>
        </p:nvSpPr>
        <p:spPr>
          <a:xfrm>
            <a:off x="129942" y="787160"/>
            <a:ext cx="7416541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1.3 million people live in Manhattan.</a:t>
            </a:r>
            <a:endParaRPr lang="tr-TR" sz="1200" dirty="0">
              <a:solidFill>
                <a:schemeClr val="tx1"/>
              </a:solidFill>
              <a:latin typeface="Fira Sans Extra Condensed" panose="020B05030500000200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There are </a:t>
            </a:r>
            <a:r>
              <a:rPr lang="tr-TR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807,536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 women</a:t>
            </a:r>
            <a:r>
              <a:rPr lang="tr-TR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 </a:t>
            </a:r>
            <a:r>
              <a:rPr lang="tr-TR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are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living in the relatively Manhattan area</a:t>
            </a:r>
            <a:endParaRPr lang="tr-TR" sz="1200" b="0" i="0" dirty="0">
              <a:solidFill>
                <a:schemeClr val="tx1"/>
              </a:solidFill>
              <a:effectLst/>
              <a:latin typeface="Fira Sans Extra Condensed" panose="020B05030500000200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80737-A95A-8AFD-B9C2-7D21B5FE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01" y="1405021"/>
            <a:ext cx="6547649" cy="36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1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85A82-FF8D-B1C6-D457-ADE939EFA5B8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Advanced Proposals</a:t>
            </a:r>
            <a:endParaRPr lang="tr-T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9A4F8-832C-FB00-FA37-07A8A9160F1D}"/>
              </a:ext>
            </a:extLst>
          </p:cNvPr>
          <p:cNvSpPr txBox="1"/>
          <p:nvPr/>
        </p:nvSpPr>
        <p:spPr>
          <a:xfrm>
            <a:off x="129942" y="957283"/>
            <a:ext cx="7416541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200" b="0" i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Average</a:t>
            </a:r>
            <a:r>
              <a:rPr lang="tr-TR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 </a:t>
            </a:r>
            <a:r>
              <a:rPr lang="tr-TR" sz="1200" b="0" i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female</a:t>
            </a:r>
            <a:r>
              <a:rPr lang="tr-TR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 </a:t>
            </a:r>
            <a:r>
              <a:rPr lang="tr-TR" sz="1200" b="0" i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earnings</a:t>
            </a:r>
            <a:r>
              <a:rPr lang="tr-TR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  $62,177, </a:t>
            </a:r>
            <a:r>
              <a:rPr lang="tr-TR" sz="1200" b="0" i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this</a:t>
            </a:r>
            <a:r>
              <a:rPr lang="tr-TR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 </a:t>
            </a:r>
            <a:r>
              <a:rPr lang="tr-TR" sz="1200" b="0" i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average</a:t>
            </a:r>
            <a:r>
              <a:rPr lang="tr-TR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 </a:t>
            </a:r>
            <a:r>
              <a:rPr lang="tr-TR" sz="1200" b="0" i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earning</a:t>
            </a:r>
            <a:r>
              <a:rPr lang="tr-TR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 </a:t>
            </a:r>
            <a:r>
              <a:rPr lang="tr-TR" sz="1200" b="0" i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rise</a:t>
            </a:r>
            <a:r>
              <a:rPr lang="tr-TR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 to the $155.000 in Manhattan </a:t>
            </a:r>
            <a:r>
              <a:rPr lang="tr-TR" sz="1200" b="0" i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borough</a:t>
            </a:r>
            <a:r>
              <a:rPr lang="tr-TR" sz="1200" b="0" i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906CA-5595-5C40-4DD6-5566479E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01" y="1500813"/>
            <a:ext cx="6602819" cy="36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6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85A82-FF8D-B1C6-D457-ADE939EFA5B8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Advanced Proposals</a:t>
            </a:r>
            <a:endParaRPr lang="tr-T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9A4F8-832C-FB00-FA37-07A8A9160F1D}"/>
              </a:ext>
            </a:extLst>
          </p:cNvPr>
          <p:cNvSpPr txBox="1"/>
          <p:nvPr/>
        </p:nvSpPr>
        <p:spPr>
          <a:xfrm>
            <a:off x="129942" y="957283"/>
            <a:ext cx="7416541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Most </a:t>
            </a:r>
            <a:r>
              <a:rPr lang="tr-TR" sz="1200" dirty="0" err="1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educated</a:t>
            </a:r>
            <a:r>
              <a:rPr lang="tr-TR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 </a:t>
            </a:r>
            <a:r>
              <a:rPr lang="tr-TR" sz="1200" dirty="0" err="1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women</a:t>
            </a:r>
            <a:r>
              <a:rPr lang="tr-TR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 </a:t>
            </a:r>
            <a:r>
              <a:rPr lang="tr-TR" sz="1200" dirty="0" err="1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population</a:t>
            </a:r>
            <a:r>
              <a:rPr lang="tr-TR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 are </a:t>
            </a:r>
            <a:r>
              <a:rPr lang="tr-TR" sz="1200" dirty="0" err="1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living</a:t>
            </a:r>
            <a:r>
              <a:rPr lang="tr-TR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 in the Manhattan and </a:t>
            </a:r>
            <a:r>
              <a:rPr lang="tr-TR" sz="1200" dirty="0" err="1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Brookly</a:t>
            </a:r>
            <a:r>
              <a:rPr lang="tr-TR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 </a:t>
            </a:r>
            <a:r>
              <a:rPr lang="tr-TR" sz="1200" dirty="0" err="1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borough</a:t>
            </a:r>
            <a:r>
              <a:rPr lang="tr-TR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.</a:t>
            </a:r>
            <a:endParaRPr lang="tr-TR" sz="1200" b="0" i="0" dirty="0">
              <a:solidFill>
                <a:schemeClr val="tx1"/>
              </a:solidFill>
              <a:effectLst/>
              <a:latin typeface="Fira Sans Extra Condensed" panose="020B05030500000200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4717C-2A0A-E6FF-AAE9-B355B5EB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2" y="1365489"/>
            <a:ext cx="6081107" cy="34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9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85A82-FF8D-B1C6-D457-ADE939EFA5B8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Advanced Proposals</a:t>
            </a:r>
            <a:endParaRPr lang="tr-T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9A4F8-832C-FB00-FA37-07A8A9160F1D}"/>
              </a:ext>
            </a:extLst>
          </p:cNvPr>
          <p:cNvSpPr txBox="1"/>
          <p:nvPr/>
        </p:nvSpPr>
        <p:spPr>
          <a:xfrm>
            <a:off x="129942" y="957283"/>
            <a:ext cx="7416541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Total number of female employees by </a:t>
            </a:r>
            <a:r>
              <a:rPr lang="tr-TR" sz="1200" dirty="0" err="1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borough</a:t>
            </a:r>
            <a:r>
              <a:rPr lang="tr-TR" sz="1200" dirty="0">
                <a:solidFill>
                  <a:schemeClr val="tx1"/>
                </a:solidFill>
                <a:latin typeface="Fira Sans Extra Condensed" panose="020B0503050000020004" pitchFamily="34" charset="0"/>
                <a:cs typeface="Calibri" panose="020F0502020204030204" pitchFamily="34" charset="0"/>
              </a:rPr>
              <a:t>.</a:t>
            </a:r>
            <a:endParaRPr lang="tr-TR" sz="1200" b="0" i="0" dirty="0">
              <a:solidFill>
                <a:schemeClr val="tx1"/>
              </a:solidFill>
              <a:effectLst/>
              <a:latin typeface="Fira Sans Extra Condensed" panose="020B05030500000200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1D1D4-BD65-8B1E-6B04-5547CDF5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7" y="1334679"/>
            <a:ext cx="6644633" cy="375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3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6"/>
          <p:cNvCxnSpPr/>
          <p:nvPr/>
        </p:nvCxnSpPr>
        <p:spPr>
          <a:xfrm>
            <a:off x="1064333" y="2746300"/>
            <a:ext cx="584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69148" y="65466"/>
            <a:ext cx="2478983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Project Flow</a:t>
            </a:r>
            <a:endParaRPr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 Condensed" panose="020B0503050000020004" pitchFamily="34" charset="0"/>
            </a:endParaRPr>
          </a:p>
        </p:txBody>
      </p:sp>
      <p:grpSp>
        <p:nvGrpSpPr>
          <p:cNvPr id="96" name="Google Shape;96;p16"/>
          <p:cNvGrpSpPr/>
          <p:nvPr/>
        </p:nvGrpSpPr>
        <p:grpSpPr>
          <a:xfrm>
            <a:off x="119958" y="990988"/>
            <a:ext cx="1970725" cy="2997974"/>
            <a:chOff x="710275" y="1333888"/>
            <a:chExt cx="1970725" cy="2997974"/>
          </a:xfrm>
        </p:grpSpPr>
        <p:sp>
          <p:nvSpPr>
            <p:cNvPr id="97" name="Google Shape;97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b="1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Problem/Need</a:t>
              </a:r>
              <a:endParaRPr sz="1800" b="1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796400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b="0" i="0" dirty="0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Optimize the placement of street teams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5958858" y="990988"/>
            <a:ext cx="1884600" cy="2997975"/>
            <a:chOff x="6549175" y="1333888"/>
            <a:chExt cx="1884600" cy="2997975"/>
          </a:xfrm>
        </p:grpSpPr>
        <p:sp>
          <p:nvSpPr>
            <p:cNvPr id="106" name="Google Shape;106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700" b="1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Solution</a:t>
              </a:r>
              <a:endParaRPr sz="1700" b="1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5491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Presenting the most ideal solution proposal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066258" y="990988"/>
            <a:ext cx="1884600" cy="3083361"/>
            <a:chOff x="2656575" y="1333888"/>
            <a:chExt cx="1884600" cy="3083361"/>
          </a:xfrm>
        </p:grpSpPr>
        <p:sp>
          <p:nvSpPr>
            <p:cNvPr id="115" name="Google Shape;115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700" b="1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Proposal/Resources</a:t>
              </a:r>
              <a:endParaRPr sz="1700" b="1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656575" y="388234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Detection of solution proposals and obtaining necessary data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012558" y="990988"/>
            <a:ext cx="1884600" cy="2997974"/>
            <a:chOff x="4602875" y="1333888"/>
            <a:chExt cx="1884600" cy="2997974"/>
          </a:xfrm>
        </p:grpSpPr>
        <p:sp>
          <p:nvSpPr>
            <p:cNvPr id="124" name="Google Shape;124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700" b="1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Analysis</a:t>
              </a:r>
              <a:endParaRPr sz="1700" b="1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rgbClr val="000000"/>
                  </a:solidFill>
                  <a:effectLst/>
                  <a:latin typeface="Fira Sans Extra Condensed" panose="020B0503050000020004" pitchFamily="34" charset="0"/>
                </a:rPr>
                <a:t>Cleaning and enriching the collected data</a:t>
              </a:r>
              <a:endParaRPr sz="1200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" name="Google Shape;142;p16"/>
          <p:cNvSpPr/>
          <p:nvPr/>
        </p:nvSpPr>
        <p:spPr>
          <a:xfrm>
            <a:off x="4685897" y="1403722"/>
            <a:ext cx="539319" cy="336343"/>
          </a:xfrm>
          <a:custGeom>
            <a:avLst/>
            <a:gdLst/>
            <a:ahLst/>
            <a:cxnLst/>
            <a:rect l="l" t="t" r="r" b="b"/>
            <a:pathLst>
              <a:path w="11800" h="7359" extrusionOk="0">
                <a:moveTo>
                  <a:pt x="3180" y="3298"/>
                </a:moveTo>
                <a:lnTo>
                  <a:pt x="3180" y="7001"/>
                </a:lnTo>
                <a:lnTo>
                  <a:pt x="1691" y="7001"/>
                </a:lnTo>
                <a:lnTo>
                  <a:pt x="1691" y="3298"/>
                </a:lnTo>
                <a:close/>
                <a:moveTo>
                  <a:pt x="6680" y="2370"/>
                </a:moveTo>
                <a:lnTo>
                  <a:pt x="6680" y="7001"/>
                </a:lnTo>
                <a:lnTo>
                  <a:pt x="5192" y="7001"/>
                </a:lnTo>
                <a:lnTo>
                  <a:pt x="5192" y="2370"/>
                </a:lnTo>
                <a:close/>
                <a:moveTo>
                  <a:pt x="10180" y="345"/>
                </a:moveTo>
                <a:lnTo>
                  <a:pt x="10180" y="7001"/>
                </a:lnTo>
                <a:lnTo>
                  <a:pt x="8692" y="7001"/>
                </a:lnTo>
                <a:lnTo>
                  <a:pt x="8692" y="345"/>
                </a:lnTo>
                <a:close/>
                <a:moveTo>
                  <a:pt x="8502" y="0"/>
                </a:moveTo>
                <a:cubicBezTo>
                  <a:pt x="8406" y="0"/>
                  <a:pt x="8323" y="84"/>
                  <a:pt x="8323" y="179"/>
                </a:cubicBezTo>
                <a:lnTo>
                  <a:pt x="8323" y="7001"/>
                </a:lnTo>
                <a:lnTo>
                  <a:pt x="7013" y="7001"/>
                </a:lnTo>
                <a:lnTo>
                  <a:pt x="7013" y="2203"/>
                </a:lnTo>
                <a:cubicBezTo>
                  <a:pt x="7013" y="2120"/>
                  <a:pt x="6930" y="2024"/>
                  <a:pt x="6835" y="2024"/>
                </a:cubicBezTo>
                <a:lnTo>
                  <a:pt x="4989" y="2024"/>
                </a:lnTo>
                <a:cubicBezTo>
                  <a:pt x="4894" y="2024"/>
                  <a:pt x="4811" y="2108"/>
                  <a:pt x="4811" y="2203"/>
                </a:cubicBezTo>
                <a:lnTo>
                  <a:pt x="4811" y="7001"/>
                </a:lnTo>
                <a:lnTo>
                  <a:pt x="3501" y="7001"/>
                </a:lnTo>
                <a:lnTo>
                  <a:pt x="3501" y="3132"/>
                </a:lnTo>
                <a:cubicBezTo>
                  <a:pt x="3501" y="3036"/>
                  <a:pt x="3418" y="2953"/>
                  <a:pt x="3322" y="2953"/>
                </a:cubicBezTo>
                <a:lnTo>
                  <a:pt x="1477" y="2953"/>
                </a:lnTo>
                <a:cubicBezTo>
                  <a:pt x="1382" y="2953"/>
                  <a:pt x="1298" y="3024"/>
                  <a:pt x="1298" y="3132"/>
                </a:cubicBezTo>
                <a:lnTo>
                  <a:pt x="1298" y="7001"/>
                </a:lnTo>
                <a:lnTo>
                  <a:pt x="179" y="7001"/>
                </a:lnTo>
                <a:cubicBezTo>
                  <a:pt x="84" y="7001"/>
                  <a:pt x="1" y="7073"/>
                  <a:pt x="1" y="7180"/>
                </a:cubicBezTo>
                <a:cubicBezTo>
                  <a:pt x="1" y="7287"/>
                  <a:pt x="72" y="7358"/>
                  <a:pt x="179" y="7358"/>
                </a:cubicBezTo>
                <a:lnTo>
                  <a:pt x="11597" y="7358"/>
                </a:lnTo>
                <a:cubicBezTo>
                  <a:pt x="11681" y="7358"/>
                  <a:pt x="11776" y="7287"/>
                  <a:pt x="11776" y="7180"/>
                </a:cubicBezTo>
                <a:cubicBezTo>
                  <a:pt x="11800" y="7073"/>
                  <a:pt x="11728" y="7001"/>
                  <a:pt x="11633" y="7001"/>
                </a:cubicBezTo>
                <a:lnTo>
                  <a:pt x="10526" y="7001"/>
                </a:lnTo>
                <a:lnTo>
                  <a:pt x="10526" y="179"/>
                </a:lnTo>
                <a:cubicBezTo>
                  <a:pt x="10526" y="95"/>
                  <a:pt x="10442" y="0"/>
                  <a:pt x="103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96DEF-2293-73BC-AFB7-0C0D421DC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49" y="1334711"/>
            <a:ext cx="487684" cy="4876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8A7E5C-39B4-5870-7DF1-2E970D0E7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374" y="1304102"/>
            <a:ext cx="484187" cy="4841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A1ECEF-8081-6372-6473-074D33984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285" y="1325975"/>
            <a:ext cx="462546" cy="4625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85A82-FF8D-B1C6-D457-ADE939EFA5B8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Summary</a:t>
            </a:r>
            <a:endParaRPr lang="tr-TR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341E9-7B4A-6714-491C-5BE4F651771D}"/>
              </a:ext>
            </a:extLst>
          </p:cNvPr>
          <p:cNvSpPr txBox="1"/>
          <p:nvPr/>
        </p:nvSpPr>
        <p:spPr>
          <a:xfrm>
            <a:off x="0" y="994139"/>
            <a:ext cx="7230140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The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Manhattan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borough, where the busiest stations are located, also stands out as the region with the highest income and the most educated female employees.</a:t>
            </a:r>
            <a:endParaRPr lang="tr-TR" sz="16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DA13D-1F5D-708B-A6A0-8D58AA55A5F9}"/>
              </a:ext>
            </a:extLst>
          </p:cNvPr>
          <p:cNvSpPr txBox="1"/>
          <p:nvPr/>
        </p:nvSpPr>
        <p:spPr>
          <a:xfrm>
            <a:off x="278800" y="2030392"/>
            <a:ext cx="7416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‘’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For this reason, better results can be obtained if a large part of street crews are placed in </a:t>
            </a:r>
            <a:r>
              <a:rPr lang="en-US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34 St - Penn Station</a:t>
            </a:r>
            <a:r>
              <a:rPr lang="tr-TR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, 42 ST</a:t>
            </a:r>
            <a:r>
              <a:rPr lang="en-US" b="1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and 23 ST stations 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in this area.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‘’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10317-B633-86D0-3D65-849C20BA74E7}"/>
              </a:ext>
            </a:extLst>
          </p:cNvPr>
          <p:cNvSpPr txBox="1"/>
          <p:nvPr/>
        </p:nvSpPr>
        <p:spPr>
          <a:xfrm>
            <a:off x="278801" y="3175797"/>
            <a:ext cx="741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On the other hand, in order to see the potential, we can suggest that teams be placed in a few central stations in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Brookly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region.</a:t>
            </a: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6815A-948E-82DF-43BB-4A31E15F4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" y="898469"/>
            <a:ext cx="526294" cy="526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DA26A9-AFB8-E5C1-4B35-56771E104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" y="2932582"/>
            <a:ext cx="504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85A82-FF8D-B1C6-D457-ADE939EFA5B8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If</a:t>
            </a:r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 </a:t>
            </a:r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we</a:t>
            </a:r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…</a:t>
            </a:r>
            <a:endParaRPr lang="tr-TR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341E9-7B4A-6714-491C-5BE4F651771D}"/>
              </a:ext>
            </a:extLst>
          </p:cNvPr>
          <p:cNvSpPr txBox="1"/>
          <p:nvPr/>
        </p:nvSpPr>
        <p:spPr>
          <a:xfrm>
            <a:off x="1212110" y="1018850"/>
            <a:ext cx="2115879" cy="42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ad more time</a:t>
            </a:r>
            <a:r>
              <a:rPr lang="tr-TR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sz="16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we</a:t>
            </a:r>
            <a:r>
              <a:rPr lang="tr-TR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tr-TR" sz="16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could</a:t>
            </a:r>
            <a:r>
              <a:rPr lang="tr-TR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DA13D-1F5D-708B-A6A0-8D58AA55A5F9}"/>
              </a:ext>
            </a:extLst>
          </p:cNvPr>
          <p:cNvSpPr txBox="1"/>
          <p:nvPr/>
        </p:nvSpPr>
        <p:spPr>
          <a:xfrm>
            <a:off x="161842" y="1988063"/>
            <a:ext cx="74165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A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nalyze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the NYC MTA data by separating it from tourist visits.</a:t>
            </a: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Ex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amine location reporting data in cafes, restaurants and hotels around metro stations.</a:t>
            </a: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Check</a:t>
            </a:r>
            <a:r>
              <a:rPr lang="tr-TR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the usage hours of free wi-fi networks and the most used hotspots.</a:t>
            </a: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Fira Sans Extra Condensed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00114-802A-4144-7045-A3773AF1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0" y="10234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3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7AFF33-8256-EEB7-D77F-A82A625E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08" y="1042987"/>
            <a:ext cx="2827264" cy="2827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646B3-0B98-AD1B-CED9-A3C17529FD3E}"/>
              </a:ext>
            </a:extLst>
          </p:cNvPr>
          <p:cNvSpPr txBox="1"/>
          <p:nvPr/>
        </p:nvSpPr>
        <p:spPr>
          <a:xfrm>
            <a:off x="278801" y="143610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Finally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52132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9D80F49-E5A9-7D2A-0057-B8313928DC89}"/>
              </a:ext>
            </a:extLst>
          </p:cNvPr>
          <p:cNvSpPr txBox="1"/>
          <p:nvPr/>
        </p:nvSpPr>
        <p:spPr>
          <a:xfrm>
            <a:off x="1928650" y="260370"/>
            <a:ext cx="2781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Problem/Need</a:t>
            </a:r>
            <a:endParaRPr lang="tr-TR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7310A-2ECC-711D-4A4A-19BDFFB91F74}"/>
              </a:ext>
            </a:extLst>
          </p:cNvPr>
          <p:cNvSpPr txBox="1"/>
          <p:nvPr/>
        </p:nvSpPr>
        <p:spPr>
          <a:xfrm>
            <a:off x="1277481" y="3393987"/>
            <a:ext cx="6096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u="none" strike="noStrike" baseline="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Problem</a:t>
            </a:r>
          </a:p>
          <a:p>
            <a:endParaRPr lang="tr-TR" sz="1200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  <a:p>
            <a:r>
              <a:rPr lang="en-US" sz="1200" b="0" i="0" u="none" strike="noStrike" baseline="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How to optimize street crews at subway stations that collect email addresses to reach large numbers of people</a:t>
            </a:r>
            <a:r>
              <a:rPr lang="tr-TR" sz="1200" b="0" i="0" u="none" strike="noStrike" baseline="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?</a:t>
            </a:r>
            <a:endParaRPr lang="en-US" sz="1200" b="0" i="0" u="none" strike="noStrike" baseline="0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84F790-24F5-9732-E768-D70DBDDF1E8C}"/>
              </a:ext>
            </a:extLst>
          </p:cNvPr>
          <p:cNvSpPr txBox="1"/>
          <p:nvPr/>
        </p:nvSpPr>
        <p:spPr>
          <a:xfrm>
            <a:off x="1735672" y="1007651"/>
            <a:ext cx="55553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u="none" strike="noStrike" baseline="0" dirty="0">
                <a:solidFill>
                  <a:srgbClr val="616161"/>
                </a:solidFill>
                <a:latin typeface="Fira Sans Extra Condensed" panose="020B0503050000020004" pitchFamily="34" charset="0"/>
              </a:rPr>
              <a:t>WomenTechWomenYes (WTWY)</a:t>
            </a:r>
            <a:r>
              <a:rPr lang="tr-TR" i="0" u="none" strike="noStrike" baseline="0" dirty="0">
                <a:solidFill>
                  <a:srgbClr val="616161"/>
                </a:solidFill>
                <a:latin typeface="Fira Sans Extra Condensed" panose="020B0503050000020004" pitchFamily="34" charset="0"/>
              </a:rPr>
              <a:t> Society*,</a:t>
            </a:r>
            <a:r>
              <a:rPr lang="en-US" i="0" u="none" strike="noStrike" baseline="0" dirty="0">
                <a:solidFill>
                  <a:srgbClr val="616161"/>
                </a:solidFill>
                <a:latin typeface="Fira Sans Extra Condensed" panose="020B0503050000020004" pitchFamily="34" charset="0"/>
              </a:rPr>
              <a:t> aims to reach as many people as possible for the gala they will organize in the summer term.</a:t>
            </a:r>
            <a:endParaRPr lang="tr-TR" i="0" u="none" strike="noStrike" baseline="0" dirty="0">
              <a:solidFill>
                <a:srgbClr val="616161"/>
              </a:solidFill>
              <a:latin typeface="Fira Sans Extra Condensed" panose="020B0503050000020004" pitchFamily="34" charset="0"/>
            </a:endParaRPr>
          </a:p>
          <a:p>
            <a:endParaRPr lang="tr-TR" dirty="0">
              <a:solidFill>
                <a:srgbClr val="616161"/>
              </a:solidFill>
              <a:latin typeface="Fira Sans Extra Condensed" panose="020B0503050000020004" pitchFamily="34" charset="0"/>
            </a:endParaRPr>
          </a:p>
          <a:p>
            <a:r>
              <a:rPr lang="en-US" i="0" u="none" strike="noStrike" baseline="0" dirty="0">
                <a:solidFill>
                  <a:srgbClr val="616161"/>
                </a:solidFill>
                <a:latin typeface="Fira Sans Extra Condensed" panose="020B0503050000020004" pitchFamily="34" charset="0"/>
              </a:rPr>
              <a:t>That's why they placed street teams collecting email addresses at the entrances of subway stations.</a:t>
            </a:r>
            <a:endParaRPr lang="tr-TR" i="0" u="none" strike="noStrike" baseline="0" dirty="0">
              <a:solidFill>
                <a:srgbClr val="616161"/>
              </a:solidFill>
              <a:latin typeface="Fira Sans Extra Condensed" panose="020B0503050000020004" pitchFamily="34" charset="0"/>
            </a:endParaRPr>
          </a:p>
          <a:p>
            <a:endParaRPr lang="tr-TR" dirty="0">
              <a:solidFill>
                <a:srgbClr val="616161"/>
              </a:solidFill>
              <a:latin typeface="Fira Sans Extra Condensed" panose="020B0503050000020004" pitchFamily="34" charset="0"/>
            </a:endParaRPr>
          </a:p>
          <a:p>
            <a:r>
              <a:rPr lang="en-US" i="0" u="none" strike="noStrike" baseline="0" dirty="0">
                <a:solidFill>
                  <a:srgbClr val="616161"/>
                </a:solidFill>
                <a:latin typeface="Fira Sans Extra Condensed" panose="020B0503050000020004" pitchFamily="34" charset="0"/>
              </a:rPr>
              <a:t>But their </a:t>
            </a:r>
            <a:r>
              <a:rPr lang="tr-TR" i="0" u="none" strike="noStrike" baseline="0" dirty="0" err="1">
                <a:solidFill>
                  <a:srgbClr val="616161"/>
                </a:solidFill>
                <a:latin typeface="Fira Sans Extra Condensed" panose="020B0503050000020004" pitchFamily="34" charset="0"/>
              </a:rPr>
              <a:t>street</a:t>
            </a:r>
            <a:r>
              <a:rPr lang="en-US" i="0" u="none" strike="noStrike" baseline="0" dirty="0">
                <a:solidFill>
                  <a:srgbClr val="616161"/>
                </a:solidFill>
                <a:latin typeface="Fira Sans Extra Condensed" panose="020B0503050000020004" pitchFamily="34" charset="0"/>
              </a:rPr>
              <a:t> team</a:t>
            </a:r>
            <a:r>
              <a:rPr lang="tr-TR" i="0" u="none" strike="noStrike" baseline="0" dirty="0">
                <a:solidFill>
                  <a:srgbClr val="616161"/>
                </a:solidFill>
                <a:latin typeface="Fira Sans Extra Condensed" panose="020B0503050000020004" pitchFamily="34" charset="0"/>
              </a:rPr>
              <a:t>s</a:t>
            </a:r>
            <a:r>
              <a:rPr lang="en-US" i="0" u="none" strike="noStrike" baseline="0" dirty="0">
                <a:solidFill>
                  <a:srgbClr val="616161"/>
                </a:solidFill>
                <a:latin typeface="Fira Sans Extra Condensed" panose="020B0503050000020004" pitchFamily="34" charset="0"/>
              </a:rPr>
              <a:t> </a:t>
            </a:r>
            <a:r>
              <a:rPr lang="tr-TR" i="0" u="none" strike="noStrike" baseline="0" dirty="0">
                <a:solidFill>
                  <a:srgbClr val="616161"/>
                </a:solidFill>
                <a:latin typeface="Fira Sans Extra Condensed" panose="020B0503050000020004" pitchFamily="34" charset="0"/>
              </a:rPr>
              <a:t>are</a:t>
            </a:r>
            <a:r>
              <a:rPr lang="en-US" i="0" u="none" strike="noStrike" baseline="0" dirty="0">
                <a:solidFill>
                  <a:srgbClr val="616161"/>
                </a:solidFill>
                <a:latin typeface="Fira Sans Extra Condensed" panose="020B0503050000020004" pitchFamily="34" charset="0"/>
              </a:rPr>
              <a:t> small and they don't have a chance to recruit more people.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D008A0-A04C-6B99-6657-F68D820D9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2" y="428257"/>
            <a:ext cx="1657172" cy="1857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9D76F-F000-C1DC-21A5-3C4F758B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24" y="3348000"/>
            <a:ext cx="874641" cy="874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8F937-ABD5-D631-C6A3-12FAB3ACF5A0}"/>
              </a:ext>
            </a:extLst>
          </p:cNvPr>
          <p:cNvSpPr txBox="1"/>
          <p:nvPr/>
        </p:nvSpPr>
        <p:spPr>
          <a:xfrm>
            <a:off x="404224" y="4840384"/>
            <a:ext cx="6096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i="0" u="none" strike="noStrike" baseline="0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*WTWY society logo drawn as a representation.</a:t>
            </a:r>
            <a:endParaRPr lang="en-US" sz="1000" i="0" u="none" strike="noStrike" baseline="0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3E33C-B07D-BD7F-4F1F-86FCD560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97" y="2012298"/>
            <a:ext cx="2339965" cy="455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78801" y="90445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Proposals/Resources</a:t>
            </a:r>
            <a:endParaRPr lang="tr-TR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46403D-A385-DFA8-6C93-13FBA290A4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7867" y="2518161"/>
            <a:ext cx="1724849" cy="1149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1DD941-8CB9-5279-441B-001A83A1BD1C}"/>
              </a:ext>
            </a:extLst>
          </p:cNvPr>
          <p:cNvSpPr txBox="1"/>
          <p:nvPr/>
        </p:nvSpPr>
        <p:spPr>
          <a:xfrm>
            <a:off x="278801" y="761303"/>
            <a:ext cx="67493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ind the most frequently used stations, to determine the most crowded day and time range from these stations.</a:t>
            </a:r>
          </a:p>
          <a:p>
            <a:endParaRPr lang="en-US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Identifying stations close to these companies for access to technology-related company employees who are considered to have high e-mail usage</a:t>
            </a:r>
            <a:r>
              <a:rPr lang="tr-TR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,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especially female employees with university education</a:t>
            </a:r>
            <a:r>
              <a:rPr lang="tr-TR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.</a:t>
            </a:r>
            <a:endParaRPr lang="en-US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endParaRPr lang="en-US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We will use the following data sources to provide a solution to this problem</a:t>
            </a:r>
            <a:r>
              <a:rPr lang="tr-TR" sz="1200" dirty="0">
                <a:latin typeface="Fira Sans Extra Condensed" panose="020B05030500000200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2B18E-5476-80C4-1B60-27311B3DF2A2}"/>
              </a:ext>
            </a:extLst>
          </p:cNvPr>
          <p:cNvSpPr txBox="1"/>
          <p:nvPr/>
        </p:nvSpPr>
        <p:spPr>
          <a:xfrm>
            <a:off x="436190" y="3300143"/>
            <a:ext cx="532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Identifying crowded stations close to technology companies with Google Maps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>
                <a:latin typeface="Fira Sans Extra Condensed" panose="020B0503050000020004" pitchFamily="34" charset="0"/>
              </a:rPr>
              <a:t>Start-ups, fintechs and other major technology companies.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8FB8A-71C4-E4E8-CF20-2319B0395FBA}"/>
              </a:ext>
            </a:extLst>
          </p:cNvPr>
          <p:cNvSpPr txBox="1"/>
          <p:nvPr/>
        </p:nvSpPr>
        <p:spPr>
          <a:xfrm>
            <a:off x="436190" y="2355212"/>
            <a:ext cx="489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Analyzing MTA NYC subway data to identify busiest stations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>
                <a:latin typeface="Fira Sans Extra Condensed" panose="020B0503050000020004" pitchFamily="34" charset="0"/>
              </a:rPr>
              <a:t>March-May 2022 turnstile data, 14 .txt file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B890BF-21F2-64F5-0FB3-D2B7F57AF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97" y="3718726"/>
            <a:ext cx="1288913" cy="967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C82682-A53C-AD9C-007A-52A336E24E11}"/>
              </a:ext>
            </a:extLst>
          </p:cNvPr>
          <p:cNvSpPr txBox="1"/>
          <p:nvPr/>
        </p:nvSpPr>
        <p:spPr>
          <a:xfrm>
            <a:off x="467426" y="4382197"/>
            <a:ext cx="561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Analysis of gender, education and income data by female citizens for New York City districts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Visualization of the obtained data according to </a:t>
            </a:r>
            <a:r>
              <a:rPr lang="tr-TR" sz="1200" b="0" i="0" dirty="0" err="1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female</a:t>
            </a:r>
            <a:r>
              <a:rPr lang="tr-TR" sz="1200" dirty="0">
                <a:latin typeface="Fira Sans Extra Condensed" panose="020B0503050000020004" pitchFamily="34" charset="0"/>
              </a:rPr>
              <a:t>.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27880" y="60408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Data Analysis</a:t>
            </a:r>
            <a:endParaRPr lang="tr-TR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8FB8A-71C4-E4E8-CF20-2319B0395FBA}"/>
              </a:ext>
            </a:extLst>
          </p:cNvPr>
          <p:cNvSpPr txBox="1"/>
          <p:nvPr/>
        </p:nvSpPr>
        <p:spPr>
          <a:xfrm>
            <a:off x="1023878" y="763206"/>
            <a:ext cx="4280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" panose="020B0503050000020004" pitchFamily="34" charset="0"/>
              </a:rPr>
              <a:t>We cleaned, organized and visualized the data using the following tools to propose a solution.</a:t>
            </a:r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  <a:p>
            <a:endParaRPr lang="tr-TR" sz="1200" dirty="0">
              <a:latin typeface="Fira Sans Extra Condensed" panose="020B0503050000020004" pitchFamily="34" charset="0"/>
            </a:endParaRPr>
          </a:p>
          <a:p>
            <a:r>
              <a:rPr lang="tr-TR" sz="1200" dirty="0">
                <a:latin typeface="Fira Sans Extra Condensed" panose="020B0503050000020004" pitchFamily="34" charset="0"/>
              </a:rPr>
              <a:t>*March-May 2022 turnstile data, 14 .txt file</a:t>
            </a:r>
          </a:p>
          <a:p>
            <a:endParaRPr lang="tr-TR" sz="1200" b="0" i="0" dirty="0">
              <a:solidFill>
                <a:srgbClr val="000000"/>
              </a:solidFill>
              <a:effectLst/>
              <a:latin typeface="Fira Sans Extra Condensed" panose="020B0503050000020004" pitchFamily="34" charset="0"/>
            </a:endParaRPr>
          </a:p>
        </p:txBody>
      </p:sp>
      <p:sp>
        <p:nvSpPr>
          <p:cNvPr id="2" name="Google Shape;429;p22">
            <a:extLst>
              <a:ext uri="{FF2B5EF4-FFF2-40B4-BE49-F238E27FC236}">
                <a16:creationId xmlns:a16="http://schemas.microsoft.com/office/drawing/2014/main" id="{0CA82891-80D7-5BE8-8A62-170293BE3CFA}"/>
              </a:ext>
            </a:extLst>
          </p:cNvPr>
          <p:cNvSpPr/>
          <p:nvPr/>
        </p:nvSpPr>
        <p:spPr>
          <a:xfrm rot="10800000">
            <a:off x="906244" y="1866872"/>
            <a:ext cx="2345400" cy="2345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430;p22">
            <a:extLst>
              <a:ext uri="{FF2B5EF4-FFF2-40B4-BE49-F238E27FC236}">
                <a16:creationId xmlns:a16="http://schemas.microsoft.com/office/drawing/2014/main" id="{AE296B8F-8740-10B4-997F-D5014E928CA2}"/>
              </a:ext>
            </a:extLst>
          </p:cNvPr>
          <p:cNvSpPr/>
          <p:nvPr/>
        </p:nvSpPr>
        <p:spPr>
          <a:xfrm rot="10800000">
            <a:off x="1045144" y="2005772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31;p22">
            <a:extLst>
              <a:ext uri="{FF2B5EF4-FFF2-40B4-BE49-F238E27FC236}">
                <a16:creationId xmlns:a16="http://schemas.microsoft.com/office/drawing/2014/main" id="{FB079412-FF7E-C0E8-219C-296D02B8467E}"/>
              </a:ext>
            </a:extLst>
          </p:cNvPr>
          <p:cNvSpPr/>
          <p:nvPr/>
        </p:nvSpPr>
        <p:spPr>
          <a:xfrm flipH="1">
            <a:off x="1189444" y="2150072"/>
            <a:ext cx="1779000" cy="1779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433;p22">
            <a:extLst>
              <a:ext uri="{FF2B5EF4-FFF2-40B4-BE49-F238E27FC236}">
                <a16:creationId xmlns:a16="http://schemas.microsoft.com/office/drawing/2014/main" id="{86F11A5F-03CC-B62E-9F23-8E32F91C8F59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2755113" y="1653214"/>
            <a:ext cx="1457700" cy="40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34;p22">
            <a:extLst>
              <a:ext uri="{FF2B5EF4-FFF2-40B4-BE49-F238E27FC236}">
                <a16:creationId xmlns:a16="http://schemas.microsoft.com/office/drawing/2014/main" id="{04707EC6-60B0-6DB6-55B6-02D6ADCD440E}"/>
              </a:ext>
            </a:extLst>
          </p:cNvPr>
          <p:cNvSpPr/>
          <p:nvPr/>
        </p:nvSpPr>
        <p:spPr>
          <a:xfrm>
            <a:off x="2661846" y="2007145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" name="Google Shape;436;p22">
            <a:extLst>
              <a:ext uri="{FF2B5EF4-FFF2-40B4-BE49-F238E27FC236}">
                <a16:creationId xmlns:a16="http://schemas.microsoft.com/office/drawing/2014/main" id="{CEF18C32-3CBA-6F84-2815-E460ECFBB7C3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3172713" y="2346406"/>
            <a:ext cx="1040100" cy="16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437;p22">
            <a:extLst>
              <a:ext uri="{FF2B5EF4-FFF2-40B4-BE49-F238E27FC236}">
                <a16:creationId xmlns:a16="http://schemas.microsoft.com/office/drawing/2014/main" id="{C5FB6A4C-DCBA-D4F5-C75B-246FF4D115A2}"/>
              </a:ext>
            </a:extLst>
          </p:cNvPr>
          <p:cNvSpPr/>
          <p:nvPr/>
        </p:nvSpPr>
        <p:spPr>
          <a:xfrm>
            <a:off x="3079264" y="2464758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" name="Google Shape;439;p22">
            <a:extLst>
              <a:ext uri="{FF2B5EF4-FFF2-40B4-BE49-F238E27FC236}">
                <a16:creationId xmlns:a16="http://schemas.microsoft.com/office/drawing/2014/main" id="{13A48F3D-5020-7A3C-2BB6-C05F6F8D3ACC}"/>
              </a:ext>
            </a:extLst>
          </p:cNvPr>
          <p:cNvCxnSpPr>
            <a:cxnSpLocks/>
            <a:endCxn id="18" idx="6"/>
          </p:cNvCxnSpPr>
          <p:nvPr/>
        </p:nvCxnSpPr>
        <p:spPr>
          <a:xfrm rot="10800000">
            <a:off x="3172713" y="3548308"/>
            <a:ext cx="1040100" cy="18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440;p22">
            <a:extLst>
              <a:ext uri="{FF2B5EF4-FFF2-40B4-BE49-F238E27FC236}">
                <a16:creationId xmlns:a16="http://schemas.microsoft.com/office/drawing/2014/main" id="{A1FB7D35-DA2D-4975-0E5B-2B0D14558DD9}"/>
              </a:ext>
            </a:extLst>
          </p:cNvPr>
          <p:cNvSpPr/>
          <p:nvPr/>
        </p:nvSpPr>
        <p:spPr>
          <a:xfrm>
            <a:off x="3079264" y="3501599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0" name="Google Shape;442;p22">
            <a:extLst>
              <a:ext uri="{FF2B5EF4-FFF2-40B4-BE49-F238E27FC236}">
                <a16:creationId xmlns:a16="http://schemas.microsoft.com/office/drawing/2014/main" id="{15408953-E127-50F3-0293-8796D2F87FBB}"/>
              </a:ext>
            </a:extLst>
          </p:cNvPr>
          <p:cNvCxnSpPr>
            <a:cxnSpLocks/>
            <a:endCxn id="21" idx="6"/>
          </p:cNvCxnSpPr>
          <p:nvPr/>
        </p:nvCxnSpPr>
        <p:spPr>
          <a:xfrm rot="10800000">
            <a:off x="3295113" y="3035257"/>
            <a:ext cx="917700" cy="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43;p22">
            <a:extLst>
              <a:ext uri="{FF2B5EF4-FFF2-40B4-BE49-F238E27FC236}">
                <a16:creationId xmlns:a16="http://schemas.microsoft.com/office/drawing/2014/main" id="{E904AEBB-0D53-B75B-32F9-05AD38C2AF04}"/>
              </a:ext>
            </a:extLst>
          </p:cNvPr>
          <p:cNvSpPr/>
          <p:nvPr/>
        </p:nvSpPr>
        <p:spPr>
          <a:xfrm>
            <a:off x="3201734" y="2988621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445;p22">
            <a:extLst>
              <a:ext uri="{FF2B5EF4-FFF2-40B4-BE49-F238E27FC236}">
                <a16:creationId xmlns:a16="http://schemas.microsoft.com/office/drawing/2014/main" id="{6BFB0DFE-5D12-9957-57FE-5B9309436EE2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2755113" y="4025359"/>
            <a:ext cx="1457700" cy="40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446;p22">
            <a:extLst>
              <a:ext uri="{FF2B5EF4-FFF2-40B4-BE49-F238E27FC236}">
                <a16:creationId xmlns:a16="http://schemas.microsoft.com/office/drawing/2014/main" id="{2D8DCB94-6A58-845A-C194-BB84D9DA24A8}"/>
              </a:ext>
            </a:extLst>
          </p:cNvPr>
          <p:cNvSpPr/>
          <p:nvPr/>
        </p:nvSpPr>
        <p:spPr>
          <a:xfrm>
            <a:off x="2661846" y="3978705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DCA743D-EB02-44E4-CBCC-269BBE1BD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950" y="2107760"/>
            <a:ext cx="1236921" cy="5000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8DBB6F-3E59-9621-07C8-257FC4260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784" y="1372144"/>
            <a:ext cx="1163529" cy="5817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57A23C-06D3-73ED-1605-64F2B7E2D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949" y="2700305"/>
            <a:ext cx="1370667" cy="6157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292454-CD8A-9E1E-5B31-92DD6DCFE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188" y="3555536"/>
            <a:ext cx="1867682" cy="3735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78D307B-FF7F-4700-7A75-AED53D4D9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939" y="4166630"/>
            <a:ext cx="1710180" cy="5178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1DB9282-FCA7-7BBB-0215-1E16CFCE59F1}"/>
              </a:ext>
            </a:extLst>
          </p:cNvPr>
          <p:cNvSpPr txBox="1"/>
          <p:nvPr/>
        </p:nvSpPr>
        <p:spPr>
          <a:xfrm>
            <a:off x="1398876" y="2493086"/>
            <a:ext cx="1350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b="1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Exploratory</a:t>
            </a:r>
          </a:p>
          <a:p>
            <a:pPr algn="ctr"/>
            <a:r>
              <a:rPr lang="tr-TR" sz="1800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Data</a:t>
            </a:r>
          </a:p>
          <a:p>
            <a:pPr algn="ctr"/>
            <a:r>
              <a:rPr lang="tr-TR" sz="1800" b="1" i="0" dirty="0">
                <a:solidFill>
                  <a:schemeClr val="bg1"/>
                </a:solidFill>
                <a:effectLst/>
                <a:latin typeface="Fira Sans Extra Condensed" panose="020B0503050000020004" pitchFamily="34" charset="0"/>
              </a:rPr>
              <a:t>Analysis</a:t>
            </a:r>
          </a:p>
          <a:p>
            <a:pPr algn="ctr"/>
            <a:r>
              <a:rPr lang="tr-TR" sz="1800" b="1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Tools</a:t>
            </a:r>
            <a:endParaRPr lang="tr-TR" sz="1800" b="1" i="0" dirty="0">
              <a:solidFill>
                <a:schemeClr val="bg1"/>
              </a:solidFill>
              <a:effectLst/>
              <a:latin typeface="Fira Sans Extra Condensed" panose="020B05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6ECB7-53B2-5082-C152-E196AFC6E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287" y="781169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1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4589B4-731B-F6D5-CF93-EDD064007F1D}"/>
              </a:ext>
            </a:extLst>
          </p:cNvPr>
          <p:cNvSpPr txBox="1"/>
          <p:nvPr/>
        </p:nvSpPr>
        <p:spPr>
          <a:xfrm>
            <a:off x="227880" y="71051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Data Analysis Process</a:t>
            </a:r>
            <a:endParaRPr lang="tr-TR" sz="3600" dirty="0"/>
          </a:p>
        </p:txBody>
      </p:sp>
      <p:grpSp>
        <p:nvGrpSpPr>
          <p:cNvPr id="71" name="Google Shape;932;p32">
            <a:extLst>
              <a:ext uri="{FF2B5EF4-FFF2-40B4-BE49-F238E27FC236}">
                <a16:creationId xmlns:a16="http://schemas.microsoft.com/office/drawing/2014/main" id="{C5606C2D-98B4-AB4B-E9B0-70DADD022C97}"/>
              </a:ext>
            </a:extLst>
          </p:cNvPr>
          <p:cNvGrpSpPr/>
          <p:nvPr/>
        </p:nvGrpSpPr>
        <p:grpSpPr>
          <a:xfrm>
            <a:off x="125483" y="877618"/>
            <a:ext cx="6017186" cy="791050"/>
            <a:chOff x="852325" y="1239125"/>
            <a:chExt cx="5906730" cy="791050"/>
          </a:xfrm>
        </p:grpSpPr>
        <p:sp>
          <p:nvSpPr>
            <p:cNvPr id="72" name="Google Shape;933;p32">
              <a:extLst>
                <a:ext uri="{FF2B5EF4-FFF2-40B4-BE49-F238E27FC236}">
                  <a16:creationId xmlns:a16="http://schemas.microsoft.com/office/drawing/2014/main" id="{C2A1E090-4870-AEC9-A495-8CDA1FD5CDF6}"/>
                </a:ext>
              </a:extLst>
            </p:cNvPr>
            <p:cNvSpPr/>
            <p:nvPr/>
          </p:nvSpPr>
          <p:spPr>
            <a:xfrm>
              <a:off x="852325" y="14783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3" name="Google Shape;934;p32">
              <a:extLst>
                <a:ext uri="{FF2B5EF4-FFF2-40B4-BE49-F238E27FC236}">
                  <a16:creationId xmlns:a16="http://schemas.microsoft.com/office/drawing/2014/main" id="{5EE50500-CBF7-5F1D-5906-4D9D206AEA18}"/>
                </a:ext>
              </a:extLst>
            </p:cNvPr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</a:t>
              </a: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74" name="Google Shape;935;p32">
              <a:extLst>
                <a:ext uri="{FF2B5EF4-FFF2-40B4-BE49-F238E27FC236}">
                  <a16:creationId xmlns:a16="http://schemas.microsoft.com/office/drawing/2014/main" id="{B234F4D2-18A4-30C4-46C9-DD89E3681F39}"/>
                </a:ext>
              </a:extLst>
            </p:cNvPr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Data collection and formatting.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Merge, add and delete process.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" name="Google Shape;936;p32">
              <a:extLst>
                <a:ext uri="{FF2B5EF4-FFF2-40B4-BE49-F238E27FC236}">
                  <a16:creationId xmlns:a16="http://schemas.microsoft.com/office/drawing/2014/main" id="{B5BB5847-A816-E42D-2847-829E0C3723C7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6" name="Google Shape;937;p32">
            <a:extLst>
              <a:ext uri="{FF2B5EF4-FFF2-40B4-BE49-F238E27FC236}">
                <a16:creationId xmlns:a16="http://schemas.microsoft.com/office/drawing/2014/main" id="{B2D5517C-3ACA-9257-7344-1DFFBEA4C227}"/>
              </a:ext>
            </a:extLst>
          </p:cNvPr>
          <p:cNvGrpSpPr/>
          <p:nvPr/>
        </p:nvGrpSpPr>
        <p:grpSpPr>
          <a:xfrm>
            <a:off x="532020" y="1551518"/>
            <a:ext cx="6037166" cy="791050"/>
            <a:chOff x="1251400" y="1913025"/>
            <a:chExt cx="5926343" cy="791050"/>
          </a:xfrm>
        </p:grpSpPr>
        <p:sp>
          <p:nvSpPr>
            <p:cNvPr id="77" name="Google Shape;938;p32">
              <a:extLst>
                <a:ext uri="{FF2B5EF4-FFF2-40B4-BE49-F238E27FC236}">
                  <a16:creationId xmlns:a16="http://schemas.microsoft.com/office/drawing/2014/main" id="{AF1E1026-81AC-B723-E62C-CA30B68B9CEB}"/>
                </a:ext>
              </a:extLst>
            </p:cNvPr>
            <p:cNvSpPr/>
            <p:nvPr/>
          </p:nvSpPr>
          <p:spPr>
            <a:xfrm>
              <a:off x="1251400" y="21522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78" name="Google Shape;939;p32">
              <a:extLst>
                <a:ext uri="{FF2B5EF4-FFF2-40B4-BE49-F238E27FC236}">
                  <a16:creationId xmlns:a16="http://schemas.microsoft.com/office/drawing/2014/main" id="{8F905EA5-E020-D103-F45A-2B03A47BE7EE}"/>
                </a:ext>
              </a:extLst>
            </p:cNvPr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Creating Datetime, Day and Turnstile columns.</a:t>
              </a:r>
            </a:p>
            <a:p>
              <a:pPr>
                <a:buSzPts val="1100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Check for NaN and duplicated data</a:t>
              </a: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940;p32">
              <a:extLst>
                <a:ext uri="{FF2B5EF4-FFF2-40B4-BE49-F238E27FC236}">
                  <a16:creationId xmlns:a16="http://schemas.microsoft.com/office/drawing/2014/main" id="{3BAD7A73-F5C1-4888-4C82-D4459968ACB3}"/>
                </a:ext>
              </a:extLst>
            </p:cNvPr>
            <p:cNvSpPr/>
            <p:nvPr/>
          </p:nvSpPr>
          <p:spPr>
            <a:xfrm>
              <a:off x="1404039" y="19130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Step 2</a:t>
              </a:r>
              <a:endParaRPr dirty="0">
                <a:solidFill>
                  <a:srgbClr val="000000"/>
                </a:solidFill>
              </a:endParaRPr>
            </a:p>
          </p:txBody>
        </p:sp>
        <p:cxnSp>
          <p:nvCxnSpPr>
            <p:cNvPr id="80" name="Google Shape;941;p32">
              <a:extLst>
                <a:ext uri="{FF2B5EF4-FFF2-40B4-BE49-F238E27FC236}">
                  <a16:creationId xmlns:a16="http://schemas.microsoft.com/office/drawing/2014/main" id="{CA59595A-3486-9A9E-A497-CFA8ECFEC670}"/>
                </a:ext>
              </a:extLst>
            </p:cNvPr>
            <p:cNvCxnSpPr>
              <a:stCxn id="79" idx="3"/>
              <a:endCxn id="78" idx="1"/>
            </p:cNvCxnSpPr>
            <p:nvPr/>
          </p:nvCxnSpPr>
          <p:spPr>
            <a:xfrm>
              <a:off x="2765139" y="21522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81" name="Google Shape;942;p32">
            <a:extLst>
              <a:ext uri="{FF2B5EF4-FFF2-40B4-BE49-F238E27FC236}">
                <a16:creationId xmlns:a16="http://schemas.microsoft.com/office/drawing/2014/main" id="{3641D542-522F-1162-4F5C-7ECF95FBB379}"/>
              </a:ext>
            </a:extLst>
          </p:cNvPr>
          <p:cNvGrpSpPr/>
          <p:nvPr/>
        </p:nvGrpSpPr>
        <p:grpSpPr>
          <a:xfrm>
            <a:off x="958601" y="2225442"/>
            <a:ext cx="6037103" cy="791026"/>
            <a:chOff x="1670150" y="2586949"/>
            <a:chExt cx="5926283" cy="791026"/>
          </a:xfrm>
        </p:grpSpPr>
        <p:sp>
          <p:nvSpPr>
            <p:cNvPr id="82" name="Google Shape;943;p32">
              <a:extLst>
                <a:ext uri="{FF2B5EF4-FFF2-40B4-BE49-F238E27FC236}">
                  <a16:creationId xmlns:a16="http://schemas.microsoft.com/office/drawing/2014/main" id="{F747C515-8317-A668-460C-AC9B979CD840}"/>
                </a:ext>
              </a:extLst>
            </p:cNvPr>
            <p:cNvSpPr/>
            <p:nvPr/>
          </p:nvSpPr>
          <p:spPr>
            <a:xfrm>
              <a:off x="1670150" y="28261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83" name="Google Shape;944;p32">
              <a:extLst>
                <a:ext uri="{FF2B5EF4-FFF2-40B4-BE49-F238E27FC236}">
                  <a16:creationId xmlns:a16="http://schemas.microsoft.com/office/drawing/2014/main" id="{F8992367-3512-5DDB-19A2-9EC68D436EFC}"/>
                </a:ext>
              </a:extLst>
            </p:cNvPr>
            <p:cNvSpPr/>
            <p:nvPr/>
          </p:nvSpPr>
          <p:spPr>
            <a:xfrm>
              <a:off x="1822728" y="2586950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Step 3</a:t>
              </a: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84" name="Google Shape;945;p32">
              <a:extLst>
                <a:ext uri="{FF2B5EF4-FFF2-40B4-BE49-F238E27FC236}">
                  <a16:creationId xmlns:a16="http://schemas.microsoft.com/office/drawing/2014/main" id="{AC981E61-FCC7-E5D5-6ED7-1FC99EFD4AB4}"/>
                </a:ext>
              </a:extLst>
            </p:cNvPr>
            <p:cNvSpPr/>
            <p:nvPr/>
          </p:nvSpPr>
          <p:spPr>
            <a:xfrm>
              <a:off x="3694633" y="2586949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Sorting data according to the asking columns.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Create a diff columns for acquiring the net traffic.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5" name="Google Shape;946;p32">
              <a:extLst>
                <a:ext uri="{FF2B5EF4-FFF2-40B4-BE49-F238E27FC236}">
                  <a16:creationId xmlns:a16="http://schemas.microsoft.com/office/drawing/2014/main" id="{6363209B-2F8F-9F4E-56AD-1EA66F54A0FE}"/>
                </a:ext>
              </a:extLst>
            </p:cNvPr>
            <p:cNvCxnSpPr>
              <a:stCxn id="83" idx="3"/>
              <a:endCxn id="84" idx="1"/>
            </p:cNvCxnSpPr>
            <p:nvPr/>
          </p:nvCxnSpPr>
          <p:spPr>
            <a:xfrm>
              <a:off x="3183828" y="2826200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86" name="Google Shape;947;p32">
            <a:extLst>
              <a:ext uri="{FF2B5EF4-FFF2-40B4-BE49-F238E27FC236}">
                <a16:creationId xmlns:a16="http://schemas.microsoft.com/office/drawing/2014/main" id="{DE3DEE07-DC66-7006-B4D9-3B2FF26D768F}"/>
              </a:ext>
            </a:extLst>
          </p:cNvPr>
          <p:cNvGrpSpPr/>
          <p:nvPr/>
        </p:nvGrpSpPr>
        <p:grpSpPr>
          <a:xfrm>
            <a:off x="1385207" y="2899356"/>
            <a:ext cx="6037015" cy="791012"/>
            <a:chOff x="2088925" y="3260863"/>
            <a:chExt cx="5926195" cy="791012"/>
          </a:xfrm>
        </p:grpSpPr>
        <p:sp>
          <p:nvSpPr>
            <p:cNvPr id="87" name="Google Shape;948;p32">
              <a:extLst>
                <a:ext uri="{FF2B5EF4-FFF2-40B4-BE49-F238E27FC236}">
                  <a16:creationId xmlns:a16="http://schemas.microsoft.com/office/drawing/2014/main" id="{CD9C6C3E-CF69-54D6-03BC-946E0991AD06}"/>
                </a:ext>
              </a:extLst>
            </p:cNvPr>
            <p:cNvSpPr/>
            <p:nvPr/>
          </p:nvSpPr>
          <p:spPr>
            <a:xfrm>
              <a:off x="2088925" y="35000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88" name="Google Shape;949;p32">
              <a:extLst>
                <a:ext uri="{FF2B5EF4-FFF2-40B4-BE49-F238E27FC236}">
                  <a16:creationId xmlns:a16="http://schemas.microsoft.com/office/drawing/2014/main" id="{C0A5507F-3329-9ABF-4FFF-9B76636F8068}"/>
                </a:ext>
              </a:extLst>
            </p:cNvPr>
            <p:cNvSpPr/>
            <p:nvPr/>
          </p:nvSpPr>
          <p:spPr>
            <a:xfrm>
              <a:off x="2241417" y="3260863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Step 4</a:t>
              </a: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89" name="Google Shape;950;p32">
              <a:extLst>
                <a:ext uri="{FF2B5EF4-FFF2-40B4-BE49-F238E27FC236}">
                  <a16:creationId xmlns:a16="http://schemas.microsoft.com/office/drawing/2014/main" id="{F8A4D13C-96B4-D255-0642-74DF7A64965E}"/>
                </a:ext>
              </a:extLst>
            </p:cNvPr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Drop negative entry/exit values from dataset.</a:t>
              </a:r>
            </a:p>
          </p:txBody>
        </p:sp>
        <p:cxnSp>
          <p:nvCxnSpPr>
            <p:cNvPr id="90" name="Google Shape;951;p32">
              <a:extLst>
                <a:ext uri="{FF2B5EF4-FFF2-40B4-BE49-F238E27FC236}">
                  <a16:creationId xmlns:a16="http://schemas.microsoft.com/office/drawing/2014/main" id="{2DB595F0-BD62-EF16-9909-6F1B81E6C659}"/>
                </a:ext>
              </a:extLst>
            </p:cNvPr>
            <p:cNvCxnSpPr>
              <a:stCxn id="88" idx="3"/>
              <a:endCxn id="89" idx="1"/>
            </p:cNvCxnSpPr>
            <p:nvPr/>
          </p:nvCxnSpPr>
          <p:spPr>
            <a:xfrm>
              <a:off x="3602517" y="3500113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1" name="Google Shape;952;p32">
            <a:extLst>
              <a:ext uri="{FF2B5EF4-FFF2-40B4-BE49-F238E27FC236}">
                <a16:creationId xmlns:a16="http://schemas.microsoft.com/office/drawing/2014/main" id="{CEBF02CE-692C-A1E3-1939-6C107DDF52A5}"/>
              </a:ext>
            </a:extLst>
          </p:cNvPr>
          <p:cNvGrpSpPr/>
          <p:nvPr/>
        </p:nvGrpSpPr>
        <p:grpSpPr>
          <a:xfrm>
            <a:off x="1967069" y="3573267"/>
            <a:ext cx="5881673" cy="478501"/>
            <a:chOff x="2660105" y="3934774"/>
            <a:chExt cx="5773704" cy="478501"/>
          </a:xfrm>
        </p:grpSpPr>
        <p:sp>
          <p:nvSpPr>
            <p:cNvPr id="92" name="Google Shape;953;p32">
              <a:extLst>
                <a:ext uri="{FF2B5EF4-FFF2-40B4-BE49-F238E27FC236}">
                  <a16:creationId xmlns:a16="http://schemas.microsoft.com/office/drawing/2014/main" id="{DA60DE5E-3BA6-CA41-5F1D-705ED043F27B}"/>
                </a:ext>
              </a:extLst>
            </p:cNvPr>
            <p:cNvSpPr/>
            <p:nvPr/>
          </p:nvSpPr>
          <p:spPr>
            <a:xfrm>
              <a:off x="2660105" y="393477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5</a:t>
              </a: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54;p32">
              <a:extLst>
                <a:ext uri="{FF2B5EF4-FFF2-40B4-BE49-F238E27FC236}">
                  <a16:creationId xmlns:a16="http://schemas.microsoft.com/office/drawing/2014/main" id="{357A332B-17F2-D807-E0EA-E4CC38DB64CD}"/>
                </a:ext>
              </a:extLst>
            </p:cNvPr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Using groupby functions for gathering station data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tr-TR" sz="1200" dirty="0">
                  <a:latin typeface="Roboto"/>
                  <a:ea typeface="Roboto"/>
                  <a:cs typeface="Roboto"/>
                  <a:sym typeface="Roboto"/>
                </a:rPr>
                <a:t>Visualizations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" name="Google Shape;955;p32">
              <a:extLst>
                <a:ext uri="{FF2B5EF4-FFF2-40B4-BE49-F238E27FC236}">
                  <a16:creationId xmlns:a16="http://schemas.microsoft.com/office/drawing/2014/main" id="{5D9D8D1A-7EBB-24A7-73BA-4F22B311697F}"/>
                </a:ext>
              </a:extLst>
            </p:cNvPr>
            <p:cNvCxnSpPr>
              <a:stCxn id="92" idx="3"/>
              <a:endCxn id="93" idx="1"/>
            </p:cNvCxnSpPr>
            <p:nvPr/>
          </p:nvCxnSpPr>
          <p:spPr>
            <a:xfrm>
              <a:off x="4021205" y="417402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96" name="Rectangle 1">
            <a:extLst>
              <a:ext uri="{FF2B5EF4-FFF2-40B4-BE49-F238E27FC236}">
                <a16:creationId xmlns:a16="http://schemas.microsoft.com/office/drawing/2014/main" id="{B7B55A5D-ABD5-E00B-9166-AA03D850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Retrieval of data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9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0"/>
          <p:cNvGrpSpPr/>
          <p:nvPr/>
        </p:nvGrpSpPr>
        <p:grpSpPr>
          <a:xfrm>
            <a:off x="113909" y="1145225"/>
            <a:ext cx="1930800" cy="2949995"/>
            <a:chOff x="710297" y="1304713"/>
            <a:chExt cx="1930800" cy="2949995"/>
          </a:xfrm>
        </p:grpSpPr>
        <p:sp>
          <p:nvSpPr>
            <p:cNvPr id="302" name="Google Shape;302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710297" y="3521208"/>
              <a:ext cx="193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tr-TR" sz="1200" b="1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14 .txt file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tr-TR" sz="1200" b="1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2.739.787 rows, 11 columns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tr-TR" sz="1200" b="1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250,8 MB memory usage</a:t>
              </a:r>
              <a:endParaRPr sz="1200" b="1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Dataset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07" name="Google Shape;307;p20"/>
            <p:cNvCxnSpPr>
              <a:endCxn id="304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8" name="Google Shape;308;p20"/>
          <p:cNvGrpSpPr/>
          <p:nvPr/>
        </p:nvGrpSpPr>
        <p:grpSpPr>
          <a:xfrm>
            <a:off x="3975779" y="1145225"/>
            <a:ext cx="1930800" cy="3035059"/>
            <a:chOff x="4572167" y="1304713"/>
            <a:chExt cx="1930800" cy="3035059"/>
          </a:xfrm>
        </p:grpSpPr>
        <p:sp>
          <p:nvSpPr>
            <p:cNvPr id="310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800681" y="3606272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tr-TR" sz="1200" b="1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Wednesday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tr-TR" sz="1200" b="1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Thursday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tr-TR" sz="1200" b="1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Friday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tr-TR" sz="1200" b="1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Most crowded days</a:t>
              </a:r>
              <a:endParaRPr sz="1200" b="1" dirty="0">
                <a:latin typeface="Fira Sans Extra Condensed" panose="020B05030500000200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Days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05725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136150" y="1383613"/>
              <a:ext cx="802800" cy="80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15" name="Google Shape;315;p20"/>
            <p:cNvCxnSpPr>
              <a:stCxn id="313" idx="4"/>
              <a:endCxn id="312" idx="0"/>
            </p:cNvCxnSpPr>
            <p:nvPr/>
          </p:nvCxnSpPr>
          <p:spPr>
            <a:xfrm>
              <a:off x="5537550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20"/>
          <p:cNvGrpSpPr/>
          <p:nvPr/>
        </p:nvGrpSpPr>
        <p:grpSpPr>
          <a:xfrm>
            <a:off x="5906714" y="1145225"/>
            <a:ext cx="1930800" cy="2843670"/>
            <a:chOff x="6503102" y="1304713"/>
            <a:chExt cx="1930800" cy="2843670"/>
          </a:xfrm>
        </p:grpSpPr>
        <p:sp>
          <p:nvSpPr>
            <p:cNvPr id="318" name="Google Shape;318;p20"/>
            <p:cNvSpPr/>
            <p:nvPr/>
          </p:nvSpPr>
          <p:spPr>
            <a:xfrm rot="-5400000">
              <a:off x="7279802" y="1971562"/>
              <a:ext cx="377400" cy="19308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6638102" y="3414883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tr-TR" sz="1200" b="1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16.00-20.00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tr-TR" sz="1200" b="1" dirty="0">
                  <a:latin typeface="Fira Sans Extra Condensed" panose="020B0503050000020004" pitchFamily="34" charset="0"/>
                  <a:ea typeface="Roboto"/>
                  <a:cs typeface="Roboto"/>
                  <a:sym typeface="Roboto"/>
                </a:rPr>
                <a:t>20.00-00.00</a:t>
              </a:r>
            </a:p>
          </p:txBody>
        </p:sp>
        <p:sp>
          <p:nvSpPr>
            <p:cNvPr id="320" name="Google Shape;320;p20"/>
            <p:cNvSpPr txBox="1"/>
            <p:nvPr/>
          </p:nvSpPr>
          <p:spPr>
            <a:xfrm>
              <a:off x="6665102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Hours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98817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22" name="Google Shape;322;p20"/>
            <p:cNvCxnSpPr>
              <a:stCxn id="321" idx="4"/>
              <a:endCxn id="320" idx="0"/>
            </p:cNvCxnSpPr>
            <p:nvPr/>
          </p:nvCxnSpPr>
          <p:spPr>
            <a:xfrm>
              <a:off x="746847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20"/>
          <p:cNvGrpSpPr/>
          <p:nvPr/>
        </p:nvGrpSpPr>
        <p:grpSpPr>
          <a:xfrm>
            <a:off x="1916527" y="1145225"/>
            <a:ext cx="2719271" cy="2945667"/>
            <a:chOff x="2512915" y="1304713"/>
            <a:chExt cx="2719271" cy="2945667"/>
          </a:xfrm>
        </p:grpSpPr>
        <p:sp>
          <p:nvSpPr>
            <p:cNvPr id="325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512915" y="3516880"/>
              <a:ext cx="2719271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tr-TR" sz="1200" b="1" i="0" strike="noStrike" dirty="0">
                  <a:solidFill>
                    <a:schemeClr val="tx1"/>
                  </a:solidFill>
                  <a:effectLst/>
                  <a:latin typeface="Fira Sans Extra Condensed" panose="020B0503050000020004" pitchFamily="34" charset="0"/>
                </a:rPr>
                <a:t>379 stations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tr-TR" sz="1200" b="1" dirty="0">
                  <a:solidFill>
                    <a:schemeClr val="tx1"/>
                  </a:solidFill>
                  <a:latin typeface="Fira Sans Extra Condensed" panose="020B0503050000020004" pitchFamily="34" charset="0"/>
                </a:rPr>
                <a:t>5.049 turnstiles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tr-TR" sz="1200" b="1" i="0" strike="noStrike" dirty="0">
                  <a:solidFill>
                    <a:schemeClr val="tx1"/>
                  </a:solidFill>
                  <a:effectLst/>
                  <a:latin typeface="Fira Sans Extra Condensed" panose="020B0503050000020004" pitchFamily="34" charset="0"/>
                </a:rPr>
                <a:t>34 ST – Penn Station</a:t>
              </a:r>
              <a:r>
                <a:rPr lang="tr-TR" sz="1200" b="1" dirty="0">
                  <a:solidFill>
                    <a:schemeClr val="tx1"/>
                  </a:solidFill>
                  <a:latin typeface="Fira Sans Extra Condensed" panose="020B0503050000020004" pitchFamily="34" charset="0"/>
                </a:rPr>
                <a:t> most crowded</a:t>
              </a:r>
              <a:endParaRPr lang="tr-TR" sz="1200" b="1" i="0" strike="noStrike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Stations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30" name="Google Shape;330;p20"/>
            <p:cNvCxnSpPr>
              <a:stCxn id="328" idx="4"/>
              <a:endCxn id="327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2" name="Google Shape;332;p20"/>
          <p:cNvSpPr/>
          <p:nvPr/>
        </p:nvSpPr>
        <p:spPr>
          <a:xfrm>
            <a:off x="6470687" y="1224125"/>
            <a:ext cx="802800" cy="80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0F4F5-FFB2-DF7C-1E92-32A41660101B}"/>
              </a:ext>
            </a:extLst>
          </p:cNvPr>
          <p:cNvSpPr txBox="1"/>
          <p:nvPr/>
        </p:nvSpPr>
        <p:spPr>
          <a:xfrm>
            <a:off x="250281" y="92398"/>
            <a:ext cx="450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Brief Data Insights</a:t>
            </a:r>
            <a:endParaRPr lang="tr-TR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065D4-2E15-1B21-6D83-6F7506C7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9" y="1396467"/>
            <a:ext cx="467833" cy="467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29797-B71F-1A21-6D45-CD9BA95F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989" y="1296871"/>
            <a:ext cx="643002" cy="643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1F20D-C3FA-B915-4270-CC56FB8D1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30" y="1364867"/>
            <a:ext cx="536507" cy="536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61A8D6-728A-07E6-E5E8-F89427CCE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759" y="1374086"/>
            <a:ext cx="516655" cy="516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E46A-9533-67FA-E428-4933B812F817}"/>
              </a:ext>
            </a:extLst>
          </p:cNvPr>
          <p:cNvSpPr txBox="1"/>
          <p:nvPr/>
        </p:nvSpPr>
        <p:spPr>
          <a:xfrm>
            <a:off x="186483" y="92398"/>
            <a:ext cx="4505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Station Insights</a:t>
            </a:r>
          </a:p>
          <a:p>
            <a:endParaRPr lang="tr-T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 Condensed" panose="020B05030500000200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53CC7-132E-C0F6-1EAD-241E4503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70" y="1728157"/>
            <a:ext cx="7921000" cy="3184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ABB3F-3ADA-1522-0323-0FAE93C843A4}"/>
              </a:ext>
            </a:extLst>
          </p:cNvPr>
          <p:cNvSpPr txBox="1"/>
          <p:nvPr/>
        </p:nvSpPr>
        <p:spPr>
          <a:xfrm>
            <a:off x="1074144" y="864111"/>
            <a:ext cx="513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ira Sans Extra Condensed" panose="020B0503050000020004" pitchFamily="34" charset="0"/>
              </a:rPr>
              <a:t>Graph of people using stations by date range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Fira Sans Extra Condensed" panose="020B05030500000200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ira Sans Extra Condensed" panose="020B0503050000020004" pitchFamily="34" charset="0"/>
              </a:rPr>
              <a:t>There is a decrease in the number of passengers on </a:t>
            </a:r>
            <a:r>
              <a:rPr lang="tr-TR" sz="1200" b="1" dirty="0">
                <a:latin typeface="Fira Sans Extra Condensed" panose="020B0503050000020004" pitchFamily="34" charset="0"/>
              </a:rPr>
              <a:t>weekends</a:t>
            </a:r>
            <a:r>
              <a:rPr lang="en-US" sz="1200" dirty="0">
                <a:latin typeface="Fira Sans Extra Condensed" panose="020B0503050000020004" pitchFamily="34" charset="0"/>
              </a:rPr>
              <a:t>.</a:t>
            </a:r>
            <a:endParaRPr lang="tr-TR" sz="1200" dirty="0">
              <a:latin typeface="Fira Sans Extra Condensed" panose="020B05030500000200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84518-C4ED-4963-D7C2-F314E50A5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14" y="8641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8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E46A-9533-67FA-E428-4933B812F817}"/>
              </a:ext>
            </a:extLst>
          </p:cNvPr>
          <p:cNvSpPr txBox="1"/>
          <p:nvPr/>
        </p:nvSpPr>
        <p:spPr>
          <a:xfrm>
            <a:off x="186483" y="92398"/>
            <a:ext cx="52900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B0503050000020004" pitchFamily="34" charset="0"/>
              </a:rPr>
              <a:t>Most Used Station Insights</a:t>
            </a:r>
          </a:p>
          <a:p>
            <a:endParaRPr lang="tr-T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 Condensed" panose="020B05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ABB3F-3ADA-1522-0323-0FAE93C843A4}"/>
              </a:ext>
            </a:extLst>
          </p:cNvPr>
          <p:cNvSpPr txBox="1"/>
          <p:nvPr/>
        </p:nvSpPr>
        <p:spPr>
          <a:xfrm>
            <a:off x="1213129" y="810352"/>
            <a:ext cx="513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ira Sans Extra Condensed" panose="020B0503050000020004" pitchFamily="34" charset="0"/>
              </a:rPr>
              <a:t>The top 10 most used stations according to the date we analyzed.</a:t>
            </a:r>
            <a:endParaRPr lang="tr-TR" sz="1200" dirty="0">
              <a:latin typeface="Fira Sans Extra Condensed" panose="020B05030500000200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200" dirty="0">
              <a:latin typeface="Fira Sans Extra Condensed" panose="020B05030500000200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>
                <a:latin typeface="Fira Sans Extra Condensed" panose="020B0503050000020004" pitchFamily="34" charset="0"/>
              </a:rPr>
              <a:t>34 St – Penn Station is the </a:t>
            </a:r>
            <a:r>
              <a:rPr lang="tr-TR" sz="1200" b="1" dirty="0">
                <a:latin typeface="Fira Sans Extra Condensed" panose="020B0503050000020004" pitchFamily="34" charset="0"/>
              </a:rPr>
              <a:t>most busiest </a:t>
            </a:r>
            <a:r>
              <a:rPr lang="tr-TR" sz="1200" dirty="0">
                <a:latin typeface="Fira Sans Extra Condensed" panose="020B0503050000020004" pitchFamily="34" charset="0"/>
              </a:rPr>
              <a:t>station.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B15537-2DA5-D509-01C9-CB76530D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5" y="1623950"/>
            <a:ext cx="6252078" cy="3275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5386EA-443C-C697-F42D-8E11E6F3E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29" y="856982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1205</Words>
  <Application>Microsoft Office PowerPoint</Application>
  <PresentationFormat>On-screen Show (16:9)</PresentationFormat>
  <Paragraphs>151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Trebuchet MS</vt:lpstr>
      <vt:lpstr>Roboto</vt:lpstr>
      <vt:lpstr>Wingdings 3</vt:lpstr>
      <vt:lpstr>Fira Sans Extra Condensed</vt:lpstr>
      <vt:lpstr>Fira Sans Extra Condensed Medium</vt:lpstr>
      <vt:lpstr>Facet</vt:lpstr>
      <vt:lpstr>PROJECT 1: EXPLORATORY DATA ANALYSIS OF MTA TURNSTILE</vt:lpstr>
      <vt:lpstr>Project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EXPLORATORY DATA ANALYSIS OF MTA TURNSTILE</dc:title>
  <dc:creator>User</dc:creator>
  <cp:lastModifiedBy>Mürüvet</cp:lastModifiedBy>
  <cp:revision>10</cp:revision>
  <dcterms:modified xsi:type="dcterms:W3CDTF">2022-10-01T21:36:09Z</dcterms:modified>
</cp:coreProperties>
</file>