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5B8A6-B7C3-4F79-A4DA-9D9DAF219A6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65B490-F0FF-4FF9-A710-D204BC75FD61}">
      <dgm:prSet/>
      <dgm:spPr/>
      <dgm:t>
        <a:bodyPr/>
        <a:lstStyle/>
        <a:p>
          <a:pPr>
            <a:defRPr b="1"/>
          </a:pPr>
          <a:r>
            <a:rPr lang="en-US"/>
            <a:t>Objective</a:t>
          </a:r>
        </a:p>
      </dgm:t>
    </dgm:pt>
    <dgm:pt modelId="{503A5570-1116-42FA-816B-61D68F775268}" type="parTrans" cxnId="{725FEB2B-0192-494D-A0BA-89B8B0181F93}">
      <dgm:prSet/>
      <dgm:spPr/>
      <dgm:t>
        <a:bodyPr/>
        <a:lstStyle/>
        <a:p>
          <a:endParaRPr lang="en-US"/>
        </a:p>
      </dgm:t>
    </dgm:pt>
    <dgm:pt modelId="{A5F60514-53BA-4341-9D43-2AB226D85097}" type="sibTrans" cxnId="{725FEB2B-0192-494D-A0BA-89B8B0181F93}">
      <dgm:prSet/>
      <dgm:spPr/>
      <dgm:t>
        <a:bodyPr/>
        <a:lstStyle/>
        <a:p>
          <a:endParaRPr lang="en-US"/>
        </a:p>
      </dgm:t>
    </dgm:pt>
    <dgm:pt modelId="{B2EC6477-BA6A-4CF3-A621-67A186460A41}">
      <dgm:prSet/>
      <dgm:spPr/>
      <dgm:t>
        <a:bodyPr/>
        <a:lstStyle/>
        <a:p>
          <a:r>
            <a:rPr lang="en-US" dirty="0"/>
            <a:t>Measure the effects of promotions on sales performance across different stores and products for a retail company.</a:t>
          </a:r>
        </a:p>
      </dgm:t>
    </dgm:pt>
    <dgm:pt modelId="{80217950-B480-4854-AD03-469D212120DA}" type="parTrans" cxnId="{C490C061-83E9-4E68-9EE9-731881FCC137}">
      <dgm:prSet/>
      <dgm:spPr/>
      <dgm:t>
        <a:bodyPr/>
        <a:lstStyle/>
        <a:p>
          <a:endParaRPr lang="en-US"/>
        </a:p>
      </dgm:t>
    </dgm:pt>
    <dgm:pt modelId="{5316548B-B7E9-4FB2-B85D-888AE724E4AA}" type="sibTrans" cxnId="{C490C061-83E9-4E68-9EE9-731881FCC137}">
      <dgm:prSet/>
      <dgm:spPr/>
      <dgm:t>
        <a:bodyPr/>
        <a:lstStyle/>
        <a:p>
          <a:endParaRPr lang="en-US"/>
        </a:p>
      </dgm:t>
    </dgm:pt>
    <dgm:pt modelId="{306F952D-A15A-4E86-9E72-F6FF91574DD2}">
      <dgm:prSet/>
      <dgm:spPr/>
      <dgm:t>
        <a:bodyPr/>
        <a:lstStyle/>
        <a:p>
          <a:pPr>
            <a:defRPr b="1"/>
          </a:pPr>
          <a:r>
            <a:rPr lang="en-US"/>
            <a:t>Dataset Overview</a:t>
          </a:r>
        </a:p>
      </dgm:t>
    </dgm:pt>
    <dgm:pt modelId="{2BE0166D-B246-49F1-B84B-F60CA9CE50E4}" type="parTrans" cxnId="{FC9127BD-C2CD-476B-B046-E13E63118323}">
      <dgm:prSet/>
      <dgm:spPr/>
      <dgm:t>
        <a:bodyPr/>
        <a:lstStyle/>
        <a:p>
          <a:endParaRPr lang="en-US"/>
        </a:p>
      </dgm:t>
    </dgm:pt>
    <dgm:pt modelId="{6C9F3AE8-939F-45E1-9A80-1D7278A57A80}" type="sibTrans" cxnId="{FC9127BD-C2CD-476B-B046-E13E63118323}">
      <dgm:prSet/>
      <dgm:spPr/>
      <dgm:t>
        <a:bodyPr/>
        <a:lstStyle/>
        <a:p>
          <a:endParaRPr lang="en-US"/>
        </a:p>
      </dgm:t>
    </dgm:pt>
    <dgm:pt modelId="{0EAA7902-16AF-43FF-A1D5-ECF57C91B3E6}">
      <dgm:prSet/>
      <dgm:spPr/>
      <dgm:t>
        <a:bodyPr/>
        <a:lstStyle/>
        <a:p>
          <a:r>
            <a:rPr lang="en-US"/>
            <a:t>Two sales datasets: before and after August 1, 2015.</a:t>
          </a:r>
        </a:p>
      </dgm:t>
    </dgm:pt>
    <dgm:pt modelId="{ED4A300F-1DBB-43AB-AADF-BF94DFC4CDAF}" type="parTrans" cxnId="{B987593A-F6D1-488D-90CB-6F7372AE7ECD}">
      <dgm:prSet/>
      <dgm:spPr/>
      <dgm:t>
        <a:bodyPr/>
        <a:lstStyle/>
        <a:p>
          <a:endParaRPr lang="en-US"/>
        </a:p>
      </dgm:t>
    </dgm:pt>
    <dgm:pt modelId="{121D9E59-CC13-4F3A-A67D-2AF87B51ADA3}" type="sibTrans" cxnId="{B987593A-F6D1-488D-90CB-6F7372AE7ECD}">
      <dgm:prSet/>
      <dgm:spPr/>
      <dgm:t>
        <a:bodyPr/>
        <a:lstStyle/>
        <a:p>
          <a:endParaRPr lang="en-US"/>
        </a:p>
      </dgm:t>
    </dgm:pt>
    <dgm:pt modelId="{31CBE44F-E123-4C9A-B8E1-C49DAECAAB3E}">
      <dgm:prSet/>
      <dgm:spPr/>
      <dgm:t>
        <a:bodyPr/>
        <a:lstStyle/>
        <a:p>
          <a:r>
            <a:rPr lang="en-US"/>
            <a:t>Promotion schedule with six promotions.</a:t>
          </a:r>
        </a:p>
      </dgm:t>
    </dgm:pt>
    <dgm:pt modelId="{B6012603-6015-489A-95BB-D7924F67F45B}" type="parTrans" cxnId="{AFF506B9-29A1-4201-B32A-67077EDF52EE}">
      <dgm:prSet/>
      <dgm:spPr/>
      <dgm:t>
        <a:bodyPr/>
        <a:lstStyle/>
        <a:p>
          <a:endParaRPr lang="en-US"/>
        </a:p>
      </dgm:t>
    </dgm:pt>
    <dgm:pt modelId="{7727FAC6-8D4A-49E8-A06C-0E52273485DE}" type="sibTrans" cxnId="{AFF506B9-29A1-4201-B32A-67077EDF52EE}">
      <dgm:prSet/>
      <dgm:spPr/>
      <dgm:t>
        <a:bodyPr/>
        <a:lstStyle/>
        <a:p>
          <a:endParaRPr lang="en-US"/>
        </a:p>
      </dgm:t>
    </dgm:pt>
    <dgm:pt modelId="{A3322C7C-E99B-420A-9CA4-27199667B0AC}">
      <dgm:prSet/>
      <dgm:spPr/>
      <dgm:t>
        <a:bodyPr/>
        <a:lstStyle/>
        <a:p>
          <a:r>
            <a:rPr lang="en-US"/>
            <a:t>Product group classification dataset.</a:t>
          </a:r>
        </a:p>
      </dgm:t>
    </dgm:pt>
    <dgm:pt modelId="{BAB86174-477C-491A-A6EC-F8681977B4FB}" type="parTrans" cxnId="{A1EA218B-259F-4C20-AC97-8B6E4EAA8C85}">
      <dgm:prSet/>
      <dgm:spPr/>
      <dgm:t>
        <a:bodyPr/>
        <a:lstStyle/>
        <a:p>
          <a:endParaRPr lang="en-US"/>
        </a:p>
      </dgm:t>
    </dgm:pt>
    <dgm:pt modelId="{9F98C61D-DF35-4D19-AB39-20F0B170FCC4}" type="sibTrans" cxnId="{A1EA218B-259F-4C20-AC97-8B6E4EAA8C85}">
      <dgm:prSet/>
      <dgm:spPr/>
      <dgm:t>
        <a:bodyPr/>
        <a:lstStyle/>
        <a:p>
          <a:endParaRPr lang="en-US"/>
        </a:p>
      </dgm:t>
    </dgm:pt>
    <dgm:pt modelId="{310AC345-63EF-4E97-90CB-885D2068839D}">
      <dgm:prSet/>
      <dgm:spPr/>
      <dgm:t>
        <a:bodyPr/>
        <a:lstStyle/>
        <a:p>
          <a:pPr>
            <a:defRPr b="1"/>
          </a:pPr>
          <a:r>
            <a:rPr lang="en-US"/>
            <a:t>Methodology</a:t>
          </a:r>
        </a:p>
      </dgm:t>
    </dgm:pt>
    <dgm:pt modelId="{E6DA0E18-3D00-420A-9907-A82F2D2E7F38}" type="parTrans" cxnId="{151C6AF5-7CD1-44FA-94E8-B144B66EE0DE}">
      <dgm:prSet/>
      <dgm:spPr/>
      <dgm:t>
        <a:bodyPr/>
        <a:lstStyle/>
        <a:p>
          <a:endParaRPr lang="en-US"/>
        </a:p>
      </dgm:t>
    </dgm:pt>
    <dgm:pt modelId="{9DE4BE2C-D1C7-42F1-80DF-B430F7FB9034}" type="sibTrans" cxnId="{151C6AF5-7CD1-44FA-94E8-B144B66EE0DE}">
      <dgm:prSet/>
      <dgm:spPr/>
      <dgm:t>
        <a:bodyPr/>
        <a:lstStyle/>
        <a:p>
          <a:endParaRPr lang="en-US"/>
        </a:p>
      </dgm:t>
    </dgm:pt>
    <dgm:pt modelId="{7BCFF316-D81B-47F5-A865-B4210FD2A2B6}">
      <dgm:prSet/>
      <dgm:spPr/>
      <dgm:t>
        <a:bodyPr/>
        <a:lstStyle/>
        <a:p>
          <a:r>
            <a:rPr lang="en-US"/>
            <a:t>Clustering of products and stores into Fast, Medium, and Slow categories using quantile-based separation.</a:t>
          </a:r>
        </a:p>
      </dgm:t>
    </dgm:pt>
    <dgm:pt modelId="{EA87C66C-58C7-4EA6-B747-E58A895DE286}" type="parTrans" cxnId="{A87F1640-3600-42A7-B389-B4DAF10BB25E}">
      <dgm:prSet/>
      <dgm:spPr/>
      <dgm:t>
        <a:bodyPr/>
        <a:lstStyle/>
        <a:p>
          <a:endParaRPr lang="en-US"/>
        </a:p>
      </dgm:t>
    </dgm:pt>
    <dgm:pt modelId="{13F0A4BE-0986-4101-86BD-97AFD1E4CB4C}" type="sibTrans" cxnId="{A87F1640-3600-42A7-B389-B4DAF10BB25E}">
      <dgm:prSet/>
      <dgm:spPr/>
      <dgm:t>
        <a:bodyPr/>
        <a:lstStyle/>
        <a:p>
          <a:endParaRPr lang="en-US"/>
        </a:p>
      </dgm:t>
    </dgm:pt>
    <dgm:pt modelId="{FB3EE9B4-E2A1-4238-851D-05EAD65A4B53}">
      <dgm:prSet/>
      <dgm:spPr/>
      <dgm:t>
        <a:bodyPr/>
        <a:lstStyle/>
        <a:p>
          <a:r>
            <a:rPr lang="en-US"/>
            <a:t>Developed regression models to measure the impact of promotions.</a:t>
          </a:r>
        </a:p>
      </dgm:t>
    </dgm:pt>
    <dgm:pt modelId="{B055F1EA-6D17-4857-A82F-DE69F5AB0813}" type="parTrans" cxnId="{86C47050-0DB9-485C-A6BB-3CD1EDB22C20}">
      <dgm:prSet/>
      <dgm:spPr/>
      <dgm:t>
        <a:bodyPr/>
        <a:lstStyle/>
        <a:p>
          <a:endParaRPr lang="en-US"/>
        </a:p>
      </dgm:t>
    </dgm:pt>
    <dgm:pt modelId="{A4B27D97-476C-4015-8992-7BB4577F589D}" type="sibTrans" cxnId="{86C47050-0DB9-485C-A6BB-3CD1EDB22C20}">
      <dgm:prSet/>
      <dgm:spPr/>
      <dgm:t>
        <a:bodyPr/>
        <a:lstStyle/>
        <a:p>
          <a:endParaRPr lang="en-US"/>
        </a:p>
      </dgm:t>
    </dgm:pt>
    <dgm:pt modelId="{29BA4A98-C7EF-4EBF-B813-29646997C279}" type="pres">
      <dgm:prSet presAssocID="{D905B8A6-B7C3-4F79-A4DA-9D9DAF219A6B}" presName="root" presStyleCnt="0">
        <dgm:presLayoutVars>
          <dgm:dir/>
          <dgm:resizeHandles val="exact"/>
        </dgm:presLayoutVars>
      </dgm:prSet>
      <dgm:spPr/>
    </dgm:pt>
    <dgm:pt modelId="{33EF3D96-2510-474D-AFBF-3EF8FE6C21B1}" type="pres">
      <dgm:prSet presAssocID="{6A65B490-F0FF-4FF9-A710-D204BC75FD61}" presName="compNode" presStyleCnt="0"/>
      <dgm:spPr/>
    </dgm:pt>
    <dgm:pt modelId="{BF917E12-EF7F-4E2F-8A37-1151EC34C6D7}" type="pres">
      <dgm:prSet presAssocID="{6A65B490-F0FF-4FF9-A710-D204BC75FD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02E6586-A792-4585-873B-70BFD6DA0EB8}" type="pres">
      <dgm:prSet presAssocID="{6A65B490-F0FF-4FF9-A710-D204BC75FD61}" presName="iconSpace" presStyleCnt="0"/>
      <dgm:spPr/>
    </dgm:pt>
    <dgm:pt modelId="{591BBF73-9BAC-44FE-BBFA-02DC37A35868}" type="pres">
      <dgm:prSet presAssocID="{6A65B490-F0FF-4FF9-A710-D204BC75FD61}" presName="parTx" presStyleLbl="revTx" presStyleIdx="0" presStyleCnt="6">
        <dgm:presLayoutVars>
          <dgm:chMax val="0"/>
          <dgm:chPref val="0"/>
        </dgm:presLayoutVars>
      </dgm:prSet>
      <dgm:spPr/>
    </dgm:pt>
    <dgm:pt modelId="{74C59876-45AC-4C8B-9229-3DDE0CAFF2CF}" type="pres">
      <dgm:prSet presAssocID="{6A65B490-F0FF-4FF9-A710-D204BC75FD61}" presName="txSpace" presStyleCnt="0"/>
      <dgm:spPr/>
    </dgm:pt>
    <dgm:pt modelId="{E52C7432-8E04-4EDC-9149-F81DE89BF3A0}" type="pres">
      <dgm:prSet presAssocID="{6A65B490-F0FF-4FF9-A710-D204BC75FD61}" presName="desTx" presStyleLbl="revTx" presStyleIdx="1" presStyleCnt="6">
        <dgm:presLayoutVars/>
      </dgm:prSet>
      <dgm:spPr/>
    </dgm:pt>
    <dgm:pt modelId="{498B8CA3-F8FF-45C1-8226-DF96742E33DE}" type="pres">
      <dgm:prSet presAssocID="{A5F60514-53BA-4341-9D43-2AB226D85097}" presName="sibTrans" presStyleCnt="0"/>
      <dgm:spPr/>
    </dgm:pt>
    <dgm:pt modelId="{350C6F2A-7741-4276-A47C-581F5511DAC5}" type="pres">
      <dgm:prSet presAssocID="{306F952D-A15A-4E86-9E72-F6FF91574DD2}" presName="compNode" presStyleCnt="0"/>
      <dgm:spPr/>
    </dgm:pt>
    <dgm:pt modelId="{307EC69D-54B5-4253-9CBE-583F1E139947}" type="pres">
      <dgm:prSet presAssocID="{306F952D-A15A-4E86-9E72-F6FF91574D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2E8B49A-505B-458B-8B13-AA97DC50131C}" type="pres">
      <dgm:prSet presAssocID="{306F952D-A15A-4E86-9E72-F6FF91574DD2}" presName="iconSpace" presStyleCnt="0"/>
      <dgm:spPr/>
    </dgm:pt>
    <dgm:pt modelId="{0C900934-0FF3-4FE9-B7A2-0C320F16C243}" type="pres">
      <dgm:prSet presAssocID="{306F952D-A15A-4E86-9E72-F6FF91574DD2}" presName="parTx" presStyleLbl="revTx" presStyleIdx="2" presStyleCnt="6">
        <dgm:presLayoutVars>
          <dgm:chMax val="0"/>
          <dgm:chPref val="0"/>
        </dgm:presLayoutVars>
      </dgm:prSet>
      <dgm:spPr/>
    </dgm:pt>
    <dgm:pt modelId="{77F6796D-C4FF-4068-94A6-D587B799942E}" type="pres">
      <dgm:prSet presAssocID="{306F952D-A15A-4E86-9E72-F6FF91574DD2}" presName="txSpace" presStyleCnt="0"/>
      <dgm:spPr/>
    </dgm:pt>
    <dgm:pt modelId="{E884B9CB-E5B9-4BFE-86B8-FC44520DF177}" type="pres">
      <dgm:prSet presAssocID="{306F952D-A15A-4E86-9E72-F6FF91574DD2}" presName="desTx" presStyleLbl="revTx" presStyleIdx="3" presStyleCnt="6">
        <dgm:presLayoutVars/>
      </dgm:prSet>
      <dgm:spPr/>
    </dgm:pt>
    <dgm:pt modelId="{672501A6-7DB6-4706-A530-3A040608F32C}" type="pres">
      <dgm:prSet presAssocID="{6C9F3AE8-939F-45E1-9A80-1D7278A57A80}" presName="sibTrans" presStyleCnt="0"/>
      <dgm:spPr/>
    </dgm:pt>
    <dgm:pt modelId="{71350F86-055B-49E7-B525-B446D57B3C5C}" type="pres">
      <dgm:prSet presAssocID="{310AC345-63EF-4E97-90CB-885D2068839D}" presName="compNode" presStyleCnt="0"/>
      <dgm:spPr/>
    </dgm:pt>
    <dgm:pt modelId="{D8362C7E-AE40-47BB-B5EB-6AE67028DF3B}" type="pres">
      <dgm:prSet presAssocID="{310AC345-63EF-4E97-90CB-885D206883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4F415AF-3415-434B-8876-F4B280365B5D}" type="pres">
      <dgm:prSet presAssocID="{310AC345-63EF-4E97-90CB-885D2068839D}" presName="iconSpace" presStyleCnt="0"/>
      <dgm:spPr/>
    </dgm:pt>
    <dgm:pt modelId="{CE2138F2-A107-489F-95EB-A81EB89E0126}" type="pres">
      <dgm:prSet presAssocID="{310AC345-63EF-4E97-90CB-885D2068839D}" presName="parTx" presStyleLbl="revTx" presStyleIdx="4" presStyleCnt="6">
        <dgm:presLayoutVars>
          <dgm:chMax val="0"/>
          <dgm:chPref val="0"/>
        </dgm:presLayoutVars>
      </dgm:prSet>
      <dgm:spPr/>
    </dgm:pt>
    <dgm:pt modelId="{C4758799-7669-49BE-ADE8-25F95701BB8B}" type="pres">
      <dgm:prSet presAssocID="{310AC345-63EF-4E97-90CB-885D2068839D}" presName="txSpace" presStyleCnt="0"/>
      <dgm:spPr/>
    </dgm:pt>
    <dgm:pt modelId="{C0877FF3-D8ED-4297-8B44-6E6B59B0B7C9}" type="pres">
      <dgm:prSet presAssocID="{310AC345-63EF-4E97-90CB-885D2068839D}" presName="desTx" presStyleLbl="revTx" presStyleIdx="5" presStyleCnt="6">
        <dgm:presLayoutVars/>
      </dgm:prSet>
      <dgm:spPr/>
    </dgm:pt>
  </dgm:ptLst>
  <dgm:cxnLst>
    <dgm:cxn modelId="{3AA23620-3157-4630-B794-201AFD07296C}" type="presOf" srcId="{A3322C7C-E99B-420A-9CA4-27199667B0AC}" destId="{E884B9CB-E5B9-4BFE-86B8-FC44520DF177}" srcOrd="0" destOrd="2" presId="urn:microsoft.com/office/officeart/2018/5/layout/CenteredIconLabelDescriptionList"/>
    <dgm:cxn modelId="{FFEEA32A-174A-49AD-B04C-549CEF534E50}" type="presOf" srcId="{6A65B490-F0FF-4FF9-A710-D204BC75FD61}" destId="{591BBF73-9BAC-44FE-BBFA-02DC37A35868}" srcOrd="0" destOrd="0" presId="urn:microsoft.com/office/officeart/2018/5/layout/CenteredIconLabelDescriptionList"/>
    <dgm:cxn modelId="{725FEB2B-0192-494D-A0BA-89B8B0181F93}" srcId="{D905B8A6-B7C3-4F79-A4DA-9D9DAF219A6B}" destId="{6A65B490-F0FF-4FF9-A710-D204BC75FD61}" srcOrd="0" destOrd="0" parTransId="{503A5570-1116-42FA-816B-61D68F775268}" sibTransId="{A5F60514-53BA-4341-9D43-2AB226D85097}"/>
    <dgm:cxn modelId="{B987593A-F6D1-488D-90CB-6F7372AE7ECD}" srcId="{306F952D-A15A-4E86-9E72-F6FF91574DD2}" destId="{0EAA7902-16AF-43FF-A1D5-ECF57C91B3E6}" srcOrd="0" destOrd="0" parTransId="{ED4A300F-1DBB-43AB-AADF-BF94DFC4CDAF}" sibTransId="{121D9E59-CC13-4F3A-A67D-2AF87B51ADA3}"/>
    <dgm:cxn modelId="{A87F1640-3600-42A7-B389-B4DAF10BB25E}" srcId="{310AC345-63EF-4E97-90CB-885D2068839D}" destId="{7BCFF316-D81B-47F5-A865-B4210FD2A2B6}" srcOrd="0" destOrd="0" parTransId="{EA87C66C-58C7-4EA6-B747-E58A895DE286}" sibTransId="{13F0A4BE-0986-4101-86BD-97AFD1E4CB4C}"/>
    <dgm:cxn modelId="{86C47050-0DB9-485C-A6BB-3CD1EDB22C20}" srcId="{310AC345-63EF-4E97-90CB-885D2068839D}" destId="{FB3EE9B4-E2A1-4238-851D-05EAD65A4B53}" srcOrd="1" destOrd="0" parTransId="{B055F1EA-6D17-4857-A82F-DE69F5AB0813}" sibTransId="{A4B27D97-476C-4015-8992-7BB4577F589D}"/>
    <dgm:cxn modelId="{FDEBAC5F-9151-4DFB-8E0F-9E906A87E0D4}" type="presOf" srcId="{FB3EE9B4-E2A1-4238-851D-05EAD65A4B53}" destId="{C0877FF3-D8ED-4297-8B44-6E6B59B0B7C9}" srcOrd="0" destOrd="1" presId="urn:microsoft.com/office/officeart/2018/5/layout/CenteredIconLabelDescriptionList"/>
    <dgm:cxn modelId="{C490C061-83E9-4E68-9EE9-731881FCC137}" srcId="{6A65B490-F0FF-4FF9-A710-D204BC75FD61}" destId="{B2EC6477-BA6A-4CF3-A621-67A186460A41}" srcOrd="0" destOrd="0" parTransId="{80217950-B480-4854-AD03-469D212120DA}" sibTransId="{5316548B-B7E9-4FB2-B85D-888AE724E4AA}"/>
    <dgm:cxn modelId="{3103FF85-C497-48B8-A537-C8A269898FEB}" type="presOf" srcId="{310AC345-63EF-4E97-90CB-885D2068839D}" destId="{CE2138F2-A107-489F-95EB-A81EB89E0126}" srcOrd="0" destOrd="0" presId="urn:microsoft.com/office/officeart/2018/5/layout/CenteredIconLabelDescriptionList"/>
    <dgm:cxn modelId="{A1EA218B-259F-4C20-AC97-8B6E4EAA8C85}" srcId="{306F952D-A15A-4E86-9E72-F6FF91574DD2}" destId="{A3322C7C-E99B-420A-9CA4-27199667B0AC}" srcOrd="2" destOrd="0" parTransId="{BAB86174-477C-491A-A6EC-F8681977B4FB}" sibTransId="{9F98C61D-DF35-4D19-AB39-20F0B170FCC4}"/>
    <dgm:cxn modelId="{0DA04391-C23C-48A4-9592-35D910844A0A}" type="presOf" srcId="{D905B8A6-B7C3-4F79-A4DA-9D9DAF219A6B}" destId="{29BA4A98-C7EF-4EBF-B813-29646997C279}" srcOrd="0" destOrd="0" presId="urn:microsoft.com/office/officeart/2018/5/layout/CenteredIconLabelDescriptionList"/>
    <dgm:cxn modelId="{8C6DD7B7-ACFC-4867-997E-865832633656}" type="presOf" srcId="{B2EC6477-BA6A-4CF3-A621-67A186460A41}" destId="{E52C7432-8E04-4EDC-9149-F81DE89BF3A0}" srcOrd="0" destOrd="0" presId="urn:microsoft.com/office/officeart/2018/5/layout/CenteredIconLabelDescriptionList"/>
    <dgm:cxn modelId="{AFF506B9-29A1-4201-B32A-67077EDF52EE}" srcId="{306F952D-A15A-4E86-9E72-F6FF91574DD2}" destId="{31CBE44F-E123-4C9A-B8E1-C49DAECAAB3E}" srcOrd="1" destOrd="0" parTransId="{B6012603-6015-489A-95BB-D7924F67F45B}" sibTransId="{7727FAC6-8D4A-49E8-A06C-0E52273485DE}"/>
    <dgm:cxn modelId="{FC9127BD-C2CD-476B-B046-E13E63118323}" srcId="{D905B8A6-B7C3-4F79-A4DA-9D9DAF219A6B}" destId="{306F952D-A15A-4E86-9E72-F6FF91574DD2}" srcOrd="1" destOrd="0" parTransId="{2BE0166D-B246-49F1-B84B-F60CA9CE50E4}" sibTransId="{6C9F3AE8-939F-45E1-9A80-1D7278A57A80}"/>
    <dgm:cxn modelId="{4C4A04D4-690C-4408-88A0-ECB0ADF6BACB}" type="presOf" srcId="{7BCFF316-D81B-47F5-A865-B4210FD2A2B6}" destId="{C0877FF3-D8ED-4297-8B44-6E6B59B0B7C9}" srcOrd="0" destOrd="0" presId="urn:microsoft.com/office/officeart/2018/5/layout/CenteredIconLabelDescriptionList"/>
    <dgm:cxn modelId="{8BBCABD7-2F37-4457-80E6-EF83E302CF63}" type="presOf" srcId="{0EAA7902-16AF-43FF-A1D5-ECF57C91B3E6}" destId="{E884B9CB-E5B9-4BFE-86B8-FC44520DF177}" srcOrd="0" destOrd="0" presId="urn:microsoft.com/office/officeart/2018/5/layout/CenteredIconLabelDescriptionList"/>
    <dgm:cxn modelId="{A68E15E8-516B-4C79-A2BE-24E21B7553E8}" type="presOf" srcId="{31CBE44F-E123-4C9A-B8E1-C49DAECAAB3E}" destId="{E884B9CB-E5B9-4BFE-86B8-FC44520DF177}" srcOrd="0" destOrd="1" presId="urn:microsoft.com/office/officeart/2018/5/layout/CenteredIconLabelDescriptionList"/>
    <dgm:cxn modelId="{535B5DF0-458D-43B1-9953-069A40AB79E4}" type="presOf" srcId="{306F952D-A15A-4E86-9E72-F6FF91574DD2}" destId="{0C900934-0FF3-4FE9-B7A2-0C320F16C243}" srcOrd="0" destOrd="0" presId="urn:microsoft.com/office/officeart/2018/5/layout/CenteredIconLabelDescriptionList"/>
    <dgm:cxn modelId="{151C6AF5-7CD1-44FA-94E8-B144B66EE0DE}" srcId="{D905B8A6-B7C3-4F79-A4DA-9D9DAF219A6B}" destId="{310AC345-63EF-4E97-90CB-885D2068839D}" srcOrd="2" destOrd="0" parTransId="{E6DA0E18-3D00-420A-9907-A82F2D2E7F38}" sibTransId="{9DE4BE2C-D1C7-42F1-80DF-B430F7FB9034}"/>
    <dgm:cxn modelId="{20EA57C9-AB5E-4BD9-B418-D196D17233ED}" type="presParOf" srcId="{29BA4A98-C7EF-4EBF-B813-29646997C279}" destId="{33EF3D96-2510-474D-AFBF-3EF8FE6C21B1}" srcOrd="0" destOrd="0" presId="urn:microsoft.com/office/officeart/2018/5/layout/CenteredIconLabelDescriptionList"/>
    <dgm:cxn modelId="{ED2C5A61-87A8-4115-B6D4-CC948F630616}" type="presParOf" srcId="{33EF3D96-2510-474D-AFBF-3EF8FE6C21B1}" destId="{BF917E12-EF7F-4E2F-8A37-1151EC34C6D7}" srcOrd="0" destOrd="0" presId="urn:microsoft.com/office/officeart/2018/5/layout/CenteredIconLabelDescriptionList"/>
    <dgm:cxn modelId="{F1E046B9-195B-4975-B4E7-DE8668C62EB2}" type="presParOf" srcId="{33EF3D96-2510-474D-AFBF-3EF8FE6C21B1}" destId="{602E6586-A792-4585-873B-70BFD6DA0EB8}" srcOrd="1" destOrd="0" presId="urn:microsoft.com/office/officeart/2018/5/layout/CenteredIconLabelDescriptionList"/>
    <dgm:cxn modelId="{B0BDE9D1-4DD5-4ED7-A3D4-33DBEAEE4D19}" type="presParOf" srcId="{33EF3D96-2510-474D-AFBF-3EF8FE6C21B1}" destId="{591BBF73-9BAC-44FE-BBFA-02DC37A35868}" srcOrd="2" destOrd="0" presId="urn:microsoft.com/office/officeart/2018/5/layout/CenteredIconLabelDescriptionList"/>
    <dgm:cxn modelId="{A78D6EE2-754C-4444-BCDD-C5FE3DA49D52}" type="presParOf" srcId="{33EF3D96-2510-474D-AFBF-3EF8FE6C21B1}" destId="{74C59876-45AC-4C8B-9229-3DDE0CAFF2CF}" srcOrd="3" destOrd="0" presId="urn:microsoft.com/office/officeart/2018/5/layout/CenteredIconLabelDescriptionList"/>
    <dgm:cxn modelId="{FB252D18-13AB-4077-9E16-6B7022E89130}" type="presParOf" srcId="{33EF3D96-2510-474D-AFBF-3EF8FE6C21B1}" destId="{E52C7432-8E04-4EDC-9149-F81DE89BF3A0}" srcOrd="4" destOrd="0" presId="urn:microsoft.com/office/officeart/2018/5/layout/CenteredIconLabelDescriptionList"/>
    <dgm:cxn modelId="{9CE24FF5-98A1-4044-A441-9963347EFD2E}" type="presParOf" srcId="{29BA4A98-C7EF-4EBF-B813-29646997C279}" destId="{498B8CA3-F8FF-45C1-8226-DF96742E33DE}" srcOrd="1" destOrd="0" presId="urn:microsoft.com/office/officeart/2018/5/layout/CenteredIconLabelDescriptionList"/>
    <dgm:cxn modelId="{2FA53758-ED13-421F-B2F2-E3946092FB9F}" type="presParOf" srcId="{29BA4A98-C7EF-4EBF-B813-29646997C279}" destId="{350C6F2A-7741-4276-A47C-581F5511DAC5}" srcOrd="2" destOrd="0" presId="urn:microsoft.com/office/officeart/2018/5/layout/CenteredIconLabelDescriptionList"/>
    <dgm:cxn modelId="{CFC8B288-9280-48B1-930E-D79EB9F94226}" type="presParOf" srcId="{350C6F2A-7741-4276-A47C-581F5511DAC5}" destId="{307EC69D-54B5-4253-9CBE-583F1E139947}" srcOrd="0" destOrd="0" presId="urn:microsoft.com/office/officeart/2018/5/layout/CenteredIconLabelDescriptionList"/>
    <dgm:cxn modelId="{0FA12CC7-312F-4090-8121-AF9F31605578}" type="presParOf" srcId="{350C6F2A-7741-4276-A47C-581F5511DAC5}" destId="{52E8B49A-505B-458B-8B13-AA97DC50131C}" srcOrd="1" destOrd="0" presId="urn:microsoft.com/office/officeart/2018/5/layout/CenteredIconLabelDescriptionList"/>
    <dgm:cxn modelId="{E0F8B19F-7BC6-40D2-88A1-F4369C8A6BA7}" type="presParOf" srcId="{350C6F2A-7741-4276-A47C-581F5511DAC5}" destId="{0C900934-0FF3-4FE9-B7A2-0C320F16C243}" srcOrd="2" destOrd="0" presId="urn:microsoft.com/office/officeart/2018/5/layout/CenteredIconLabelDescriptionList"/>
    <dgm:cxn modelId="{D60D7520-5ABF-45CB-A915-B860924C28DD}" type="presParOf" srcId="{350C6F2A-7741-4276-A47C-581F5511DAC5}" destId="{77F6796D-C4FF-4068-94A6-D587B799942E}" srcOrd="3" destOrd="0" presId="urn:microsoft.com/office/officeart/2018/5/layout/CenteredIconLabelDescriptionList"/>
    <dgm:cxn modelId="{3E8365E6-1273-42A6-8EDC-E47709617B66}" type="presParOf" srcId="{350C6F2A-7741-4276-A47C-581F5511DAC5}" destId="{E884B9CB-E5B9-4BFE-86B8-FC44520DF177}" srcOrd="4" destOrd="0" presId="urn:microsoft.com/office/officeart/2018/5/layout/CenteredIconLabelDescriptionList"/>
    <dgm:cxn modelId="{51BF7153-71EC-4D07-9EF0-ADBAB70621D6}" type="presParOf" srcId="{29BA4A98-C7EF-4EBF-B813-29646997C279}" destId="{672501A6-7DB6-4706-A530-3A040608F32C}" srcOrd="3" destOrd="0" presId="urn:microsoft.com/office/officeart/2018/5/layout/CenteredIconLabelDescriptionList"/>
    <dgm:cxn modelId="{5A92B4C2-E176-4FB8-B59C-AC783AB582ED}" type="presParOf" srcId="{29BA4A98-C7EF-4EBF-B813-29646997C279}" destId="{71350F86-055B-49E7-B525-B446D57B3C5C}" srcOrd="4" destOrd="0" presId="urn:microsoft.com/office/officeart/2018/5/layout/CenteredIconLabelDescriptionList"/>
    <dgm:cxn modelId="{34EA30E6-ABB6-4B43-84B3-299A04007473}" type="presParOf" srcId="{71350F86-055B-49E7-B525-B446D57B3C5C}" destId="{D8362C7E-AE40-47BB-B5EB-6AE67028DF3B}" srcOrd="0" destOrd="0" presId="urn:microsoft.com/office/officeart/2018/5/layout/CenteredIconLabelDescriptionList"/>
    <dgm:cxn modelId="{D96342D5-D94A-4EAA-8BB3-EC6B9D4F0E92}" type="presParOf" srcId="{71350F86-055B-49E7-B525-B446D57B3C5C}" destId="{34F415AF-3415-434B-8876-F4B280365B5D}" srcOrd="1" destOrd="0" presId="urn:microsoft.com/office/officeart/2018/5/layout/CenteredIconLabelDescriptionList"/>
    <dgm:cxn modelId="{9C7BCA42-C23C-4DDD-97C8-F0CDDBBA7F04}" type="presParOf" srcId="{71350F86-055B-49E7-B525-B446D57B3C5C}" destId="{CE2138F2-A107-489F-95EB-A81EB89E0126}" srcOrd="2" destOrd="0" presId="urn:microsoft.com/office/officeart/2018/5/layout/CenteredIconLabelDescriptionList"/>
    <dgm:cxn modelId="{388A859D-1F4D-4AFE-8401-743DA1F9928D}" type="presParOf" srcId="{71350F86-055B-49E7-B525-B446D57B3C5C}" destId="{C4758799-7669-49BE-ADE8-25F95701BB8B}" srcOrd="3" destOrd="0" presId="urn:microsoft.com/office/officeart/2018/5/layout/CenteredIconLabelDescriptionList"/>
    <dgm:cxn modelId="{8B15AB4E-8235-4CBC-BB7A-811522CF5E96}" type="presParOf" srcId="{71350F86-055B-49E7-B525-B446D57B3C5C}" destId="{C0877FF3-D8ED-4297-8B44-6E6B59B0B7C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2A38B5-22FD-41AD-9168-C7B46182B2E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A57B2B-A6C4-4927-B17E-DDF3A7E7D4C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Insights:</a:t>
          </a:r>
        </a:p>
      </dgm:t>
    </dgm:pt>
    <dgm:pt modelId="{432B2365-5DB9-4D0A-BD49-38CB74324789}" type="parTrans" cxnId="{2800DD30-BF46-421F-96F1-BA275AF88A7B}">
      <dgm:prSet/>
      <dgm:spPr/>
      <dgm:t>
        <a:bodyPr/>
        <a:lstStyle/>
        <a:p>
          <a:endParaRPr lang="en-US"/>
        </a:p>
      </dgm:t>
    </dgm:pt>
    <dgm:pt modelId="{9966A1F8-BE96-48D8-9DDE-B31CF982E03C}" type="sibTrans" cxnId="{2800DD30-BF46-421F-96F1-BA275AF88A7B}">
      <dgm:prSet/>
      <dgm:spPr/>
      <dgm:t>
        <a:bodyPr/>
        <a:lstStyle/>
        <a:p>
          <a:endParaRPr lang="en-US"/>
        </a:p>
      </dgm:t>
    </dgm:pt>
    <dgm:pt modelId="{2E30EC2F-1184-482B-9448-2C3932CB0C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Promotions are more effective for Fast items and Fast stores.</a:t>
          </a:r>
        </a:p>
      </dgm:t>
    </dgm:pt>
    <dgm:pt modelId="{F533DB58-9B12-4220-8C2E-D23824796978}" type="parTrans" cxnId="{DCBFAB19-97E5-46EB-A0F6-BD34458B7FDE}">
      <dgm:prSet/>
      <dgm:spPr/>
      <dgm:t>
        <a:bodyPr/>
        <a:lstStyle/>
        <a:p>
          <a:endParaRPr lang="en-US"/>
        </a:p>
      </dgm:t>
    </dgm:pt>
    <dgm:pt modelId="{2DB98132-5FB1-40C3-838E-7F5E0C17BDBB}" type="sibTrans" cxnId="{DCBFAB19-97E5-46EB-A0F6-BD34458B7FDE}">
      <dgm:prSet/>
      <dgm:spPr/>
      <dgm:t>
        <a:bodyPr/>
        <a:lstStyle/>
        <a:p>
          <a:endParaRPr lang="en-US"/>
        </a:p>
      </dgm:t>
    </dgm:pt>
    <dgm:pt modelId="{1EBAC41E-9DDC-4F09-8EFE-5790752F1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Slow items and stores show more varied responses.</a:t>
          </a:r>
        </a:p>
      </dgm:t>
    </dgm:pt>
    <dgm:pt modelId="{C2F5B749-06E2-4047-AE6E-FFF4C0E50A17}" type="parTrans" cxnId="{A48B7EAF-DCC1-40DF-BC23-0928474A7AF7}">
      <dgm:prSet/>
      <dgm:spPr/>
      <dgm:t>
        <a:bodyPr/>
        <a:lstStyle/>
        <a:p>
          <a:endParaRPr lang="en-US"/>
        </a:p>
      </dgm:t>
    </dgm:pt>
    <dgm:pt modelId="{D64C6DE5-944F-4007-A38E-AD7B742FF13D}" type="sibTrans" cxnId="{A48B7EAF-DCC1-40DF-BC23-0928474A7AF7}">
      <dgm:prSet/>
      <dgm:spPr/>
      <dgm:t>
        <a:bodyPr/>
        <a:lstStyle/>
        <a:p>
          <a:endParaRPr lang="en-US"/>
        </a:p>
      </dgm:t>
    </dgm:pt>
    <dgm:pt modelId="{BDA6E4E2-05A8-4120-A216-951DDBCB91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Return rates tend to increase post-promotion.</a:t>
          </a:r>
        </a:p>
      </dgm:t>
    </dgm:pt>
    <dgm:pt modelId="{254CAD21-E12D-486E-8F40-9D87A8EB3D50}" type="parTrans" cxnId="{963E5C4F-EEA1-471F-89D9-352536B4946E}">
      <dgm:prSet/>
      <dgm:spPr/>
      <dgm:t>
        <a:bodyPr/>
        <a:lstStyle/>
        <a:p>
          <a:endParaRPr lang="en-US"/>
        </a:p>
      </dgm:t>
    </dgm:pt>
    <dgm:pt modelId="{B05F1A73-FA4C-4942-866B-097B73E37D7B}" type="sibTrans" cxnId="{963E5C4F-EEA1-471F-89D9-352536B4946E}">
      <dgm:prSet/>
      <dgm:spPr/>
      <dgm:t>
        <a:bodyPr/>
        <a:lstStyle/>
        <a:p>
          <a:endParaRPr lang="en-US"/>
        </a:p>
      </dgm:t>
    </dgm:pt>
    <dgm:pt modelId="{9FF5C012-D637-496F-9EFE-A83FF6A1BB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Recommendations:</a:t>
          </a:r>
        </a:p>
      </dgm:t>
    </dgm:pt>
    <dgm:pt modelId="{2DB9FB31-CF5B-4FB4-8945-3E6188D54C6C}" type="parTrans" cxnId="{1DD19A41-D816-445D-9D4F-89159AAAC706}">
      <dgm:prSet/>
      <dgm:spPr/>
      <dgm:t>
        <a:bodyPr/>
        <a:lstStyle/>
        <a:p>
          <a:endParaRPr lang="en-US"/>
        </a:p>
      </dgm:t>
    </dgm:pt>
    <dgm:pt modelId="{0375276F-DCD1-4CBB-A71B-95D73EFD6544}" type="sibTrans" cxnId="{1DD19A41-D816-445D-9D4F-89159AAAC706}">
      <dgm:prSet/>
      <dgm:spPr/>
      <dgm:t>
        <a:bodyPr/>
        <a:lstStyle/>
        <a:p>
          <a:endParaRPr lang="en-US"/>
        </a:p>
      </dgm:t>
    </dgm:pt>
    <dgm:pt modelId="{65CB6386-812A-4B9C-89AB-1F582E744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Tailored promotion strategies for Fast vs. Slow products.</a:t>
          </a:r>
        </a:p>
      </dgm:t>
    </dgm:pt>
    <dgm:pt modelId="{AB9120FF-96B2-47F8-A817-C99D38740358}" type="parTrans" cxnId="{0DB956F3-AC32-4A61-A91B-C03745102E02}">
      <dgm:prSet/>
      <dgm:spPr/>
      <dgm:t>
        <a:bodyPr/>
        <a:lstStyle/>
        <a:p>
          <a:endParaRPr lang="en-US"/>
        </a:p>
      </dgm:t>
    </dgm:pt>
    <dgm:pt modelId="{5628E7BC-EE78-4CC2-AF25-549317278989}" type="sibTrans" cxnId="{0DB956F3-AC32-4A61-A91B-C03745102E02}">
      <dgm:prSet/>
      <dgm:spPr/>
      <dgm:t>
        <a:bodyPr/>
        <a:lstStyle/>
        <a:p>
          <a:endParaRPr lang="en-US"/>
        </a:p>
      </dgm:t>
    </dgm:pt>
    <dgm:pt modelId="{ADF954FE-D9DA-4784-96D5-668739AE33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Store-specific promotion optimizations.</a:t>
          </a:r>
        </a:p>
      </dgm:t>
    </dgm:pt>
    <dgm:pt modelId="{2BEB5D1F-7462-4758-BDF4-2F76977B4F67}" type="parTrans" cxnId="{951A1722-F0B1-46D8-B8AE-D1806F78130B}">
      <dgm:prSet/>
      <dgm:spPr/>
      <dgm:t>
        <a:bodyPr/>
        <a:lstStyle/>
        <a:p>
          <a:endParaRPr lang="en-US"/>
        </a:p>
      </dgm:t>
    </dgm:pt>
    <dgm:pt modelId="{9BD5C4C0-EB80-4258-B995-6FE6EA4E2083}" type="sibTrans" cxnId="{951A1722-F0B1-46D8-B8AE-D1806F78130B}">
      <dgm:prSet/>
      <dgm:spPr/>
      <dgm:t>
        <a:bodyPr/>
        <a:lstStyle/>
        <a:p>
          <a:endParaRPr lang="en-US"/>
        </a:p>
      </dgm:t>
    </dgm:pt>
    <dgm:pt modelId="{396DBCC3-95D9-4C60-8F68-9F55159944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E0E0E"/>
              </a:solidFill>
              <a:effectLst/>
              <a:latin typeface=".SF NS"/>
            </a:rPr>
            <a:t>Consider stricter return policies or better product descriptions during promotional periods.</a:t>
          </a:r>
          <a:endParaRPr lang="en-US" dirty="0"/>
        </a:p>
      </dgm:t>
    </dgm:pt>
    <dgm:pt modelId="{EFDE1C56-C022-4253-96CB-27BE38D8BA7C}" type="parTrans" cxnId="{C92657E5-6A1C-4889-A3D6-1CA6ECED1DBE}">
      <dgm:prSet/>
      <dgm:spPr/>
      <dgm:t>
        <a:bodyPr/>
        <a:lstStyle/>
        <a:p>
          <a:endParaRPr lang="en-US"/>
        </a:p>
      </dgm:t>
    </dgm:pt>
    <dgm:pt modelId="{2F51415B-C856-400F-AF48-D656E5542C97}" type="sibTrans" cxnId="{C92657E5-6A1C-4889-A3D6-1CA6ECED1DBE}">
      <dgm:prSet/>
      <dgm:spPr/>
      <dgm:t>
        <a:bodyPr/>
        <a:lstStyle/>
        <a:p>
          <a:endParaRPr lang="en-US"/>
        </a:p>
      </dgm:t>
    </dgm:pt>
    <dgm:pt modelId="{5D4B2B95-6A93-4254-A20F-31C99F3FA0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Conclusion: </a:t>
          </a:r>
        </a:p>
      </dgm:t>
    </dgm:pt>
    <dgm:pt modelId="{03AC436C-7256-48D0-909B-8D0A6DEEAAA6}" type="parTrans" cxnId="{76303445-77AE-49F1-8669-1E26A62AB554}">
      <dgm:prSet/>
      <dgm:spPr/>
      <dgm:t>
        <a:bodyPr/>
        <a:lstStyle/>
        <a:p>
          <a:endParaRPr lang="en-US"/>
        </a:p>
      </dgm:t>
    </dgm:pt>
    <dgm:pt modelId="{ABBC8B32-0A70-4E79-B16B-9C36C94A5BCE}" type="sibTrans" cxnId="{76303445-77AE-49F1-8669-1E26A62AB554}">
      <dgm:prSet/>
      <dgm:spPr/>
      <dgm:t>
        <a:bodyPr/>
        <a:lstStyle/>
        <a:p>
          <a:endParaRPr lang="en-US"/>
        </a:p>
      </dgm:t>
    </dgm:pt>
    <dgm:pt modelId="{D3016E2D-3D97-41FB-88B7-6CAFD232D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Promotions drive short-term sales increases, but strategies must be refined for long-term success.</a:t>
          </a:r>
        </a:p>
      </dgm:t>
    </dgm:pt>
    <dgm:pt modelId="{BB27C2BB-E2B7-485F-BAA1-BAC89CF88AC6}" type="parTrans" cxnId="{396360C6-6132-43F8-B8D6-F35D2366868A}">
      <dgm:prSet/>
      <dgm:spPr/>
      <dgm:t>
        <a:bodyPr/>
        <a:lstStyle/>
        <a:p>
          <a:endParaRPr lang="en-US"/>
        </a:p>
      </dgm:t>
    </dgm:pt>
    <dgm:pt modelId="{AABD4A88-F0C7-4EBC-ABE5-F418DEB8F9C5}" type="sibTrans" cxnId="{396360C6-6132-43F8-B8D6-F35D2366868A}">
      <dgm:prSet/>
      <dgm:spPr/>
      <dgm:t>
        <a:bodyPr/>
        <a:lstStyle/>
        <a:p>
          <a:endParaRPr lang="en-US"/>
        </a:p>
      </dgm:t>
    </dgm:pt>
    <dgm:pt modelId="{738B5C0D-AF93-4A2E-AED5-6067627ECFD8}" type="pres">
      <dgm:prSet presAssocID="{B32A38B5-22FD-41AD-9168-C7B46182B2E0}" presName="root" presStyleCnt="0">
        <dgm:presLayoutVars>
          <dgm:dir/>
          <dgm:resizeHandles val="exact"/>
        </dgm:presLayoutVars>
      </dgm:prSet>
      <dgm:spPr/>
    </dgm:pt>
    <dgm:pt modelId="{B35988F6-3508-4C58-8AF0-5C6D9AA4BE64}" type="pres">
      <dgm:prSet presAssocID="{A5A57B2B-A6C4-4927-B17E-DDF3A7E7D4C2}" presName="compNode" presStyleCnt="0"/>
      <dgm:spPr/>
    </dgm:pt>
    <dgm:pt modelId="{04A5E1CB-AABD-4F28-B9F0-D92C98997843}" type="pres">
      <dgm:prSet presAssocID="{A5A57B2B-A6C4-4927-B17E-DDF3A7E7D4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48079C40-6E12-4DE1-B487-5FB0D8D6D57E}" type="pres">
      <dgm:prSet presAssocID="{A5A57B2B-A6C4-4927-B17E-DDF3A7E7D4C2}" presName="iconSpace" presStyleCnt="0"/>
      <dgm:spPr/>
    </dgm:pt>
    <dgm:pt modelId="{1E4026CA-2949-459B-A096-A8204479F5D2}" type="pres">
      <dgm:prSet presAssocID="{A5A57B2B-A6C4-4927-B17E-DDF3A7E7D4C2}" presName="parTx" presStyleLbl="revTx" presStyleIdx="0" presStyleCnt="6">
        <dgm:presLayoutVars>
          <dgm:chMax val="0"/>
          <dgm:chPref val="0"/>
        </dgm:presLayoutVars>
      </dgm:prSet>
      <dgm:spPr/>
    </dgm:pt>
    <dgm:pt modelId="{9D32EF49-C3A3-4C7F-8B5B-191E8F757BA2}" type="pres">
      <dgm:prSet presAssocID="{A5A57B2B-A6C4-4927-B17E-DDF3A7E7D4C2}" presName="txSpace" presStyleCnt="0"/>
      <dgm:spPr/>
    </dgm:pt>
    <dgm:pt modelId="{2AD4AFC9-038F-4205-8430-3DF00CAFE0E9}" type="pres">
      <dgm:prSet presAssocID="{A5A57B2B-A6C4-4927-B17E-DDF3A7E7D4C2}" presName="desTx" presStyleLbl="revTx" presStyleIdx="1" presStyleCnt="6">
        <dgm:presLayoutVars/>
      </dgm:prSet>
      <dgm:spPr/>
    </dgm:pt>
    <dgm:pt modelId="{91419ECB-1C69-4D03-B215-7C6532EC6FAD}" type="pres">
      <dgm:prSet presAssocID="{9966A1F8-BE96-48D8-9DDE-B31CF982E03C}" presName="sibTrans" presStyleCnt="0"/>
      <dgm:spPr/>
    </dgm:pt>
    <dgm:pt modelId="{0F9FCE59-83C0-4620-8DFE-6553668172D7}" type="pres">
      <dgm:prSet presAssocID="{9FF5C012-D637-496F-9EFE-A83FF6A1BB40}" presName="compNode" presStyleCnt="0"/>
      <dgm:spPr/>
    </dgm:pt>
    <dgm:pt modelId="{D37F3CFE-14FA-42A6-8428-D7188E7F323D}" type="pres">
      <dgm:prSet presAssocID="{9FF5C012-D637-496F-9EFE-A83FF6A1BB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64147B0-07E3-4A95-B319-3006B8B59D0D}" type="pres">
      <dgm:prSet presAssocID="{9FF5C012-D637-496F-9EFE-A83FF6A1BB40}" presName="iconSpace" presStyleCnt="0"/>
      <dgm:spPr/>
    </dgm:pt>
    <dgm:pt modelId="{73811AD8-85C3-4187-86CD-2292055EE690}" type="pres">
      <dgm:prSet presAssocID="{9FF5C012-D637-496F-9EFE-A83FF6A1BB40}" presName="parTx" presStyleLbl="revTx" presStyleIdx="2" presStyleCnt="6">
        <dgm:presLayoutVars>
          <dgm:chMax val="0"/>
          <dgm:chPref val="0"/>
        </dgm:presLayoutVars>
      </dgm:prSet>
      <dgm:spPr/>
    </dgm:pt>
    <dgm:pt modelId="{A6F0AAF7-D4CC-4F78-B44E-9747DB21E67B}" type="pres">
      <dgm:prSet presAssocID="{9FF5C012-D637-496F-9EFE-A83FF6A1BB40}" presName="txSpace" presStyleCnt="0"/>
      <dgm:spPr/>
    </dgm:pt>
    <dgm:pt modelId="{02465B0E-0216-45AF-A5A2-F5B64BF41990}" type="pres">
      <dgm:prSet presAssocID="{9FF5C012-D637-496F-9EFE-A83FF6A1BB40}" presName="desTx" presStyleLbl="revTx" presStyleIdx="3" presStyleCnt="6">
        <dgm:presLayoutVars/>
      </dgm:prSet>
      <dgm:spPr/>
    </dgm:pt>
    <dgm:pt modelId="{B54AE3C2-F098-4466-9D33-B928CD628CEB}" type="pres">
      <dgm:prSet presAssocID="{0375276F-DCD1-4CBB-A71B-95D73EFD6544}" presName="sibTrans" presStyleCnt="0"/>
      <dgm:spPr/>
    </dgm:pt>
    <dgm:pt modelId="{4BB20E6A-1CF9-4840-B3DA-46408AFB7AAF}" type="pres">
      <dgm:prSet presAssocID="{5D4B2B95-6A93-4254-A20F-31C99F3FA010}" presName="compNode" presStyleCnt="0"/>
      <dgm:spPr/>
    </dgm:pt>
    <dgm:pt modelId="{4858A357-1B95-42FC-A951-483D29251BD7}" type="pres">
      <dgm:prSet presAssocID="{5D4B2B95-6A93-4254-A20F-31C99F3FA0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AAAA930-66D5-4CF8-8DAE-42F227B40E49}" type="pres">
      <dgm:prSet presAssocID="{5D4B2B95-6A93-4254-A20F-31C99F3FA010}" presName="iconSpace" presStyleCnt="0"/>
      <dgm:spPr/>
    </dgm:pt>
    <dgm:pt modelId="{32C900FC-B3A7-4D0D-9341-2A41C3727475}" type="pres">
      <dgm:prSet presAssocID="{5D4B2B95-6A93-4254-A20F-31C99F3FA010}" presName="parTx" presStyleLbl="revTx" presStyleIdx="4" presStyleCnt="6">
        <dgm:presLayoutVars>
          <dgm:chMax val="0"/>
          <dgm:chPref val="0"/>
        </dgm:presLayoutVars>
      </dgm:prSet>
      <dgm:spPr/>
    </dgm:pt>
    <dgm:pt modelId="{B55CD48B-17B1-4282-A3FC-40BEA768D8E5}" type="pres">
      <dgm:prSet presAssocID="{5D4B2B95-6A93-4254-A20F-31C99F3FA010}" presName="txSpace" presStyleCnt="0"/>
      <dgm:spPr/>
    </dgm:pt>
    <dgm:pt modelId="{7E28049C-62F8-40B9-8955-776073151F69}" type="pres">
      <dgm:prSet presAssocID="{5D4B2B95-6A93-4254-A20F-31C99F3FA010}" presName="desTx" presStyleLbl="revTx" presStyleIdx="5" presStyleCnt="6">
        <dgm:presLayoutVars/>
      </dgm:prSet>
      <dgm:spPr/>
    </dgm:pt>
  </dgm:ptLst>
  <dgm:cxnLst>
    <dgm:cxn modelId="{688C4F14-8BE2-415D-B40A-EB5ABE2509A8}" type="presOf" srcId="{5D4B2B95-6A93-4254-A20F-31C99F3FA010}" destId="{32C900FC-B3A7-4D0D-9341-2A41C3727475}" srcOrd="0" destOrd="0" presId="urn:microsoft.com/office/officeart/2018/2/layout/IconLabelDescriptionList"/>
    <dgm:cxn modelId="{29732618-1F28-4406-A622-B05B917EFB4C}" type="presOf" srcId="{A5A57B2B-A6C4-4927-B17E-DDF3A7E7D4C2}" destId="{1E4026CA-2949-459B-A096-A8204479F5D2}" srcOrd="0" destOrd="0" presId="urn:microsoft.com/office/officeart/2018/2/layout/IconLabelDescriptionList"/>
    <dgm:cxn modelId="{DCBFAB19-97E5-46EB-A0F6-BD34458B7FDE}" srcId="{A5A57B2B-A6C4-4927-B17E-DDF3A7E7D4C2}" destId="{2E30EC2F-1184-482B-9448-2C3932CB0CAD}" srcOrd="0" destOrd="0" parTransId="{F533DB58-9B12-4220-8C2E-D23824796978}" sibTransId="{2DB98132-5FB1-40C3-838E-7F5E0C17BDBB}"/>
    <dgm:cxn modelId="{951A1722-F0B1-46D8-B8AE-D1806F78130B}" srcId="{9FF5C012-D637-496F-9EFE-A83FF6A1BB40}" destId="{ADF954FE-D9DA-4784-96D5-668739AE330D}" srcOrd="1" destOrd="0" parTransId="{2BEB5D1F-7462-4758-BDF4-2F76977B4F67}" sibTransId="{9BD5C4C0-EB80-4258-B995-6FE6EA4E2083}"/>
    <dgm:cxn modelId="{AE559C30-F601-4D1B-B441-174A782F7134}" type="presOf" srcId="{2E30EC2F-1184-482B-9448-2C3932CB0CAD}" destId="{2AD4AFC9-038F-4205-8430-3DF00CAFE0E9}" srcOrd="0" destOrd="0" presId="urn:microsoft.com/office/officeart/2018/2/layout/IconLabelDescriptionList"/>
    <dgm:cxn modelId="{2800DD30-BF46-421F-96F1-BA275AF88A7B}" srcId="{B32A38B5-22FD-41AD-9168-C7B46182B2E0}" destId="{A5A57B2B-A6C4-4927-B17E-DDF3A7E7D4C2}" srcOrd="0" destOrd="0" parTransId="{432B2365-5DB9-4D0A-BD49-38CB74324789}" sibTransId="{9966A1F8-BE96-48D8-9DDE-B31CF982E03C}"/>
    <dgm:cxn modelId="{DAF7AE3D-E885-4A50-8FFE-6FF7677BC230}" type="presOf" srcId="{B32A38B5-22FD-41AD-9168-C7B46182B2E0}" destId="{738B5C0D-AF93-4A2E-AED5-6067627ECFD8}" srcOrd="0" destOrd="0" presId="urn:microsoft.com/office/officeart/2018/2/layout/IconLabelDescriptionList"/>
    <dgm:cxn modelId="{1DD19A41-D816-445D-9D4F-89159AAAC706}" srcId="{B32A38B5-22FD-41AD-9168-C7B46182B2E0}" destId="{9FF5C012-D637-496F-9EFE-A83FF6A1BB40}" srcOrd="1" destOrd="0" parTransId="{2DB9FB31-CF5B-4FB4-8945-3E6188D54C6C}" sibTransId="{0375276F-DCD1-4CBB-A71B-95D73EFD6544}"/>
    <dgm:cxn modelId="{76303445-77AE-49F1-8669-1E26A62AB554}" srcId="{B32A38B5-22FD-41AD-9168-C7B46182B2E0}" destId="{5D4B2B95-6A93-4254-A20F-31C99F3FA010}" srcOrd="2" destOrd="0" parTransId="{03AC436C-7256-48D0-909B-8D0A6DEEAAA6}" sibTransId="{ABBC8B32-0A70-4E79-B16B-9C36C94A5BCE}"/>
    <dgm:cxn modelId="{1242CC4C-41E6-4371-AB4B-48205E6E636C}" type="presOf" srcId="{D3016E2D-3D97-41FB-88B7-6CAFD232D45E}" destId="{7E28049C-62F8-40B9-8955-776073151F69}" srcOrd="0" destOrd="0" presId="urn:microsoft.com/office/officeart/2018/2/layout/IconLabelDescriptionList"/>
    <dgm:cxn modelId="{963E5C4F-EEA1-471F-89D9-352536B4946E}" srcId="{A5A57B2B-A6C4-4927-B17E-DDF3A7E7D4C2}" destId="{BDA6E4E2-05A8-4120-A216-951DDBCB9145}" srcOrd="2" destOrd="0" parTransId="{254CAD21-E12D-486E-8F40-9D87A8EB3D50}" sibTransId="{B05F1A73-FA4C-4942-866B-097B73E37D7B}"/>
    <dgm:cxn modelId="{5153BB68-47D2-43C2-9F3A-D0A16A43A65A}" type="presOf" srcId="{65CB6386-812A-4B9C-89AB-1F582E744FF0}" destId="{02465B0E-0216-45AF-A5A2-F5B64BF41990}" srcOrd="0" destOrd="0" presId="urn:microsoft.com/office/officeart/2018/2/layout/IconLabelDescriptionList"/>
    <dgm:cxn modelId="{C9530A9B-E885-4BD5-8090-B2AB614C8D64}" type="presOf" srcId="{BDA6E4E2-05A8-4120-A216-951DDBCB9145}" destId="{2AD4AFC9-038F-4205-8430-3DF00CAFE0E9}" srcOrd="0" destOrd="2" presId="urn:microsoft.com/office/officeart/2018/2/layout/IconLabelDescriptionList"/>
    <dgm:cxn modelId="{809CFFA1-A929-4CAD-B454-BB7B4D003C3C}" type="presOf" srcId="{1EBAC41E-9DDC-4F09-8EFE-5790752F144C}" destId="{2AD4AFC9-038F-4205-8430-3DF00CAFE0E9}" srcOrd="0" destOrd="1" presId="urn:microsoft.com/office/officeart/2018/2/layout/IconLabelDescriptionList"/>
    <dgm:cxn modelId="{A48B7EAF-DCC1-40DF-BC23-0928474A7AF7}" srcId="{A5A57B2B-A6C4-4927-B17E-DDF3A7E7D4C2}" destId="{1EBAC41E-9DDC-4F09-8EFE-5790752F144C}" srcOrd="1" destOrd="0" parTransId="{C2F5B749-06E2-4047-AE6E-FFF4C0E50A17}" sibTransId="{D64C6DE5-944F-4007-A38E-AD7B742FF13D}"/>
    <dgm:cxn modelId="{4383F7B0-05AF-45C7-9D68-24E817342165}" type="presOf" srcId="{9FF5C012-D637-496F-9EFE-A83FF6A1BB40}" destId="{73811AD8-85C3-4187-86CD-2292055EE690}" srcOrd="0" destOrd="0" presId="urn:microsoft.com/office/officeart/2018/2/layout/IconLabelDescriptionList"/>
    <dgm:cxn modelId="{396360C6-6132-43F8-B8D6-F35D2366868A}" srcId="{5D4B2B95-6A93-4254-A20F-31C99F3FA010}" destId="{D3016E2D-3D97-41FB-88B7-6CAFD232D45E}" srcOrd="0" destOrd="0" parTransId="{BB27C2BB-E2B7-485F-BAA1-BAC89CF88AC6}" sibTransId="{AABD4A88-F0C7-4EBC-ABE5-F418DEB8F9C5}"/>
    <dgm:cxn modelId="{D09E9AD1-B45D-45CB-ADA2-21E536434C0E}" type="presOf" srcId="{396DBCC3-95D9-4C60-8F68-9F55159944C8}" destId="{02465B0E-0216-45AF-A5A2-F5B64BF41990}" srcOrd="0" destOrd="2" presId="urn:microsoft.com/office/officeart/2018/2/layout/IconLabelDescriptionList"/>
    <dgm:cxn modelId="{5A4CA1DB-2356-43B8-9AC8-514FE08EEA72}" type="presOf" srcId="{ADF954FE-D9DA-4784-96D5-668739AE330D}" destId="{02465B0E-0216-45AF-A5A2-F5B64BF41990}" srcOrd="0" destOrd="1" presId="urn:microsoft.com/office/officeart/2018/2/layout/IconLabelDescriptionList"/>
    <dgm:cxn modelId="{C92657E5-6A1C-4889-A3D6-1CA6ECED1DBE}" srcId="{9FF5C012-D637-496F-9EFE-A83FF6A1BB40}" destId="{396DBCC3-95D9-4C60-8F68-9F55159944C8}" srcOrd="2" destOrd="0" parTransId="{EFDE1C56-C022-4253-96CB-27BE38D8BA7C}" sibTransId="{2F51415B-C856-400F-AF48-D656E5542C97}"/>
    <dgm:cxn modelId="{0DB956F3-AC32-4A61-A91B-C03745102E02}" srcId="{9FF5C012-D637-496F-9EFE-A83FF6A1BB40}" destId="{65CB6386-812A-4B9C-89AB-1F582E744FF0}" srcOrd="0" destOrd="0" parTransId="{AB9120FF-96B2-47F8-A817-C99D38740358}" sibTransId="{5628E7BC-EE78-4CC2-AF25-549317278989}"/>
    <dgm:cxn modelId="{E2A28015-8D1C-4B52-8D75-A70AF526D7B2}" type="presParOf" srcId="{738B5C0D-AF93-4A2E-AED5-6067627ECFD8}" destId="{B35988F6-3508-4C58-8AF0-5C6D9AA4BE64}" srcOrd="0" destOrd="0" presId="urn:microsoft.com/office/officeart/2018/2/layout/IconLabelDescriptionList"/>
    <dgm:cxn modelId="{08D6E19D-406C-45DC-825A-5E7723BF563F}" type="presParOf" srcId="{B35988F6-3508-4C58-8AF0-5C6D9AA4BE64}" destId="{04A5E1CB-AABD-4F28-B9F0-D92C98997843}" srcOrd="0" destOrd="0" presId="urn:microsoft.com/office/officeart/2018/2/layout/IconLabelDescriptionList"/>
    <dgm:cxn modelId="{EBF4732F-78E1-4D67-8764-4AD2F36AF06A}" type="presParOf" srcId="{B35988F6-3508-4C58-8AF0-5C6D9AA4BE64}" destId="{48079C40-6E12-4DE1-B487-5FB0D8D6D57E}" srcOrd="1" destOrd="0" presId="urn:microsoft.com/office/officeart/2018/2/layout/IconLabelDescriptionList"/>
    <dgm:cxn modelId="{A28C914C-6D5F-43E5-A5E6-FEBF46071802}" type="presParOf" srcId="{B35988F6-3508-4C58-8AF0-5C6D9AA4BE64}" destId="{1E4026CA-2949-459B-A096-A8204479F5D2}" srcOrd="2" destOrd="0" presId="urn:microsoft.com/office/officeart/2018/2/layout/IconLabelDescriptionList"/>
    <dgm:cxn modelId="{7047885C-27BC-4432-937C-48C601F63544}" type="presParOf" srcId="{B35988F6-3508-4C58-8AF0-5C6D9AA4BE64}" destId="{9D32EF49-C3A3-4C7F-8B5B-191E8F757BA2}" srcOrd="3" destOrd="0" presId="urn:microsoft.com/office/officeart/2018/2/layout/IconLabelDescriptionList"/>
    <dgm:cxn modelId="{7C3B7772-8F0F-4CDC-BE62-CD836F1A1749}" type="presParOf" srcId="{B35988F6-3508-4C58-8AF0-5C6D9AA4BE64}" destId="{2AD4AFC9-038F-4205-8430-3DF00CAFE0E9}" srcOrd="4" destOrd="0" presId="urn:microsoft.com/office/officeart/2018/2/layout/IconLabelDescriptionList"/>
    <dgm:cxn modelId="{FD9F3A8A-6B8C-4050-B637-8D4904E5C2A8}" type="presParOf" srcId="{738B5C0D-AF93-4A2E-AED5-6067627ECFD8}" destId="{91419ECB-1C69-4D03-B215-7C6532EC6FAD}" srcOrd="1" destOrd="0" presId="urn:microsoft.com/office/officeart/2018/2/layout/IconLabelDescriptionList"/>
    <dgm:cxn modelId="{516EEEC7-276A-4CD5-BB00-477BD544C1E4}" type="presParOf" srcId="{738B5C0D-AF93-4A2E-AED5-6067627ECFD8}" destId="{0F9FCE59-83C0-4620-8DFE-6553668172D7}" srcOrd="2" destOrd="0" presId="urn:microsoft.com/office/officeart/2018/2/layout/IconLabelDescriptionList"/>
    <dgm:cxn modelId="{20BC3353-A34F-496F-A9A7-EBA0D7B5CC43}" type="presParOf" srcId="{0F9FCE59-83C0-4620-8DFE-6553668172D7}" destId="{D37F3CFE-14FA-42A6-8428-D7188E7F323D}" srcOrd="0" destOrd="0" presId="urn:microsoft.com/office/officeart/2018/2/layout/IconLabelDescriptionList"/>
    <dgm:cxn modelId="{EA3F0334-ABEB-4823-8F47-06905A5F7780}" type="presParOf" srcId="{0F9FCE59-83C0-4620-8DFE-6553668172D7}" destId="{F64147B0-07E3-4A95-B319-3006B8B59D0D}" srcOrd="1" destOrd="0" presId="urn:microsoft.com/office/officeart/2018/2/layout/IconLabelDescriptionList"/>
    <dgm:cxn modelId="{C8C9E8DA-D96A-4C50-8176-57A3CDFAA5C4}" type="presParOf" srcId="{0F9FCE59-83C0-4620-8DFE-6553668172D7}" destId="{73811AD8-85C3-4187-86CD-2292055EE690}" srcOrd="2" destOrd="0" presId="urn:microsoft.com/office/officeart/2018/2/layout/IconLabelDescriptionList"/>
    <dgm:cxn modelId="{749A311F-5666-4B9A-856C-1205DC1B8EF5}" type="presParOf" srcId="{0F9FCE59-83C0-4620-8DFE-6553668172D7}" destId="{A6F0AAF7-D4CC-4F78-B44E-9747DB21E67B}" srcOrd="3" destOrd="0" presId="urn:microsoft.com/office/officeart/2018/2/layout/IconLabelDescriptionList"/>
    <dgm:cxn modelId="{F20DB8BC-CE55-4453-B6B7-41475D670ECD}" type="presParOf" srcId="{0F9FCE59-83C0-4620-8DFE-6553668172D7}" destId="{02465B0E-0216-45AF-A5A2-F5B64BF41990}" srcOrd="4" destOrd="0" presId="urn:microsoft.com/office/officeart/2018/2/layout/IconLabelDescriptionList"/>
    <dgm:cxn modelId="{6F1B72D2-6023-4DE7-9F3F-D3AEA8BAB03F}" type="presParOf" srcId="{738B5C0D-AF93-4A2E-AED5-6067627ECFD8}" destId="{B54AE3C2-F098-4466-9D33-B928CD628CEB}" srcOrd="3" destOrd="0" presId="urn:microsoft.com/office/officeart/2018/2/layout/IconLabelDescriptionList"/>
    <dgm:cxn modelId="{4E5A6496-BEE7-4BE4-8440-6F4CE146FF5B}" type="presParOf" srcId="{738B5C0D-AF93-4A2E-AED5-6067627ECFD8}" destId="{4BB20E6A-1CF9-4840-B3DA-46408AFB7AAF}" srcOrd="4" destOrd="0" presId="urn:microsoft.com/office/officeart/2018/2/layout/IconLabelDescriptionList"/>
    <dgm:cxn modelId="{7AA8E869-51C8-4E07-B9E3-65F06D53B95B}" type="presParOf" srcId="{4BB20E6A-1CF9-4840-B3DA-46408AFB7AAF}" destId="{4858A357-1B95-42FC-A951-483D29251BD7}" srcOrd="0" destOrd="0" presId="urn:microsoft.com/office/officeart/2018/2/layout/IconLabelDescriptionList"/>
    <dgm:cxn modelId="{B64F96F2-2031-41EB-911B-9721B22578DB}" type="presParOf" srcId="{4BB20E6A-1CF9-4840-B3DA-46408AFB7AAF}" destId="{4AAAA930-66D5-4CF8-8DAE-42F227B40E49}" srcOrd="1" destOrd="0" presId="urn:microsoft.com/office/officeart/2018/2/layout/IconLabelDescriptionList"/>
    <dgm:cxn modelId="{57878B06-1D2C-427D-A9BC-5C204025E81D}" type="presParOf" srcId="{4BB20E6A-1CF9-4840-B3DA-46408AFB7AAF}" destId="{32C900FC-B3A7-4D0D-9341-2A41C3727475}" srcOrd="2" destOrd="0" presId="urn:microsoft.com/office/officeart/2018/2/layout/IconLabelDescriptionList"/>
    <dgm:cxn modelId="{061F1733-224B-4619-B9EB-9916258B6594}" type="presParOf" srcId="{4BB20E6A-1CF9-4840-B3DA-46408AFB7AAF}" destId="{B55CD48B-17B1-4282-A3FC-40BEA768D8E5}" srcOrd="3" destOrd="0" presId="urn:microsoft.com/office/officeart/2018/2/layout/IconLabelDescriptionList"/>
    <dgm:cxn modelId="{9BB54E6C-2FF3-4543-AA11-A9E73BDF06E7}" type="presParOf" srcId="{4BB20E6A-1CF9-4840-B3DA-46408AFB7AAF}" destId="{7E28049C-62F8-40B9-8955-776073151F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17E12-EF7F-4E2F-8A37-1151EC34C6D7}">
      <dsp:nvSpPr>
        <dsp:cNvPr id="0" name=""/>
        <dsp:cNvSpPr/>
      </dsp:nvSpPr>
      <dsp:spPr>
        <a:xfrm>
          <a:off x="1020487" y="39924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BBF73-9BAC-44FE-BBFA-02DC37A35868}">
      <dsp:nvSpPr>
        <dsp:cNvPr id="0" name=""/>
        <dsp:cNvSpPr/>
      </dsp:nvSpPr>
      <dsp:spPr>
        <a:xfrm>
          <a:off x="393" y="165057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Objective</a:t>
          </a:r>
        </a:p>
      </dsp:txBody>
      <dsp:txXfrm>
        <a:off x="393" y="1650576"/>
        <a:ext cx="3138750" cy="470812"/>
      </dsp:txXfrm>
    </dsp:sp>
    <dsp:sp modelId="{E52C7432-8E04-4EDC-9149-F81DE89BF3A0}">
      <dsp:nvSpPr>
        <dsp:cNvPr id="0" name=""/>
        <dsp:cNvSpPr/>
      </dsp:nvSpPr>
      <dsp:spPr>
        <a:xfrm>
          <a:off x="393" y="2192446"/>
          <a:ext cx="3138750" cy="175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Measure the effects of promotions on sales performance across different stores and products for a retail company.</a:t>
          </a:r>
        </a:p>
      </dsp:txBody>
      <dsp:txXfrm>
        <a:off x="393" y="2192446"/>
        <a:ext cx="3138750" cy="1759650"/>
      </dsp:txXfrm>
    </dsp:sp>
    <dsp:sp modelId="{307EC69D-54B5-4253-9CBE-583F1E139947}">
      <dsp:nvSpPr>
        <dsp:cNvPr id="0" name=""/>
        <dsp:cNvSpPr/>
      </dsp:nvSpPr>
      <dsp:spPr>
        <a:xfrm>
          <a:off x="4708518" y="39924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00934-0FF3-4FE9-B7A2-0C320F16C243}">
      <dsp:nvSpPr>
        <dsp:cNvPr id="0" name=""/>
        <dsp:cNvSpPr/>
      </dsp:nvSpPr>
      <dsp:spPr>
        <a:xfrm>
          <a:off x="3688425" y="165057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Dataset Overview</a:t>
          </a:r>
        </a:p>
      </dsp:txBody>
      <dsp:txXfrm>
        <a:off x="3688425" y="1650576"/>
        <a:ext cx="3138750" cy="470812"/>
      </dsp:txXfrm>
    </dsp:sp>
    <dsp:sp modelId="{E884B9CB-E5B9-4BFE-86B8-FC44520DF177}">
      <dsp:nvSpPr>
        <dsp:cNvPr id="0" name=""/>
        <dsp:cNvSpPr/>
      </dsp:nvSpPr>
      <dsp:spPr>
        <a:xfrm>
          <a:off x="3688425" y="2192446"/>
          <a:ext cx="3138750" cy="175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Two sales datasets: before and after August 1, 2015.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Promotion schedule with six promotions.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Product group classification dataset.</a:t>
          </a:r>
        </a:p>
      </dsp:txBody>
      <dsp:txXfrm>
        <a:off x="3688425" y="2192446"/>
        <a:ext cx="3138750" cy="1759650"/>
      </dsp:txXfrm>
    </dsp:sp>
    <dsp:sp modelId="{D8362C7E-AE40-47BB-B5EB-6AE67028DF3B}">
      <dsp:nvSpPr>
        <dsp:cNvPr id="0" name=""/>
        <dsp:cNvSpPr/>
      </dsp:nvSpPr>
      <dsp:spPr>
        <a:xfrm>
          <a:off x="8396550" y="39924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138F2-A107-489F-95EB-A81EB89E0126}">
      <dsp:nvSpPr>
        <dsp:cNvPr id="0" name=""/>
        <dsp:cNvSpPr/>
      </dsp:nvSpPr>
      <dsp:spPr>
        <a:xfrm>
          <a:off x="7376456" y="165057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Methodology</a:t>
          </a:r>
        </a:p>
      </dsp:txBody>
      <dsp:txXfrm>
        <a:off x="7376456" y="1650576"/>
        <a:ext cx="3138750" cy="470812"/>
      </dsp:txXfrm>
    </dsp:sp>
    <dsp:sp modelId="{C0877FF3-D8ED-4297-8B44-6E6B59B0B7C9}">
      <dsp:nvSpPr>
        <dsp:cNvPr id="0" name=""/>
        <dsp:cNvSpPr/>
      </dsp:nvSpPr>
      <dsp:spPr>
        <a:xfrm>
          <a:off x="7376456" y="2192446"/>
          <a:ext cx="3138750" cy="175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Clustering of products and stores into Fast, Medium, and Slow categories using quantile-based separation.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Developed regression models to measure the impact of promotions.</a:t>
          </a:r>
        </a:p>
      </dsp:txBody>
      <dsp:txXfrm>
        <a:off x="7376456" y="2192446"/>
        <a:ext cx="3138750" cy="1759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5E1CB-AABD-4F28-B9F0-D92C98997843}">
      <dsp:nvSpPr>
        <dsp:cNvPr id="0" name=""/>
        <dsp:cNvSpPr/>
      </dsp:nvSpPr>
      <dsp:spPr>
        <a:xfrm>
          <a:off x="393" y="249954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026CA-2949-459B-A096-A8204479F5D2}">
      <dsp:nvSpPr>
        <dsp:cNvPr id="0" name=""/>
        <dsp:cNvSpPr/>
      </dsp:nvSpPr>
      <dsp:spPr>
        <a:xfrm>
          <a:off x="393" y="151412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Insights:</a:t>
          </a:r>
        </a:p>
      </dsp:txBody>
      <dsp:txXfrm>
        <a:off x="393" y="1514128"/>
        <a:ext cx="3138750" cy="470812"/>
      </dsp:txXfrm>
    </dsp:sp>
    <dsp:sp modelId="{2AD4AFC9-038F-4205-8430-3DF00CAFE0E9}">
      <dsp:nvSpPr>
        <dsp:cNvPr id="0" name=""/>
        <dsp:cNvSpPr/>
      </dsp:nvSpPr>
      <dsp:spPr>
        <a:xfrm>
          <a:off x="393" y="2061969"/>
          <a:ext cx="3138750" cy="2039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Promotions are more effective for Fast items and Fast stores.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Slow items and stores show more varied responses.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Return rates tend to increase post-promotion.</a:t>
          </a:r>
        </a:p>
      </dsp:txBody>
      <dsp:txXfrm>
        <a:off x="393" y="2061969"/>
        <a:ext cx="3138750" cy="2039413"/>
      </dsp:txXfrm>
    </dsp:sp>
    <dsp:sp modelId="{D37F3CFE-14FA-42A6-8428-D7188E7F323D}">
      <dsp:nvSpPr>
        <dsp:cNvPr id="0" name=""/>
        <dsp:cNvSpPr/>
      </dsp:nvSpPr>
      <dsp:spPr>
        <a:xfrm>
          <a:off x="3688425" y="249954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11AD8-85C3-4187-86CD-2292055EE690}">
      <dsp:nvSpPr>
        <dsp:cNvPr id="0" name=""/>
        <dsp:cNvSpPr/>
      </dsp:nvSpPr>
      <dsp:spPr>
        <a:xfrm>
          <a:off x="3688425" y="151412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Recommendations:</a:t>
          </a:r>
        </a:p>
      </dsp:txBody>
      <dsp:txXfrm>
        <a:off x="3688425" y="1514128"/>
        <a:ext cx="3138750" cy="470812"/>
      </dsp:txXfrm>
    </dsp:sp>
    <dsp:sp modelId="{02465B0E-0216-45AF-A5A2-F5B64BF41990}">
      <dsp:nvSpPr>
        <dsp:cNvPr id="0" name=""/>
        <dsp:cNvSpPr/>
      </dsp:nvSpPr>
      <dsp:spPr>
        <a:xfrm>
          <a:off x="3688425" y="2061969"/>
          <a:ext cx="3138750" cy="2039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Tailored promotion strategies for Fast vs. Slow products.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Store-specific promotion optimizations.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E0E0E"/>
              </a:solidFill>
              <a:effectLst/>
              <a:latin typeface=".SF NS"/>
            </a:rPr>
            <a:t>Consider stricter return policies or better product descriptions during promotional periods.</a:t>
          </a:r>
          <a:endParaRPr lang="en-US" sz="1700" kern="1200" dirty="0"/>
        </a:p>
      </dsp:txBody>
      <dsp:txXfrm>
        <a:off x="3688425" y="2061969"/>
        <a:ext cx="3138750" cy="2039413"/>
      </dsp:txXfrm>
    </dsp:sp>
    <dsp:sp modelId="{4858A357-1B95-42FC-A951-483D29251BD7}">
      <dsp:nvSpPr>
        <dsp:cNvPr id="0" name=""/>
        <dsp:cNvSpPr/>
      </dsp:nvSpPr>
      <dsp:spPr>
        <a:xfrm>
          <a:off x="7376456" y="249954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900FC-B3A7-4D0D-9341-2A41C3727475}">
      <dsp:nvSpPr>
        <dsp:cNvPr id="0" name=""/>
        <dsp:cNvSpPr/>
      </dsp:nvSpPr>
      <dsp:spPr>
        <a:xfrm>
          <a:off x="7376456" y="151412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Conclusion: </a:t>
          </a:r>
        </a:p>
      </dsp:txBody>
      <dsp:txXfrm>
        <a:off x="7376456" y="1514128"/>
        <a:ext cx="3138750" cy="470812"/>
      </dsp:txXfrm>
    </dsp:sp>
    <dsp:sp modelId="{7E28049C-62F8-40B9-8955-776073151F69}">
      <dsp:nvSpPr>
        <dsp:cNvPr id="0" name=""/>
        <dsp:cNvSpPr/>
      </dsp:nvSpPr>
      <dsp:spPr>
        <a:xfrm>
          <a:off x="7376456" y="2061969"/>
          <a:ext cx="3138750" cy="2039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Promotions drive short-term sales increases, but strategies must be refined for long-term success.</a:t>
          </a:r>
        </a:p>
      </dsp:txBody>
      <dsp:txXfrm>
        <a:off x="7376456" y="2061969"/>
        <a:ext cx="3138750" cy="2039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0628-C91C-D7A9-8369-80D4BF8E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BAAA7-FA49-8339-540C-F53BD89EA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7ECEB-B040-1756-8885-4A60C0C6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9B2A-C4B3-444E-823B-22F1F2CD1DD6}" type="datetimeFigureOut">
              <a:rPr lang="en-TR" smtClean="0"/>
              <a:t>25.09.2024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B6CC-F20D-B473-9DB4-B3E3BEBA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8886A-96BC-AF3E-C11F-5814A772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9B90-11EE-1743-A0C2-1ABB0BBDEC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2690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2550-CE2C-1AE9-B35A-B4A75B9A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FD6B0-D73A-AC09-1699-C152D7019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4884-B72F-51B3-97D1-DBDCFDAA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9B2A-C4B3-444E-823B-22F1F2CD1DD6}" type="datetimeFigureOut">
              <a:rPr lang="en-TR" smtClean="0"/>
              <a:t>25.09.2024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21431-F7A7-E4A3-E0A8-27E7DEAC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715EB-FA43-420B-C5D6-5A6B27E4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9B90-11EE-1743-A0C2-1ABB0BBDEC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9652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39366-5803-817A-2138-F3B22BF95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8C2BC-5C91-E282-CA06-343090391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B401-C4FD-0710-2931-54D8F5D0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9B2A-C4B3-444E-823B-22F1F2CD1DD6}" type="datetimeFigureOut">
              <a:rPr lang="en-TR" smtClean="0"/>
              <a:t>25.09.2024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DEFE-EE0E-6F85-565D-44BB5F1C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ECF1-71E0-4BE2-B1B4-3FFBA566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9B90-11EE-1743-A0C2-1ABB0BBDEC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8916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6655-AE5E-0393-D3BE-C88BFEB6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42AC-15C4-DDC8-F684-7AD28ED1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258B-9F7F-D427-4E12-65FAD1A2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9B2A-C4B3-444E-823B-22F1F2CD1DD6}" type="datetimeFigureOut">
              <a:rPr lang="en-TR" smtClean="0"/>
              <a:t>25.09.2024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D2E8-DA74-03B3-B5F1-47DCD2C0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E9E7-AF6B-E3C5-3EA0-F6044CF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9B90-11EE-1743-A0C2-1ABB0BBDEC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8478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7641-5669-9641-F5EF-0F30DAB8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A82E-3C28-7A45-5CF6-67DB5EEA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35A86-4FC5-4AF7-48AD-7A3F8C79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9B2A-C4B3-444E-823B-22F1F2CD1DD6}" type="datetimeFigureOut">
              <a:rPr lang="en-TR" smtClean="0"/>
              <a:t>25.09.2024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2C641-966E-DD52-B18C-A6C6BED0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CA2D-4080-8C6D-1DCC-4D7FBDE7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9B90-11EE-1743-A0C2-1ABB0BBDEC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4415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6386-6608-11A0-6857-1322B081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874A-0843-2619-DF9D-BC79DBFEE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52A89-CB40-9800-90F2-7CAD5776A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A8068-B964-3F88-8B50-62F834F8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9B2A-C4B3-444E-823B-22F1F2CD1DD6}" type="datetimeFigureOut">
              <a:rPr lang="en-TR" smtClean="0"/>
              <a:t>25.09.2024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D105-404B-3BFB-B0F5-E5199B4A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686E6-3BD9-CDB2-2529-79A9F9A4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9B90-11EE-1743-A0C2-1ABB0BBDEC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3610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ED17-016D-00FB-EFD1-7E667F48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8F386-0BEE-D8A6-7F8E-1DE20364E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DD80-637B-C054-54AA-F77477573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F11-438B-8363-8DF0-1EDE10C1D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7D1B7-0C8F-2817-A202-145337D56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F1E22-B073-DA04-F629-1A6A19AB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9B2A-C4B3-444E-823B-22F1F2CD1DD6}" type="datetimeFigureOut">
              <a:rPr lang="en-TR" smtClean="0"/>
              <a:t>25.09.2024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4EA29-E893-8EFB-3BC4-24F545A5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938ED-3929-5553-1EB1-74C03A5C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9B90-11EE-1743-A0C2-1ABB0BBDEC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2292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69FB-D2F6-1F5A-6E9D-72EFF38C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87EC9-94FA-DC6C-1FAD-6C98745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9B2A-C4B3-444E-823B-22F1F2CD1DD6}" type="datetimeFigureOut">
              <a:rPr lang="en-TR" smtClean="0"/>
              <a:t>25.09.2024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BF108-6366-F924-20EA-DCA2AAD8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298FD-45E8-B004-B1EC-D445B868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9B90-11EE-1743-A0C2-1ABB0BBDEC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818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71AA0-BB28-F325-CA2C-5C54A595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9B2A-C4B3-444E-823B-22F1F2CD1DD6}" type="datetimeFigureOut">
              <a:rPr lang="en-TR" smtClean="0"/>
              <a:t>25.09.2024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F6DCD-8794-514C-8571-10D3CBD1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2C3F9-005A-692D-6859-C89D8CC1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9B90-11EE-1743-A0C2-1ABB0BBDEC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4255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8912-A360-EACB-F132-43A59703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9D04-A34C-3E0F-D45C-B5E12EAD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79DD4-CEB6-8EB3-29C5-8E8954998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D9A69-D110-3EFB-E447-287F0383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9B2A-C4B3-444E-823B-22F1F2CD1DD6}" type="datetimeFigureOut">
              <a:rPr lang="en-TR" smtClean="0"/>
              <a:t>25.09.2024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3AB66-94C9-4592-7131-3F08FA7D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FF622-8830-AC20-A5B0-617256D5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9B90-11EE-1743-A0C2-1ABB0BBDEC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349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1A24-3296-A6F7-1280-E448B62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E9606-D7D9-03D1-F97D-E3816762D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789FF-6A8D-5126-C331-F4B2548F3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47B2-CAA5-0CD2-D4D9-9AA244D4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9B2A-C4B3-444E-823B-22F1F2CD1DD6}" type="datetimeFigureOut">
              <a:rPr lang="en-TR" smtClean="0"/>
              <a:t>25.09.2024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0DF7E-F4CD-0176-BEC7-4785E661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94270-D9A1-0E72-7241-DF6288CF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9B90-11EE-1743-A0C2-1ABB0BBDEC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944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0FBAA-118A-A2B2-FBF0-99C83239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CE10-8710-4CA4-E92F-1B52784C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55949-00C0-6EBD-C5E1-B1CCD07F4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D9B2A-C4B3-444E-823B-22F1F2CD1DD6}" type="datetimeFigureOut">
              <a:rPr lang="en-TR" smtClean="0"/>
              <a:t>25.09.2024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E576-21A5-AE4F-AC89-00EFACCB8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2C16-57EF-D170-2D58-823DB7FA5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69B90-11EE-1743-A0C2-1ABB0BBDEC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3190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81F93-EA34-F9D7-8729-46D43706D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TR" sz="2800" dirty="0">
                <a:solidFill>
                  <a:schemeClr val="tx2"/>
                </a:solidFill>
              </a:rPr>
              <a:t>Promotion Bump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FC25B-0340-1102-C371-6F4218A3F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TR" sz="2000" dirty="0">
                <a:solidFill>
                  <a:schemeClr val="tx2"/>
                </a:solidFill>
              </a:rPr>
              <a:t>Hasan Enes Güray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96B0C-A16F-6EB3-504A-21B388D1B2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3264935"/>
            <a:ext cx="4141760" cy="12425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756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58C38-B460-3D65-0491-2DEEFB21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TR" sz="520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C3230-4357-FC75-1E33-8820D2E6A4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21878" y="6176963"/>
            <a:ext cx="2270122" cy="68103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48FBA5-44F6-C65A-353D-79FAFF4DE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8204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01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023CE-79D1-FCC1-79B2-FBEDFAC57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CE8-EA71-21B3-9369-AF797AD2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of Products and Stores</a:t>
            </a:r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8F83A-E582-C8DD-7DCE-F896D1862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21878" y="6176963"/>
            <a:ext cx="2270122" cy="68103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</p:spPr>
      </p:pic>
      <p:pic>
        <p:nvPicPr>
          <p:cNvPr id="4" name="Picture 3" descr="A pie chart with a blue triangle&#10;&#10;Description automatically generated">
            <a:extLst>
              <a:ext uri="{FF2B5EF4-FFF2-40B4-BE49-F238E27FC236}">
                <a16:creationId xmlns:a16="http://schemas.microsoft.com/office/drawing/2014/main" id="{3B192BA0-0D95-AD79-A74E-1FC89A2048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164" y="3659458"/>
            <a:ext cx="2833200" cy="195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e chart with text on it&#10;&#10;Description automatically generated">
            <a:extLst>
              <a:ext uri="{FF2B5EF4-FFF2-40B4-BE49-F238E27FC236}">
                <a16:creationId xmlns:a16="http://schemas.microsoft.com/office/drawing/2014/main" id="{FE41A80C-AFB8-647F-E503-757E7508B1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126" y="3658500"/>
            <a:ext cx="3790800" cy="195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red circle with black text&#10;&#10;Description automatically generated">
            <a:extLst>
              <a:ext uri="{FF2B5EF4-FFF2-40B4-BE49-F238E27FC236}">
                <a16:creationId xmlns:a16="http://schemas.microsoft.com/office/drawing/2014/main" id="{851CD20B-6F49-04AA-E766-70C5A444D2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47" y="1627983"/>
            <a:ext cx="2540635" cy="195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e chart with a blue and red circle&#10;&#10;Description automatically generated">
            <a:extLst>
              <a:ext uri="{FF2B5EF4-FFF2-40B4-BE49-F238E27FC236}">
                <a16:creationId xmlns:a16="http://schemas.microsoft.com/office/drawing/2014/main" id="{D8F5E559-8372-2596-EDC4-8E16DFF758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627983"/>
            <a:ext cx="3200400" cy="19573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70E10-DD83-9A2D-1D57-89CA08D2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2588" cy="4351338"/>
          </a:xfrm>
        </p:spPr>
        <p:txBody>
          <a:bodyPr/>
          <a:lstStyle/>
          <a:p>
            <a:r>
              <a:rPr lang="en-US" dirty="0"/>
              <a:t>Clustering Approach:</a:t>
            </a:r>
          </a:p>
          <a:p>
            <a:pPr lvl="1"/>
            <a:r>
              <a:rPr lang="en-US" dirty="0"/>
              <a:t>Criteria for clustering: Average weekly sales during non-promotion periods.</a:t>
            </a:r>
          </a:p>
          <a:p>
            <a:pPr lvl="1"/>
            <a:r>
              <a:rPr lang="en-US" dirty="0"/>
              <a:t>Products and stores were classified into Fast, Medium, and Slow categories.</a:t>
            </a:r>
          </a:p>
          <a:p>
            <a:r>
              <a:rPr lang="en-US" dirty="0"/>
              <a:t>Why Quantile-Based Method?: </a:t>
            </a:r>
          </a:p>
          <a:p>
            <a:pPr lvl="1"/>
            <a:r>
              <a:rPr lang="en-US" dirty="0"/>
              <a:t>Ensures balanced representation across categories for more accurate analysis.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70895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2888-9BCC-0E00-6CB5-E586EEC70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070B-9BCC-F756-45C2-5C3DE581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Impact Analysis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C5A2-1F55-9D47-A360-A14A38DA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OLS Regression Models:</a:t>
            </a:r>
          </a:p>
          <a:p>
            <a:pPr lvl="1"/>
            <a:r>
              <a:rPr lang="en-US" dirty="0"/>
              <a:t>Focus on the two models (products and stores).</a:t>
            </a:r>
          </a:p>
          <a:p>
            <a:pPr lvl="1"/>
            <a:r>
              <a:rPr lang="en-US" dirty="0"/>
              <a:t>Key variables: promotion periods, product codes, and store codes.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Product Model: R² = 0.81, significant promotion impact.</a:t>
            </a:r>
          </a:p>
          <a:p>
            <a:pPr lvl="1"/>
            <a:r>
              <a:rPr lang="en-US" dirty="0"/>
              <a:t>Store Model: R² = 0.60, promotion impact weaker compared to products.</a:t>
            </a:r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496F6-7B1D-B1BA-FF97-D3D7B5153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21878" y="6176963"/>
            <a:ext cx="2270122" cy="68103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</p:spPr>
      </p:pic>
      <p:pic>
        <p:nvPicPr>
          <p:cNvPr id="4" name="Picture 3" descr="A graph with blue and pink lines&#10;&#10;Description automatically generated">
            <a:extLst>
              <a:ext uri="{FF2B5EF4-FFF2-40B4-BE49-F238E27FC236}">
                <a16:creationId xmlns:a16="http://schemas.microsoft.com/office/drawing/2014/main" id="{8A2212DB-2593-4B1A-5B84-199DDF72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52" y="1287379"/>
            <a:ext cx="4383125" cy="254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e chart with a blue triangle&#10;&#10;Description automatically generated">
            <a:extLst>
              <a:ext uri="{FF2B5EF4-FFF2-40B4-BE49-F238E27FC236}">
                <a16:creationId xmlns:a16="http://schemas.microsoft.com/office/drawing/2014/main" id="{64EA1D2C-7D8F-EAEC-5AF4-D821971CA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59" y="4039371"/>
            <a:ext cx="2862658" cy="19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e chart with a number of percentages&#10;&#10;Description automatically generated">
            <a:extLst>
              <a:ext uri="{FF2B5EF4-FFF2-40B4-BE49-F238E27FC236}">
                <a16:creationId xmlns:a16="http://schemas.microsoft.com/office/drawing/2014/main" id="{30EF3D44-F653-AB9A-323F-516F2A2E69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617" y="4039371"/>
            <a:ext cx="3251383" cy="1993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15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6D58E-54CE-3678-3439-37B7095E5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D1C9-8A97-47D1-9682-A76CCD5D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&amp; Model Evaluation</a:t>
            </a:r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0D1D3-1FD6-5F73-ECA2-D919830ACA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21878" y="6176963"/>
            <a:ext cx="2270122" cy="68103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</p:spPr>
      </p:pic>
      <p:pic>
        <p:nvPicPr>
          <p:cNvPr id="6" name="Picture 5" descr="A pie chart with a blue and red circle&#10;&#10;Description automatically generated">
            <a:extLst>
              <a:ext uri="{FF2B5EF4-FFF2-40B4-BE49-F238E27FC236}">
                <a16:creationId xmlns:a16="http://schemas.microsoft.com/office/drawing/2014/main" id="{E905ACD5-BDD0-9D4F-C01E-4CB6EBA82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564" y="4001294"/>
            <a:ext cx="3475812" cy="218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e chart with a blue triangle and a blue triangle&#10;&#10;Description automatically generated">
            <a:extLst>
              <a:ext uri="{FF2B5EF4-FFF2-40B4-BE49-F238E27FC236}">
                <a16:creationId xmlns:a16="http://schemas.microsoft.com/office/drawing/2014/main" id="{C0B913A8-B0EE-03B7-64EF-9F6C6EB5B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049" y="4013199"/>
            <a:ext cx="3238466" cy="21756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861A-6FE5-9745-90C6-252155EF5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Evaluated the model’s performance on the second dataset.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Moderate fit with product-level model (R² = 0.46) but weaker fit for store-level model (R² = 0.21).</a:t>
            </a:r>
          </a:p>
        </p:txBody>
      </p:sp>
      <p:pic>
        <p:nvPicPr>
          <p:cNvPr id="8" name="Picture 7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F66C461F-AD86-E772-6A72-AC63A96C8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080" y="1351442"/>
            <a:ext cx="4568870" cy="2648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59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B9355-5C7D-B054-4EDE-6F7DFA731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4744-7395-239E-6E20-5FBF23E9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Analysis</a:t>
            </a:r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7F64C-0D2B-D259-60AD-1911D9DD12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21878" y="6176963"/>
            <a:ext cx="2270122" cy="68103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</p:spPr>
      </p:pic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B56155EA-339D-B4DE-8C7C-C67B56E91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21" y="2191262"/>
            <a:ext cx="4267118" cy="24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5069B-C46D-0A59-CE32-CC98A589F57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E0E0E"/>
                </a:solidFill>
                <a:latin typeface=".SF NS"/>
              </a:rPr>
              <a:t>Returns increase during and after promotions, suggesting that promotional sales might lead to higher return rates.</a:t>
            </a:r>
          </a:p>
          <a:p>
            <a:r>
              <a:rPr lang="en-US" dirty="0">
                <a:solidFill>
                  <a:srgbClr val="0E0E0E"/>
                </a:solidFill>
                <a:latin typeface=".SF NS"/>
              </a:rPr>
              <a:t>The analysis shows significant fluctuations in return rates, with spikes during promotion periods.</a:t>
            </a:r>
          </a:p>
        </p:txBody>
      </p:sp>
    </p:spTree>
    <p:extLst>
      <p:ext uri="{BB962C8B-B14F-4D97-AF65-F5344CB8AC3E}">
        <p14:creationId xmlns:p14="http://schemas.microsoft.com/office/powerpoint/2010/main" val="364087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4BB35-1C08-39AC-F2BC-A216994BC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3E02-FDA9-B95F-65A9-1E444850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&amp; Recommendations</a:t>
            </a:r>
            <a:endParaRPr lang="en-TR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7854E64-A85E-09DF-5D18-AEBE971E8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991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grey and orange logo&#10;&#10;Description automatically generated">
            <a:extLst>
              <a:ext uri="{FF2B5EF4-FFF2-40B4-BE49-F238E27FC236}">
                <a16:creationId xmlns:a16="http://schemas.microsoft.com/office/drawing/2014/main" id="{A3E2DEFB-06F5-8929-9136-94B9804060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21878" y="6176963"/>
            <a:ext cx="2270122" cy="68103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89075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1764DF-3673-6AA3-0804-8EA28EAE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43C57-D7D3-965F-AEEA-81D42335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TR" sz="3600" dirty="0">
                <a:solidFill>
                  <a:schemeClr val="tx2"/>
                </a:solidFill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30FDFFF-2AE3-9444-364E-4A8E984BA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C09A27F-2B0C-6553-9E12-2F015F24BE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213" y="2807735"/>
            <a:ext cx="4141760" cy="12425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20382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333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.SF NS</vt:lpstr>
      <vt:lpstr>Aptos</vt:lpstr>
      <vt:lpstr>Aptos Display</vt:lpstr>
      <vt:lpstr>Arial</vt:lpstr>
      <vt:lpstr>Office Theme</vt:lpstr>
      <vt:lpstr>Promotion Bump Assignment</vt:lpstr>
      <vt:lpstr>Introduction</vt:lpstr>
      <vt:lpstr>Clustering of Products and Stores</vt:lpstr>
      <vt:lpstr>Promotion Impact Analysis</vt:lpstr>
      <vt:lpstr>Forecasting &amp; Model Evaluation</vt:lpstr>
      <vt:lpstr>Return Analysis</vt:lpstr>
      <vt:lpstr>Key Insights &amp;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Hasan Guray</dc:creator>
  <cp:lastModifiedBy>Hasan Guray</cp:lastModifiedBy>
  <cp:revision>4</cp:revision>
  <dcterms:created xsi:type="dcterms:W3CDTF">2024-09-25T13:59:57Z</dcterms:created>
  <dcterms:modified xsi:type="dcterms:W3CDTF">2024-09-25T14:45:22Z</dcterms:modified>
</cp:coreProperties>
</file>