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Welcome everyone. Today, we present our project 'Big Data Revolution in Banking'. I am [Your Name], and along with my team members [List Team Members' Names], we will delve into how Big Data is transforming the banking sector.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376e02731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376e02731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ec76629a1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ec76629a1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Good morning/afternoon, everyone. Today, I'll be discussing the critical aspects of Data Governance and its Return on Investment (ROI) in the Banking and Securities sector, with a keen focus on data privacy, security, and compliance, especially in light of GDPR.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Data governance in banking is not just about adhering to regulations; it's about building a framework that ensures data privacy and security. This is paramount in maintaining customer trust and meeting global compliance mandates like the GDPR. Effective data governance helps banks manage risks and maintain clear audit trails, essential in today’s regulatory landscape.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Operational efficiency is another significant benefit of robust data governance. It streamlines data management, leading to cost reductions and improved data quality, consistency, and accessibility. This efficiency isn't just a cost-saving measure; it's a cornerstone in enhancing customer satisfaction. With better data at their disposal, banks can offer more personalized services and improve overall service quality, leading to higher customer satisfaction and loyalty.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The ROI from Big Data initiatives in banking is multifaceted. Financially, banks that integrate analytics into their strategies witness remarkable growth. Operationally, these initiatives lead to improvements in processes and a stronger position in the market. And from a customer perspective, the use of big data correlates with increased loyalty and retention rates.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It's also essential to benchmark these gains. On the quantitative side, we look at revenue growth and cost savings. Qualitatively, the measures include enhanced customer trust and an improved brand reputation. These benchmarks are vital in understanding the full spectrum of ROI from data governance and big data initiatives.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In conclusion, data governance in the banking sector is a critical strategy that goes beyond compliance. It's about operational efficiency, customer satisfaction, and significant ROI, shaping the future of banking in our increasingly data-driven world. Thank you for your attention.</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ec76629a1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ec76629a1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would like to acknowledge the sources that have contributed to our research.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ec76629a1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ec76629a1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275900ae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275900ae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ec76629a1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ec76629a1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project explores the revolutionary role of Big Data in banking. Banks are leveraging Big Data for improved operational efficiency, enhanced risk management, superior customer service, and more informed decision-making. This digital transformation is redefining the banking landscape, paving the way for a more efficient and customer-centric approach.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3329633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3329633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3329633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3329633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a33296335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a33296335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3baffdc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3baffdc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376e027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376e027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1 -</a:t>
            </a:r>
            <a:r>
              <a:rPr lang="en-GB"/>
              <a:t>Many strong frameworks and tools have been developed in the field of big data to address the difficulties associated with handling, storing, and analysing large datasets, here are on overview of the most remarkable and fundamental tools used.</a:t>
            </a:r>
            <a:endParaRPr/>
          </a:p>
          <a:p>
            <a:pPr indent="0" lvl="0" marL="0" rtl="0" algn="l">
              <a:spcBef>
                <a:spcPts val="0"/>
              </a:spcBef>
              <a:spcAft>
                <a:spcPts val="0"/>
              </a:spcAft>
              <a:buNone/>
            </a:pPr>
            <a:r>
              <a:rPr lang="en-GB"/>
              <a:t>(Presenting the tools )</a:t>
            </a:r>
            <a:endParaRPr/>
          </a:p>
          <a:p>
            <a:pPr indent="0" lvl="0" marL="0" rtl="0" algn="l">
              <a:spcBef>
                <a:spcPts val="0"/>
              </a:spcBef>
              <a:spcAft>
                <a:spcPts val="0"/>
              </a:spcAft>
              <a:buNone/>
            </a:pPr>
            <a:r>
              <a:rPr lang="en-GB"/>
              <a:t>2 -These technologies diversity and synergy enable organisations to glean insightful information from large databases, leading to innovation and well-informed decision-making.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2fe5798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2fe5798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2fe5798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2fe5798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Big Data Theory and Practice</a:t>
            </a:r>
            <a:endParaRPr/>
          </a:p>
        </p:txBody>
      </p:sp>
      <p:sp>
        <p:nvSpPr>
          <p:cNvPr id="86" name="Google Shape;86;p13"/>
          <p:cNvSpPr txBox="1"/>
          <p:nvPr>
            <p:ph idx="1" type="subTitle"/>
          </p:nvPr>
        </p:nvSpPr>
        <p:spPr>
          <a:xfrm>
            <a:off x="598098" y="2715925"/>
            <a:ext cx="27438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Banking and Securities</a:t>
            </a:r>
            <a:endParaRPr/>
          </a:p>
        </p:txBody>
      </p:sp>
      <p:sp>
        <p:nvSpPr>
          <p:cNvPr id="87" name="Google Shape;87;p13"/>
          <p:cNvSpPr txBox="1"/>
          <p:nvPr>
            <p:ph idx="1" type="subTitle"/>
          </p:nvPr>
        </p:nvSpPr>
        <p:spPr>
          <a:xfrm>
            <a:off x="6704449" y="2715925"/>
            <a:ext cx="1833600" cy="4329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018"/>
              <a:buNone/>
            </a:pPr>
            <a:r>
              <a:rPr lang="en-GB" sz="1742"/>
              <a:t>Group Members:</a:t>
            </a:r>
            <a:endParaRPr sz="1742"/>
          </a:p>
        </p:txBody>
      </p:sp>
      <p:sp>
        <p:nvSpPr>
          <p:cNvPr id="88" name="Google Shape;88;p13"/>
          <p:cNvSpPr txBox="1"/>
          <p:nvPr>
            <p:ph idx="4294967295" type="body"/>
          </p:nvPr>
        </p:nvSpPr>
        <p:spPr>
          <a:xfrm>
            <a:off x="6422300" y="3148825"/>
            <a:ext cx="2397900" cy="1419900"/>
          </a:xfrm>
          <a:prstGeom prst="rect">
            <a:avLst/>
          </a:prstGeom>
        </p:spPr>
        <p:txBody>
          <a:bodyPr anchorCtr="0" anchor="t" bIns="91425" lIns="91425" spcFirstLastPara="1" rIns="91425" wrap="square" tIns="91425">
            <a:normAutofit fontScale="85000" lnSpcReduction="20000"/>
          </a:bodyPr>
          <a:lstStyle/>
          <a:p>
            <a:pPr indent="-293370" lvl="0" marL="457200" rtl="0" algn="l">
              <a:spcBef>
                <a:spcPts val="0"/>
              </a:spcBef>
              <a:spcAft>
                <a:spcPts val="0"/>
              </a:spcAft>
              <a:buClr>
                <a:schemeClr val="lt1"/>
              </a:buClr>
              <a:buSzPct val="100000"/>
              <a:buChar char="●"/>
            </a:pPr>
            <a:r>
              <a:rPr lang="en-GB" sz="1200">
                <a:solidFill>
                  <a:schemeClr val="lt1"/>
                </a:solidFill>
              </a:rPr>
              <a:t>Folusho Victor Arokoyo</a:t>
            </a:r>
            <a:endParaRPr sz="1200">
              <a:solidFill>
                <a:schemeClr val="lt1"/>
              </a:solidFill>
            </a:endParaRPr>
          </a:p>
          <a:p>
            <a:pPr indent="-293370" lvl="0" marL="457200" rtl="0" algn="l">
              <a:spcBef>
                <a:spcPts val="0"/>
              </a:spcBef>
              <a:spcAft>
                <a:spcPts val="0"/>
              </a:spcAft>
              <a:buClr>
                <a:schemeClr val="lt1"/>
              </a:buClr>
              <a:buSzPct val="100000"/>
              <a:buChar char="●"/>
            </a:pPr>
            <a:r>
              <a:rPr lang="en-GB" sz="1200">
                <a:solidFill>
                  <a:schemeClr val="lt1"/>
                </a:solidFill>
              </a:rPr>
              <a:t>Saeed Jamshidloo</a:t>
            </a:r>
            <a:endParaRPr sz="1200">
              <a:solidFill>
                <a:schemeClr val="lt1"/>
              </a:solidFill>
            </a:endParaRPr>
          </a:p>
          <a:p>
            <a:pPr indent="-293370" lvl="0" marL="457200" rtl="0" algn="l">
              <a:spcBef>
                <a:spcPts val="0"/>
              </a:spcBef>
              <a:spcAft>
                <a:spcPts val="0"/>
              </a:spcAft>
              <a:buClr>
                <a:schemeClr val="lt1"/>
              </a:buClr>
              <a:buSzPct val="100000"/>
              <a:buChar char="●"/>
            </a:pPr>
            <a:r>
              <a:rPr lang="en-GB" sz="1200">
                <a:solidFill>
                  <a:schemeClr val="lt1"/>
                </a:solidFill>
              </a:rPr>
              <a:t>Chinyere Unamba</a:t>
            </a:r>
            <a:endParaRPr sz="1200">
              <a:solidFill>
                <a:schemeClr val="lt1"/>
              </a:solidFill>
            </a:endParaRPr>
          </a:p>
          <a:p>
            <a:pPr indent="-293370" lvl="0" marL="457200" rtl="0" algn="l">
              <a:spcBef>
                <a:spcPts val="0"/>
              </a:spcBef>
              <a:spcAft>
                <a:spcPts val="0"/>
              </a:spcAft>
              <a:buClr>
                <a:schemeClr val="lt1"/>
              </a:buClr>
              <a:buSzPct val="100000"/>
              <a:buChar char="●"/>
            </a:pPr>
            <a:r>
              <a:rPr lang="en-GB" sz="1200">
                <a:solidFill>
                  <a:schemeClr val="lt1"/>
                </a:solidFill>
              </a:rPr>
              <a:t>Oluwabukola Atere</a:t>
            </a:r>
            <a:endParaRPr sz="1200">
              <a:solidFill>
                <a:schemeClr val="lt1"/>
              </a:solidFill>
            </a:endParaRPr>
          </a:p>
          <a:p>
            <a:pPr indent="-293370" lvl="0" marL="457200" rtl="0" algn="l">
              <a:spcBef>
                <a:spcPts val="0"/>
              </a:spcBef>
              <a:spcAft>
                <a:spcPts val="0"/>
              </a:spcAft>
              <a:buClr>
                <a:schemeClr val="lt1"/>
              </a:buClr>
              <a:buSzPct val="100000"/>
              <a:buChar char="●"/>
            </a:pPr>
            <a:r>
              <a:rPr lang="en-GB" sz="1200">
                <a:solidFill>
                  <a:schemeClr val="lt1"/>
                </a:solidFill>
              </a:rPr>
              <a:t>Hasan Guray</a:t>
            </a:r>
            <a:endParaRPr sz="1200">
              <a:solidFill>
                <a:schemeClr val="lt1"/>
              </a:solidFill>
            </a:endParaRPr>
          </a:p>
          <a:p>
            <a:pPr indent="-293370" lvl="0" marL="457200" rtl="0" algn="l">
              <a:spcBef>
                <a:spcPts val="0"/>
              </a:spcBef>
              <a:spcAft>
                <a:spcPts val="0"/>
              </a:spcAft>
              <a:buClr>
                <a:schemeClr val="lt1"/>
              </a:buClr>
              <a:buSzPct val="100000"/>
              <a:buChar char="●"/>
            </a:pPr>
            <a:r>
              <a:rPr lang="en-GB" sz="1200">
                <a:solidFill>
                  <a:schemeClr val="lt1"/>
                </a:solidFill>
              </a:rPr>
              <a:t>Drici Mourad</a:t>
            </a:r>
            <a:endParaRPr sz="1200">
              <a:solidFill>
                <a:schemeClr val="lt1"/>
              </a:solidFill>
            </a:endParaRPr>
          </a:p>
          <a:p>
            <a:pPr indent="-293370" lvl="0" marL="457200" rtl="0" algn="l">
              <a:spcBef>
                <a:spcPts val="0"/>
              </a:spcBef>
              <a:spcAft>
                <a:spcPts val="0"/>
              </a:spcAft>
              <a:buClr>
                <a:schemeClr val="lt1"/>
              </a:buClr>
              <a:buSzPct val="100000"/>
              <a:buChar char="●"/>
            </a:pPr>
            <a:r>
              <a:rPr lang="en-GB" sz="1200">
                <a:solidFill>
                  <a:schemeClr val="lt1"/>
                </a:solidFill>
              </a:rPr>
              <a:t>Kiana Rezaei Amrabadi</a:t>
            </a:r>
            <a:endParaRPr sz="1200">
              <a:solidFill>
                <a:schemeClr val="lt1"/>
              </a:solidFill>
            </a:endParaRPr>
          </a:p>
          <a:p>
            <a:pPr indent="-293370" lvl="0" marL="457200" rtl="0" algn="l">
              <a:spcBef>
                <a:spcPts val="0"/>
              </a:spcBef>
              <a:spcAft>
                <a:spcPts val="0"/>
              </a:spcAft>
              <a:buClr>
                <a:schemeClr val="lt1"/>
              </a:buClr>
              <a:buSzPct val="100000"/>
              <a:buChar char="●"/>
            </a:pPr>
            <a:r>
              <a:rPr lang="en-GB" sz="1200">
                <a:solidFill>
                  <a:schemeClr val="lt1"/>
                </a:solidFill>
              </a:rPr>
              <a:t>Soheib kohne poshi</a:t>
            </a:r>
            <a:endParaRPr sz="12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Analysis of Impact and Solutions</a:t>
            </a:r>
            <a:endParaRPr/>
          </a:p>
          <a:p>
            <a:pPr indent="0" lvl="0" marL="0" rtl="0" algn="l">
              <a:spcBef>
                <a:spcPts val="0"/>
              </a:spcBef>
              <a:spcAft>
                <a:spcPts val="0"/>
              </a:spcAft>
              <a:buNone/>
            </a:pPr>
            <a:r>
              <a:rPr lang="en-GB"/>
              <a:t>solutions:</a:t>
            </a:r>
            <a:endParaRPr/>
          </a:p>
          <a:p>
            <a:pPr indent="0" lvl="0" marL="0" rtl="0" algn="l">
              <a:spcBef>
                <a:spcPts val="0"/>
              </a:spcBef>
              <a:spcAft>
                <a:spcPts val="0"/>
              </a:spcAft>
              <a:buNone/>
            </a:pPr>
            <a:r>
              <a:t/>
            </a:r>
            <a:endParaRPr/>
          </a:p>
        </p:txBody>
      </p:sp>
      <p:sp>
        <p:nvSpPr>
          <p:cNvPr id="151" name="Google Shape;151;p22"/>
          <p:cNvSpPr txBox="1"/>
          <p:nvPr>
            <p:ph idx="1" type="body"/>
          </p:nvPr>
        </p:nvSpPr>
        <p:spPr>
          <a:xfrm>
            <a:off x="215175" y="143672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Addressing Data Security and Compliance</a:t>
            </a:r>
            <a:endParaRPr/>
          </a:p>
          <a:p>
            <a:pPr indent="-317500" lvl="1" marL="914400" rtl="0" algn="l">
              <a:spcBef>
                <a:spcPts val="0"/>
              </a:spcBef>
              <a:spcAft>
                <a:spcPts val="0"/>
              </a:spcAft>
              <a:buSzPts val="1400"/>
              <a:buChar char="○"/>
            </a:pPr>
            <a:r>
              <a:rPr lang="en-GB"/>
              <a:t>Encryption Techniques</a:t>
            </a:r>
            <a:endParaRPr/>
          </a:p>
          <a:p>
            <a:pPr indent="-317500" lvl="1" marL="914400" rtl="0" algn="l">
              <a:spcBef>
                <a:spcPts val="0"/>
              </a:spcBef>
              <a:spcAft>
                <a:spcPts val="0"/>
              </a:spcAft>
              <a:buSzPts val="1400"/>
              <a:buChar char="○"/>
            </a:pPr>
            <a:r>
              <a:rPr lang="en-GB"/>
              <a:t>Regular Audits</a:t>
            </a:r>
            <a:endParaRPr/>
          </a:p>
          <a:p>
            <a:pPr indent="-317500" lvl="1" marL="914400" rtl="0" algn="l">
              <a:spcBef>
                <a:spcPts val="0"/>
              </a:spcBef>
              <a:spcAft>
                <a:spcPts val="0"/>
              </a:spcAft>
              <a:buSzPts val="1400"/>
              <a:buChar char="○"/>
            </a:pPr>
            <a:r>
              <a:rPr lang="en-GB"/>
              <a:t>Compliance Management Systems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Dealing with the Volume of Data</a:t>
            </a:r>
            <a:endParaRPr/>
          </a:p>
          <a:p>
            <a:pPr indent="-317500" lvl="1" marL="914400" rtl="0" algn="l">
              <a:spcBef>
                <a:spcPts val="0"/>
              </a:spcBef>
              <a:spcAft>
                <a:spcPts val="0"/>
              </a:spcAft>
              <a:buSzPts val="1400"/>
              <a:buChar char="○"/>
            </a:pPr>
            <a:r>
              <a:rPr lang="en-GB"/>
              <a:t>Big Data Platforms</a:t>
            </a:r>
            <a:endParaRPr/>
          </a:p>
          <a:p>
            <a:pPr indent="-317500" lvl="1" marL="914400" rtl="0" algn="l">
              <a:spcBef>
                <a:spcPts val="0"/>
              </a:spcBef>
              <a:spcAft>
                <a:spcPts val="0"/>
              </a:spcAft>
              <a:buSzPts val="1400"/>
              <a:buChar char="○"/>
            </a:pPr>
            <a:r>
              <a:rPr lang="en-GB"/>
              <a:t>Data Management Strategies</a:t>
            </a:r>
            <a:endParaRPr/>
          </a:p>
          <a:p>
            <a:pPr indent="-317500" lvl="1" marL="914400" rtl="0" algn="l">
              <a:spcBef>
                <a:spcPts val="0"/>
              </a:spcBef>
              <a:spcAft>
                <a:spcPts val="0"/>
              </a:spcAft>
              <a:buSzPts val="1400"/>
              <a:buChar char="○"/>
            </a:pPr>
            <a:r>
              <a:rPr lang="en-GB"/>
              <a:t>Scalable Infrastructure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Governance &amp; ROI (Return on Investment)</a:t>
            </a:r>
            <a:endParaRPr/>
          </a:p>
        </p:txBody>
      </p:sp>
      <p:sp>
        <p:nvSpPr>
          <p:cNvPr id="157" name="Google Shape;157;p23"/>
          <p:cNvSpPr txBox="1"/>
          <p:nvPr>
            <p:ph idx="1" type="body"/>
          </p:nvPr>
        </p:nvSpPr>
        <p:spPr>
          <a:xfrm>
            <a:off x="311700" y="1229875"/>
            <a:ext cx="4260300" cy="33390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b="1" lang="en-GB"/>
              <a:t>Data Privacy &amp; Security</a:t>
            </a:r>
            <a:endParaRPr b="1"/>
          </a:p>
          <a:p>
            <a:pPr indent="-310832" lvl="1" marL="914400" rtl="0" algn="l">
              <a:spcBef>
                <a:spcPts val="0"/>
              </a:spcBef>
              <a:spcAft>
                <a:spcPts val="0"/>
              </a:spcAft>
              <a:buSzPct val="100000"/>
              <a:buChar char="○"/>
            </a:pPr>
            <a:r>
              <a:rPr lang="en-GB"/>
              <a:t>Adherence to GDPR and other privacy regulations.</a:t>
            </a:r>
            <a:endParaRPr/>
          </a:p>
          <a:p>
            <a:pPr indent="-310832" lvl="1" marL="914400" rtl="0" algn="l">
              <a:spcBef>
                <a:spcPts val="0"/>
              </a:spcBef>
              <a:spcAft>
                <a:spcPts val="0"/>
              </a:spcAft>
              <a:buSzPct val="100000"/>
              <a:buChar char="○"/>
            </a:pPr>
            <a:r>
              <a:rPr lang="en-GB"/>
              <a:t>Ensures data security and customer trust.</a:t>
            </a:r>
            <a:endParaRPr/>
          </a:p>
          <a:p>
            <a:pPr indent="-334327" lvl="0" marL="457200" rtl="0" algn="l">
              <a:spcBef>
                <a:spcPts val="0"/>
              </a:spcBef>
              <a:spcAft>
                <a:spcPts val="0"/>
              </a:spcAft>
              <a:buSzPct val="100000"/>
              <a:buChar char="●"/>
            </a:pPr>
            <a:r>
              <a:rPr b="1" lang="en-GB"/>
              <a:t>Regulatory Compliance</a:t>
            </a:r>
            <a:endParaRPr b="1"/>
          </a:p>
          <a:p>
            <a:pPr indent="-310832" lvl="1" marL="914400" rtl="0" algn="l">
              <a:spcBef>
                <a:spcPts val="0"/>
              </a:spcBef>
              <a:spcAft>
                <a:spcPts val="0"/>
              </a:spcAft>
              <a:buSzPct val="100000"/>
              <a:buChar char="○"/>
            </a:pPr>
            <a:r>
              <a:rPr lang="en-GB"/>
              <a:t>Aligns with global compliance mandates.</a:t>
            </a:r>
            <a:endParaRPr/>
          </a:p>
          <a:p>
            <a:pPr indent="-310832" lvl="1" marL="914400" rtl="0" algn="l">
              <a:spcBef>
                <a:spcPts val="0"/>
              </a:spcBef>
              <a:spcAft>
                <a:spcPts val="0"/>
              </a:spcAft>
              <a:buSzPct val="100000"/>
              <a:buChar char="○"/>
            </a:pPr>
            <a:r>
              <a:rPr lang="en-GB"/>
              <a:t>Facilitates risk management, clear audit trails.</a:t>
            </a:r>
            <a:endParaRPr/>
          </a:p>
          <a:p>
            <a:pPr indent="-334327" lvl="0" marL="457200" rtl="0" algn="l">
              <a:spcBef>
                <a:spcPts val="0"/>
              </a:spcBef>
              <a:spcAft>
                <a:spcPts val="0"/>
              </a:spcAft>
              <a:buSzPct val="100000"/>
              <a:buChar char="●"/>
            </a:pPr>
            <a:r>
              <a:rPr b="1" lang="en-GB"/>
              <a:t>Operational Efficiency</a:t>
            </a:r>
            <a:endParaRPr b="1"/>
          </a:p>
          <a:p>
            <a:pPr indent="-310832" lvl="1" marL="914400" rtl="0" algn="l">
              <a:spcBef>
                <a:spcPts val="0"/>
              </a:spcBef>
              <a:spcAft>
                <a:spcPts val="0"/>
              </a:spcAft>
              <a:buSzPct val="100000"/>
              <a:buChar char="○"/>
            </a:pPr>
            <a:r>
              <a:rPr lang="en-GB"/>
              <a:t>Streamlines data management, reduces costs.</a:t>
            </a:r>
            <a:endParaRPr/>
          </a:p>
          <a:p>
            <a:pPr indent="-310832" lvl="1" marL="914400" rtl="0" algn="l">
              <a:spcBef>
                <a:spcPts val="0"/>
              </a:spcBef>
              <a:spcAft>
                <a:spcPts val="0"/>
              </a:spcAft>
              <a:buSzPct val="100000"/>
              <a:buChar char="○"/>
            </a:pPr>
            <a:r>
              <a:rPr lang="en-GB"/>
              <a:t>Improves data quality, consistency, and accessibility.</a:t>
            </a:r>
            <a:endParaRPr/>
          </a:p>
        </p:txBody>
      </p:sp>
      <p:sp>
        <p:nvSpPr>
          <p:cNvPr id="158" name="Google Shape;158;p23"/>
          <p:cNvSpPr txBox="1"/>
          <p:nvPr>
            <p:ph idx="4294967295" type="body"/>
          </p:nvPr>
        </p:nvSpPr>
        <p:spPr>
          <a:xfrm>
            <a:off x="4832400" y="1229975"/>
            <a:ext cx="3999900" cy="33390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b="1" lang="en-GB"/>
              <a:t>Customer Satisfaction</a:t>
            </a:r>
            <a:endParaRPr b="1"/>
          </a:p>
          <a:p>
            <a:pPr indent="-304165" lvl="1" marL="914400" rtl="0" algn="l">
              <a:spcBef>
                <a:spcPts val="0"/>
              </a:spcBef>
              <a:spcAft>
                <a:spcPts val="0"/>
              </a:spcAft>
              <a:buSzPct val="100000"/>
              <a:buChar char="○"/>
            </a:pPr>
            <a:r>
              <a:rPr lang="en-GB"/>
              <a:t>Personalized experiences through data insights.</a:t>
            </a:r>
            <a:endParaRPr/>
          </a:p>
          <a:p>
            <a:pPr indent="-304165" lvl="1" marL="914400" rtl="0" algn="l">
              <a:spcBef>
                <a:spcPts val="0"/>
              </a:spcBef>
              <a:spcAft>
                <a:spcPts val="0"/>
              </a:spcAft>
              <a:buSzPct val="100000"/>
              <a:buChar char="○"/>
            </a:pPr>
            <a:r>
              <a:rPr lang="en-GB"/>
              <a:t>Improved service quality from accurate data.</a:t>
            </a:r>
            <a:endParaRPr/>
          </a:p>
          <a:p>
            <a:pPr indent="-325755" lvl="0" marL="457200" rtl="0" algn="l">
              <a:spcBef>
                <a:spcPts val="0"/>
              </a:spcBef>
              <a:spcAft>
                <a:spcPts val="0"/>
              </a:spcAft>
              <a:buSzPct val="100000"/>
              <a:buChar char="●"/>
            </a:pPr>
            <a:r>
              <a:rPr b="1" lang="en-GB"/>
              <a:t>ROI from Big Data Initiatives</a:t>
            </a:r>
            <a:endParaRPr b="1"/>
          </a:p>
          <a:p>
            <a:pPr indent="-304165" lvl="1" marL="914400" rtl="0" algn="l">
              <a:spcBef>
                <a:spcPts val="0"/>
              </a:spcBef>
              <a:spcAft>
                <a:spcPts val="0"/>
              </a:spcAft>
              <a:buSzPct val="100000"/>
              <a:buChar char="○"/>
            </a:pPr>
            <a:r>
              <a:rPr lang="en-GB"/>
              <a:t>Financial growth through analytics-driven strategies.</a:t>
            </a:r>
            <a:endParaRPr/>
          </a:p>
          <a:p>
            <a:pPr indent="-304165" lvl="1" marL="914400" rtl="0" algn="l">
              <a:spcBef>
                <a:spcPts val="0"/>
              </a:spcBef>
              <a:spcAft>
                <a:spcPts val="0"/>
              </a:spcAft>
              <a:buSzPct val="100000"/>
              <a:buChar char="○"/>
            </a:pPr>
            <a:r>
              <a:rPr lang="en-GB"/>
              <a:t>Operational improvements and market competitiveness.</a:t>
            </a:r>
            <a:endParaRPr/>
          </a:p>
          <a:p>
            <a:pPr indent="-304165" lvl="1" marL="914400" rtl="0" algn="l">
              <a:spcBef>
                <a:spcPts val="0"/>
              </a:spcBef>
              <a:spcAft>
                <a:spcPts val="0"/>
              </a:spcAft>
              <a:buSzPct val="100000"/>
              <a:buChar char="○"/>
            </a:pPr>
            <a:r>
              <a:rPr lang="en-GB"/>
              <a:t>Increases in customer loyalty and retention rates.</a:t>
            </a:r>
            <a:endParaRPr/>
          </a:p>
          <a:p>
            <a:pPr indent="-325755" lvl="0" marL="457200" rtl="0" algn="l">
              <a:spcBef>
                <a:spcPts val="0"/>
              </a:spcBef>
              <a:spcAft>
                <a:spcPts val="0"/>
              </a:spcAft>
              <a:buSzPct val="100000"/>
              <a:buChar char="●"/>
            </a:pPr>
            <a:r>
              <a:rPr b="1" lang="en-GB"/>
              <a:t>Benchmarking Gains</a:t>
            </a:r>
            <a:endParaRPr b="1"/>
          </a:p>
          <a:p>
            <a:pPr indent="-304165" lvl="1" marL="914400" rtl="0" algn="l">
              <a:spcBef>
                <a:spcPts val="0"/>
              </a:spcBef>
              <a:spcAft>
                <a:spcPts val="0"/>
              </a:spcAft>
              <a:buSzPct val="100000"/>
              <a:buChar char="○"/>
            </a:pPr>
            <a:r>
              <a:rPr b="1" lang="en-GB"/>
              <a:t>Quantitative measures: </a:t>
            </a:r>
            <a:r>
              <a:rPr lang="en-GB"/>
              <a:t>revenue growth, cost savings.</a:t>
            </a:r>
            <a:endParaRPr/>
          </a:p>
          <a:p>
            <a:pPr indent="-304165" lvl="1" marL="914400" rtl="0" algn="l">
              <a:spcBef>
                <a:spcPts val="0"/>
              </a:spcBef>
              <a:spcAft>
                <a:spcPts val="0"/>
              </a:spcAft>
              <a:buSzPct val="100000"/>
              <a:buChar char="○"/>
            </a:pPr>
            <a:r>
              <a:rPr b="1" lang="en-GB"/>
              <a:t>Qualitative measures: </a:t>
            </a:r>
            <a:r>
              <a:rPr lang="en-GB"/>
              <a:t>customer trust, brand reputation.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Challenges Faced During the Research</a:t>
            </a:r>
            <a:endParaRPr/>
          </a:p>
        </p:txBody>
      </p:sp>
      <p:sp>
        <p:nvSpPr>
          <p:cNvPr id="164" name="Google Shape;164;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GB"/>
              <a:t>Limited Access to Case Studies</a:t>
            </a:r>
            <a:endParaRPr/>
          </a:p>
          <a:p>
            <a:pPr indent="-317182" lvl="0" marL="457200" rtl="0" algn="l">
              <a:spcBef>
                <a:spcPts val="0"/>
              </a:spcBef>
              <a:spcAft>
                <a:spcPts val="0"/>
              </a:spcAft>
              <a:buSzPct val="100000"/>
              <a:buChar char="●"/>
            </a:pPr>
            <a:r>
              <a:rPr lang="en-GB"/>
              <a:t>Data Privacy and Security Concerns</a:t>
            </a:r>
            <a:endParaRPr/>
          </a:p>
          <a:p>
            <a:pPr indent="-317182" lvl="0" marL="457200" rtl="0" algn="l">
              <a:spcBef>
                <a:spcPts val="0"/>
              </a:spcBef>
              <a:spcAft>
                <a:spcPts val="0"/>
              </a:spcAft>
              <a:buSzPct val="100000"/>
              <a:buChar char="●"/>
            </a:pPr>
            <a:r>
              <a:rPr lang="en-GB"/>
              <a:t>Access to Relevant Data</a:t>
            </a:r>
            <a:endParaRPr/>
          </a:p>
          <a:p>
            <a:pPr indent="-317182" lvl="0" marL="457200" rtl="0" algn="l">
              <a:spcBef>
                <a:spcPts val="0"/>
              </a:spcBef>
              <a:spcAft>
                <a:spcPts val="0"/>
              </a:spcAft>
              <a:buSzPct val="100000"/>
              <a:buChar char="●"/>
            </a:pPr>
            <a:r>
              <a:rPr lang="en-GB"/>
              <a:t>Complexity of the Industry</a:t>
            </a:r>
            <a:endParaRPr/>
          </a:p>
          <a:p>
            <a:pPr indent="-317182" lvl="0" marL="457200" rtl="0" algn="l">
              <a:spcBef>
                <a:spcPts val="0"/>
              </a:spcBef>
              <a:spcAft>
                <a:spcPts val="0"/>
              </a:spcAft>
              <a:buSzPct val="100000"/>
              <a:buChar char="●"/>
            </a:pPr>
            <a:r>
              <a:rPr lang="en-GB"/>
              <a:t>Rapid Technological Changes</a:t>
            </a:r>
            <a:endParaRPr/>
          </a:p>
          <a:p>
            <a:pPr indent="-317182" lvl="0" marL="457200" rtl="0" algn="l">
              <a:spcBef>
                <a:spcPts val="0"/>
              </a:spcBef>
              <a:spcAft>
                <a:spcPts val="0"/>
              </a:spcAft>
              <a:buSzPct val="100000"/>
              <a:buChar char="●"/>
            </a:pPr>
            <a:r>
              <a:rPr lang="en-GB"/>
              <a:t>Integration with Legacy Systems</a:t>
            </a:r>
            <a:endParaRPr/>
          </a:p>
          <a:p>
            <a:pPr indent="-317182" lvl="0" marL="457200" rtl="0" algn="l">
              <a:spcBef>
                <a:spcPts val="0"/>
              </a:spcBef>
              <a:spcAft>
                <a:spcPts val="0"/>
              </a:spcAft>
              <a:buSzPct val="100000"/>
              <a:buChar char="●"/>
            </a:pPr>
            <a:r>
              <a:rPr lang="en-GB"/>
              <a:t>Regulatory Compliance</a:t>
            </a:r>
            <a:endParaRPr/>
          </a:p>
          <a:p>
            <a:pPr indent="-317182" lvl="0" marL="457200" rtl="0" algn="l">
              <a:spcBef>
                <a:spcPts val="0"/>
              </a:spcBef>
              <a:spcAft>
                <a:spcPts val="0"/>
              </a:spcAft>
              <a:buSzPct val="100000"/>
              <a:buChar char="●"/>
            </a:pPr>
            <a:r>
              <a:rPr lang="en-GB"/>
              <a:t>Interdisciplinary Nature</a:t>
            </a:r>
            <a:endParaRPr/>
          </a:p>
          <a:p>
            <a:pPr indent="-317182" lvl="0" marL="457200" rtl="0" algn="l">
              <a:spcBef>
                <a:spcPts val="0"/>
              </a:spcBef>
              <a:spcAft>
                <a:spcPts val="0"/>
              </a:spcAft>
              <a:buSzPct val="100000"/>
              <a:buChar char="●"/>
            </a:pPr>
            <a:r>
              <a:rPr lang="en-GB"/>
              <a:t>Lack of Standardization</a:t>
            </a:r>
            <a:endParaRPr/>
          </a:p>
          <a:p>
            <a:pPr indent="-317182" lvl="0" marL="457200" rtl="0" algn="l">
              <a:spcBef>
                <a:spcPts val="0"/>
              </a:spcBef>
              <a:spcAft>
                <a:spcPts val="0"/>
              </a:spcAft>
              <a:buSzPct val="100000"/>
              <a:buChar char="●"/>
            </a:pPr>
            <a:r>
              <a:rPr lang="en-GB"/>
              <a:t>Interdisciplinary Nature</a:t>
            </a:r>
            <a:endParaRPr/>
          </a:p>
          <a:p>
            <a:pPr indent="-317182" lvl="0" marL="457200" rtl="0" algn="l">
              <a:spcBef>
                <a:spcPts val="0"/>
              </a:spcBef>
              <a:spcAft>
                <a:spcPts val="0"/>
              </a:spcAft>
              <a:buSzPct val="100000"/>
              <a:buChar char="●"/>
            </a:pPr>
            <a:r>
              <a:rPr lang="en-GB"/>
              <a:t>Resistance to Change</a:t>
            </a:r>
            <a:endParaRPr/>
          </a:p>
          <a:p>
            <a:pPr indent="-317182" lvl="0" marL="457200" rtl="0" algn="l">
              <a:spcBef>
                <a:spcPts val="0"/>
              </a:spcBef>
              <a:spcAft>
                <a:spcPts val="0"/>
              </a:spcAft>
              <a:buSzPct val="100000"/>
              <a:buChar char="●"/>
            </a:pPr>
            <a:r>
              <a:rPr lang="en-GB"/>
              <a:t>Global Variances </a:t>
            </a:r>
            <a:endParaRPr/>
          </a:p>
          <a:p>
            <a:pPr indent="-317182" lvl="0" marL="457200" rtl="0" algn="l">
              <a:spcBef>
                <a:spcPts val="0"/>
              </a:spcBef>
              <a:spcAft>
                <a:spcPts val="0"/>
              </a:spcAft>
              <a:buSzPct val="100000"/>
              <a:buChar char="●"/>
            </a:pPr>
            <a:r>
              <a:rPr lang="en-GB"/>
              <a:t>Ethical Considerations</a:t>
            </a:r>
            <a:endParaRPr/>
          </a:p>
          <a:p>
            <a:pPr indent="0" lvl="0" marL="45720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p:txBody>
      </p:sp>
      <p:sp>
        <p:nvSpPr>
          <p:cNvPr id="170" name="Google Shape;170;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GB" sz="1000"/>
              <a:t>Dvorski Lacković, Ivana &amp; Kovšca, Vladimir &amp; Lacković Vincek, Zrinka. (2020). A Review of Selected Aspects of Big Data Usage in Banks’ Risk Management. Journal of information and organizational sciences. 44. 317-330. 10.31341/jios.44.2.7.</a:t>
            </a:r>
            <a:endParaRPr sz="1000"/>
          </a:p>
          <a:p>
            <a:pPr indent="-292100" lvl="0" marL="457200" rtl="0" algn="l">
              <a:spcBef>
                <a:spcPts val="0"/>
              </a:spcBef>
              <a:spcAft>
                <a:spcPts val="0"/>
              </a:spcAft>
              <a:buSzPts val="1000"/>
              <a:buChar char="●"/>
            </a:pPr>
            <a:r>
              <a:rPr i="1" lang="en-GB" sz="1000">
                <a:solidFill>
                  <a:srgbClr val="000000"/>
                </a:solidFill>
                <a:latin typeface="Arial"/>
                <a:ea typeface="Arial"/>
                <a:cs typeface="Arial"/>
                <a:sym typeface="Arial"/>
              </a:rPr>
              <a:t>Bank of England | Customer Success | Cloudera</a:t>
            </a:r>
            <a:r>
              <a:rPr lang="en-GB" sz="1000">
                <a:solidFill>
                  <a:srgbClr val="000000"/>
                </a:solidFill>
                <a:latin typeface="Arial"/>
                <a:ea typeface="Arial"/>
                <a:cs typeface="Arial"/>
                <a:sym typeface="Arial"/>
              </a:rPr>
              <a:t> (no date) </a:t>
            </a:r>
            <a:r>
              <a:rPr i="1" lang="en-GB" sz="1000">
                <a:solidFill>
                  <a:srgbClr val="000000"/>
                </a:solidFill>
                <a:latin typeface="Arial"/>
                <a:ea typeface="Arial"/>
                <a:cs typeface="Arial"/>
                <a:sym typeface="Arial"/>
              </a:rPr>
              <a:t>Cloudera</a:t>
            </a:r>
            <a:r>
              <a:rPr lang="en-GB" sz="1000">
                <a:solidFill>
                  <a:srgbClr val="000000"/>
                </a:solidFill>
                <a:latin typeface="Arial"/>
                <a:ea typeface="Arial"/>
                <a:cs typeface="Arial"/>
                <a:sym typeface="Arial"/>
              </a:rPr>
              <a:t>. Available at: https://www.cloudera.com/about/customers/bank-of-england.html (Accessed: 05 December 2023).</a:t>
            </a:r>
            <a:endParaRPr sz="1000">
              <a:solidFill>
                <a:srgbClr val="000000"/>
              </a:solidFill>
              <a:latin typeface="Arial"/>
              <a:ea typeface="Arial"/>
              <a:cs typeface="Arial"/>
              <a:sym typeface="Arial"/>
            </a:endParaRPr>
          </a:p>
          <a:p>
            <a:pPr indent="-292100" lvl="0" marL="457200" rtl="0" algn="l">
              <a:spcBef>
                <a:spcPts val="0"/>
              </a:spcBef>
              <a:spcAft>
                <a:spcPts val="0"/>
              </a:spcAft>
              <a:buSzPts val="1000"/>
              <a:buChar char="●"/>
            </a:pPr>
            <a:r>
              <a:rPr lang="en-GB" sz="1000">
                <a:solidFill>
                  <a:srgbClr val="000000"/>
                </a:solidFill>
                <a:latin typeface="Arial"/>
                <a:ea typeface="Arial"/>
                <a:cs typeface="Arial"/>
                <a:sym typeface="Arial"/>
              </a:rPr>
              <a:t>Bedeley, R. (2014) </a:t>
            </a:r>
            <a:r>
              <a:rPr i="1" lang="en-GB" sz="1000">
                <a:solidFill>
                  <a:srgbClr val="000000"/>
                </a:solidFill>
                <a:latin typeface="Arial"/>
                <a:ea typeface="Arial"/>
                <a:cs typeface="Arial"/>
                <a:sym typeface="Arial"/>
              </a:rPr>
              <a:t>Big Data Opportunities and challenges: The case of banking industry</a:t>
            </a:r>
            <a:r>
              <a:rPr lang="en-GB" sz="1000">
                <a:solidFill>
                  <a:srgbClr val="000000"/>
                </a:solidFill>
                <a:latin typeface="Arial"/>
                <a:ea typeface="Arial"/>
                <a:cs typeface="Arial"/>
                <a:sym typeface="Arial"/>
              </a:rPr>
              <a:t>, </a:t>
            </a:r>
            <a:r>
              <a:rPr i="1" lang="en-GB" sz="1000">
                <a:solidFill>
                  <a:srgbClr val="000000"/>
                </a:solidFill>
                <a:latin typeface="Arial"/>
                <a:ea typeface="Arial"/>
                <a:cs typeface="Arial"/>
                <a:sym typeface="Arial"/>
              </a:rPr>
              <a:t>AIS Electronic Library (AISeL)</a:t>
            </a:r>
            <a:r>
              <a:rPr lang="en-GB" sz="1000">
                <a:solidFill>
                  <a:srgbClr val="000000"/>
                </a:solidFill>
                <a:latin typeface="Arial"/>
                <a:ea typeface="Arial"/>
                <a:cs typeface="Arial"/>
                <a:sym typeface="Arial"/>
              </a:rPr>
              <a:t>. Available at: https://aisel.aisnet.org/sais2014/2/ (Accessed: 05 December 2023).</a:t>
            </a:r>
            <a:endParaRPr sz="1000">
              <a:solidFill>
                <a:srgbClr val="000000"/>
              </a:solidFill>
              <a:latin typeface="Arial"/>
              <a:ea typeface="Arial"/>
              <a:cs typeface="Arial"/>
              <a:sym typeface="Arial"/>
            </a:endParaRPr>
          </a:p>
          <a:p>
            <a:pPr indent="-292100" lvl="0" marL="457200" rtl="0" algn="l">
              <a:spcBef>
                <a:spcPts val="0"/>
              </a:spcBef>
              <a:spcAft>
                <a:spcPts val="0"/>
              </a:spcAft>
              <a:buSzPts val="1000"/>
              <a:buChar char="●"/>
            </a:pPr>
            <a:r>
              <a:rPr i="1" lang="en-GB" sz="1000">
                <a:solidFill>
                  <a:srgbClr val="000000"/>
                </a:solidFill>
                <a:latin typeface="Arial"/>
                <a:ea typeface="Arial"/>
                <a:cs typeface="Arial"/>
                <a:sym typeface="Arial"/>
              </a:rPr>
              <a:t>Bringing hadoop into the banking mainstream - wandisco.com</a:t>
            </a:r>
            <a:r>
              <a:rPr lang="en-GB" sz="1000">
                <a:solidFill>
                  <a:srgbClr val="000000"/>
                </a:solidFill>
                <a:latin typeface="Arial"/>
                <a:ea typeface="Arial"/>
                <a:cs typeface="Arial"/>
                <a:sym typeface="Arial"/>
              </a:rPr>
              <a:t> (no date) </a:t>
            </a:r>
            <a:r>
              <a:rPr i="1" lang="en-GB" sz="1000">
                <a:solidFill>
                  <a:srgbClr val="000000"/>
                </a:solidFill>
                <a:latin typeface="Arial"/>
                <a:ea typeface="Arial"/>
                <a:cs typeface="Arial"/>
                <a:sym typeface="Arial"/>
              </a:rPr>
              <a:t>Cirata</a:t>
            </a:r>
            <a:r>
              <a:rPr lang="en-GB" sz="1000">
                <a:solidFill>
                  <a:srgbClr val="000000"/>
                </a:solidFill>
                <a:latin typeface="Arial"/>
                <a:ea typeface="Arial"/>
                <a:cs typeface="Arial"/>
                <a:sym typeface="Arial"/>
              </a:rPr>
              <a:t>. Available at: https://www.wandisco.com/storage/app/media/pages/support/documentation/downloads/Banking_Mainstream_WhitePaper.pdf (Accessed: 05 December 2023).</a:t>
            </a:r>
            <a:endParaRPr sz="1000">
              <a:solidFill>
                <a:srgbClr val="000000"/>
              </a:solidFill>
              <a:latin typeface="Arial"/>
              <a:ea typeface="Arial"/>
              <a:cs typeface="Arial"/>
              <a:sym typeface="Arial"/>
            </a:endParaRPr>
          </a:p>
          <a:p>
            <a:pPr indent="-292100" lvl="0" marL="457200" rtl="0" algn="l">
              <a:spcBef>
                <a:spcPts val="0"/>
              </a:spcBef>
              <a:spcAft>
                <a:spcPts val="0"/>
              </a:spcAft>
              <a:buSzPts val="1000"/>
              <a:buChar char="●"/>
            </a:pPr>
            <a:r>
              <a:rPr lang="en-GB" sz="1000">
                <a:solidFill>
                  <a:srgbClr val="000000"/>
                </a:solidFill>
                <a:latin typeface="Arial"/>
                <a:ea typeface="Arial"/>
                <a:cs typeface="Arial"/>
                <a:sym typeface="Arial"/>
              </a:rPr>
              <a:t>Calle, J.P. (2022) </a:t>
            </a:r>
            <a:r>
              <a:rPr i="1" lang="en-GB" sz="1000">
                <a:solidFill>
                  <a:srgbClr val="000000"/>
                </a:solidFill>
                <a:latin typeface="Arial"/>
                <a:ea typeface="Arial"/>
                <a:cs typeface="Arial"/>
                <a:sym typeface="Arial"/>
              </a:rPr>
              <a:t>Case study: JP Morgan Chase’s financial troubles</a:t>
            </a:r>
            <a:r>
              <a:rPr lang="en-GB" sz="1000">
                <a:solidFill>
                  <a:srgbClr val="000000"/>
                </a:solidFill>
                <a:latin typeface="Arial"/>
                <a:ea typeface="Arial"/>
                <a:cs typeface="Arial"/>
                <a:sym typeface="Arial"/>
              </a:rPr>
              <a:t>, </a:t>
            </a:r>
            <a:r>
              <a:rPr i="1" lang="en-GB" sz="1000">
                <a:solidFill>
                  <a:srgbClr val="000000"/>
                </a:solidFill>
                <a:latin typeface="Arial"/>
                <a:ea typeface="Arial"/>
                <a:cs typeface="Arial"/>
                <a:sym typeface="Arial"/>
              </a:rPr>
              <a:t>Enterprise Risk Management Solutions</a:t>
            </a:r>
            <a:r>
              <a:rPr lang="en-GB" sz="1000">
                <a:solidFill>
                  <a:srgbClr val="000000"/>
                </a:solidFill>
                <a:latin typeface="Arial"/>
                <a:ea typeface="Arial"/>
                <a:cs typeface="Arial"/>
                <a:sym typeface="Arial"/>
              </a:rPr>
              <a:t>. Available at: https://www.piranirisk.com/blog/case-study-jp-morgan-chases-financial-troubles (Accessed: 05 December 2023).</a:t>
            </a:r>
            <a:endParaRPr sz="1000">
              <a:solidFill>
                <a:srgbClr val="000000"/>
              </a:solidFill>
              <a:latin typeface="Arial"/>
              <a:ea typeface="Arial"/>
              <a:cs typeface="Arial"/>
              <a:sym typeface="Arial"/>
            </a:endParaRPr>
          </a:p>
          <a:p>
            <a:pPr indent="-292100" lvl="0" marL="457200" rtl="0" algn="l">
              <a:spcBef>
                <a:spcPts val="0"/>
              </a:spcBef>
              <a:spcAft>
                <a:spcPts val="0"/>
              </a:spcAft>
              <a:buSzPts val="1000"/>
              <a:buChar char="●"/>
            </a:pPr>
            <a:r>
              <a:rPr lang="en-GB" sz="1000">
                <a:solidFill>
                  <a:srgbClr val="000000"/>
                </a:solidFill>
                <a:latin typeface="Arial"/>
                <a:ea typeface="Arial"/>
                <a:cs typeface="Arial"/>
                <a:sym typeface="Arial"/>
              </a:rPr>
              <a:t>Mathur, V. (2022) </a:t>
            </a:r>
            <a:r>
              <a:rPr i="1" lang="en-GB" sz="1000">
                <a:solidFill>
                  <a:srgbClr val="000000"/>
                </a:solidFill>
                <a:latin typeface="Arial"/>
                <a:ea typeface="Arial"/>
                <a:cs typeface="Arial"/>
                <a:sym typeface="Arial"/>
              </a:rPr>
              <a:t>Big data in banking industry: Benefits, uses and challenges</a:t>
            </a:r>
            <a:r>
              <a:rPr lang="en-GB" sz="1000">
                <a:solidFill>
                  <a:srgbClr val="000000"/>
                </a:solidFill>
                <a:latin typeface="Arial"/>
                <a:ea typeface="Arial"/>
                <a:cs typeface="Arial"/>
                <a:sym typeface="Arial"/>
              </a:rPr>
              <a:t>, </a:t>
            </a:r>
            <a:r>
              <a:rPr i="1" lang="en-GB" sz="1000">
                <a:solidFill>
                  <a:srgbClr val="000000"/>
                </a:solidFill>
                <a:latin typeface="Arial"/>
                <a:ea typeface="Arial"/>
                <a:cs typeface="Arial"/>
                <a:sym typeface="Arial"/>
              </a:rPr>
              <a:t>Analytics Steps</a:t>
            </a:r>
            <a:r>
              <a:rPr lang="en-GB" sz="1000">
                <a:solidFill>
                  <a:srgbClr val="000000"/>
                </a:solidFill>
                <a:latin typeface="Arial"/>
                <a:ea typeface="Arial"/>
                <a:cs typeface="Arial"/>
                <a:sym typeface="Arial"/>
              </a:rPr>
              <a:t>. Available at: https://www.analyticssteps.com/blogs/big-data-banking-industry-benefits-uses-and-challenges (Accessed: 05 December 2023).</a:t>
            </a:r>
            <a:endParaRPr sz="1000">
              <a:solidFill>
                <a:srgbClr val="000000"/>
              </a:solidFill>
              <a:latin typeface="Arial"/>
              <a:ea typeface="Arial"/>
              <a:cs typeface="Arial"/>
              <a:sym typeface="Arial"/>
            </a:endParaRPr>
          </a:p>
          <a:p>
            <a:pPr indent="-292100" lvl="0" marL="457200" rtl="0" algn="l">
              <a:spcBef>
                <a:spcPts val="0"/>
              </a:spcBef>
              <a:spcAft>
                <a:spcPts val="0"/>
              </a:spcAft>
              <a:buSzPts val="1000"/>
              <a:buChar char="●"/>
            </a:pPr>
            <a:r>
              <a:rPr lang="en-GB" sz="1000">
                <a:solidFill>
                  <a:srgbClr val="000000"/>
                </a:solidFill>
                <a:latin typeface="Arial"/>
                <a:ea typeface="Arial"/>
                <a:cs typeface="Arial"/>
                <a:sym typeface="Arial"/>
              </a:rPr>
              <a:t>ProjectPro, |  BY (2023) </a:t>
            </a:r>
            <a:r>
              <a:rPr i="1" lang="en-GB" sz="1000">
                <a:solidFill>
                  <a:srgbClr val="000000"/>
                </a:solidFill>
                <a:latin typeface="Arial"/>
                <a:ea typeface="Arial"/>
                <a:cs typeface="Arial"/>
                <a:sym typeface="Arial"/>
              </a:rPr>
              <a:t>How JPMorgan uses Hadoop to leverage Big Data Analytics?</a:t>
            </a:r>
            <a:r>
              <a:rPr lang="en-GB" sz="1000">
                <a:solidFill>
                  <a:srgbClr val="000000"/>
                </a:solidFill>
                <a:latin typeface="Arial"/>
                <a:ea typeface="Arial"/>
                <a:cs typeface="Arial"/>
                <a:sym typeface="Arial"/>
              </a:rPr>
              <a:t>, </a:t>
            </a:r>
            <a:r>
              <a:rPr i="1" lang="en-GB" sz="1000">
                <a:solidFill>
                  <a:srgbClr val="000000"/>
                </a:solidFill>
                <a:latin typeface="Arial"/>
                <a:ea typeface="Arial"/>
                <a:cs typeface="Arial"/>
                <a:sym typeface="Arial"/>
              </a:rPr>
              <a:t>ProjectPro</a:t>
            </a:r>
            <a:r>
              <a:rPr lang="en-GB" sz="1000">
                <a:solidFill>
                  <a:srgbClr val="000000"/>
                </a:solidFill>
                <a:latin typeface="Arial"/>
                <a:ea typeface="Arial"/>
                <a:cs typeface="Arial"/>
                <a:sym typeface="Arial"/>
              </a:rPr>
              <a:t>. Available at: https://www.projectpro.io/article/how-jpmorgan-uses-hadoop-to-leverage-big-data-analytics/142 (Accessed: 05 December 2023).</a:t>
            </a:r>
            <a:endParaRPr sz="1000">
              <a:solidFill>
                <a:srgbClr val="000000"/>
              </a:solidFill>
              <a:latin typeface="Arial"/>
              <a:ea typeface="Arial"/>
              <a:cs typeface="Arial"/>
              <a:sym typeface="Arial"/>
            </a:endParaRPr>
          </a:p>
          <a:p>
            <a:pPr indent="-292100" lvl="0" marL="457200" rtl="0" algn="l">
              <a:spcBef>
                <a:spcPts val="0"/>
              </a:spcBef>
              <a:spcAft>
                <a:spcPts val="0"/>
              </a:spcAft>
              <a:buSzPts val="1000"/>
              <a:buChar char="●"/>
            </a:pPr>
            <a:r>
              <a:rPr i="1" lang="en-GB" sz="1000">
                <a:solidFill>
                  <a:srgbClr val="000000"/>
                </a:solidFill>
                <a:latin typeface="Arial"/>
                <a:ea typeface="Arial"/>
                <a:cs typeface="Arial"/>
                <a:sym typeface="Arial"/>
              </a:rPr>
              <a:t>Use case: Big data platform</a:t>
            </a:r>
            <a:r>
              <a:rPr lang="en-GB" sz="1000">
                <a:solidFill>
                  <a:srgbClr val="000000"/>
                </a:solidFill>
                <a:latin typeface="Arial"/>
                <a:ea typeface="Arial"/>
                <a:cs typeface="Arial"/>
                <a:sym typeface="Arial"/>
              </a:rPr>
              <a:t> (2022) </a:t>
            </a:r>
            <a:r>
              <a:rPr i="1" lang="en-GB" sz="1000">
                <a:solidFill>
                  <a:srgbClr val="000000"/>
                </a:solidFill>
                <a:latin typeface="Arial"/>
                <a:ea typeface="Arial"/>
                <a:cs typeface="Arial"/>
                <a:sym typeface="Arial"/>
              </a:rPr>
              <a:t>Big Data for Banking</a:t>
            </a:r>
            <a:r>
              <a:rPr lang="en-GB" sz="1000">
                <a:solidFill>
                  <a:srgbClr val="000000"/>
                </a:solidFill>
                <a:latin typeface="Arial"/>
                <a:ea typeface="Arial"/>
                <a:cs typeface="Arial"/>
                <a:sym typeface="Arial"/>
              </a:rPr>
              <a:t>. Available at: https://bigdataforbanking.com/success-stories/big-data-hadoop-platform/ (Accessed: 05 December 2023). </a:t>
            </a:r>
            <a:endParaRPr sz="1000">
              <a:solidFill>
                <a:srgbClr val="000000"/>
              </a:solidFill>
              <a:latin typeface="Arial"/>
              <a:ea typeface="Arial"/>
              <a:cs typeface="Arial"/>
              <a:sym typeface="Arial"/>
            </a:endParaRPr>
          </a:p>
          <a:p>
            <a:pPr indent="-292100" lvl="0" marL="457200" rtl="0" algn="l">
              <a:spcBef>
                <a:spcPts val="0"/>
              </a:spcBef>
              <a:spcAft>
                <a:spcPts val="0"/>
              </a:spcAft>
              <a:buSzPts val="1000"/>
              <a:buChar char="●"/>
            </a:pPr>
            <a:r>
              <a:rPr lang="en-GB" sz="1000">
                <a:solidFill>
                  <a:srgbClr val="000000"/>
                </a:solidFill>
                <a:latin typeface="Arial"/>
                <a:ea typeface="Arial"/>
                <a:cs typeface="Arial"/>
                <a:sym typeface="Arial"/>
              </a:rPr>
              <a:t>Shamilov, A. (2023) </a:t>
            </a:r>
            <a:r>
              <a:rPr i="1" lang="en-GB" sz="1000">
                <a:solidFill>
                  <a:srgbClr val="000000"/>
                </a:solidFill>
                <a:latin typeface="Arial"/>
                <a:ea typeface="Arial"/>
                <a:cs typeface="Arial"/>
                <a:sym typeface="Arial"/>
              </a:rPr>
              <a:t>Big Data in the banking industry: The main challenges and use cases: Eastern peak</a:t>
            </a:r>
            <a:r>
              <a:rPr lang="en-GB" sz="1000">
                <a:solidFill>
                  <a:srgbClr val="000000"/>
                </a:solidFill>
                <a:latin typeface="Arial"/>
                <a:ea typeface="Arial"/>
                <a:cs typeface="Arial"/>
                <a:sym typeface="Arial"/>
              </a:rPr>
              <a:t>, </a:t>
            </a:r>
            <a:r>
              <a:rPr i="1" lang="en-GB" sz="1000">
                <a:solidFill>
                  <a:srgbClr val="000000"/>
                </a:solidFill>
                <a:latin typeface="Arial"/>
                <a:ea typeface="Arial"/>
                <a:cs typeface="Arial"/>
                <a:sym typeface="Arial"/>
              </a:rPr>
              <a:t>Eastern Peak - Technology Consulting &amp; Development Company</a:t>
            </a:r>
            <a:r>
              <a:rPr lang="en-GB" sz="1000">
                <a:solidFill>
                  <a:srgbClr val="000000"/>
                </a:solidFill>
                <a:latin typeface="Arial"/>
                <a:ea typeface="Arial"/>
                <a:cs typeface="Arial"/>
                <a:sym typeface="Arial"/>
              </a:rPr>
              <a:t>. Available at: https://easternpeak.com/blog/big-data-in-banking-and-financial-services/ (Accessed: 05 December 2023). </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Overview</a:t>
            </a:r>
            <a:endParaRPr/>
          </a:p>
        </p:txBody>
      </p:sp>
      <p:sp>
        <p:nvSpPr>
          <p:cNvPr id="94" name="Google Shape;94;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b="1" lang="en-GB" sz="1942"/>
              <a:t>Introduction </a:t>
            </a:r>
            <a:endParaRPr b="1" sz="1942"/>
          </a:p>
          <a:p>
            <a:pPr indent="0" lvl="0" marL="0" rtl="0" algn="l">
              <a:spcBef>
                <a:spcPts val="1200"/>
              </a:spcBef>
              <a:spcAft>
                <a:spcPts val="0"/>
              </a:spcAft>
              <a:buNone/>
            </a:pPr>
            <a:r>
              <a:rPr lang="en-GB"/>
              <a:t>Big data is used to describe the enormous volume of both structured and unstructured data generated by individuals and systems. The banking industry is a branch of business and finance that handles credit, cash, and other financial transactions. Big data is used in the banking and security industries to enhance operations, customer experiences, and decision-making procedures. Big Data has the ability to drastically change how financial institutions operate in areas such as fraud detection and prevention, Risk management and compliance just to mention a few. This project aims to capture how big data analytics is being successfully used in the banking sector.</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Revolution of Big Data in Banking</a:t>
            </a:r>
            <a:endParaRPr/>
          </a:p>
        </p:txBody>
      </p:sp>
      <p:sp>
        <p:nvSpPr>
          <p:cNvPr id="100" name="Google Shape;100;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p>
          <a:p>
            <a:pPr indent="0" lvl="0" marL="0" rtl="0" algn="l">
              <a:spcBef>
                <a:spcPts val="1200"/>
              </a:spcBef>
              <a:spcAft>
                <a:spcPts val="0"/>
              </a:spcAft>
              <a:buNone/>
            </a:pPr>
            <a:r>
              <a:rPr lang="en-GB"/>
              <a:t>The big data revolution has benefited the banking industry by enabling them to quickly extract valuable information and convert it into meaningful benefits. This includes sentiment analysis, product cross-selling, regulatory compliance management, reputational risk management, and financial crime management.</a:t>
            </a:r>
            <a:endParaRPr/>
          </a:p>
          <a:p>
            <a:pPr indent="0" lvl="0" marL="0" rtl="0" algn="l">
              <a:spcBef>
                <a:spcPts val="1200"/>
              </a:spcBef>
              <a:spcAft>
                <a:spcPts val="0"/>
              </a:spcAft>
              <a:buNone/>
            </a:pPr>
            <a:r>
              <a:t/>
            </a:r>
            <a:endParaRPr b="1"/>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areas of impact</a:t>
            </a:r>
            <a:endParaRPr/>
          </a:p>
        </p:txBody>
      </p:sp>
      <p:sp>
        <p:nvSpPr>
          <p:cNvPr id="106" name="Google Shape;106;p16"/>
          <p:cNvSpPr txBox="1"/>
          <p:nvPr>
            <p:ph idx="1" type="body"/>
          </p:nvPr>
        </p:nvSpPr>
        <p:spPr>
          <a:xfrm>
            <a:off x="311700" y="1017800"/>
            <a:ext cx="8769300" cy="4067700"/>
          </a:xfrm>
          <a:prstGeom prst="rect">
            <a:avLst/>
          </a:prstGeom>
        </p:spPr>
        <p:txBody>
          <a:bodyPr anchorCtr="0" anchor="t" bIns="91425" lIns="91425" spcFirstLastPara="1" rIns="91425" wrap="square" tIns="91425">
            <a:normAutofit fontScale="25000" lnSpcReduction="10000"/>
          </a:bodyPr>
          <a:lstStyle/>
          <a:p>
            <a:pPr indent="0" lvl="0" marL="0" rtl="0" algn="l">
              <a:spcBef>
                <a:spcPts val="2400"/>
              </a:spcBef>
              <a:spcAft>
                <a:spcPts val="0"/>
              </a:spcAft>
              <a:buNone/>
            </a:pPr>
            <a:r>
              <a:t/>
            </a:r>
            <a:endParaRPr b="1" sz="7200"/>
          </a:p>
          <a:p>
            <a:pPr indent="0" lvl="0" marL="0" rtl="0" algn="l">
              <a:spcBef>
                <a:spcPts val="2400"/>
              </a:spcBef>
              <a:spcAft>
                <a:spcPts val="0"/>
              </a:spcAft>
              <a:buNone/>
            </a:pPr>
            <a:r>
              <a:rPr b="1" lang="en-GB" sz="6800">
                <a:solidFill>
                  <a:srgbClr val="000000"/>
                </a:solidFill>
              </a:rPr>
              <a:t>Operational Efficiency and Cost Reduction</a:t>
            </a:r>
            <a:endParaRPr b="1" sz="6800">
              <a:solidFill>
                <a:srgbClr val="000000"/>
              </a:solidFill>
            </a:endParaRPr>
          </a:p>
          <a:p>
            <a:pPr indent="0" lvl="0" marL="0" rtl="0" algn="l">
              <a:spcBef>
                <a:spcPts val="1200"/>
              </a:spcBef>
              <a:spcAft>
                <a:spcPts val="0"/>
              </a:spcAft>
              <a:buNone/>
            </a:pPr>
            <a:r>
              <a:rPr lang="en-GB" sz="6400">
                <a:solidFill>
                  <a:srgbClr val="000000"/>
                </a:solidFill>
              </a:rPr>
              <a:t>Big data technology automates manual processes, improving operational efficiency and reducing costs associated with human error.Big data analytics enables banks to anticipate maintenance requirements, reducing downtime and minimizing operational disruptions.</a:t>
            </a:r>
            <a:endParaRPr sz="6400">
              <a:solidFill>
                <a:srgbClr val="000000"/>
              </a:solidFill>
            </a:endParaRPr>
          </a:p>
          <a:p>
            <a:pPr indent="0" lvl="0" marL="0" rtl="0" algn="l">
              <a:spcBef>
                <a:spcPts val="2400"/>
              </a:spcBef>
              <a:spcAft>
                <a:spcPts val="0"/>
              </a:spcAft>
              <a:buNone/>
            </a:pPr>
            <a:r>
              <a:rPr b="1" lang="en-GB" sz="6400">
                <a:solidFill>
                  <a:srgbClr val="000000"/>
                </a:solidFill>
              </a:rPr>
              <a:t>Real-time Monitoring and Decision-making</a:t>
            </a:r>
            <a:endParaRPr b="1" sz="6400">
              <a:solidFill>
                <a:srgbClr val="000000"/>
              </a:solidFill>
            </a:endParaRPr>
          </a:p>
          <a:p>
            <a:pPr indent="0" lvl="0" marL="0" rtl="0" algn="l">
              <a:spcBef>
                <a:spcPts val="1200"/>
              </a:spcBef>
              <a:spcAft>
                <a:spcPts val="0"/>
              </a:spcAft>
              <a:buNone/>
            </a:pPr>
            <a:r>
              <a:rPr lang="en-GB" sz="6400">
                <a:solidFill>
                  <a:srgbClr val="000000"/>
                </a:solidFill>
              </a:rPr>
              <a:t>Big data allows banks to leverage real-time data to make informed decisions promptly, enhancing agility and competitive advantage. By analyzing vast amounts of data, banks can uncover hidden trends and patterns, gaining valuable insights for strategic decision-making</a:t>
            </a:r>
            <a:r>
              <a:rPr lang="en-GB" sz="6800">
                <a:solidFill>
                  <a:srgbClr val="000000"/>
                </a:solidFill>
              </a:rPr>
              <a:t>.</a:t>
            </a:r>
            <a:endParaRPr sz="6800">
              <a:solidFill>
                <a:srgbClr val="000000"/>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areas of impact</a:t>
            </a:r>
            <a:endParaRPr/>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25000" lnSpcReduction="20000"/>
          </a:bodyPr>
          <a:lstStyle/>
          <a:p>
            <a:pPr indent="0" lvl="0" marL="0" rtl="0" algn="l">
              <a:spcBef>
                <a:spcPts val="2400"/>
              </a:spcBef>
              <a:spcAft>
                <a:spcPts val="0"/>
              </a:spcAft>
              <a:buNone/>
            </a:pPr>
            <a:r>
              <a:rPr b="1" lang="en-GB" sz="7200">
                <a:solidFill>
                  <a:srgbClr val="000000"/>
                </a:solidFill>
              </a:rPr>
              <a:t>Risk Analysis and Prediction</a:t>
            </a:r>
            <a:endParaRPr b="1" sz="7200">
              <a:solidFill>
                <a:srgbClr val="000000"/>
              </a:solidFill>
            </a:endParaRPr>
          </a:p>
          <a:p>
            <a:pPr indent="0" lvl="0" marL="0" rtl="0" algn="l">
              <a:spcBef>
                <a:spcPts val="1200"/>
              </a:spcBef>
              <a:spcAft>
                <a:spcPts val="0"/>
              </a:spcAft>
              <a:buNone/>
            </a:pPr>
            <a:r>
              <a:rPr lang="en-GB" sz="7200">
                <a:solidFill>
                  <a:srgbClr val="000000"/>
                </a:solidFill>
              </a:rPr>
              <a:t>Big data provides comprehensive insights on customer behavior, enabling banks to assess credit risk accurately and make informed lending decisions. banks can also simulate different scenarios and identify potential risks, helping them optimize risk management strategies.</a:t>
            </a:r>
            <a:endParaRPr sz="7200">
              <a:solidFill>
                <a:srgbClr val="000000"/>
              </a:solidFill>
            </a:endParaRPr>
          </a:p>
          <a:p>
            <a:pPr indent="0" lvl="0" marL="0" rtl="0" algn="l">
              <a:spcBef>
                <a:spcPts val="2400"/>
              </a:spcBef>
              <a:spcAft>
                <a:spcPts val="0"/>
              </a:spcAft>
              <a:buNone/>
            </a:pPr>
            <a:r>
              <a:rPr b="1" lang="en-GB" sz="7200">
                <a:solidFill>
                  <a:srgbClr val="000000"/>
                </a:solidFill>
              </a:rPr>
              <a:t>Customer Analytics and Personalization</a:t>
            </a:r>
            <a:endParaRPr b="1" sz="7200">
              <a:solidFill>
                <a:srgbClr val="000000"/>
              </a:solidFill>
            </a:endParaRPr>
          </a:p>
          <a:p>
            <a:pPr indent="0" lvl="0" marL="0" rtl="0" algn="l">
              <a:spcBef>
                <a:spcPts val="1200"/>
              </a:spcBef>
              <a:spcAft>
                <a:spcPts val="0"/>
              </a:spcAft>
              <a:buNone/>
            </a:pPr>
            <a:r>
              <a:rPr lang="en-GB" sz="7200">
                <a:solidFill>
                  <a:srgbClr val="000000"/>
                </a:solidFill>
              </a:rPr>
              <a:t>By leveraging big data analytics, banks can personalize marketing campaigns based on individual customer preferences and behavior allowing for personalized experiences.</a:t>
            </a:r>
            <a:endParaRPr sz="7200">
              <a:solidFill>
                <a:srgbClr val="000000"/>
              </a:solidFill>
            </a:endParaRPr>
          </a:p>
          <a:p>
            <a:pPr indent="0" lvl="0" marL="0" rtl="0" algn="l">
              <a:spcBef>
                <a:spcPts val="120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226975" y="1797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GB" sz="2133"/>
              <a:t>The 5Vs of Big Data</a:t>
            </a:r>
            <a:endParaRPr b="1" sz="3333"/>
          </a:p>
        </p:txBody>
      </p:sp>
      <p:sp>
        <p:nvSpPr>
          <p:cNvPr id="118" name="Google Shape;118;p18"/>
          <p:cNvSpPr txBox="1"/>
          <p:nvPr/>
        </p:nvSpPr>
        <p:spPr>
          <a:xfrm>
            <a:off x="508925" y="1084675"/>
            <a:ext cx="2060400" cy="1641600"/>
          </a:xfrm>
          <a:prstGeom prst="rect">
            <a:avLst/>
          </a:prstGeom>
          <a:solidFill>
            <a:srgbClr val="93C47D"/>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GB" sz="1700">
                <a:solidFill>
                  <a:schemeClr val="dk2"/>
                </a:solidFill>
                <a:latin typeface="Roboto"/>
                <a:ea typeface="Roboto"/>
                <a:cs typeface="Roboto"/>
                <a:sym typeface="Roboto"/>
              </a:rPr>
              <a:t>Data collected from a variety of sources in vast quantities.</a:t>
            </a:r>
            <a:endParaRPr sz="1700">
              <a:solidFill>
                <a:schemeClr val="dk2"/>
              </a:solidFill>
              <a:latin typeface="Roboto"/>
              <a:ea typeface="Roboto"/>
              <a:cs typeface="Roboto"/>
              <a:sym typeface="Roboto"/>
            </a:endParaRPr>
          </a:p>
        </p:txBody>
      </p:sp>
      <p:sp>
        <p:nvSpPr>
          <p:cNvPr id="119" name="Google Shape;119;p18"/>
          <p:cNvSpPr txBox="1"/>
          <p:nvPr/>
        </p:nvSpPr>
        <p:spPr>
          <a:xfrm>
            <a:off x="508925" y="684188"/>
            <a:ext cx="1428000" cy="353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GB" sz="1800">
                <a:solidFill>
                  <a:schemeClr val="dk2"/>
                </a:solidFill>
                <a:latin typeface="Roboto"/>
                <a:ea typeface="Roboto"/>
                <a:cs typeface="Roboto"/>
                <a:sym typeface="Roboto"/>
              </a:rPr>
              <a:t>Volume</a:t>
            </a:r>
            <a:endParaRPr sz="1800">
              <a:solidFill>
                <a:schemeClr val="dk2"/>
              </a:solidFill>
              <a:latin typeface="Roboto"/>
              <a:ea typeface="Roboto"/>
              <a:cs typeface="Roboto"/>
              <a:sym typeface="Roboto"/>
            </a:endParaRPr>
          </a:p>
        </p:txBody>
      </p:sp>
      <p:sp>
        <p:nvSpPr>
          <p:cNvPr id="120" name="Google Shape;120;p18"/>
          <p:cNvSpPr txBox="1"/>
          <p:nvPr/>
        </p:nvSpPr>
        <p:spPr>
          <a:xfrm>
            <a:off x="2735225" y="1096049"/>
            <a:ext cx="1998600" cy="1641600"/>
          </a:xfrm>
          <a:prstGeom prst="rect">
            <a:avLst/>
          </a:prstGeom>
          <a:solidFill>
            <a:srgbClr val="6FA8D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GB" sz="1800">
                <a:solidFill>
                  <a:schemeClr val="dk2"/>
                </a:solidFill>
                <a:latin typeface="Roboto"/>
                <a:ea typeface="Roboto"/>
                <a:cs typeface="Roboto"/>
                <a:sym typeface="Roboto"/>
              </a:rPr>
              <a:t> </a:t>
            </a:r>
            <a:r>
              <a:rPr lang="en-GB" sz="1700">
                <a:solidFill>
                  <a:schemeClr val="dk2"/>
                </a:solidFill>
                <a:latin typeface="Roboto"/>
                <a:ea typeface="Roboto"/>
                <a:cs typeface="Roboto"/>
                <a:sym typeface="Roboto"/>
              </a:rPr>
              <a:t>Data types include structured, semistructured, and unstructured</a:t>
            </a:r>
            <a:endParaRPr sz="1700">
              <a:solidFill>
                <a:schemeClr val="dk2"/>
              </a:solidFill>
              <a:latin typeface="Roboto"/>
              <a:ea typeface="Roboto"/>
              <a:cs typeface="Roboto"/>
              <a:sym typeface="Roboto"/>
            </a:endParaRPr>
          </a:p>
        </p:txBody>
      </p:sp>
      <p:sp>
        <p:nvSpPr>
          <p:cNvPr id="121" name="Google Shape;121;p18"/>
          <p:cNvSpPr txBox="1"/>
          <p:nvPr/>
        </p:nvSpPr>
        <p:spPr>
          <a:xfrm>
            <a:off x="4899850" y="1084675"/>
            <a:ext cx="1998600" cy="1641600"/>
          </a:xfrm>
          <a:prstGeom prst="rect">
            <a:avLst/>
          </a:prstGeom>
          <a:solidFill>
            <a:srgbClr val="D5A6BD"/>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GB" sz="1700">
                <a:solidFill>
                  <a:schemeClr val="dk2"/>
                </a:solidFill>
                <a:latin typeface="Roboto"/>
                <a:ea typeface="Roboto"/>
                <a:cs typeface="Roboto"/>
                <a:sym typeface="Roboto"/>
              </a:rPr>
              <a:t>In the age of big data, the speed at which data is generated is accelerating</a:t>
            </a:r>
            <a:endParaRPr sz="1700">
              <a:solidFill>
                <a:schemeClr val="dk2"/>
              </a:solidFill>
              <a:latin typeface="Roboto"/>
              <a:ea typeface="Roboto"/>
              <a:cs typeface="Roboto"/>
              <a:sym typeface="Roboto"/>
            </a:endParaRPr>
          </a:p>
        </p:txBody>
      </p:sp>
      <p:sp>
        <p:nvSpPr>
          <p:cNvPr id="122" name="Google Shape;122;p18"/>
          <p:cNvSpPr txBox="1"/>
          <p:nvPr/>
        </p:nvSpPr>
        <p:spPr>
          <a:xfrm>
            <a:off x="615825" y="3218275"/>
            <a:ext cx="1998600" cy="16416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GB" sz="1800">
                <a:solidFill>
                  <a:schemeClr val="dk2"/>
                </a:solidFill>
                <a:latin typeface="Roboto"/>
                <a:ea typeface="Roboto"/>
                <a:cs typeface="Roboto"/>
                <a:sym typeface="Roboto"/>
              </a:rPr>
              <a:t>The degree to which big data can be trusted</a:t>
            </a:r>
            <a:endParaRPr sz="1800">
              <a:solidFill>
                <a:schemeClr val="dk2"/>
              </a:solidFill>
              <a:latin typeface="Roboto"/>
              <a:ea typeface="Roboto"/>
              <a:cs typeface="Roboto"/>
              <a:sym typeface="Roboto"/>
            </a:endParaRPr>
          </a:p>
        </p:txBody>
      </p:sp>
      <p:sp>
        <p:nvSpPr>
          <p:cNvPr id="123" name="Google Shape;123;p18"/>
          <p:cNvSpPr txBox="1"/>
          <p:nvPr/>
        </p:nvSpPr>
        <p:spPr>
          <a:xfrm>
            <a:off x="2772875" y="3222950"/>
            <a:ext cx="1923300" cy="1641600"/>
          </a:xfrm>
          <a:prstGeom prst="rect">
            <a:avLst/>
          </a:prstGeom>
          <a:solidFill>
            <a:srgbClr val="B4A7D6"/>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GB" sz="1700">
                <a:solidFill>
                  <a:schemeClr val="dk2"/>
                </a:solidFill>
                <a:latin typeface="Roboto"/>
                <a:ea typeface="Roboto"/>
                <a:cs typeface="Roboto"/>
                <a:sym typeface="Roboto"/>
              </a:rPr>
              <a:t>The value of data collected for business</a:t>
            </a:r>
            <a:endParaRPr sz="1700">
              <a:solidFill>
                <a:schemeClr val="dk2"/>
              </a:solidFill>
              <a:latin typeface="Roboto"/>
              <a:ea typeface="Roboto"/>
              <a:cs typeface="Roboto"/>
              <a:sym typeface="Roboto"/>
            </a:endParaRPr>
          </a:p>
        </p:txBody>
      </p:sp>
      <p:sp>
        <p:nvSpPr>
          <p:cNvPr id="124" name="Google Shape;124;p18"/>
          <p:cNvSpPr txBox="1"/>
          <p:nvPr/>
        </p:nvSpPr>
        <p:spPr>
          <a:xfrm>
            <a:off x="2664988" y="689863"/>
            <a:ext cx="1428000" cy="353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GB" sz="1800">
                <a:solidFill>
                  <a:schemeClr val="dk2"/>
                </a:solidFill>
                <a:latin typeface="Roboto"/>
                <a:ea typeface="Roboto"/>
                <a:cs typeface="Roboto"/>
                <a:sym typeface="Roboto"/>
              </a:rPr>
              <a:t>Variety</a:t>
            </a:r>
            <a:endParaRPr sz="1800">
              <a:solidFill>
                <a:schemeClr val="dk2"/>
              </a:solidFill>
              <a:latin typeface="Roboto"/>
              <a:ea typeface="Roboto"/>
              <a:cs typeface="Roboto"/>
              <a:sym typeface="Roboto"/>
            </a:endParaRPr>
          </a:p>
        </p:txBody>
      </p:sp>
      <p:sp>
        <p:nvSpPr>
          <p:cNvPr id="125" name="Google Shape;125;p18"/>
          <p:cNvSpPr txBox="1"/>
          <p:nvPr/>
        </p:nvSpPr>
        <p:spPr>
          <a:xfrm>
            <a:off x="4821050" y="679413"/>
            <a:ext cx="1428000" cy="353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GB" sz="1800">
                <a:solidFill>
                  <a:schemeClr val="dk2"/>
                </a:solidFill>
                <a:latin typeface="Roboto"/>
                <a:ea typeface="Roboto"/>
                <a:cs typeface="Roboto"/>
                <a:sym typeface="Roboto"/>
              </a:rPr>
              <a:t>Velocity</a:t>
            </a:r>
            <a:endParaRPr sz="1800">
              <a:solidFill>
                <a:schemeClr val="dk2"/>
              </a:solidFill>
              <a:latin typeface="Roboto"/>
              <a:ea typeface="Roboto"/>
              <a:cs typeface="Roboto"/>
              <a:sym typeface="Roboto"/>
            </a:endParaRPr>
          </a:p>
        </p:txBody>
      </p:sp>
      <p:sp>
        <p:nvSpPr>
          <p:cNvPr id="126" name="Google Shape;126;p18"/>
          <p:cNvSpPr txBox="1"/>
          <p:nvPr/>
        </p:nvSpPr>
        <p:spPr>
          <a:xfrm>
            <a:off x="463425" y="2773638"/>
            <a:ext cx="1428000" cy="353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GB" sz="1800">
                <a:solidFill>
                  <a:schemeClr val="dk2"/>
                </a:solidFill>
                <a:latin typeface="Roboto"/>
                <a:ea typeface="Roboto"/>
                <a:cs typeface="Roboto"/>
                <a:sym typeface="Roboto"/>
              </a:rPr>
              <a:t>Veracity</a:t>
            </a:r>
            <a:endParaRPr sz="1800">
              <a:solidFill>
                <a:schemeClr val="dk2"/>
              </a:solidFill>
              <a:latin typeface="Roboto"/>
              <a:ea typeface="Roboto"/>
              <a:cs typeface="Roboto"/>
              <a:sym typeface="Roboto"/>
            </a:endParaRPr>
          </a:p>
        </p:txBody>
      </p:sp>
      <p:sp>
        <p:nvSpPr>
          <p:cNvPr id="127" name="Google Shape;127;p18"/>
          <p:cNvSpPr txBox="1"/>
          <p:nvPr/>
        </p:nvSpPr>
        <p:spPr>
          <a:xfrm>
            <a:off x="2670375" y="2773638"/>
            <a:ext cx="1428000" cy="353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GB" sz="1800">
                <a:solidFill>
                  <a:schemeClr val="dk2"/>
                </a:solidFill>
                <a:latin typeface="Roboto"/>
                <a:ea typeface="Roboto"/>
                <a:cs typeface="Roboto"/>
                <a:sym typeface="Roboto"/>
              </a:rPr>
              <a:t>Value</a:t>
            </a:r>
            <a:endParaRPr sz="18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311700" y="410000"/>
            <a:ext cx="8520600" cy="53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Tools : </a:t>
            </a:r>
            <a:endParaRPr/>
          </a:p>
        </p:txBody>
      </p:sp>
      <p:sp>
        <p:nvSpPr>
          <p:cNvPr id="133" name="Google Shape;133;p19"/>
          <p:cNvSpPr txBox="1"/>
          <p:nvPr>
            <p:ph idx="1" type="body"/>
          </p:nvPr>
        </p:nvSpPr>
        <p:spPr>
          <a:xfrm>
            <a:off x="311700" y="945800"/>
            <a:ext cx="8520600" cy="3208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GB"/>
              <a:t>Apache </a:t>
            </a:r>
            <a:r>
              <a:rPr b="1" lang="en-GB"/>
              <a:t>Hadoop  </a:t>
            </a:r>
            <a:endParaRPr b="1"/>
          </a:p>
          <a:p>
            <a:pPr indent="0" lvl="0" marL="0" rtl="0" algn="l">
              <a:spcBef>
                <a:spcPts val="1200"/>
              </a:spcBef>
              <a:spcAft>
                <a:spcPts val="0"/>
              </a:spcAft>
              <a:buNone/>
            </a:pPr>
            <a:r>
              <a:rPr lang="en-GB"/>
              <a:t>Large datasets can be processed and stored in a distributed manner using this open-source platform.With its distributed file system (HDFS) and MapReduce programming approach for parallel processing</a:t>
            </a:r>
            <a:endParaRPr/>
          </a:p>
          <a:p>
            <a:pPr indent="0" lvl="0" marL="0" rtl="0" algn="l">
              <a:spcBef>
                <a:spcPts val="1200"/>
              </a:spcBef>
              <a:spcAft>
                <a:spcPts val="0"/>
              </a:spcAft>
              <a:buNone/>
            </a:pPr>
            <a:r>
              <a:rPr b="1" lang="en-GB"/>
              <a:t>Apache Spark</a:t>
            </a:r>
            <a:endParaRPr b="1"/>
          </a:p>
          <a:p>
            <a:pPr indent="0" lvl="0" marL="0" rtl="0" algn="l">
              <a:spcBef>
                <a:spcPts val="1200"/>
              </a:spcBef>
              <a:spcAft>
                <a:spcPts val="0"/>
              </a:spcAft>
              <a:buNone/>
            </a:pPr>
            <a:r>
              <a:rPr lang="en-GB"/>
              <a:t>An open-source, quick, multipurpose distributed computing solution for handling Big data, with its flexible set of APIs and in-memory data processing capabilities.</a:t>
            </a:r>
            <a:endParaRPr/>
          </a:p>
          <a:p>
            <a:pPr indent="0" lvl="0" marL="0" rtl="0" algn="l">
              <a:spcBef>
                <a:spcPts val="1200"/>
              </a:spcBef>
              <a:spcAft>
                <a:spcPts val="0"/>
              </a:spcAft>
              <a:buNone/>
            </a:pPr>
            <a:r>
              <a:rPr b="1" lang="en-GB"/>
              <a:t>Apache </a:t>
            </a:r>
            <a:r>
              <a:rPr b="1" lang="en-GB"/>
              <a:t>Cassandra </a:t>
            </a:r>
            <a:endParaRPr b="1"/>
          </a:p>
          <a:p>
            <a:pPr indent="0" lvl="0" marL="0" rtl="0" algn="l">
              <a:spcBef>
                <a:spcPts val="1200"/>
              </a:spcBef>
              <a:spcAft>
                <a:spcPts val="1200"/>
              </a:spcAft>
              <a:buNone/>
            </a:pPr>
            <a:r>
              <a:rPr lang="en-GB"/>
              <a:t>A highly available and scalable NoSQL database with excellent scalability, capable of managing massive volumes of data among several servers without a single point of failure. It excels at offering decentralised and geographically dispersed applications.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Analysis of Impact and Solutions</a:t>
            </a:r>
            <a:endParaRPr/>
          </a:p>
          <a:p>
            <a:pPr indent="0" lvl="0" marL="0" rtl="0" algn="l">
              <a:spcBef>
                <a:spcPts val="0"/>
              </a:spcBef>
              <a:spcAft>
                <a:spcPts val="0"/>
              </a:spcAft>
              <a:buNone/>
            </a:pPr>
            <a:r>
              <a:rPr lang="en-GB"/>
              <a:t>Impact:</a:t>
            </a:r>
            <a:endParaRPr/>
          </a:p>
        </p:txBody>
      </p:sp>
      <p:sp>
        <p:nvSpPr>
          <p:cNvPr id="139" name="Google Shape;139;p20"/>
          <p:cNvSpPr txBox="1"/>
          <p:nvPr>
            <p:ph idx="1" type="body"/>
          </p:nvPr>
        </p:nvSpPr>
        <p:spPr>
          <a:xfrm>
            <a:off x="311700" y="1491875"/>
            <a:ext cx="8520600" cy="3339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GB" sz="1400"/>
              <a:t>Fraud Detection:</a:t>
            </a:r>
            <a:endParaRPr b="1" sz="1400"/>
          </a:p>
          <a:p>
            <a:pPr indent="-317500" lvl="1" marL="914400" rtl="0" algn="l">
              <a:spcBef>
                <a:spcPts val="0"/>
              </a:spcBef>
              <a:spcAft>
                <a:spcPts val="0"/>
              </a:spcAft>
              <a:buSzPts val="1400"/>
              <a:buChar char="○"/>
            </a:pPr>
            <a:r>
              <a:rPr lang="en-GB" sz="1200"/>
              <a:t>Progress in technology results in more fraud.</a:t>
            </a:r>
            <a:endParaRPr sz="1200"/>
          </a:p>
          <a:p>
            <a:pPr indent="-304800" lvl="1" marL="914400" rtl="0" algn="l">
              <a:spcBef>
                <a:spcPts val="0"/>
              </a:spcBef>
              <a:spcAft>
                <a:spcPts val="0"/>
              </a:spcAft>
              <a:buSzPts val="1200"/>
              <a:buChar char="○"/>
            </a:pPr>
            <a:r>
              <a:rPr lang="en-GB" sz="1200"/>
              <a:t>Personal data is so vulnerable to cyber attacks.</a:t>
            </a:r>
            <a:r>
              <a:rPr lang="en-GB" sz="1200"/>
              <a:t>.</a:t>
            </a:r>
            <a:endParaRPr sz="1200"/>
          </a:p>
          <a:p>
            <a:pPr indent="-304800" lvl="1" marL="914400" rtl="0" algn="l">
              <a:spcBef>
                <a:spcPts val="0"/>
              </a:spcBef>
              <a:spcAft>
                <a:spcPts val="0"/>
              </a:spcAft>
              <a:buSzPts val="1200"/>
              <a:buChar char="○"/>
            </a:pPr>
            <a:r>
              <a:rPr lang="en-GB" sz="1200"/>
              <a:t>Detect </a:t>
            </a:r>
            <a:r>
              <a:rPr lang="en-GB" sz="1200"/>
              <a:t>fraud before happening.</a:t>
            </a:r>
            <a:endParaRPr sz="1200"/>
          </a:p>
          <a:p>
            <a:pPr indent="-317500" lvl="0" marL="457200" rtl="0" algn="l">
              <a:spcBef>
                <a:spcPts val="0"/>
              </a:spcBef>
              <a:spcAft>
                <a:spcPts val="0"/>
              </a:spcAft>
              <a:buSzPts val="1400"/>
              <a:buChar char="●"/>
            </a:pPr>
            <a:r>
              <a:rPr b="1" lang="en-GB" sz="1400"/>
              <a:t>Customer profiling:</a:t>
            </a:r>
            <a:endParaRPr b="1" sz="1400"/>
          </a:p>
          <a:p>
            <a:pPr indent="-304800" lvl="1" marL="914400" rtl="0" algn="l">
              <a:spcBef>
                <a:spcPts val="0"/>
              </a:spcBef>
              <a:spcAft>
                <a:spcPts val="0"/>
              </a:spcAft>
              <a:buSzPts val="1200"/>
              <a:buChar char="○"/>
            </a:pPr>
            <a:r>
              <a:rPr lang="en-GB" sz="1200"/>
              <a:t>Be able to satisfy the customer ( </a:t>
            </a:r>
            <a:r>
              <a:rPr lang="en-GB" sz="1200"/>
              <a:t>successful</a:t>
            </a:r>
            <a:r>
              <a:rPr lang="en-GB" sz="1200"/>
              <a:t> transactions and most beneficial offers.)</a:t>
            </a:r>
            <a:endParaRPr sz="1200"/>
          </a:p>
          <a:p>
            <a:pPr indent="-304800" lvl="1" marL="914400" rtl="0" algn="l">
              <a:spcBef>
                <a:spcPts val="0"/>
              </a:spcBef>
              <a:spcAft>
                <a:spcPts val="0"/>
              </a:spcAft>
              <a:buSzPts val="1200"/>
              <a:buChar char="○"/>
            </a:pPr>
            <a:r>
              <a:rPr lang="en-GB" sz="1200"/>
              <a:t>Analyzing their behavior through the big data helps targeting them in a better way.</a:t>
            </a:r>
            <a:endParaRPr sz="1200"/>
          </a:p>
          <a:p>
            <a:pPr indent="-317500" lvl="0" marL="457200" rtl="0" algn="l">
              <a:spcBef>
                <a:spcPts val="0"/>
              </a:spcBef>
              <a:spcAft>
                <a:spcPts val="0"/>
              </a:spcAft>
              <a:buSzPts val="1400"/>
              <a:buChar char="●"/>
            </a:pPr>
            <a:r>
              <a:rPr b="1" lang="en-GB" sz="1400"/>
              <a:t>Risk Management:</a:t>
            </a:r>
            <a:endParaRPr b="1" sz="1400"/>
          </a:p>
          <a:p>
            <a:pPr indent="-304800" lvl="1" marL="914400" rtl="0" algn="l">
              <a:spcBef>
                <a:spcPts val="0"/>
              </a:spcBef>
              <a:spcAft>
                <a:spcPts val="0"/>
              </a:spcAft>
              <a:buSzPts val="1200"/>
              <a:buChar char="○"/>
            </a:pPr>
            <a:r>
              <a:rPr lang="en-GB" sz="1200"/>
              <a:t>Better employee performance and management</a:t>
            </a:r>
            <a:endParaRPr sz="1200"/>
          </a:p>
          <a:p>
            <a:pPr indent="-304800" lvl="1" marL="914400" rtl="0" algn="l">
              <a:spcBef>
                <a:spcPts val="0"/>
              </a:spcBef>
              <a:spcAft>
                <a:spcPts val="0"/>
              </a:spcAft>
              <a:buSzPts val="1200"/>
              <a:buChar char="○"/>
            </a:pPr>
            <a:r>
              <a:rPr lang="en-GB" sz="1200"/>
              <a:t>Credit risk assessment</a:t>
            </a:r>
            <a:endParaRPr sz="1200"/>
          </a:p>
          <a:p>
            <a:pPr indent="0" lvl="0" marL="0" rtl="0" algn="l">
              <a:spcBef>
                <a:spcPts val="1200"/>
              </a:spcBef>
              <a:spcAft>
                <a:spcPts val="120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Analysis of Impact and Solutions</a:t>
            </a:r>
            <a:endParaRPr/>
          </a:p>
          <a:p>
            <a:pPr indent="0" lvl="0" marL="0" rtl="0" algn="l">
              <a:spcBef>
                <a:spcPts val="0"/>
              </a:spcBef>
              <a:spcAft>
                <a:spcPts val="0"/>
              </a:spcAft>
              <a:buNone/>
            </a:pPr>
            <a:r>
              <a:rPr lang="en-GB"/>
              <a:t>solutions:</a:t>
            </a:r>
            <a:endParaRPr/>
          </a:p>
        </p:txBody>
      </p:sp>
      <p:sp>
        <p:nvSpPr>
          <p:cNvPr id="145" name="Google Shape;145;p21"/>
          <p:cNvSpPr txBox="1"/>
          <p:nvPr>
            <p:ph idx="1" type="body"/>
          </p:nvPr>
        </p:nvSpPr>
        <p:spPr>
          <a:xfrm>
            <a:off x="311700" y="1436725"/>
            <a:ext cx="8520600" cy="3339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GB" sz="1200"/>
              <a:t>Fraud Detection</a:t>
            </a:r>
            <a:endParaRPr sz="1200"/>
          </a:p>
          <a:p>
            <a:pPr indent="-304800" lvl="0" marL="914400" rtl="0" algn="l">
              <a:spcBef>
                <a:spcPts val="0"/>
              </a:spcBef>
              <a:spcAft>
                <a:spcPts val="0"/>
              </a:spcAft>
              <a:buSzPts val="1200"/>
              <a:buChar char="●"/>
            </a:pPr>
            <a:r>
              <a:rPr lang="en-GB" sz="1200"/>
              <a:t>Machine learning</a:t>
            </a:r>
            <a:endParaRPr sz="1200"/>
          </a:p>
          <a:p>
            <a:pPr indent="-304800" lvl="0" marL="914400" rtl="0" algn="l">
              <a:spcBef>
                <a:spcPts val="0"/>
              </a:spcBef>
              <a:spcAft>
                <a:spcPts val="0"/>
              </a:spcAft>
              <a:buSzPts val="1200"/>
              <a:buChar char="●"/>
            </a:pPr>
            <a:r>
              <a:rPr lang="en-GB" sz="1200"/>
              <a:t>Real-time monitoring</a:t>
            </a:r>
            <a:endParaRPr sz="1200"/>
          </a:p>
          <a:p>
            <a:pPr indent="-304800" lvl="0" marL="914400" rtl="0" algn="l">
              <a:spcBef>
                <a:spcPts val="0"/>
              </a:spcBef>
              <a:spcAft>
                <a:spcPts val="0"/>
              </a:spcAft>
              <a:buSzPts val="1200"/>
              <a:buChar char="●"/>
            </a:pPr>
            <a:r>
              <a:rPr lang="en-GB" sz="1200"/>
              <a:t>Biometric Authentication</a:t>
            </a:r>
            <a:endParaRPr sz="1200"/>
          </a:p>
          <a:p>
            <a:pPr indent="0" lvl="0" marL="0" rtl="0" algn="l">
              <a:spcBef>
                <a:spcPts val="1200"/>
              </a:spcBef>
              <a:spcAft>
                <a:spcPts val="0"/>
              </a:spcAft>
              <a:buNone/>
            </a:pPr>
            <a:r>
              <a:t/>
            </a:r>
            <a:endParaRPr sz="1200"/>
          </a:p>
          <a:p>
            <a:pPr indent="-304800" lvl="0" marL="457200" rtl="0" algn="l">
              <a:spcBef>
                <a:spcPts val="1200"/>
              </a:spcBef>
              <a:spcAft>
                <a:spcPts val="0"/>
              </a:spcAft>
              <a:buSzPts val="1200"/>
              <a:buChar char="●"/>
            </a:pPr>
            <a:r>
              <a:rPr lang="en-GB" sz="1200"/>
              <a:t>Overcoming Legacy System Challenges</a:t>
            </a:r>
            <a:endParaRPr sz="1200"/>
          </a:p>
          <a:p>
            <a:pPr indent="-304800" lvl="1" marL="914400" rtl="0" algn="l">
              <a:spcBef>
                <a:spcPts val="0"/>
              </a:spcBef>
              <a:spcAft>
                <a:spcPts val="0"/>
              </a:spcAft>
              <a:buSzPts val="1200"/>
              <a:buChar char="○"/>
            </a:pPr>
            <a:r>
              <a:rPr lang="en-GB" sz="1200"/>
              <a:t>Gradual Transition</a:t>
            </a:r>
            <a:endParaRPr sz="1200"/>
          </a:p>
          <a:p>
            <a:pPr indent="-304800" lvl="1" marL="914400" rtl="0" algn="l">
              <a:spcBef>
                <a:spcPts val="0"/>
              </a:spcBef>
              <a:spcAft>
                <a:spcPts val="0"/>
              </a:spcAft>
              <a:buSzPts val="1200"/>
              <a:buChar char="○"/>
            </a:pPr>
            <a:r>
              <a:rPr lang="en-GB" sz="1200"/>
              <a:t>Cloud Integration</a:t>
            </a:r>
            <a:endParaRPr sz="1200"/>
          </a:p>
          <a:p>
            <a:pPr indent="-304800" lvl="1" marL="914400" rtl="0" algn="l">
              <a:spcBef>
                <a:spcPts val="0"/>
              </a:spcBef>
              <a:spcAft>
                <a:spcPts val="0"/>
              </a:spcAft>
              <a:buSzPts val="1200"/>
              <a:buChar char="○"/>
            </a:pPr>
            <a:r>
              <a:rPr lang="en-GB" sz="1200"/>
              <a:t>API Integration</a:t>
            </a:r>
            <a:endParaRPr sz="1200"/>
          </a:p>
          <a:p>
            <a:pPr indent="0" lvl="0" marL="0" rtl="0" algn="l">
              <a:spcBef>
                <a:spcPts val="1200"/>
              </a:spcBef>
              <a:spcAft>
                <a:spcPts val="0"/>
              </a:spcAft>
              <a:buNone/>
            </a:pPr>
            <a:r>
              <a:t/>
            </a:r>
            <a:endParaRPr sz="1200"/>
          </a:p>
          <a:p>
            <a:pPr indent="0" lvl="0" marL="457200" rtl="0" algn="l">
              <a:spcBef>
                <a:spcPts val="1200"/>
              </a:spcBef>
              <a:spcAft>
                <a:spcPts val="120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