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80" r:id="rId4"/>
    <p:sldId id="281" r:id="rId5"/>
    <p:sldId id="268" r:id="rId6"/>
    <p:sldId id="272" r:id="rId7"/>
    <p:sldId id="258" r:id="rId8"/>
    <p:sldId id="273" r:id="rId9"/>
    <p:sldId id="277" r:id="rId10"/>
    <p:sldId id="270" r:id="rId11"/>
    <p:sldId id="275" r:id="rId12"/>
    <p:sldId id="278" r:id="rId13"/>
    <p:sldId id="282" r:id="rId14"/>
    <p:sldId id="284" r:id="rId15"/>
    <p:sldId id="285" r:id="rId16"/>
    <p:sldId id="286" r:id="rId17"/>
    <p:sldId id="288" r:id="rId18"/>
    <p:sldId id="279" r:id="rId19"/>
    <p:sldId id="289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94D5-B122-4E3F-9400-0731778238EC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Institus Teknologi Adhi Tama Surabaya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BEB1F-7F01-42A8-9BEC-DE9870DA1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D9055-A2AC-4386-B021-E45301FCF16F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Institus Teknologi Adhi Tama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D761-44D9-49CB-BAC5-CBDA5CE23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Institus Teknologi Adhi Tama Surabaya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Institus Teknologi Adhi Tama Surabaya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D454585-66FC-4F5B-AE2B-60E6AE8A3894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5040-B7AA-4305-8B50-EB8BC4BB7C5E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9BE-276E-4201-B7BB-03400B669C0C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08EC621-44A5-4FB3-9E88-E88B145A8786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32ED15-77F2-42D6-85C8-00BBAFC2BA8C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D6707C-64DB-4148-AF25-0BD63D2BCD04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973C13-9127-4437-A11C-E8D90D10EE4B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8600-5334-4573-B6FC-3A40874EC6EB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24329A-D098-4F64-A6F3-85863787A0B3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B375B90-C7D3-4323-B79C-8EE6B343FCBE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0FBC904-A090-482A-B3AE-0BFAA249370F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AAB5A8-30D5-4F9D-A977-BAEB3ED0749A}" type="datetime1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Institut Teknologi Adhi Tama Surabaya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458200" cy="33528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Analisa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Proses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Pewarisan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Perangkat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Lunak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Berorientasi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Objek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Menggunakan</a:t>
            </a:r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  <a:cs typeface="Arabic Typesetting" pitchFamily="66" charset="-78"/>
              </a:rPr>
              <a:t> MOOD Metrics Suite</a:t>
            </a:r>
            <a:endParaRPr lang="en-US" sz="3600" b="1" dirty="0">
              <a:solidFill>
                <a:schemeClr val="bg1"/>
              </a:solidFill>
              <a:latin typeface="Algerian" pitchFamily="82" charset="0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419600"/>
            <a:ext cx="4724400" cy="175260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</a:rPr>
              <a:t>Oleh</a:t>
            </a:r>
            <a:r>
              <a:rPr lang="en-US" b="1" dirty="0" smtClean="0">
                <a:solidFill>
                  <a:schemeClr val="bg1"/>
                </a:solidFill>
              </a:rPr>
              <a:t> :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</a:rPr>
              <a:t>Moh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</a:rPr>
              <a:t>Hasan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Fikri</a:t>
            </a:r>
            <a:r>
              <a:rPr lang="en-US" b="1" dirty="0" smtClean="0">
                <a:solidFill>
                  <a:schemeClr val="bg1"/>
                </a:solidFill>
              </a:rPr>
              <a:t> 06.2009.1.04980</a:t>
            </a:r>
          </a:p>
        </p:txBody>
      </p:sp>
      <p:pic>
        <p:nvPicPr>
          <p:cNvPr id="4" name="Picture 3" descr="Logo ITATS_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4038600"/>
            <a:ext cx="1752600" cy="22098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MIF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(method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rasio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pengukuran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Pembilang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turunan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penyebut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diwariskan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berlebihan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kurangnya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MIF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(method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MIF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229225" cy="83820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038600"/>
            <a:ext cx="6381750" cy="1533525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MIF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(method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60000"/>
              </a:lnSpc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diwariskan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60000"/>
              </a:lnSpc>
            </a:pP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abstrak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60000"/>
              </a:lnSpc>
            </a:pP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dipanggil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Use Case Diagram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Activity Diagram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3 Activity Diagram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Diagram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Diagram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Diagram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5170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Activity Diagram </a:t>
            </a:r>
            <a:r>
              <a:rPr lang="en-US" sz="3600" dirty="0" err="1" smtClean="0">
                <a:latin typeface="Algerian" pitchFamily="82" charset="0"/>
              </a:rPr>
              <a:t>Proses</a:t>
            </a:r>
            <a:r>
              <a:rPr lang="en-US" sz="3600" dirty="0" smtClean="0">
                <a:latin typeface="Algerian" pitchFamily="82" charset="0"/>
              </a:rPr>
              <a:t> Input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7086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Activity Diagram </a:t>
            </a:r>
            <a:r>
              <a:rPr lang="en-US" sz="3500" dirty="0" err="1" smtClean="0">
                <a:latin typeface="Algerian" pitchFamily="82" charset="0"/>
              </a:rPr>
              <a:t>Proses</a:t>
            </a:r>
            <a:r>
              <a:rPr lang="en-US" sz="3500" dirty="0" smtClean="0">
                <a:latin typeface="Algerian" pitchFamily="82" charset="0"/>
              </a:rPr>
              <a:t> ANALISA</a:t>
            </a:r>
            <a:endParaRPr lang="en-US" sz="35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7817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Activity Diagram </a:t>
            </a:r>
            <a:r>
              <a:rPr lang="en-US" sz="3600" dirty="0" err="1" smtClean="0">
                <a:latin typeface="Algerian" pitchFamily="82" charset="0"/>
              </a:rPr>
              <a:t>Utama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0200" y="838200"/>
            <a:ext cx="6400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Algerian" pitchFamily="82" charset="0"/>
              </a:rPr>
              <a:t>Contoh</a:t>
            </a:r>
            <a:r>
              <a:rPr lang="en-US" sz="3600" dirty="0" smtClean="0">
                <a:latin typeface="Algerian" pitchFamily="82" charset="0"/>
              </a:rPr>
              <a:t> </a:t>
            </a:r>
            <a:r>
              <a:rPr lang="en-US" sz="3600" dirty="0" err="1" smtClean="0">
                <a:latin typeface="Algerian" pitchFamily="82" charset="0"/>
              </a:rPr>
              <a:t>Perhitungan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3429000" cy="5760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kasus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696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AIF (Attribute Inheritance Factor) Extended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4 + 0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4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0/4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Pegawai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	    = 2 + 4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=0.67</a:t>
            </a: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3657600" cy="786383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52800"/>
            <a:ext cx="3733800" cy="1174280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LATAR BELAKANG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perbaikan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pengukuran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Pengukuran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estimasi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dihitung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indikator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perbaikan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Indikasi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dimasukkan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mengarah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diandalkan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MOOD (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Metric for Object Oriented Design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menetapkan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indikator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satunya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 Inheritance Factor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(AIF)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 Inheritance Factor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(MIF).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AIF (Attribute Inheritance Factor) Extended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3657600" cy="786383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76600"/>
            <a:ext cx="3733800" cy="1174280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Staff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+ 6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7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6/7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=0.86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+ 6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7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6/7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=0.86</a:t>
            </a: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AIF (Attribute Inheritance Factor) Extended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3657600" cy="786383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76600"/>
            <a:ext cx="3733800" cy="1174280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+ 4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5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4/5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Sarjana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+ 5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5/6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=0.83</a:t>
            </a: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AIF (Attribute Inheritance Factor) Extended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3657600" cy="786383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76600"/>
            <a:ext cx="3733800" cy="1174280"/>
          </a:xfrm>
          <a:prstGeom prst="round2DiagRect">
            <a:avLst/>
          </a:prstGeom>
          <a:ln>
            <a:noFill/>
          </a:ln>
          <a:effectLst>
            <a:glow rad="101600">
              <a:schemeClr val="accent5">
                <a:lumMod val="40000"/>
                <a:lumOff val="60000"/>
                <a:alpha val="60000"/>
              </a:schemeClr>
            </a:glow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PascaSarjana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=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+ 5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5/6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=0.83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MIF (METHOD Inheritance Factor) Extended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2 + 0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2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0/2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Pegawai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2 + 2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4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2/4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 0.5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038600" cy="76200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4061115" cy="97588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MIF (METHOD Inheritance Factor) Extended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Staff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2 + 4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 0.67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+ 6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7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6/7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 0.86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038600" cy="76200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4061115" cy="97588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MIF (METHOD Inheritance Factor) Extended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+ 4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5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4/5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Sarjana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+ 5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5/6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 0.83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038600" cy="76200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4061115" cy="97588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MIF (METHOD Inheritance Factor) Extended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4400" y="1828800"/>
            <a:ext cx="4191000" cy="4702208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PascaSarjana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= 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1 + 5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r>
              <a:rPr lang="en-US" sz="1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Ext	   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5/6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=0.83</a:t>
            </a: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038600" cy="76200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4061115" cy="97588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lgerian" pitchFamily="82" charset="0"/>
              </a:rPr>
              <a:t>HASIL PERHITUNGAN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1" y="990599"/>
          <a:ext cx="7696202" cy="5562600"/>
        </p:xfrm>
        <a:graphic>
          <a:graphicData uri="http://schemas.openxmlformats.org/drawingml/2006/table">
            <a:tbl>
              <a:tblPr/>
              <a:tblGrid>
                <a:gridCol w="1752600"/>
                <a:gridCol w="1066800"/>
                <a:gridCol w="1905000"/>
                <a:gridCol w="1066800"/>
                <a:gridCol w="1905002"/>
              </a:tblGrid>
              <a:tr h="67025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AIF Extended untuk setiap kelas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MIF Extended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untuk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setiap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Keterangan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Keterangan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Manusia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Pegawai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Staff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0.86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Fakultas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0.86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Mahasiswa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Sarjana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PascaSarjana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Main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800"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Diterima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lgerian" pitchFamily="82" charset="0"/>
              </a:rPr>
              <a:t>HASIL 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Total AIF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dihitung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=  (0+4+6+6+4+5+5+0)    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(4+6+7+7+5+6+6+0)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= 0.73</a:t>
            </a:r>
          </a:p>
          <a:p>
            <a:pPr lvl="0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0" y="47244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lgerian" pitchFamily="82" charset="0"/>
              </a:rPr>
              <a:t>HASIL 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Total MIF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dihitung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MIF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=  (0+2+4+4+2+4+4+0)    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(2+4+6+6+4+6+6+1)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= 0.73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7244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lgerian" pitchFamily="82" charset="0"/>
              </a:rPr>
              <a:t>Rumusan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Masalah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 marL="521208" lvl="0" indent="-457200" algn="just">
              <a:lnSpc>
                <a:spcPct val="200000"/>
              </a:lnSpc>
              <a:buAutoNum type="arabicPeriod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21208" lvl="0" indent="-457200" algn="just">
              <a:lnSpc>
                <a:spcPct val="200000"/>
              </a:lnSpc>
              <a:buAutoNum type="arabicPeriod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mengimplementasikan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MOOD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0" algn="just">
              <a:lnSpc>
                <a:spcPct val="20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SimHei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SEKIAN</a:t>
            </a:r>
            <a:endParaRPr lang="en-US" sz="6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7432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Terima</a:t>
            </a:r>
            <a:r>
              <a:rPr kumimoji="0" lang="en-US" sz="6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</a:t>
            </a:r>
            <a:r>
              <a:rPr kumimoji="0" lang="en-US" sz="66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Kasih</a:t>
            </a:r>
            <a:endParaRPr kumimoji="0" lang="en-US" sz="6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800600"/>
            <a:ext cx="8229600" cy="139903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Wassalamualaikum</a:t>
            </a:r>
            <a:r>
              <a:rPr kumimoji="0" lang="en-US" sz="6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WR. WB</a:t>
            </a:r>
            <a:endParaRPr kumimoji="0" lang="en-US" sz="6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265238"/>
          </a:xfrm>
        </p:spPr>
        <p:txBody>
          <a:bodyPr/>
          <a:lstStyle/>
          <a:p>
            <a:pPr algn="ctr"/>
            <a:r>
              <a:rPr lang="en-US" dirty="0" err="1" smtClean="0">
                <a:latin typeface="Algerian" pitchFamily="82" charset="0"/>
              </a:rPr>
              <a:t>Batasan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Masalah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5071872"/>
          </a:xfrm>
        </p:spPr>
        <p:txBody>
          <a:bodyPr>
            <a:normAutofit/>
          </a:bodyPr>
          <a:lstStyle/>
          <a:p>
            <a:pPr marL="566928" lvl="0" indent="-457200">
              <a:lnSpc>
                <a:spcPct val="200000"/>
              </a:lnSpc>
              <a:buClrTx/>
              <a:buAutoNum type="arabicPeriod"/>
            </a:pP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MOOD 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Metrics Suite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khususnya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AIF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MIF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lvl="0" indent="-457200">
              <a:lnSpc>
                <a:spcPct val="200000"/>
              </a:lnSpc>
              <a:buClrTx/>
              <a:buAutoNum type="arabicPeriod"/>
            </a:pP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berformat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(.java).</a:t>
            </a:r>
          </a:p>
          <a:p>
            <a:pPr marL="566928" lvl="0" indent="-457200">
              <a:lnSpc>
                <a:spcPct val="200000"/>
              </a:lnSpc>
              <a:buClrTx/>
              <a:buFont typeface="+mj-lt"/>
              <a:buAutoNum type="arabicPeriod"/>
            </a:pP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desktop.</a:t>
            </a:r>
          </a:p>
          <a:p>
            <a:pPr marL="566928" lvl="0" indent="-457200">
              <a:lnSpc>
                <a:spcPct val="200000"/>
              </a:lnSpc>
              <a:buClrTx/>
              <a:buFont typeface="+mj-lt"/>
              <a:buAutoNum type="arabicPeriod"/>
            </a:pP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ditujukan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pembuat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pengembang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house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indent="-457200">
              <a:lnSpc>
                <a:spcPct val="200000"/>
              </a:lnSpc>
              <a:buClrTx/>
              <a:buFont typeface="+mj-lt"/>
              <a:buAutoNum type="arabicPeriod"/>
            </a:pPr>
            <a:endParaRPr lang="en-US" sz="23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lgerian" pitchFamily="82" charset="0"/>
              </a:rPr>
              <a:t>Tujuan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algn="just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lnSpc>
                <a:spcPct val="16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1752600"/>
            <a:ext cx="66294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3581400"/>
            <a:ext cx="66294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24078" indent="-514350" algn="ctr">
              <a:lnSpc>
                <a:spcPct val="16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MOOD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Metrics Suite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sehubungan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tidaknya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dimodifikasi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95800" y="4343400"/>
            <a:ext cx="4952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3810000"/>
            <a:ext cx="4952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2209800"/>
            <a:ext cx="4571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en-US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latin typeface="Algerian" pitchFamily="82" charset="0"/>
              </a:rPr>
              <a:t>Tahap</a:t>
            </a:r>
            <a:r>
              <a:rPr lang="en-US" sz="2800" b="1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Proses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Pewarisan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Perangkat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Lunak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Berorientasi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Objek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800" dirty="0" err="1" smtClean="0">
                <a:latin typeface="Algerian" pitchFamily="82" charset="0"/>
              </a:rPr>
              <a:t>Menggunakan</a:t>
            </a:r>
            <a:r>
              <a:rPr lang="en-US" sz="2800" dirty="0" smtClean="0">
                <a:latin typeface="Algerian" pitchFamily="82" charset="0"/>
              </a:rPr>
              <a:t> MOOD Metrics Suite</a:t>
            </a:r>
            <a:endParaRPr lang="en-US" sz="2800" b="1" dirty="0"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File yang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 yang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berformat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(.java)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2209800"/>
            <a:ext cx="28956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AIF (Attribute Inheritance Factor) Extended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4653888"/>
            <a:ext cx="29718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MIF (Method Inheritance Factor) Extended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5906294" y="4304506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400" y="4648200"/>
            <a:ext cx="31242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Pewarisan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MOOD Metrics Suite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4114800" y="5334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4" grpId="0"/>
      <p:bldP spid="6" grpId="0" animBg="1"/>
      <p:bldP spid="7" grpId="0" animBg="1"/>
      <p:bldP spid="10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AIF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(Attribute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AIF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diwariskan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ditambah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dipertahankan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mengukur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AIF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50%.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AIF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kopling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AIF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(Attribute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4102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AIF Extended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762500" cy="819150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733800"/>
            <a:ext cx="5953125" cy="1762125"/>
          </a:xfrm>
          <a:prstGeom prst="round2Diag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lgerian" pitchFamily="82" charset="0"/>
              </a:rPr>
              <a:t>AIF</a:t>
            </a:r>
            <a:br>
              <a:rPr lang="en-US" sz="3500" dirty="0" smtClean="0">
                <a:latin typeface="Algerian" pitchFamily="82" charset="0"/>
              </a:rPr>
            </a:br>
            <a:r>
              <a:rPr lang="en-US" sz="3500" dirty="0" smtClean="0">
                <a:latin typeface="Algerian" pitchFamily="82" charset="0"/>
              </a:rPr>
              <a:t>(Attribute inheritance  Factor)</a:t>
            </a:r>
            <a:endParaRPr lang="en-US" sz="3500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diwariskan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hitungan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Aex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direferensikan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TC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class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30">
      <a:dk1>
        <a:srgbClr val="000099"/>
      </a:dk1>
      <a:lt1>
        <a:sysClr val="window" lastClr="FFFFFF"/>
      </a:lt1>
      <a:dk2>
        <a:srgbClr val="FFFFFF"/>
      </a:dk2>
      <a:lt2>
        <a:srgbClr val="4D99ED"/>
      </a:lt2>
      <a:accent1>
        <a:srgbClr val="00009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711</Words>
  <Application>Microsoft Office PowerPoint</Application>
  <PresentationFormat>On-screen Show (4:3)</PresentationFormat>
  <Paragraphs>248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Verve</vt:lpstr>
      <vt:lpstr>Analisa Proses Pewarisan Perangkat Lunak Berorientasi Objek Menggunakan MOOD Metrics Suite</vt:lpstr>
      <vt:lpstr>LATAR BELAKANG</vt:lpstr>
      <vt:lpstr>Rumusan Masalah</vt:lpstr>
      <vt:lpstr>Batasan Masalah</vt:lpstr>
      <vt:lpstr>Tujuan</vt:lpstr>
      <vt:lpstr>Tahap Proses Pewarisan Perangkat Lunak Berorientasi Objek Menggunakan MOOD Metrics Suite</vt:lpstr>
      <vt:lpstr>AIF (Attribute inheritance  Factor)</vt:lpstr>
      <vt:lpstr>AIF (Attribute inheritance  Factor)</vt:lpstr>
      <vt:lpstr>AIF (Attribute inheritance  Factor)</vt:lpstr>
      <vt:lpstr>MIF (method inheritance  Factor)</vt:lpstr>
      <vt:lpstr>MIF (method inheritance  Factor)</vt:lpstr>
      <vt:lpstr>MIF (method inheritance  Factor)</vt:lpstr>
      <vt:lpstr>Use Case Diagram</vt:lpstr>
      <vt:lpstr>Activity Diagram</vt:lpstr>
      <vt:lpstr>Activity Diagram Proses Input</vt:lpstr>
      <vt:lpstr>Activity Diagram Proses ANALISA</vt:lpstr>
      <vt:lpstr>Activity Diagram Utama</vt:lpstr>
      <vt:lpstr>Contoh Perhitungan</vt:lpstr>
      <vt:lpstr>AIF (Attribute Inheritance Factor) Extended</vt:lpstr>
      <vt:lpstr>AIF (Attribute Inheritance Factor) Extended</vt:lpstr>
      <vt:lpstr>AIF (Attribute Inheritance Factor) Extended</vt:lpstr>
      <vt:lpstr>AIF (Attribute Inheritance Factor) Extended</vt:lpstr>
      <vt:lpstr>MIF (METHOD Inheritance Factor) Extended</vt:lpstr>
      <vt:lpstr>MIF (METHOD Inheritance Factor) Extended</vt:lpstr>
      <vt:lpstr>MIF (METHOD Inheritance Factor) Extended</vt:lpstr>
      <vt:lpstr>MIF (METHOD Inheritance Factor) Extended</vt:lpstr>
      <vt:lpstr>HASIL PERHITUNGAN</vt:lpstr>
      <vt:lpstr>HASIL PERHITUNGAN</vt:lpstr>
      <vt:lpstr>HASIL PERHITUNGAN</vt:lpstr>
      <vt:lpstr>SEKIAN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King Fikri</dc:creator>
  <cp:lastModifiedBy>king</cp:lastModifiedBy>
  <cp:revision>194</cp:revision>
  <dcterms:created xsi:type="dcterms:W3CDTF">2006-08-16T00:00:00Z</dcterms:created>
  <dcterms:modified xsi:type="dcterms:W3CDTF">2013-04-11T23:30:00Z</dcterms:modified>
</cp:coreProperties>
</file>