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</p:sldIdLst>
  <p:sldSz cy="5143500" cx="9144000"/>
  <p:notesSz cx="6858000" cy="9144000"/>
  <p:embeddedFontLst>
    <p:embeddedFont>
      <p:font typeface="Inter SemiBold"/>
      <p:regular r:id="rId12"/>
      <p:bold r:id="rId13"/>
      <p:italic r:id="rId14"/>
      <p:boldItalic r:id="rId15"/>
    </p:embeddedFont>
    <p:embeddedFont>
      <p:font typeface="Inter"/>
      <p:regular r:id="rId16"/>
      <p:bold r:id="rId17"/>
      <p:italic r:id="rId18"/>
      <p:boldItalic r:id="rId19"/>
    </p:embeddedFont>
    <p:embeddedFont>
      <p:font typeface="Inter ExtraBold"/>
      <p:bold r:id="rId20"/>
      <p:boldItalic r:id="rId21"/>
    </p:embeddedFont>
    <p:embeddedFont>
      <p:font typeface="Inter Medium"/>
      <p:regular r:id="rId22"/>
      <p:bold r:id="rId23"/>
      <p:italic r:id="rId24"/>
      <p:boldItalic r:id="rId25"/>
    </p:embeddedFont>
    <p:embeddedFont>
      <p:font typeface="IBM Plex Mono"/>
      <p:regular r:id="rId26"/>
      <p:bold r:id="rId27"/>
      <p:italic r:id="rId28"/>
      <p:boldItalic r:id="rId2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pos="5564">
          <p15:clr>
            <a:srgbClr val="747775"/>
          </p15:clr>
        </p15:guide>
        <p15:guide id="2" pos="196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5564"/>
        <p:guide pos="196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InterExtraBold-bold.fntdata"/><Relationship Id="rId22" Type="http://schemas.openxmlformats.org/officeDocument/2006/relationships/font" Target="fonts/InterMedium-regular.fntdata"/><Relationship Id="rId21" Type="http://schemas.openxmlformats.org/officeDocument/2006/relationships/font" Target="fonts/InterExtraBold-boldItalic.fntdata"/><Relationship Id="rId24" Type="http://schemas.openxmlformats.org/officeDocument/2006/relationships/font" Target="fonts/InterMedium-italic.fntdata"/><Relationship Id="rId23" Type="http://schemas.openxmlformats.org/officeDocument/2006/relationships/font" Target="fonts/InterMedium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IBMPlexMono-regular.fntdata"/><Relationship Id="rId25" Type="http://schemas.openxmlformats.org/officeDocument/2006/relationships/font" Target="fonts/InterMedium-boldItalic.fntdata"/><Relationship Id="rId28" Type="http://schemas.openxmlformats.org/officeDocument/2006/relationships/font" Target="fonts/IBMPlexMono-italic.fntdata"/><Relationship Id="rId27" Type="http://schemas.openxmlformats.org/officeDocument/2006/relationships/font" Target="fonts/IBMPlexMono-bold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IBMPlexMono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InterSemiBold-bold.fntdata"/><Relationship Id="rId12" Type="http://schemas.openxmlformats.org/officeDocument/2006/relationships/font" Target="fonts/InterSemiBold-regular.fntdata"/><Relationship Id="rId15" Type="http://schemas.openxmlformats.org/officeDocument/2006/relationships/font" Target="fonts/InterSemiBold-boldItalic.fntdata"/><Relationship Id="rId14" Type="http://schemas.openxmlformats.org/officeDocument/2006/relationships/font" Target="fonts/InterSemiBold-italic.fntdata"/><Relationship Id="rId17" Type="http://schemas.openxmlformats.org/officeDocument/2006/relationships/font" Target="fonts/Inter-bold.fntdata"/><Relationship Id="rId16" Type="http://schemas.openxmlformats.org/officeDocument/2006/relationships/font" Target="fonts/Inter-regular.fntdata"/><Relationship Id="rId19" Type="http://schemas.openxmlformats.org/officeDocument/2006/relationships/font" Target="fonts/Inter-boldItalic.fntdata"/><Relationship Id="rId18" Type="http://schemas.openxmlformats.org/officeDocument/2006/relationships/font" Target="fonts/Inter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26e877b0a0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26e877b0a0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26d63e9be5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26d63e9be5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26d63e9be5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26d63e9be5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g326d63e9be5_0_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8" name="Google Shape;98;g326d63e9be5_0_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282a2dda04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282a2dda04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26e877b0a0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26e877b0a0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5.png"/><Relationship Id="rId4" Type="http://schemas.openxmlformats.org/officeDocument/2006/relationships/image" Target="../media/image3.png"/><Relationship Id="rId5" Type="http://schemas.openxmlformats.org/officeDocument/2006/relationships/image" Target="../media/image11.png"/><Relationship Id="rId6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Relationship Id="rId4" Type="http://schemas.openxmlformats.org/officeDocument/2006/relationships/image" Target="../media/image9.png"/><Relationship Id="rId5" Type="http://schemas.openxmlformats.org/officeDocument/2006/relationships/image" Target="../media/image7.png"/><Relationship Id="rId6" Type="http://schemas.openxmlformats.org/officeDocument/2006/relationships/image" Target="../media/image6.png"/><Relationship Id="rId7" Type="http://schemas.openxmlformats.org/officeDocument/2006/relationships/image" Target="../media/image8.png"/><Relationship Id="rId8" Type="http://schemas.openxmlformats.org/officeDocument/2006/relationships/image" Target="../media/image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linktr.ee/veritasqa" TargetMode="External"/><Relationship Id="rId4" Type="http://schemas.openxmlformats.org/officeDocument/2006/relationships/hyperlink" Target="http://linktr.ee/veritasqa" TargetMode="External"/><Relationship Id="rId5" Type="http://schemas.openxmlformats.org/officeDocument/2006/relationships/image" Target="../media/image4.png"/><Relationship Id="rId6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0" y="1327025"/>
            <a:ext cx="9144000" cy="1293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600">
                <a:latin typeface="Inter"/>
                <a:ea typeface="Inter"/>
                <a:cs typeface="Inter"/>
                <a:sym typeface="Inter"/>
              </a:rPr>
              <a:t>VeritasQA</a:t>
            </a:r>
            <a:r>
              <a:rPr lang="en" sz="3600">
                <a:latin typeface="Inter SemiBold"/>
                <a:ea typeface="Inter SemiBold"/>
                <a:cs typeface="Inter SemiBold"/>
                <a:sym typeface="Inter SemiBold"/>
              </a:rPr>
              <a:t>: </a:t>
            </a:r>
            <a:r>
              <a:rPr lang="en" sz="3600">
                <a:latin typeface="Inter Medium"/>
                <a:ea typeface="Inter Medium"/>
                <a:cs typeface="Inter Medium"/>
                <a:sym typeface="Inter Medium"/>
              </a:rPr>
              <a:t>A Truthfulness Benchmark Aimed at Multilingual Transferability</a:t>
            </a:r>
            <a:endParaRPr sz="36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0" y="2705400"/>
            <a:ext cx="9144000" cy="63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="1" lang="en" sz="1604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Javier Aula-Blasco</a:t>
            </a:r>
            <a:r>
              <a:rPr baseline="30000" lang="en" sz="1604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lang="en" sz="1604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   </a:t>
            </a:r>
            <a:r>
              <a:rPr b="1" lang="en" sz="1604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Júlia Falcão</a:t>
            </a:r>
            <a:r>
              <a:rPr baseline="30000" lang="en" sz="1604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lang="en" sz="1604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   Susana Sotelo</a:t>
            </a:r>
            <a:r>
              <a:rPr baseline="30000" lang="en" sz="1604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endParaRPr sz="1604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604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Silvia Paniagua Suárez</a:t>
            </a:r>
            <a:r>
              <a:rPr baseline="30000" lang="en" sz="1604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lang="en" sz="1604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   Aitor Gonzalez-Agirre</a:t>
            </a:r>
            <a:r>
              <a:rPr baseline="30000" lang="en" sz="1604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lang="en" sz="1604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   Marta Villegas</a:t>
            </a:r>
            <a:r>
              <a:rPr baseline="30000" lang="en" sz="1604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endParaRPr sz="1604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56" name="Google Shape;56;p13"/>
          <p:cNvSpPr txBox="1"/>
          <p:nvPr>
            <p:ph idx="1" type="subTitle"/>
          </p:nvPr>
        </p:nvSpPr>
        <p:spPr>
          <a:xfrm>
            <a:off x="372075" y="265927"/>
            <a:ext cx="41727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/ COLING 2025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/ Awards Session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/ Friday, January 24th, 2025</a:t>
            </a:r>
            <a:endParaRPr sz="12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grpSp>
        <p:nvGrpSpPr>
          <p:cNvPr id="57" name="Google Shape;57;p13"/>
          <p:cNvGrpSpPr/>
          <p:nvPr/>
        </p:nvGrpSpPr>
        <p:grpSpPr>
          <a:xfrm>
            <a:off x="372063" y="4389450"/>
            <a:ext cx="8399874" cy="507600"/>
            <a:chOff x="372063" y="272900"/>
            <a:chExt cx="8399874" cy="507600"/>
          </a:xfrm>
        </p:grpSpPr>
        <p:pic>
          <p:nvPicPr>
            <p:cNvPr id="58" name="Google Shape;58;p13"/>
            <p:cNvPicPr preferRelativeResize="0"/>
            <p:nvPr/>
          </p:nvPicPr>
          <p:blipFill rotWithShape="1">
            <a:blip r:embed="rId3">
              <a:alphaModFix/>
            </a:blip>
            <a:srcRect b="29253" l="19461" r="19892" t="30038"/>
            <a:stretch/>
          </p:blipFill>
          <p:spPr>
            <a:xfrm>
              <a:off x="1470438" y="329425"/>
              <a:ext cx="828950" cy="3945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9" name="Google Shape;59;p13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72063" y="396822"/>
              <a:ext cx="912935" cy="25975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0" name="Google Shape;60;p13"/>
            <p:cNvPicPr preferRelativeResize="0"/>
            <p:nvPr/>
          </p:nvPicPr>
          <p:blipFill rotWithShape="1">
            <a:blip r:embed="rId5">
              <a:alphaModFix/>
            </a:blip>
            <a:srcRect b="16598" l="0" r="0" t="17246"/>
            <a:stretch/>
          </p:blipFill>
          <p:spPr>
            <a:xfrm>
              <a:off x="2484838" y="272900"/>
              <a:ext cx="6287099" cy="50760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61" name="Google Shape;61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3350" y="265925"/>
            <a:ext cx="2558950" cy="637225"/>
          </a:xfrm>
          <a:prstGeom prst="rect">
            <a:avLst/>
          </a:prstGeom>
          <a:noFill/>
          <a:ln>
            <a:noFill/>
          </a:ln>
        </p:spPr>
      </p:pic>
      <p:sp>
        <p:nvSpPr>
          <p:cNvPr id="62" name="Google Shape;62;p13"/>
          <p:cNvSpPr txBox="1"/>
          <p:nvPr>
            <p:ph idx="1" type="subTitle"/>
          </p:nvPr>
        </p:nvSpPr>
        <p:spPr>
          <a:xfrm>
            <a:off x="0" y="3342600"/>
            <a:ext cx="9144000" cy="77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aseline="30000" lang="en" sz="1405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1</a:t>
            </a:r>
            <a:r>
              <a:rPr lang="en" sz="1405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Barcelona Supercomputing Center (BSC-CNS)</a:t>
            </a:r>
            <a:endParaRPr sz="1405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baseline="30000" lang="en" sz="1405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2</a:t>
            </a:r>
            <a:r>
              <a:rPr lang="en" sz="1405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 Centro Singular de Investigación en Tecnoloxías Intelixentes (CiTIUS-USC)</a:t>
            </a:r>
            <a:endParaRPr sz="1405">
              <a:solidFill>
                <a:srgbClr val="666666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4"/>
          <p:cNvSpPr/>
          <p:nvPr/>
        </p:nvSpPr>
        <p:spPr>
          <a:xfrm>
            <a:off x="469800" y="3284525"/>
            <a:ext cx="8362500" cy="13293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182880" marR="18288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Our goal was to create a truthfulness benchmark that is </a:t>
            </a:r>
            <a:r>
              <a:rPr b="1"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context- and time-independent</a:t>
            </a: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, and thus </a:t>
            </a:r>
            <a:r>
              <a:rPr b="1"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stable </a:t>
            </a: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and </a:t>
            </a:r>
            <a:r>
              <a:rPr b="1"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easily translatable.</a:t>
            </a:r>
            <a:endParaRPr/>
          </a:p>
        </p:txBody>
      </p:sp>
      <p:sp>
        <p:nvSpPr>
          <p:cNvPr id="68" name="Google Shape;68;p14"/>
          <p:cNvSpPr txBox="1"/>
          <p:nvPr>
            <p:ph type="title"/>
          </p:nvPr>
        </p:nvSpPr>
        <p:spPr>
          <a:xfrm>
            <a:off x="469700" y="445025"/>
            <a:ext cx="836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Inter"/>
                <a:ea typeface="Inter"/>
                <a:cs typeface="Inter"/>
                <a:sym typeface="Inter"/>
              </a:rPr>
              <a:t>Background and motivation</a:t>
            </a:r>
            <a:endParaRPr b="1" sz="30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9" name="Google Shape;69;p14"/>
          <p:cNvSpPr txBox="1"/>
          <p:nvPr>
            <p:ph idx="1" type="body"/>
          </p:nvPr>
        </p:nvSpPr>
        <p:spPr>
          <a:xfrm>
            <a:off x="469800" y="1349125"/>
            <a:ext cx="8362500" cy="180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LLMs</a:t>
            </a: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can reproduce a lot of </a:t>
            </a:r>
            <a:r>
              <a:rPr b="1"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widespread misconceptions</a:t>
            </a: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found in web-crawled training data.</a:t>
            </a:r>
            <a:endParaRPr sz="5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TruthfulQA</a:t>
            </a: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is a widely-used benchmark for evaluating truthfulness, but there are a number of issues with it.</a:t>
            </a:r>
            <a:endParaRPr b="1" sz="20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6722000" y="1502150"/>
            <a:ext cx="2115300" cy="28221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4454450" y="1521950"/>
            <a:ext cx="1716300" cy="27687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15"/>
          <p:cNvSpPr/>
          <p:nvPr/>
        </p:nvSpPr>
        <p:spPr>
          <a:xfrm>
            <a:off x="306800" y="1550288"/>
            <a:ext cx="3596400" cy="12249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15"/>
          <p:cNvSpPr/>
          <p:nvPr/>
        </p:nvSpPr>
        <p:spPr>
          <a:xfrm>
            <a:off x="306700" y="3040750"/>
            <a:ext cx="3596400" cy="12834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15"/>
          <p:cNvSpPr txBox="1"/>
          <p:nvPr>
            <p:ph type="title"/>
          </p:nvPr>
        </p:nvSpPr>
        <p:spPr>
          <a:xfrm>
            <a:off x="469700" y="445025"/>
            <a:ext cx="836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Inter"/>
                <a:ea typeface="Inter"/>
                <a:cs typeface="Inter"/>
                <a:sym typeface="Inter"/>
              </a:rPr>
              <a:t>Methodology</a:t>
            </a:r>
            <a:endParaRPr b="1" sz="3020"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79" name="Google Shape;7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9862" y="3307738"/>
            <a:ext cx="740015" cy="7400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0" name="Google Shape;80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42225" y="1724835"/>
            <a:ext cx="492375" cy="492353"/>
          </a:xfrm>
          <a:prstGeom prst="rect">
            <a:avLst/>
          </a:prstGeom>
          <a:noFill/>
          <a:ln>
            <a:noFill/>
          </a:ln>
        </p:spPr>
      </p:pic>
      <p:sp>
        <p:nvSpPr>
          <p:cNvPr id="81" name="Google Shape;81;p15"/>
          <p:cNvSpPr txBox="1"/>
          <p:nvPr/>
        </p:nvSpPr>
        <p:spPr>
          <a:xfrm>
            <a:off x="377763" y="2251388"/>
            <a:ext cx="12213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TruthfulQA</a:t>
            </a:r>
            <a:endParaRPr sz="15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2" name="Google Shape;82;p15"/>
          <p:cNvSpPr txBox="1"/>
          <p:nvPr/>
        </p:nvSpPr>
        <p:spPr>
          <a:xfrm>
            <a:off x="1335200" y="3098200"/>
            <a:ext cx="2375700" cy="1224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Manually written QAs</a:t>
            </a:r>
            <a:endParaRPr sz="17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3" name="Google Shape;83;p15"/>
          <p:cNvSpPr txBox="1"/>
          <p:nvPr/>
        </p:nvSpPr>
        <p:spPr>
          <a:xfrm>
            <a:off x="4646688" y="2811025"/>
            <a:ext cx="1328100" cy="106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Translation to </a:t>
            </a:r>
            <a:r>
              <a:rPr lang="en" sz="1500">
                <a:solidFill>
                  <a:srgbClr val="43434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Spanish</a:t>
            </a:r>
            <a:r>
              <a:rPr lang="en" sz="15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" sz="1500">
                <a:solidFill>
                  <a:srgbClr val="43434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Catalan</a:t>
            </a:r>
            <a:r>
              <a:rPr lang="en" sz="15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lang="en" sz="1500">
                <a:solidFill>
                  <a:srgbClr val="434343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Galician</a:t>
            </a:r>
            <a:endParaRPr sz="15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4" name="Google Shape;84;p15"/>
          <p:cNvSpPr txBox="1"/>
          <p:nvPr/>
        </p:nvSpPr>
        <p:spPr>
          <a:xfrm>
            <a:off x="1698100" y="2251400"/>
            <a:ext cx="9609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Filtering</a:t>
            </a:r>
            <a:endParaRPr sz="15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5" name="Google Shape;85;p1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32362" y="1724824"/>
            <a:ext cx="492375" cy="492375"/>
          </a:xfrm>
          <a:prstGeom prst="rect">
            <a:avLst/>
          </a:prstGeom>
          <a:noFill/>
          <a:ln>
            <a:noFill/>
          </a:ln>
        </p:spPr>
      </p:pic>
      <p:sp>
        <p:nvSpPr>
          <p:cNvPr id="86" name="Google Shape;86;p15"/>
          <p:cNvSpPr txBox="1"/>
          <p:nvPr/>
        </p:nvSpPr>
        <p:spPr>
          <a:xfrm>
            <a:off x="2758038" y="2251338"/>
            <a:ext cx="1074000" cy="426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5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Revision</a:t>
            </a:r>
            <a:endParaRPr sz="15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7" name="Google Shape;87;p15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39675" y="1715649"/>
            <a:ext cx="510725" cy="510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844588" y="1890825"/>
            <a:ext cx="932300" cy="932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5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7111700" y="1948925"/>
            <a:ext cx="1374851" cy="137487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5"/>
          <p:cNvSpPr txBox="1"/>
          <p:nvPr/>
        </p:nvSpPr>
        <p:spPr>
          <a:xfrm>
            <a:off x="6831050" y="3422375"/>
            <a:ext cx="1897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222222"/>
                </a:solidFill>
                <a:latin typeface="Inter"/>
                <a:ea typeface="Inter"/>
                <a:cs typeface="Inter"/>
                <a:sym typeface="Inter"/>
              </a:rPr>
              <a:t>VeritasQA</a:t>
            </a:r>
            <a:endParaRPr b="1" sz="1700">
              <a:solidFill>
                <a:srgbClr val="222222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cxnSp>
        <p:nvCxnSpPr>
          <p:cNvPr id="91" name="Google Shape;91;p15"/>
          <p:cNvCxnSpPr>
            <a:stCxn id="77" idx="3"/>
            <a:endCxn id="75" idx="1"/>
          </p:cNvCxnSpPr>
          <p:nvPr/>
        </p:nvCxnSpPr>
        <p:spPr>
          <a:xfrm flipH="1" rot="10800000">
            <a:off x="3903100" y="2906350"/>
            <a:ext cx="551400" cy="776100"/>
          </a:xfrm>
          <a:prstGeom prst="bentConnector3">
            <a:avLst>
              <a:gd fmla="val 49997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2" name="Google Shape;92;p15"/>
          <p:cNvCxnSpPr>
            <a:stCxn id="76" idx="3"/>
            <a:endCxn id="75" idx="1"/>
          </p:cNvCxnSpPr>
          <p:nvPr/>
        </p:nvCxnSpPr>
        <p:spPr>
          <a:xfrm>
            <a:off x="3903200" y="2162738"/>
            <a:ext cx="551400" cy="743700"/>
          </a:xfrm>
          <a:prstGeom prst="bentConnector3">
            <a:avLst>
              <a:gd fmla="val 49988" name="adj1"/>
            </a:avLst>
          </a:prstGeom>
          <a:noFill/>
          <a:ln cap="flat" cmpd="sng" w="19050">
            <a:solidFill>
              <a:srgbClr val="B7B7B7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3" name="Google Shape;93;p15"/>
          <p:cNvCxnSpPr/>
          <p:nvPr/>
        </p:nvCxnSpPr>
        <p:spPr>
          <a:xfrm flipH="1" rot="10800000">
            <a:off x="1475875" y="1957663"/>
            <a:ext cx="227400" cy="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4" name="Google Shape;94;p15"/>
          <p:cNvCxnSpPr/>
          <p:nvPr/>
        </p:nvCxnSpPr>
        <p:spPr>
          <a:xfrm flipH="1" rot="10800000">
            <a:off x="2612800" y="1957663"/>
            <a:ext cx="227400" cy="900"/>
          </a:xfrm>
          <a:prstGeom prst="straightConnector1">
            <a:avLst/>
          </a:prstGeom>
          <a:noFill/>
          <a:ln cap="flat" cmpd="sng" w="19050">
            <a:solidFill>
              <a:srgbClr val="99999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5" name="Google Shape;95;p15"/>
          <p:cNvSpPr txBox="1"/>
          <p:nvPr>
            <p:ph type="title"/>
          </p:nvPr>
        </p:nvSpPr>
        <p:spPr>
          <a:xfrm>
            <a:off x="6159750" y="2626850"/>
            <a:ext cx="5514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3020">
                <a:latin typeface="Inter"/>
                <a:ea typeface="Inter"/>
                <a:cs typeface="Inter"/>
                <a:sym typeface="Inter"/>
              </a:rPr>
              <a:t>=</a:t>
            </a:r>
            <a:endParaRPr sz="3020"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6"/>
          <p:cNvSpPr txBox="1"/>
          <p:nvPr>
            <p:ph type="title"/>
          </p:nvPr>
        </p:nvSpPr>
        <p:spPr>
          <a:xfrm>
            <a:off x="469700" y="445025"/>
            <a:ext cx="836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Inter"/>
                <a:ea typeface="Inter"/>
                <a:cs typeface="Inter"/>
                <a:sym typeface="Inter"/>
              </a:rPr>
              <a:t>Evaluation</a:t>
            </a:r>
            <a:endParaRPr b="1" sz="30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1" name="Google Shape;101;p16"/>
          <p:cNvSpPr txBox="1"/>
          <p:nvPr>
            <p:ph idx="1" type="body"/>
          </p:nvPr>
        </p:nvSpPr>
        <p:spPr>
          <a:xfrm>
            <a:off x="469800" y="1349125"/>
            <a:ext cx="6050100" cy="323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VeritasQA is a true </a:t>
            </a:r>
            <a:r>
              <a:rPr b="1"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zero-shot benchmark</a:t>
            </a: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, to be evaluated with no instructions and no examples.</a:t>
            </a:r>
            <a:endParaRPr sz="20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Human validation</a:t>
            </a: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with 2 external participants of different backgrounds: 94–96% correlation.</a:t>
            </a:r>
            <a:endParaRPr sz="20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2000"/>
              </a:spcBef>
              <a:spcAft>
                <a:spcPts val="2000"/>
              </a:spcAft>
              <a:buNone/>
            </a:pP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We report </a:t>
            </a:r>
            <a:r>
              <a:rPr b="1"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results</a:t>
            </a: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from 15 models (base and instructed), measured with log probabilities, multiple-choice and generation metrics.</a:t>
            </a:r>
            <a:endParaRPr sz="20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2" name="Google Shape;102;p16"/>
          <p:cNvSpPr/>
          <p:nvPr/>
        </p:nvSpPr>
        <p:spPr>
          <a:xfrm>
            <a:off x="6580875" y="2846550"/>
            <a:ext cx="2143200" cy="15897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6"/>
          <p:cNvSpPr/>
          <p:nvPr/>
        </p:nvSpPr>
        <p:spPr>
          <a:xfrm>
            <a:off x="6580900" y="1201450"/>
            <a:ext cx="2143200" cy="1525500"/>
          </a:xfrm>
          <a:prstGeom prst="roundRect">
            <a:avLst>
              <a:gd fmla="val 0" name="adj"/>
            </a:avLst>
          </a:prstGeom>
          <a:solidFill>
            <a:schemeClr val="lt2"/>
          </a:solidFill>
          <a:ln cap="flat" cmpd="sng" w="9525">
            <a:solidFill>
              <a:srgbClr val="F2F2F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6"/>
          <p:cNvSpPr txBox="1"/>
          <p:nvPr/>
        </p:nvSpPr>
        <p:spPr>
          <a:xfrm>
            <a:off x="6694125" y="1332250"/>
            <a:ext cx="995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Task 1</a:t>
            </a:r>
            <a:endParaRPr b="1" sz="17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5" name="Google Shape;105;p16"/>
          <p:cNvSpPr txBox="1"/>
          <p:nvPr/>
        </p:nvSpPr>
        <p:spPr>
          <a:xfrm>
            <a:off x="6694125" y="1711950"/>
            <a:ext cx="19167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Select the correct answer:</a:t>
            </a:r>
            <a:endParaRPr sz="2100">
              <a:solidFill>
                <a:srgbClr val="434343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06" name="Google Shape;106;p16"/>
          <p:cNvSpPr txBox="1"/>
          <p:nvPr/>
        </p:nvSpPr>
        <p:spPr>
          <a:xfrm>
            <a:off x="6694125" y="2197950"/>
            <a:ext cx="19167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CC0000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A  B  </a:t>
            </a:r>
            <a:r>
              <a:rPr lang="en" sz="1600">
                <a:solidFill>
                  <a:srgbClr val="369D0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C</a:t>
            </a:r>
            <a:r>
              <a:rPr lang="en" sz="1600">
                <a:solidFill>
                  <a:srgbClr val="CC0000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  D</a:t>
            </a:r>
            <a:endParaRPr sz="2300">
              <a:solidFill>
                <a:srgbClr val="CC0000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07" name="Google Shape;107;p16"/>
          <p:cNvSpPr txBox="1"/>
          <p:nvPr/>
        </p:nvSpPr>
        <p:spPr>
          <a:xfrm>
            <a:off x="6694125" y="2952650"/>
            <a:ext cx="995700" cy="379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Task 2</a:t>
            </a:r>
            <a:endParaRPr b="1" sz="17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8" name="Google Shape;108;p16"/>
          <p:cNvSpPr txBox="1"/>
          <p:nvPr/>
        </p:nvSpPr>
        <p:spPr>
          <a:xfrm>
            <a:off x="6694125" y="3332450"/>
            <a:ext cx="19167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Select all the correct answers:</a:t>
            </a:r>
            <a:endParaRPr sz="2100">
              <a:solidFill>
                <a:srgbClr val="434343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  <p:sp>
        <p:nvSpPr>
          <p:cNvPr id="109" name="Google Shape;109;p16"/>
          <p:cNvSpPr txBox="1"/>
          <p:nvPr/>
        </p:nvSpPr>
        <p:spPr>
          <a:xfrm>
            <a:off x="6694125" y="3835125"/>
            <a:ext cx="1916700" cy="648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369D0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A</a:t>
            </a:r>
            <a:r>
              <a:rPr lang="en" sz="1600">
                <a:solidFill>
                  <a:srgbClr val="CC0000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  B  C  </a:t>
            </a:r>
            <a:r>
              <a:rPr lang="en" sz="1600">
                <a:solidFill>
                  <a:srgbClr val="369D0A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D</a:t>
            </a:r>
            <a:r>
              <a:rPr lang="en" sz="1600">
                <a:solidFill>
                  <a:srgbClr val="CC0000"/>
                </a:solidFill>
                <a:latin typeface="Inter ExtraBold"/>
                <a:ea typeface="Inter ExtraBold"/>
                <a:cs typeface="Inter ExtraBold"/>
                <a:sym typeface="Inter ExtraBold"/>
              </a:rPr>
              <a:t>  E</a:t>
            </a:r>
            <a:endParaRPr sz="2300">
              <a:solidFill>
                <a:srgbClr val="CC0000"/>
              </a:solidFill>
              <a:latin typeface="Inter ExtraBold"/>
              <a:ea typeface="Inter ExtraBold"/>
              <a:cs typeface="Inter ExtraBold"/>
              <a:sym typeface="Inter ExtraBold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title"/>
          </p:nvPr>
        </p:nvSpPr>
        <p:spPr>
          <a:xfrm>
            <a:off x="469700" y="445025"/>
            <a:ext cx="8362500" cy="572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3020">
                <a:latin typeface="Inter"/>
                <a:ea typeface="Inter"/>
                <a:cs typeface="Inter"/>
                <a:sym typeface="Inter"/>
              </a:rPr>
              <a:t>Discussion</a:t>
            </a:r>
            <a:endParaRPr b="1" sz="3020"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15" name="Google Shape;115;p17"/>
          <p:cNvSpPr txBox="1"/>
          <p:nvPr>
            <p:ph idx="1" type="body"/>
          </p:nvPr>
        </p:nvSpPr>
        <p:spPr>
          <a:xfrm>
            <a:off x="469700" y="1306950"/>
            <a:ext cx="8451300" cy="365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It is a </a:t>
            </a:r>
            <a:r>
              <a:rPr b="1"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challenge to disentangle truthfulness</a:t>
            </a: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from the model’s “language proficiency”.</a:t>
            </a:r>
            <a:endParaRPr sz="20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Instruction tuning</a:t>
            </a: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and </a:t>
            </a:r>
            <a:r>
              <a:rPr b="1"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model size </a:t>
            </a: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do not necessarily affect truthfulness.</a:t>
            </a:r>
            <a:endParaRPr sz="20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SzPts val="770"/>
              <a:buNone/>
            </a:pP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Models often </a:t>
            </a:r>
            <a:r>
              <a:rPr b="1"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reproduce social biases</a:t>
            </a:r>
            <a:r>
              <a:rPr lang="en" sz="20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when questions reference prejudicial stereotypes.</a:t>
            </a:r>
            <a:endParaRPr sz="20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ctrTitle"/>
          </p:nvPr>
        </p:nvSpPr>
        <p:spPr>
          <a:xfrm>
            <a:off x="1194900" y="313950"/>
            <a:ext cx="6624300" cy="88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b="1" lang="en" sz="2600">
                <a:latin typeface="Inter"/>
                <a:ea typeface="Inter"/>
                <a:cs typeface="Inter"/>
                <a:sym typeface="Inter"/>
              </a:rPr>
              <a:t>VeritasQA</a:t>
            </a:r>
            <a:r>
              <a:rPr lang="en" sz="2600">
                <a:latin typeface="Inter SemiBold"/>
                <a:ea typeface="Inter SemiBold"/>
                <a:cs typeface="Inter SemiBold"/>
                <a:sym typeface="Inter SemiBold"/>
              </a:rPr>
              <a:t>: </a:t>
            </a:r>
            <a:r>
              <a:rPr lang="en" sz="2600">
                <a:latin typeface="Inter Medium"/>
                <a:ea typeface="Inter Medium"/>
                <a:cs typeface="Inter Medium"/>
                <a:sym typeface="Inter Medium"/>
              </a:rPr>
              <a:t>A Truthfulness Benchmark Aimed at Multilingual Transferability</a:t>
            </a:r>
            <a:endParaRPr sz="2600"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121" name="Google Shape;121;p18"/>
          <p:cNvSpPr txBox="1"/>
          <p:nvPr>
            <p:ph idx="1" type="subTitle"/>
          </p:nvPr>
        </p:nvSpPr>
        <p:spPr>
          <a:xfrm>
            <a:off x="-64950" y="1197750"/>
            <a:ext cx="9144000" cy="50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18"/>
              <a:buNone/>
            </a:pPr>
            <a:r>
              <a:rPr lang="en" sz="1704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Presented by </a:t>
            </a:r>
            <a:r>
              <a:rPr lang="en" sz="1704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Javier Aula-Blasco </a:t>
            </a:r>
            <a:r>
              <a:rPr lang="en" sz="1704">
                <a:solidFill>
                  <a:srgbClr val="666666"/>
                </a:solidFill>
                <a:latin typeface="Inter"/>
                <a:ea typeface="Inter"/>
                <a:cs typeface="Inter"/>
                <a:sym typeface="Inter"/>
              </a:rPr>
              <a:t>&amp;</a:t>
            </a:r>
            <a:r>
              <a:rPr lang="en" sz="1704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 Júlia Falcão</a:t>
            </a:r>
            <a:endParaRPr sz="1704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2" name="Google Shape;122;p18"/>
          <p:cNvSpPr txBox="1"/>
          <p:nvPr>
            <p:ph type="ctrTitle"/>
          </p:nvPr>
        </p:nvSpPr>
        <p:spPr>
          <a:xfrm>
            <a:off x="4828200" y="1833950"/>
            <a:ext cx="3503100" cy="216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666666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www.linktr.ee/</a:t>
            </a:r>
            <a:r>
              <a:rPr lang="en" sz="1600">
                <a:solidFill>
                  <a:srgbClr val="000000"/>
                </a:solidFill>
                <a:uFill>
                  <a:noFill/>
                </a:uFill>
                <a:latin typeface="IBM Plex Mono"/>
                <a:ea typeface="IBM Plex Mono"/>
                <a:cs typeface="IBM Plex Mono"/>
                <a:sym typeface="IBM Plex Mon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veritasqa</a:t>
            </a:r>
            <a:endParaRPr sz="1600">
              <a:solidFill>
                <a:srgbClr val="434343"/>
              </a:solidFill>
              <a:latin typeface="IBM Plex Mono"/>
              <a:ea typeface="IBM Plex Mono"/>
              <a:cs typeface="IBM Plex Mono"/>
              <a:sym typeface="IBM Plex Mono"/>
            </a:endParaRPr>
          </a:p>
          <a:p>
            <a:pPr indent="-238759" lvl="0" marL="18288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Inter"/>
              <a:buChar char="-"/>
            </a:pPr>
            <a:r>
              <a:rPr lang="en" sz="16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Dataset</a:t>
            </a:r>
            <a:endParaRPr sz="16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38759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Inter"/>
              <a:buChar char="-"/>
            </a:pPr>
            <a:r>
              <a:rPr lang="en" sz="16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Code</a:t>
            </a:r>
            <a:endParaRPr sz="16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38759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Inter"/>
              <a:buChar char="-"/>
            </a:pPr>
            <a:r>
              <a:rPr lang="en" sz="16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Contact form</a:t>
            </a:r>
            <a:endParaRPr sz="16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38759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Inter"/>
              <a:buChar char="-"/>
            </a:pPr>
            <a:r>
              <a:rPr lang="en" sz="16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Full paper</a:t>
            </a:r>
            <a:endParaRPr sz="16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  <a:p>
            <a:pPr indent="-238759" lvl="0" marL="18288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600"/>
              <a:buFont typeface="Inter"/>
              <a:buChar char="-"/>
            </a:pPr>
            <a:r>
              <a:rPr lang="en" sz="1600">
                <a:solidFill>
                  <a:srgbClr val="434343"/>
                </a:solidFill>
                <a:latin typeface="Inter"/>
                <a:ea typeface="Inter"/>
                <a:cs typeface="Inter"/>
                <a:sym typeface="Inter"/>
              </a:rPr>
              <a:t>Presentation slides</a:t>
            </a:r>
            <a:endParaRPr sz="1600">
              <a:solidFill>
                <a:srgbClr val="434343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3" name="Google Shape;123;p18"/>
          <p:cNvSpPr txBox="1"/>
          <p:nvPr>
            <p:ph idx="1" type="subTitle"/>
          </p:nvPr>
        </p:nvSpPr>
        <p:spPr>
          <a:xfrm>
            <a:off x="311700" y="4128552"/>
            <a:ext cx="4172700" cy="730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/ COLING 2025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/ Awards Session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chemeClr val="dk1"/>
                </a:solidFill>
                <a:latin typeface="Inter Medium"/>
                <a:ea typeface="Inter Medium"/>
                <a:cs typeface="Inter Medium"/>
                <a:sym typeface="Inter Medium"/>
              </a:rPr>
              <a:t>/ Friday, January 24th, 2025</a:t>
            </a:r>
            <a:endParaRPr sz="1300">
              <a:solidFill>
                <a:schemeClr val="dk1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24" name="Google Shape;124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65237" y="1833938"/>
            <a:ext cx="2166015" cy="216601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p1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73350" y="4221525"/>
            <a:ext cx="2558950" cy="63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