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Lst>
  <p:notesMasterIdLst>
    <p:notesMasterId r:id="rId5"/>
  </p:notesMasterIdLst>
  <p:sldIdLst>
    <p:sldId id="256" r:id="rId4"/>
    <p:sldId id="281" r:id="rId6"/>
    <p:sldId id="349" r:id="rId7"/>
    <p:sldId id="350" r:id="rId8"/>
    <p:sldId id="351" r:id="rId9"/>
    <p:sldId id="352" r:id="rId10"/>
    <p:sldId id="329"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16"/>
    <p:restoredTop sz="69510"/>
  </p:normalViewPr>
  <p:slideViewPr>
    <p:cSldViewPr snapToGrid="0" snapToObjects="1">
      <p:cViewPr>
        <p:scale>
          <a:sx n="141" d="100"/>
          <a:sy n="141" d="100"/>
        </p:scale>
        <p:origin x="2752"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510909-5213-BD4F-9694-29B453E80285}"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1D558-8C19-044A-AB63-C7A7C78954B9}"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1"/>
          </p:nvPr>
        </p:nvSpPr>
        <p:spPr/>
        <p:txBody>
          <a:bodyPr/>
          <a:lstStyle/>
          <a:p>
            <a:r>
              <a:rPr lang="en-US" altLang="zh-CN" b="1" dirty="0">
                <a:sym typeface="+mn-ea"/>
              </a:rPr>
              <a:t>Hello, everyone. </a:t>
            </a:r>
            <a:r>
              <a:rPr lang="en-US" altLang="zh-CN" b="1" dirty="0"/>
              <a:t>Today, I'm  pleased to share our work  'CHIFRAUD: A Long-term Web Text Dataset for Chinese Fraud Detection’.</a:t>
            </a:r>
            <a:endParaRPr lang="zh-CN" altLang="en-US" b="1"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1" dirty="0">
                <a:uFillTx/>
                <a:latin typeface="Times Bold" panose="00000500000000020000" charset="0"/>
                <a:cs typeface="Times Bold" panose="00000500000000020000" charset="0"/>
                <a:sym typeface="+mn-ea"/>
              </a:rPr>
              <a:t>We define </a:t>
            </a:r>
            <a:r>
              <a:rPr lang="zh-CN" altLang="en-US" b="1" dirty="0">
                <a:uFillTx/>
                <a:latin typeface="Times Bold" panose="00000500000000020000" charset="0"/>
                <a:cs typeface="Times Bold" panose="00000500000000020000" charset="0"/>
                <a:sym typeface="+mn-ea"/>
              </a:rPr>
              <a:t>a new type of malicious text: fraudulent text. These are short, deceptive messages designed to spread illegal trading information and violate Chinese laws. Their main goal is to lure users to other platforms for activities like gambling.</a:t>
            </a:r>
            <a:r>
              <a:rPr lang="en-US" altLang="zh-CN" b="1" dirty="0">
                <a:uFillTx/>
                <a:latin typeface="Times Bold" panose="00000500000000020000" charset="0"/>
                <a:cs typeface="Times Bold" panose="00000500000000020000" charset="0"/>
                <a:sym typeface="+mn-ea"/>
              </a:rPr>
              <a:t> </a:t>
            </a:r>
            <a:r>
              <a:rPr lang="zh-CN" altLang="en-US" b="1" dirty="0">
                <a:uFillTx/>
                <a:latin typeface="Times Bold" panose="00000500000000020000" charset="0"/>
                <a:cs typeface="Times Bold" panose="00000500000000020000" charset="0"/>
                <a:sym typeface="+mn-ea"/>
              </a:rPr>
              <a:t>Detecting this kind of text is crucial, but scammers often use camouflage techniques to avoid detection. </a:t>
            </a:r>
            <a:r>
              <a:rPr lang="en-US" altLang="zh-CN" b="1" dirty="0">
                <a:uFillTx/>
                <a:latin typeface="Times Bold" panose="00000500000000020000" charset="0"/>
                <a:cs typeface="Times Bold" panose="00000500000000020000" charset="0"/>
                <a:sym typeface="+mn-ea"/>
              </a:rPr>
              <a:t> </a:t>
            </a:r>
            <a:r>
              <a:rPr lang="zh-CN" altLang="en-US" b="1" dirty="0">
                <a:uFillTx/>
                <a:latin typeface="Times Bold" panose="00000500000000020000" charset="0"/>
                <a:cs typeface="Times Bold" panose="00000500000000020000" charset="0"/>
                <a:sym typeface="+mn-ea"/>
              </a:rPr>
              <a:t>These tricks quickly reduce the effectiveness of detection systems.</a:t>
            </a:r>
            <a:endParaRPr lang="zh-CN" altLang="en-US" b="1" dirty="0">
              <a:uFillTx/>
              <a:latin typeface="Times Bold" panose="00000500000000020000" charset="0"/>
              <a:cs typeface="Times Bold" panose="00000500000000020000" charset="0"/>
              <a:sym typeface="+mn-ea"/>
            </a:endParaRPr>
          </a:p>
        </p:txBody>
      </p:sp>
      <p:sp>
        <p:nvSpPr>
          <p:cNvPr id="4" name="灯片编号占位符 3"/>
          <p:cNvSpPr>
            <a:spLocks noGrp="1"/>
          </p:cNvSpPr>
          <p:nvPr>
            <p:ph type="sldNum" sz="quarter" idx="5"/>
          </p:nvPr>
        </p:nvSpPr>
        <p:spPr/>
        <p:txBody>
          <a:bodyPr/>
          <a:lstStyle/>
          <a:p>
            <a:fld id="{9BD1D558-8C19-044A-AB63-C7A7C78954B9}"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b="1" dirty="0">
                <a:latin typeface="Times New Roman Regular" panose="02020603050405020304" charset="0"/>
                <a:cs typeface="Times New Roman Regular" panose="02020603050405020304" charset="0"/>
              </a:rPr>
              <a:t>To tackle this issue, we’re introducing a brand-new dataset: CHIFRAUD. It’s the first anonymous, publicly available Chinese fraud-text detection dataset and is designed to handle real-world challenges like shifting distribution detection.</a:t>
            </a:r>
            <a:r>
              <a:rPr kumimoji="1" lang="en-US" altLang="zh-CN" b="1" dirty="0">
                <a:latin typeface="Times New Roman Regular" panose="02020603050405020304" charset="0"/>
                <a:cs typeface="Times New Roman Regular" panose="02020603050405020304" charset="0"/>
              </a:rPr>
              <a:t> </a:t>
            </a:r>
            <a:r>
              <a:rPr kumimoji="1" lang="zh-CN" altLang="en-US" b="1" dirty="0">
                <a:latin typeface="Times New Roman Regular" panose="02020603050405020304" charset="0"/>
                <a:cs typeface="Times New Roman Regular" panose="02020603050405020304" charset="0"/>
              </a:rPr>
              <a:t>We collected webpage content from 2022 and 2023, then processed and anonymized it to create a large collection of short texts. </a:t>
            </a:r>
            <a:endParaRPr kumimoji="1" lang="zh-CN" altLang="en-US" b="1" dirty="0">
              <a:latin typeface="Times New Roman Regular" panose="02020603050405020304" charset="0"/>
              <a:cs typeface="Times New Roman Regular" panose="02020603050405020304" charset="0"/>
            </a:endParaRPr>
          </a:p>
        </p:txBody>
      </p:sp>
      <p:sp>
        <p:nvSpPr>
          <p:cNvPr id="4" name="灯片编号占位符 3"/>
          <p:cNvSpPr>
            <a:spLocks noGrp="1"/>
          </p:cNvSpPr>
          <p:nvPr>
            <p:ph type="sldNum" sz="quarter" idx="5"/>
          </p:nvPr>
        </p:nvSpPr>
        <p:spPr/>
        <p:txBody>
          <a:bodyPr/>
          <a:lstStyle/>
          <a:p>
            <a:fld id="{9BD1D558-8C19-044A-AB63-C7A7C78954B9}"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b="1" dirty="0"/>
              <a:t>We also conducted an empirical analysis of fraud attackers’ behavior and uncovered some key findings. First, fraud texts show an inherent imbalance. We also observed noticeable distribution shifts between the 2022 and 2023 datasets in four areas. Additionally, the characteristic patterns of fraudulent texts over time.</a:t>
            </a:r>
            <a:endParaRPr kumimoji="1" lang="en-US" altLang="zh-CN" b="1" dirty="0"/>
          </a:p>
        </p:txBody>
      </p:sp>
      <p:sp>
        <p:nvSpPr>
          <p:cNvPr id="4" name="灯片编号占位符 3"/>
          <p:cNvSpPr>
            <a:spLocks noGrp="1"/>
          </p:cNvSpPr>
          <p:nvPr>
            <p:ph type="sldNum" sz="quarter" idx="5"/>
          </p:nvPr>
        </p:nvSpPr>
        <p:spPr/>
        <p:txBody>
          <a:bodyPr/>
          <a:lstStyle/>
          <a:p>
            <a:fld id="{9BD1D558-8C19-044A-AB63-C7A7C78954B9}"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b="1" dirty="0">
                <a:latin typeface="Times New Roman Regular" panose="02020603050405020304" charset="0"/>
                <a:cs typeface="Times New Roman Regular" panose="02020603050405020304" charset="0"/>
              </a:rPr>
              <a:t>We also carried out  an empirical study of several benchmark detectors, including </a:t>
            </a:r>
            <a:r>
              <a:rPr lang="en-US" b="1" dirty="0">
                <a:latin typeface="Times New Roman Regular" panose="02020603050405020304" charset="0"/>
                <a:cs typeface="Times New Roman Regular" panose="02020603050405020304" charset="0"/>
                <a:sym typeface="+mn-ea"/>
              </a:rPr>
              <a:t>Large language model-based </a:t>
            </a:r>
            <a:r>
              <a:rPr lang="en-US" b="1" dirty="0">
                <a:latin typeface="Times New Roman Regular" panose="02020603050405020304" charset="0"/>
                <a:cs typeface="Times New Roman Regular" panose="02020603050405020304" charset="0"/>
                <a:sym typeface="+mn-ea"/>
              </a:rPr>
              <a:t>detectors, </a:t>
            </a:r>
            <a:r>
              <a:rPr lang="en-US" b="1" dirty="0">
                <a:latin typeface="Times New Roman Regular" panose="02020603050405020304" charset="0"/>
                <a:cs typeface="Times New Roman Regular" panose="02020603050405020304" charset="0"/>
                <a:sym typeface="+mn-ea"/>
              </a:rPr>
              <a:t>Pre-trained language model-based detectors and Deep learning-based detectors. From results, </a:t>
            </a:r>
            <a:r>
              <a:rPr kumimoji="1" lang="en-US" altLang="zh-CN" b="1" dirty="0">
                <a:latin typeface="Times New Roman Regular" panose="02020603050405020304" charset="0"/>
                <a:cs typeface="Times New Roman Regular" panose="02020603050405020304" charset="0"/>
              </a:rPr>
              <a:t>We noticed that a</a:t>
            </a:r>
            <a:r>
              <a:rPr kumimoji="1" lang="zh-CN" altLang="en-US" b="1" dirty="0">
                <a:latin typeface="Times New Roman Regular" panose="02020603050405020304" charset="0"/>
                <a:cs typeface="Times New Roman Regular" panose="02020603050405020304" charset="0"/>
              </a:rPr>
              <a:t>ll</a:t>
            </a:r>
            <a:r>
              <a:rPr kumimoji="1" lang="en-US" altLang="zh-CN" b="1" dirty="0">
                <a:latin typeface="Times New Roman Regular" panose="02020603050405020304" charset="0"/>
                <a:cs typeface="Times New Roman Regular" panose="02020603050405020304" charset="0"/>
              </a:rPr>
              <a:t> </a:t>
            </a:r>
            <a:r>
              <a:rPr kumimoji="1" lang="zh-CN" altLang="en-US" b="1" dirty="0">
                <a:latin typeface="Times New Roman Regular" panose="02020603050405020304" charset="0"/>
                <a:cs typeface="Times New Roman Regular" panose="02020603050405020304" charset="0"/>
              </a:rPr>
              <a:t>detectors exhibit noticeable performance</a:t>
            </a:r>
            <a:r>
              <a:rPr kumimoji="1" lang="en-US" altLang="zh-CN" b="1" dirty="0">
                <a:latin typeface="Times New Roman Regular" panose="02020603050405020304" charset="0"/>
                <a:cs typeface="Times New Roman Regular" panose="02020603050405020304" charset="0"/>
              </a:rPr>
              <a:t> </a:t>
            </a:r>
            <a:r>
              <a:rPr kumimoji="1" lang="zh-CN" altLang="en-US" b="1" dirty="0">
                <a:latin typeface="Times New Roman Regular" panose="02020603050405020304" charset="0"/>
                <a:cs typeface="Times New Roman Regular" panose="02020603050405020304" charset="0"/>
              </a:rPr>
              <a:t>degradation across all </a:t>
            </a:r>
            <a:r>
              <a:rPr kumimoji="1" lang="en-US" altLang="zh-CN" b="1" dirty="0">
                <a:latin typeface="Times New Roman Regular" panose="02020603050405020304" charset="0"/>
                <a:cs typeface="Times New Roman Regular" panose="02020603050405020304" charset="0"/>
              </a:rPr>
              <a:t> frauds</a:t>
            </a:r>
            <a:r>
              <a:rPr kumimoji="1" lang="zh-CN" altLang="en-US" b="1" dirty="0">
                <a:latin typeface="Times New Roman Regular" panose="02020603050405020304" charset="0"/>
                <a:cs typeface="Times New Roman Regular" panose="02020603050405020304" charset="0"/>
              </a:rPr>
              <a:t>. </a:t>
            </a:r>
            <a:r>
              <a:rPr kumimoji="1" lang="en-US" altLang="zh-CN" b="1" dirty="0">
                <a:latin typeface="Times New Roman Regular" panose="02020603050405020304" charset="0"/>
                <a:cs typeface="Times New Roman Regular" panose="02020603050405020304" charset="0"/>
              </a:rPr>
              <a:t> This highlights the lack of robustness in these fine-tuned detectors.</a:t>
            </a:r>
            <a:endParaRPr kumimoji="1" lang="zh-CN" altLang="en-US" b="1" dirty="0">
              <a:latin typeface="Times New Roman Regular" panose="02020603050405020304" charset="0"/>
              <a:cs typeface="Times New Roman Regular" panose="02020603050405020304" charset="0"/>
            </a:endParaRPr>
          </a:p>
        </p:txBody>
      </p:sp>
      <p:sp>
        <p:nvSpPr>
          <p:cNvPr id="4" name="灯片编号占位符 3"/>
          <p:cNvSpPr>
            <a:spLocks noGrp="1"/>
          </p:cNvSpPr>
          <p:nvPr>
            <p:ph type="sldNum" sz="quarter" idx="5"/>
          </p:nvPr>
        </p:nvSpPr>
        <p:spPr/>
        <p:txBody>
          <a:bodyPr/>
          <a:lstStyle/>
          <a:p>
            <a:fld id="{9BD1D558-8C19-044A-AB63-C7A7C78954B9}"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b="1" dirty="0">
                <a:latin typeface="Times New Roman Bold" panose="02020603050405020304" charset="0"/>
                <a:cs typeface="Times New Roman Bold" panose="02020603050405020304" charset="0"/>
              </a:rPr>
              <a:t>ChiFraud opens up several new research directions for significant practical value. First, detectors need further improvement to achieve high performance. LLM-based detectors show limitations in handling carefully crafted deceptions.  Lastly, efficiency is a critical concern, it pose challenges for practical use in industrial applications.</a:t>
            </a:r>
            <a:endParaRPr kumimoji="1" lang="en-US" altLang="zh-CN" b="1" dirty="0">
              <a:latin typeface="Times New Roman Bold" panose="02020603050405020304" charset="0"/>
              <a:cs typeface="Times New Roman Bold" panose="02020603050405020304" charset="0"/>
            </a:endParaRPr>
          </a:p>
        </p:txBody>
      </p:sp>
      <p:sp>
        <p:nvSpPr>
          <p:cNvPr id="4" name="灯片编号占位符 3"/>
          <p:cNvSpPr>
            <a:spLocks noGrp="1"/>
          </p:cNvSpPr>
          <p:nvPr>
            <p:ph type="sldNum" sz="quarter" idx="5"/>
          </p:nvPr>
        </p:nvSpPr>
        <p:spPr/>
        <p:txBody>
          <a:bodyPr/>
          <a:lstStyle/>
          <a:p>
            <a:fld id="{9BD1D558-8C19-044A-AB63-C7A7C78954B9}"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That’s all about our work. </a:t>
            </a:r>
            <a:r>
              <a:rPr kumimoji="1" lang="zh-CN" altLang="en-US" dirty="0"/>
              <a:t>Thank you for your attention.</a:t>
            </a:r>
            <a:endParaRPr kumimoji="1" lang="zh-CN" altLang="en-US" dirty="0"/>
          </a:p>
        </p:txBody>
      </p:sp>
      <p:sp>
        <p:nvSpPr>
          <p:cNvPr id="4" name="灯片编号占位符 3"/>
          <p:cNvSpPr>
            <a:spLocks noGrp="1"/>
          </p:cNvSpPr>
          <p:nvPr>
            <p:ph type="sldNum" sz="quarter" idx="5"/>
          </p:nvPr>
        </p:nvSpPr>
        <p:spPr/>
        <p:txBody>
          <a:bodyPr/>
          <a:lstStyle/>
          <a:p>
            <a:fld id="{9BD1D558-8C19-044A-AB63-C7A7C78954B9}"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5CC2BED6-CE85-7644-9501-C2759132B869}"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6E7186F-C30B-A34E-A730-3A5F829BA113}"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5CC2BED6-CE85-7644-9501-C2759132B869}"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6E7186F-C30B-A34E-A730-3A5F829BA113}"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5CC2BED6-CE85-7644-9501-C2759132B869}"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6E7186F-C30B-A34E-A730-3A5F829BA113}"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xfrm>
            <a:off x="889000" y="1149350"/>
            <a:ext cx="10414000" cy="2324100"/>
          </a:xfrm>
          <a:prstGeom prst="rect">
            <a:avLst/>
          </a:prstGeom>
        </p:spPr>
        <p:txBody>
          <a:bodyPr anchor="b"/>
          <a:lstStyle/>
          <a:p>
            <a:r>
              <a:t>标题文本</a:t>
            </a:r>
          </a:p>
        </p:txBody>
      </p:sp>
      <p:sp>
        <p:nvSpPr>
          <p:cNvPr id="12" name="正文级别 1…"/>
          <p:cNvSpPr txBox="1">
            <a:spLocks noGrp="1"/>
          </p:cNvSpPr>
          <p:nvPr>
            <p:ph type="body" sz="quarter" idx="1" hasCustomPrompt="1"/>
          </p:nvPr>
        </p:nvSpPr>
        <p:spPr>
          <a:xfrm>
            <a:off x="889000" y="3536950"/>
            <a:ext cx="10414000" cy="793750"/>
          </a:xfrm>
          <a:prstGeom prst="rect">
            <a:avLst/>
          </a:prstGeom>
        </p:spPr>
        <p:txBody>
          <a:bodyPr anchor="t"/>
          <a:lstStyle>
            <a:lvl1pPr marL="0" indent="0" algn="ctr">
              <a:spcBef>
                <a:spcPts val="0"/>
              </a:spcBef>
              <a:buSzTx/>
              <a:buNone/>
              <a:defRPr sz="2700"/>
            </a:lvl1pPr>
            <a:lvl2pPr marL="0" indent="0" algn="ctr">
              <a:spcBef>
                <a:spcPts val="0"/>
              </a:spcBef>
              <a:buSzTx/>
              <a:buNone/>
              <a:defRPr sz="2700"/>
            </a:lvl2pPr>
            <a:lvl3pPr marL="0" indent="0" algn="ctr">
              <a:spcBef>
                <a:spcPts val="0"/>
              </a:spcBef>
              <a:buSzTx/>
              <a:buNone/>
              <a:defRPr sz="2700"/>
            </a:lvl3pPr>
            <a:lvl4pPr marL="0" indent="0" algn="ctr">
              <a:spcBef>
                <a:spcPts val="0"/>
              </a:spcBef>
              <a:buSzTx/>
              <a:buNone/>
              <a:defRPr sz="2700"/>
            </a:lvl4pPr>
            <a:lvl5pPr marL="0" indent="0" algn="ctr">
              <a:spcBef>
                <a:spcPts val="0"/>
              </a:spcBef>
              <a:buSzTx/>
              <a:buNone/>
              <a:defRPr sz="27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idx="13"/>
          </p:nvPr>
        </p:nvSpPr>
        <p:spPr>
          <a:xfrm>
            <a:off x="1562100" y="-19050"/>
            <a:ext cx="9067800" cy="6048349"/>
          </a:xfrm>
          <a:prstGeom prst="rect">
            <a:avLst/>
          </a:prstGeom>
        </p:spPr>
        <p:txBody>
          <a:bodyPr lIns="91439" tIns="45719" rIns="91439" bIns="45719" anchor="t">
            <a:noAutofit/>
          </a:bodyPr>
          <a:lstStyle/>
          <a:p/>
        </p:txBody>
      </p:sp>
      <p:sp>
        <p:nvSpPr>
          <p:cNvPr id="21" name="标题文本"/>
          <p:cNvSpPr txBox="1">
            <a:spLocks noGrp="1"/>
          </p:cNvSpPr>
          <p:nvPr>
            <p:ph type="title" hasCustomPrompt="1"/>
          </p:nvPr>
        </p:nvSpPr>
        <p:spPr>
          <a:xfrm>
            <a:off x="317500" y="4756150"/>
            <a:ext cx="11557000" cy="1003300"/>
          </a:xfrm>
          <a:prstGeom prst="rect">
            <a:avLst/>
          </a:prstGeom>
        </p:spPr>
        <p:txBody>
          <a:bodyPr anchor="b"/>
          <a:lstStyle/>
          <a:p>
            <a:r>
              <a:t>标题文本</a:t>
            </a:r>
          </a:p>
        </p:txBody>
      </p:sp>
      <p:sp>
        <p:nvSpPr>
          <p:cNvPr id="22" name="正文级别 1…"/>
          <p:cNvSpPr txBox="1">
            <a:spLocks noGrp="1"/>
          </p:cNvSpPr>
          <p:nvPr>
            <p:ph type="body" sz="quarter" idx="1" hasCustomPrompt="1"/>
          </p:nvPr>
        </p:nvSpPr>
        <p:spPr>
          <a:xfrm>
            <a:off x="317500" y="5721350"/>
            <a:ext cx="11557000" cy="793750"/>
          </a:xfrm>
          <a:prstGeom prst="rect">
            <a:avLst/>
          </a:prstGeom>
        </p:spPr>
        <p:txBody>
          <a:bodyPr anchor="t"/>
          <a:lstStyle>
            <a:lvl1pPr marL="0" indent="0" algn="ctr">
              <a:spcBef>
                <a:spcPts val="0"/>
              </a:spcBef>
              <a:buSzTx/>
              <a:buNone/>
              <a:defRPr sz="2700"/>
            </a:lvl1pPr>
            <a:lvl2pPr marL="0" indent="0" algn="ctr">
              <a:spcBef>
                <a:spcPts val="0"/>
              </a:spcBef>
              <a:buSzTx/>
              <a:buNone/>
              <a:defRPr sz="2700"/>
            </a:lvl2pPr>
            <a:lvl3pPr marL="0" indent="0" algn="ctr">
              <a:spcBef>
                <a:spcPts val="0"/>
              </a:spcBef>
              <a:buSzTx/>
              <a:buNone/>
              <a:defRPr sz="2700"/>
            </a:lvl3pPr>
            <a:lvl4pPr marL="0" indent="0" algn="ctr">
              <a:spcBef>
                <a:spcPts val="0"/>
              </a:spcBef>
              <a:buSzTx/>
              <a:buNone/>
              <a:defRPr sz="2700"/>
            </a:lvl4pPr>
            <a:lvl5pPr marL="0" indent="0" algn="ctr">
              <a:spcBef>
                <a:spcPts val="0"/>
              </a:spcBef>
              <a:buSzTx/>
              <a:buNone/>
              <a:defRPr sz="27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hasCustomPrompt="1"/>
          </p:nvPr>
        </p:nvSpPr>
        <p:spPr>
          <a:xfrm>
            <a:off x="889000" y="2266950"/>
            <a:ext cx="10414000" cy="2324100"/>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idx="13"/>
          </p:nvPr>
        </p:nvSpPr>
        <p:spPr>
          <a:xfrm>
            <a:off x="3975100" y="552450"/>
            <a:ext cx="8629651" cy="5753101"/>
          </a:xfrm>
          <a:prstGeom prst="rect">
            <a:avLst/>
          </a:prstGeom>
        </p:spPr>
        <p:txBody>
          <a:bodyPr lIns="91439" tIns="45719" rIns="91439" bIns="45719" anchor="t">
            <a:noAutofit/>
          </a:bodyPr>
          <a:lstStyle/>
          <a:p/>
        </p:txBody>
      </p:sp>
      <p:sp>
        <p:nvSpPr>
          <p:cNvPr id="39" name="标题文本"/>
          <p:cNvSpPr txBox="1">
            <a:spLocks noGrp="1"/>
          </p:cNvSpPr>
          <p:nvPr>
            <p:ph type="title" hasCustomPrompt="1"/>
          </p:nvPr>
        </p:nvSpPr>
        <p:spPr>
          <a:xfrm>
            <a:off x="825500" y="476250"/>
            <a:ext cx="5111750" cy="2774950"/>
          </a:xfrm>
          <a:prstGeom prst="rect">
            <a:avLst/>
          </a:prstGeom>
        </p:spPr>
        <p:txBody>
          <a:bodyPr anchor="b"/>
          <a:lstStyle>
            <a:lvl1pPr>
              <a:defRPr sz="4200"/>
            </a:lvl1pPr>
          </a:lstStyle>
          <a:p>
            <a:r>
              <a:t>标题文本</a:t>
            </a:r>
          </a:p>
        </p:txBody>
      </p:sp>
      <p:sp>
        <p:nvSpPr>
          <p:cNvPr id="40" name="正文级别 1…"/>
          <p:cNvSpPr txBox="1">
            <a:spLocks noGrp="1"/>
          </p:cNvSpPr>
          <p:nvPr>
            <p:ph type="body" sz="quarter" idx="1" hasCustomPrompt="1"/>
          </p:nvPr>
        </p:nvSpPr>
        <p:spPr>
          <a:xfrm>
            <a:off x="825500" y="3263900"/>
            <a:ext cx="5111750" cy="2863850"/>
          </a:xfrm>
          <a:prstGeom prst="rect">
            <a:avLst/>
          </a:prstGeom>
        </p:spPr>
        <p:txBody>
          <a:bodyPr anchor="t"/>
          <a:lstStyle>
            <a:lvl1pPr marL="0" indent="0" algn="ctr">
              <a:spcBef>
                <a:spcPts val="0"/>
              </a:spcBef>
              <a:buSzTx/>
              <a:buNone/>
              <a:defRPr sz="2700"/>
            </a:lvl1pPr>
            <a:lvl2pPr marL="0" indent="0" algn="ctr">
              <a:spcBef>
                <a:spcPts val="0"/>
              </a:spcBef>
              <a:buSzTx/>
              <a:buNone/>
              <a:defRPr sz="2700"/>
            </a:lvl2pPr>
            <a:lvl3pPr marL="0" indent="0" algn="ctr">
              <a:spcBef>
                <a:spcPts val="0"/>
              </a:spcBef>
              <a:buSzTx/>
              <a:buNone/>
              <a:defRPr sz="2700"/>
            </a:lvl3pPr>
            <a:lvl4pPr marL="0" indent="0" algn="ctr">
              <a:spcBef>
                <a:spcPts val="0"/>
              </a:spcBef>
              <a:buSzTx/>
              <a:buNone/>
              <a:defRPr sz="2700"/>
            </a:lvl4pPr>
            <a:lvl5pPr marL="0" indent="0" algn="ctr">
              <a:spcBef>
                <a:spcPts val="0"/>
              </a:spcBef>
              <a:buSzTx/>
              <a:buNone/>
              <a:defRPr sz="27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hasCustomPrompt="1"/>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hasCustomPrompt="1"/>
          </p:nvPr>
        </p:nvSpPr>
        <p:spPr>
          <a:prstGeom prst="rect">
            <a:avLst/>
          </a:prstGeom>
        </p:spPr>
        <p:txBody>
          <a:bodyPr/>
          <a:lstStyle/>
          <a:p>
            <a:r>
              <a:t>标题文本</a:t>
            </a:r>
          </a:p>
        </p:txBody>
      </p:sp>
      <p:sp>
        <p:nvSpPr>
          <p:cNvPr id="57" name="正文级别 1…"/>
          <p:cNvSpPr txBox="1">
            <a:spLocks noGrp="1"/>
          </p:cNvSpPr>
          <p:nvPr>
            <p:ph type="body" idx="1" hasCustomPrompt="1"/>
          </p:nvPr>
        </p:nvSpPr>
        <p:spPr>
          <a:prstGeom prst="rect">
            <a:avLst/>
          </a:prstGeom>
        </p:spPr>
        <p:txBody>
          <a:bodyPr/>
          <a:lstStyle>
            <a:lvl1pPr>
              <a:defRPr sz="2400"/>
            </a:lvl1pPr>
            <a:lvl2pPr>
              <a:defRPr sz="2400"/>
            </a:lvl2pPr>
            <a:lvl3pPr>
              <a:defRPr sz="2400"/>
            </a:lvl3pPr>
            <a:lvl4pPr>
              <a:defRPr sz="2400"/>
            </a:lvl4pPr>
            <a:lvl5pPr>
              <a:defRPr sz="2400"/>
            </a:lvl5p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half" idx="13"/>
          </p:nvPr>
        </p:nvSpPr>
        <p:spPr>
          <a:xfrm>
            <a:off x="5480050" y="1574800"/>
            <a:ext cx="6972300" cy="4648200"/>
          </a:xfrm>
          <a:prstGeom prst="rect">
            <a:avLst/>
          </a:prstGeom>
        </p:spPr>
        <p:txBody>
          <a:bodyPr lIns="91439" tIns="45719" rIns="91439" bIns="45719" anchor="t">
            <a:noAutofit/>
          </a:bodyPr>
          <a:lstStyle/>
          <a:p/>
        </p:txBody>
      </p:sp>
      <p:sp>
        <p:nvSpPr>
          <p:cNvPr id="66" name="标题文本"/>
          <p:cNvSpPr txBox="1">
            <a:spLocks noGrp="1"/>
          </p:cNvSpPr>
          <p:nvPr>
            <p:ph type="title" hasCustomPrompt="1"/>
          </p:nvPr>
        </p:nvSpPr>
        <p:spPr>
          <a:prstGeom prst="rect">
            <a:avLst/>
          </a:prstGeom>
        </p:spPr>
        <p:txBody>
          <a:bodyPr/>
          <a:lstStyle/>
          <a:p>
            <a:r>
              <a:t>标题文本</a:t>
            </a:r>
          </a:p>
        </p:txBody>
      </p:sp>
      <p:sp>
        <p:nvSpPr>
          <p:cNvPr id="67" name="正文级别 1…"/>
          <p:cNvSpPr txBox="1">
            <a:spLocks noGrp="1"/>
          </p:cNvSpPr>
          <p:nvPr>
            <p:ph type="body" sz="half" idx="1" hasCustomPrompt="1"/>
          </p:nvPr>
        </p:nvSpPr>
        <p:spPr>
          <a:xfrm>
            <a:off x="844550" y="1574800"/>
            <a:ext cx="5111750" cy="4648200"/>
          </a:xfrm>
          <a:prstGeom prst="rect">
            <a:avLst/>
          </a:prstGeom>
        </p:spPr>
        <p:txBody>
          <a:bodyPr/>
          <a:lstStyle>
            <a:lvl1pPr marL="279400" indent="-279400">
              <a:spcBef>
                <a:spcPts val="2250"/>
              </a:spcBef>
              <a:defRPr sz="1900"/>
            </a:lvl1pPr>
            <a:lvl2pPr marL="558800" indent="-279400">
              <a:spcBef>
                <a:spcPts val="2250"/>
              </a:spcBef>
              <a:defRPr sz="1900"/>
            </a:lvl2pPr>
            <a:lvl3pPr marL="838200" indent="-279400">
              <a:spcBef>
                <a:spcPts val="2250"/>
              </a:spcBef>
              <a:defRPr sz="1900"/>
            </a:lvl3pPr>
            <a:lvl4pPr marL="1117600" indent="-279400">
              <a:spcBef>
                <a:spcPts val="2250"/>
              </a:spcBef>
              <a:defRPr sz="1900"/>
            </a:lvl4pPr>
            <a:lvl5pPr marL="1397000" indent="-279400">
              <a:spcBef>
                <a:spcPts val="2250"/>
              </a:spcBef>
              <a:defRPr sz="19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hasCustomPrompt="1"/>
          </p:nvPr>
        </p:nvSpPr>
        <p:spPr>
          <a:xfrm>
            <a:off x="844550" y="889000"/>
            <a:ext cx="10502900" cy="5080000"/>
          </a:xfrm>
          <a:prstGeom prst="rect">
            <a:avLst/>
          </a:prstGeom>
        </p:spPr>
        <p:txBody>
          <a:bodyPr/>
          <a:lstStyle>
            <a:lvl1pPr>
              <a:defRPr sz="2400"/>
            </a:lvl1pPr>
            <a:lvl2pPr>
              <a:defRPr sz="2400"/>
            </a:lvl2pPr>
            <a:lvl3pPr>
              <a:defRPr sz="2400"/>
            </a:lvl3pPr>
            <a:lvl4pPr>
              <a:defRPr sz="2400"/>
            </a:lvl4pPr>
            <a:lvl5pPr>
              <a:defRPr sz="2400"/>
            </a:lvl5p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5CC2BED6-CE85-7644-9501-C2759132B869}"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6E7186F-C30B-A34E-A730-3A5F829BA113}" type="slidenum">
              <a:rPr kumimoji="1" lang="zh-CN" altLang="en-US" smtClean="0"/>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7840670" y="3517900"/>
            <a:ext cx="4198339" cy="2800350"/>
          </a:xfrm>
          <a:prstGeom prst="rect">
            <a:avLst/>
          </a:prstGeom>
        </p:spPr>
        <p:txBody>
          <a:bodyPr lIns="91439" tIns="45719" rIns="91439" bIns="45719" anchor="t">
            <a:noAutofit/>
          </a:bodyPr>
          <a:lstStyle/>
          <a:p/>
        </p:txBody>
      </p:sp>
      <p:sp>
        <p:nvSpPr>
          <p:cNvPr id="84" name="图像"/>
          <p:cNvSpPr>
            <a:spLocks noGrp="1"/>
          </p:cNvSpPr>
          <p:nvPr>
            <p:ph type="pic" sz="quarter" idx="14"/>
          </p:nvPr>
        </p:nvSpPr>
        <p:spPr>
          <a:xfrm>
            <a:off x="7645400" y="565150"/>
            <a:ext cx="4165600" cy="2777067"/>
          </a:xfrm>
          <a:prstGeom prst="rect">
            <a:avLst/>
          </a:prstGeom>
        </p:spPr>
        <p:txBody>
          <a:bodyPr lIns="91439" tIns="45719" rIns="91439" bIns="45719" anchor="t">
            <a:noAutofit/>
          </a:bodyPr>
          <a:lstStyle/>
          <a:p/>
        </p:txBody>
      </p:sp>
      <p:sp>
        <p:nvSpPr>
          <p:cNvPr id="85" name="图像"/>
          <p:cNvSpPr>
            <a:spLocks noGrp="1"/>
          </p:cNvSpPr>
          <p:nvPr>
            <p:ph type="pic" idx="15"/>
          </p:nvPr>
        </p:nvSpPr>
        <p:spPr>
          <a:xfrm>
            <a:off x="-152400" y="565150"/>
            <a:ext cx="8601075" cy="5734050"/>
          </a:xfrm>
          <a:prstGeom prst="rect">
            <a:avLst/>
          </a:prstGeom>
        </p:spPr>
        <p:txBody>
          <a:bodyPr lIns="91439" tIns="45719" rIns="91439" bIns="45719" anchor="t">
            <a:noAutofit/>
          </a:bodyPr>
          <a:lstStyle/>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txBox="1">
            <a:spLocks noGrp="1"/>
          </p:cNvSpPr>
          <p:nvPr>
            <p:ph type="body" sz="quarter" idx="13" hasCustomPrompt="1"/>
          </p:nvPr>
        </p:nvSpPr>
        <p:spPr>
          <a:xfrm>
            <a:off x="1193800" y="4476750"/>
            <a:ext cx="9810750" cy="348813"/>
          </a:xfrm>
          <a:prstGeom prst="rect">
            <a:avLst/>
          </a:prstGeom>
        </p:spPr>
        <p:txBody>
          <a:bodyPr anchor="t">
            <a:spAutoFit/>
          </a:bodyPr>
          <a:lstStyle>
            <a:lvl1pPr marL="0" indent="0" algn="ctr">
              <a:spcBef>
                <a:spcPts val="0"/>
              </a:spcBef>
              <a:buSzTx/>
              <a:buNone/>
              <a:defRPr sz="1600" i="1"/>
            </a:lvl1pPr>
          </a:lstStyle>
          <a:p>
            <a:r>
              <a:t>–Johnny Appleseed</a:t>
            </a:r>
          </a:p>
        </p:txBody>
      </p:sp>
      <p:sp>
        <p:nvSpPr>
          <p:cNvPr id="94" name="“在此键入引文。”"/>
          <p:cNvSpPr txBox="1">
            <a:spLocks noGrp="1"/>
          </p:cNvSpPr>
          <p:nvPr>
            <p:ph type="body" sz="quarter" idx="14" hasCustomPrompt="1"/>
          </p:nvPr>
        </p:nvSpPr>
        <p:spPr>
          <a:xfrm>
            <a:off x="1193800" y="3006725"/>
            <a:ext cx="9810750" cy="476251"/>
          </a:xfrm>
          <a:prstGeom prst="rect">
            <a:avLst/>
          </a:prstGeom>
        </p:spPr>
        <p:txBody>
          <a:bodyPr>
            <a:spAutoFit/>
          </a:bodyPr>
          <a:lstStyle>
            <a:lvl1pPr marL="0" indent="0" algn="ctr">
              <a:spcBef>
                <a:spcPts val="0"/>
              </a:spcBef>
              <a:buSzTx/>
              <a:buNone/>
              <a:defRPr sz="2400">
                <a:latin typeface="+mn-lt"/>
                <a:ea typeface="+mn-ea"/>
                <a:cs typeface="+mn-cs"/>
                <a:sym typeface="Helvetica Neue Medium" panose="02000503000000020004"/>
              </a:defRPr>
            </a:lvl1pPr>
          </a:lstStyle>
          <a:p>
            <a:r>
              <a:t>“在此键入引文。”</a:t>
            </a: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0" y="0"/>
            <a:ext cx="12192000" cy="8132234"/>
          </a:xfrm>
          <a:prstGeom prst="rect">
            <a:avLst/>
          </a:prstGeom>
        </p:spPr>
        <p:txBody>
          <a:bodyPr lIns="91439" tIns="45719" rIns="91439" bIns="45719" anchor="t">
            <a:noAutofit/>
          </a:bodyPr>
          <a:lstStyle/>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5CC2BED6-CE85-7644-9501-C2759132B869}"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6E7186F-C30B-A34E-A730-3A5F829BA113}"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5CC2BED6-CE85-7644-9501-C2759132B869}"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6E7186F-C30B-A34E-A730-3A5F829BA113}"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5CC2BED6-CE85-7644-9501-C2759132B869}"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A6E7186F-C30B-A34E-A730-3A5F829BA113}"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5CC2BED6-CE85-7644-9501-C2759132B869}"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A6E7186F-C30B-A34E-A730-3A5F829BA113}"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CC2BED6-CE85-7644-9501-C2759132B869}"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A6E7186F-C30B-A34E-A730-3A5F829BA113}"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5CC2BED6-CE85-7644-9501-C2759132B869}"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6E7186F-C30B-A34E-A730-3A5F829BA113}"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5CC2BED6-CE85-7644-9501-C2759132B869}"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6E7186F-C30B-A34E-A730-3A5F829BA113}"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2BED6-CE85-7644-9501-C2759132B869}"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E7186F-C30B-A34E-A730-3A5F829BA113}"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44550" y="177800"/>
            <a:ext cx="10502900" cy="1143000"/>
          </a:xfrm>
          <a:prstGeom prst="rect">
            <a:avLst/>
          </a:prstGeom>
          <a:ln w="12700">
            <a:miter lim="400000"/>
          </a:ln>
        </p:spPr>
        <p:txBody>
          <a:bodyPr lIns="50800" tIns="50800" rIns="50800" bIns="50800" anchor="ctr">
            <a:normAutofit/>
          </a:bodyPr>
          <a:lstStyle/>
          <a:p>
            <a:r>
              <a:t>标题文本</a:t>
            </a:r>
          </a:p>
        </p:txBody>
      </p:sp>
      <p:sp>
        <p:nvSpPr>
          <p:cNvPr id="3" name="正文级别 1…"/>
          <p:cNvSpPr txBox="1">
            <a:spLocks noGrp="1"/>
          </p:cNvSpPr>
          <p:nvPr>
            <p:ph type="body" idx="1"/>
          </p:nvPr>
        </p:nvSpPr>
        <p:spPr>
          <a:xfrm>
            <a:off x="844550" y="1574800"/>
            <a:ext cx="10502900" cy="46482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5979516" y="6540500"/>
            <a:ext cx="267702" cy="287258"/>
          </a:xfrm>
          <a:prstGeom prst="rect">
            <a:avLst/>
          </a:prstGeom>
          <a:ln w="12700">
            <a:miter lim="400000"/>
          </a:ln>
        </p:spPr>
        <p:txBody>
          <a:bodyPr wrap="none" lIns="50800" tIns="50800" rIns="50800" bIns="50800">
            <a:spAutoFit/>
          </a:bodyPr>
          <a:lstStyle>
            <a:lvl1pPr>
              <a:defRPr sz="1200" b="0">
                <a:latin typeface="Helvetica Neue Light" panose="02000503000000020004"/>
                <a:ea typeface="Helvetica Neue Light" panose="02000503000000020004"/>
                <a:cs typeface="Helvetica Neue Light" panose="02000503000000020004"/>
                <a:sym typeface="Helvetica Neue Light" panose="020005030000000200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med"/>
  <p:txStyles>
    <p:titleStyle>
      <a:lvl1pPr marL="0" marR="0" indent="0" algn="ctr" defTabSz="412750" rtl="0" latinLnBrk="0">
        <a:lnSpc>
          <a:spcPct val="100000"/>
        </a:lnSpc>
        <a:spcBef>
          <a:spcPts val="0"/>
        </a:spcBef>
        <a:spcAft>
          <a:spcPts val="0"/>
        </a:spcAft>
        <a:buClrTx/>
        <a:buSzTx/>
        <a:buFontTx/>
        <a:buNone/>
        <a:defRPr sz="5600" b="0" i="0" u="none" strike="noStrike" cap="none" spc="0" baseline="0">
          <a:solidFill>
            <a:srgbClr val="000000"/>
          </a:solidFill>
          <a:uFillTx/>
          <a:latin typeface="+mn-lt"/>
          <a:ea typeface="+mn-ea"/>
          <a:cs typeface="+mn-cs"/>
          <a:sym typeface="Helvetica Neue Medium" panose="02000503000000020004"/>
        </a:defRPr>
      </a:lvl1pPr>
      <a:lvl2pPr marL="0" marR="0" indent="0" algn="ctr" defTabSz="412750" rtl="0" latinLnBrk="0">
        <a:lnSpc>
          <a:spcPct val="100000"/>
        </a:lnSpc>
        <a:spcBef>
          <a:spcPts val="0"/>
        </a:spcBef>
        <a:spcAft>
          <a:spcPts val="0"/>
        </a:spcAft>
        <a:buClrTx/>
        <a:buSzTx/>
        <a:buFontTx/>
        <a:buNone/>
        <a:defRPr sz="5600" b="0" i="0" u="none" strike="noStrike" cap="none" spc="0" baseline="0">
          <a:solidFill>
            <a:srgbClr val="000000"/>
          </a:solidFill>
          <a:uFillTx/>
          <a:latin typeface="+mn-lt"/>
          <a:ea typeface="+mn-ea"/>
          <a:cs typeface="+mn-cs"/>
          <a:sym typeface="Helvetica Neue Medium" panose="02000503000000020004"/>
        </a:defRPr>
      </a:lvl2pPr>
      <a:lvl3pPr marL="0" marR="0" indent="0" algn="ctr" defTabSz="412750" rtl="0" latinLnBrk="0">
        <a:lnSpc>
          <a:spcPct val="100000"/>
        </a:lnSpc>
        <a:spcBef>
          <a:spcPts val="0"/>
        </a:spcBef>
        <a:spcAft>
          <a:spcPts val="0"/>
        </a:spcAft>
        <a:buClrTx/>
        <a:buSzTx/>
        <a:buFontTx/>
        <a:buNone/>
        <a:defRPr sz="5600" b="0" i="0" u="none" strike="noStrike" cap="none" spc="0" baseline="0">
          <a:solidFill>
            <a:srgbClr val="000000"/>
          </a:solidFill>
          <a:uFillTx/>
          <a:latin typeface="+mn-lt"/>
          <a:ea typeface="+mn-ea"/>
          <a:cs typeface="+mn-cs"/>
          <a:sym typeface="Helvetica Neue Medium" panose="02000503000000020004"/>
        </a:defRPr>
      </a:lvl3pPr>
      <a:lvl4pPr marL="0" marR="0" indent="0" algn="ctr" defTabSz="412750" rtl="0" latinLnBrk="0">
        <a:lnSpc>
          <a:spcPct val="100000"/>
        </a:lnSpc>
        <a:spcBef>
          <a:spcPts val="0"/>
        </a:spcBef>
        <a:spcAft>
          <a:spcPts val="0"/>
        </a:spcAft>
        <a:buClrTx/>
        <a:buSzTx/>
        <a:buFontTx/>
        <a:buNone/>
        <a:defRPr sz="5600" b="0" i="0" u="none" strike="noStrike" cap="none" spc="0" baseline="0">
          <a:solidFill>
            <a:srgbClr val="000000"/>
          </a:solidFill>
          <a:uFillTx/>
          <a:latin typeface="+mn-lt"/>
          <a:ea typeface="+mn-ea"/>
          <a:cs typeface="+mn-cs"/>
          <a:sym typeface="Helvetica Neue Medium" panose="02000503000000020004"/>
        </a:defRPr>
      </a:lvl4pPr>
      <a:lvl5pPr marL="0" marR="0" indent="0" algn="ctr" defTabSz="412750" rtl="0" latinLnBrk="0">
        <a:lnSpc>
          <a:spcPct val="100000"/>
        </a:lnSpc>
        <a:spcBef>
          <a:spcPts val="0"/>
        </a:spcBef>
        <a:spcAft>
          <a:spcPts val="0"/>
        </a:spcAft>
        <a:buClrTx/>
        <a:buSzTx/>
        <a:buFontTx/>
        <a:buNone/>
        <a:defRPr sz="5600" b="0" i="0" u="none" strike="noStrike" cap="none" spc="0" baseline="0">
          <a:solidFill>
            <a:srgbClr val="000000"/>
          </a:solidFill>
          <a:uFillTx/>
          <a:latin typeface="+mn-lt"/>
          <a:ea typeface="+mn-ea"/>
          <a:cs typeface="+mn-cs"/>
          <a:sym typeface="Helvetica Neue Medium" panose="02000503000000020004"/>
        </a:defRPr>
      </a:lvl5pPr>
      <a:lvl6pPr marL="0" marR="0" indent="0" algn="ctr" defTabSz="412750" rtl="0" latinLnBrk="0">
        <a:lnSpc>
          <a:spcPct val="100000"/>
        </a:lnSpc>
        <a:spcBef>
          <a:spcPts val="0"/>
        </a:spcBef>
        <a:spcAft>
          <a:spcPts val="0"/>
        </a:spcAft>
        <a:buClrTx/>
        <a:buSzTx/>
        <a:buFontTx/>
        <a:buNone/>
        <a:defRPr sz="5600" b="0" i="0" u="none" strike="noStrike" cap="none" spc="0" baseline="0">
          <a:solidFill>
            <a:srgbClr val="000000"/>
          </a:solidFill>
          <a:uFillTx/>
          <a:latin typeface="+mn-lt"/>
          <a:ea typeface="+mn-ea"/>
          <a:cs typeface="+mn-cs"/>
          <a:sym typeface="Helvetica Neue Medium" panose="02000503000000020004"/>
        </a:defRPr>
      </a:lvl6pPr>
      <a:lvl7pPr marL="0" marR="0" indent="0" algn="ctr" defTabSz="412750" rtl="0" latinLnBrk="0">
        <a:lnSpc>
          <a:spcPct val="100000"/>
        </a:lnSpc>
        <a:spcBef>
          <a:spcPts val="0"/>
        </a:spcBef>
        <a:spcAft>
          <a:spcPts val="0"/>
        </a:spcAft>
        <a:buClrTx/>
        <a:buSzTx/>
        <a:buFontTx/>
        <a:buNone/>
        <a:defRPr sz="5600" b="0" i="0" u="none" strike="noStrike" cap="none" spc="0" baseline="0">
          <a:solidFill>
            <a:srgbClr val="000000"/>
          </a:solidFill>
          <a:uFillTx/>
          <a:latin typeface="+mn-lt"/>
          <a:ea typeface="+mn-ea"/>
          <a:cs typeface="+mn-cs"/>
          <a:sym typeface="Helvetica Neue Medium" panose="02000503000000020004"/>
        </a:defRPr>
      </a:lvl7pPr>
      <a:lvl8pPr marL="0" marR="0" indent="0" algn="ctr" defTabSz="412750" rtl="0" latinLnBrk="0">
        <a:lnSpc>
          <a:spcPct val="100000"/>
        </a:lnSpc>
        <a:spcBef>
          <a:spcPts val="0"/>
        </a:spcBef>
        <a:spcAft>
          <a:spcPts val="0"/>
        </a:spcAft>
        <a:buClrTx/>
        <a:buSzTx/>
        <a:buFontTx/>
        <a:buNone/>
        <a:defRPr sz="5600" b="0" i="0" u="none" strike="noStrike" cap="none" spc="0" baseline="0">
          <a:solidFill>
            <a:srgbClr val="000000"/>
          </a:solidFill>
          <a:uFillTx/>
          <a:latin typeface="+mn-lt"/>
          <a:ea typeface="+mn-ea"/>
          <a:cs typeface="+mn-cs"/>
          <a:sym typeface="Helvetica Neue Medium" panose="02000503000000020004"/>
        </a:defRPr>
      </a:lvl8pPr>
      <a:lvl9pPr marL="0" marR="0" indent="0" algn="ctr" defTabSz="412750" rtl="0" latinLnBrk="0">
        <a:lnSpc>
          <a:spcPct val="100000"/>
        </a:lnSpc>
        <a:spcBef>
          <a:spcPts val="0"/>
        </a:spcBef>
        <a:spcAft>
          <a:spcPts val="0"/>
        </a:spcAft>
        <a:buClrTx/>
        <a:buSzTx/>
        <a:buFontTx/>
        <a:buNone/>
        <a:defRPr sz="5600" b="0" i="0" u="none" strike="noStrike" cap="none" spc="0" baseline="0">
          <a:solidFill>
            <a:srgbClr val="000000"/>
          </a:solidFill>
          <a:uFillTx/>
          <a:latin typeface="+mn-lt"/>
          <a:ea typeface="+mn-ea"/>
          <a:cs typeface="+mn-cs"/>
          <a:sym typeface="Helvetica Neue Medium" panose="02000503000000020004"/>
        </a:defRPr>
      </a:lvl9pPr>
    </p:titleStyle>
    <p:bodyStyle>
      <a:lvl1pPr marL="317500" marR="0" indent="-317500" algn="l" defTabSz="412750" latinLnBrk="0">
        <a:lnSpc>
          <a:spcPct val="100000"/>
        </a:lnSpc>
        <a:spcBef>
          <a:spcPts val="2950"/>
        </a:spcBef>
        <a:spcAft>
          <a:spcPts val="0"/>
        </a:spcAft>
        <a:buClrTx/>
        <a:buSzPct val="125000"/>
        <a:buFontTx/>
        <a:buChar char="•"/>
        <a:defRPr sz="2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1pPr>
      <a:lvl2pPr marL="635000" marR="0" indent="-317500" algn="l" defTabSz="412750" latinLnBrk="0">
        <a:lnSpc>
          <a:spcPct val="100000"/>
        </a:lnSpc>
        <a:spcBef>
          <a:spcPts val="2950"/>
        </a:spcBef>
        <a:spcAft>
          <a:spcPts val="0"/>
        </a:spcAft>
        <a:buClrTx/>
        <a:buSzPct val="125000"/>
        <a:buFontTx/>
        <a:buChar char="•"/>
        <a:defRPr sz="2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2pPr>
      <a:lvl3pPr marL="952500" marR="0" indent="-317500" algn="l" defTabSz="412750" latinLnBrk="0">
        <a:lnSpc>
          <a:spcPct val="100000"/>
        </a:lnSpc>
        <a:spcBef>
          <a:spcPts val="2950"/>
        </a:spcBef>
        <a:spcAft>
          <a:spcPts val="0"/>
        </a:spcAft>
        <a:buClrTx/>
        <a:buSzPct val="125000"/>
        <a:buFontTx/>
        <a:buChar char="•"/>
        <a:defRPr sz="2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3pPr>
      <a:lvl4pPr marL="1270000" marR="0" indent="-317500" algn="l" defTabSz="412750" latinLnBrk="0">
        <a:lnSpc>
          <a:spcPct val="100000"/>
        </a:lnSpc>
        <a:spcBef>
          <a:spcPts val="2950"/>
        </a:spcBef>
        <a:spcAft>
          <a:spcPts val="0"/>
        </a:spcAft>
        <a:buClrTx/>
        <a:buSzPct val="125000"/>
        <a:buFontTx/>
        <a:buChar char="•"/>
        <a:defRPr sz="2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4pPr>
      <a:lvl5pPr marL="1587500" marR="0" indent="-317500" algn="l" defTabSz="412750" latinLnBrk="0">
        <a:lnSpc>
          <a:spcPct val="100000"/>
        </a:lnSpc>
        <a:spcBef>
          <a:spcPts val="2950"/>
        </a:spcBef>
        <a:spcAft>
          <a:spcPts val="0"/>
        </a:spcAft>
        <a:buClrTx/>
        <a:buSzPct val="125000"/>
        <a:buFontTx/>
        <a:buChar char="•"/>
        <a:defRPr sz="2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5pPr>
      <a:lvl6pPr marL="1905000" marR="0" indent="-317500" algn="l" defTabSz="412750" latinLnBrk="0">
        <a:lnSpc>
          <a:spcPct val="100000"/>
        </a:lnSpc>
        <a:spcBef>
          <a:spcPts val="2950"/>
        </a:spcBef>
        <a:spcAft>
          <a:spcPts val="0"/>
        </a:spcAft>
        <a:buClrTx/>
        <a:buSzPct val="125000"/>
        <a:buFontTx/>
        <a:buChar char="•"/>
        <a:defRPr sz="2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6pPr>
      <a:lvl7pPr marL="2222500" marR="0" indent="-317500" algn="l" defTabSz="412750" latinLnBrk="0">
        <a:lnSpc>
          <a:spcPct val="100000"/>
        </a:lnSpc>
        <a:spcBef>
          <a:spcPts val="2950"/>
        </a:spcBef>
        <a:spcAft>
          <a:spcPts val="0"/>
        </a:spcAft>
        <a:buClrTx/>
        <a:buSzPct val="125000"/>
        <a:buFontTx/>
        <a:buChar char="•"/>
        <a:defRPr sz="2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7pPr>
      <a:lvl8pPr marL="2540000" marR="0" indent="-317500" algn="l" defTabSz="412750" latinLnBrk="0">
        <a:lnSpc>
          <a:spcPct val="100000"/>
        </a:lnSpc>
        <a:spcBef>
          <a:spcPts val="2950"/>
        </a:spcBef>
        <a:spcAft>
          <a:spcPts val="0"/>
        </a:spcAft>
        <a:buClrTx/>
        <a:buSzPct val="125000"/>
        <a:buFontTx/>
        <a:buChar char="•"/>
        <a:defRPr sz="2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8pPr>
      <a:lvl9pPr marL="2857500" marR="0" indent="-317500" algn="l" defTabSz="412750" latinLnBrk="0">
        <a:lnSpc>
          <a:spcPct val="100000"/>
        </a:lnSpc>
        <a:spcBef>
          <a:spcPts val="2950"/>
        </a:spcBef>
        <a:spcAft>
          <a:spcPts val="0"/>
        </a:spcAft>
        <a:buClrTx/>
        <a:buSzPct val="125000"/>
        <a:buFontTx/>
        <a:buChar char="•"/>
        <a:defRPr sz="2600" b="0" i="0" u="none" strike="noStrike" cap="none" spc="0" baseline="0">
          <a:solidFill>
            <a:srgbClr val="000000"/>
          </a:solidFill>
          <a:uFillTx/>
          <a:latin typeface="Helvetica Neue" panose="02000503000000020004"/>
          <a:ea typeface="Helvetica Neue" panose="02000503000000020004"/>
          <a:cs typeface="Helvetica Neue" panose="02000503000000020004"/>
          <a:sym typeface="Helvetica Neue" panose="02000503000000020004"/>
        </a:defRPr>
      </a:lvl9pPr>
    </p:bodyStyle>
    <p:otherStyle>
      <a:lvl1pPr marL="0" marR="0" indent="0" algn="ctr" defTabSz="41275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Helvetica Neue Light" panose="02000503000000020004"/>
        </a:defRPr>
      </a:lvl1pPr>
      <a:lvl2pPr marL="0" marR="0" indent="114300" algn="ctr" defTabSz="41275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Helvetica Neue Light" panose="02000503000000020004"/>
        </a:defRPr>
      </a:lvl2pPr>
      <a:lvl3pPr marL="0" marR="0" indent="228600" algn="ctr" defTabSz="41275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Helvetica Neue Light" panose="02000503000000020004"/>
        </a:defRPr>
      </a:lvl3pPr>
      <a:lvl4pPr marL="0" marR="0" indent="342900" algn="ctr" defTabSz="41275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Helvetica Neue Light" panose="02000503000000020004"/>
        </a:defRPr>
      </a:lvl4pPr>
      <a:lvl5pPr marL="0" marR="0" indent="457200" algn="ctr" defTabSz="41275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Helvetica Neue Light" panose="02000503000000020004"/>
        </a:defRPr>
      </a:lvl5pPr>
      <a:lvl6pPr marL="0" marR="0" indent="571500" algn="ctr" defTabSz="41275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Helvetica Neue Light" panose="02000503000000020004"/>
        </a:defRPr>
      </a:lvl6pPr>
      <a:lvl7pPr marL="0" marR="0" indent="685800" algn="ctr" defTabSz="41275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Helvetica Neue Light" panose="02000503000000020004"/>
        </a:defRPr>
      </a:lvl7pPr>
      <a:lvl8pPr marL="0" marR="0" indent="800100" algn="ctr" defTabSz="41275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Helvetica Neue Light" panose="02000503000000020004"/>
        </a:defRPr>
      </a:lvl8pPr>
      <a:lvl9pPr marL="0" marR="0" indent="914400" algn="ctr" defTabSz="41275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Helvetica Neue Light" panose="02000503000000020004"/>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12.pn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A Introduction of 3D-CNN Architectures for Video Classification"/>
          <p:cNvSpPr txBox="1">
            <a:spLocks noGrp="1"/>
          </p:cNvSpPr>
          <p:nvPr>
            <p:ph type="ctrTitle"/>
          </p:nvPr>
        </p:nvSpPr>
        <p:spPr>
          <a:xfrm>
            <a:off x="0" y="1405890"/>
            <a:ext cx="12192000" cy="1516380"/>
          </a:xfrm>
          <a:prstGeom prst="rect">
            <a:avLst/>
          </a:prstGeom>
          <a:solidFill>
            <a:schemeClr val="bg2">
              <a:lumMod val="90000"/>
            </a:schemeClr>
          </a:solidFill>
        </p:spPr>
        <p:txBody>
          <a:bodyPr>
            <a:normAutofit/>
          </a:bodyPr>
          <a:lstStyle>
            <a:lvl1pPr defTabSz="584200">
              <a:defRPr sz="4500">
                <a:latin typeface="Times New Roman" panose="02020603050405020304"/>
                <a:ea typeface="Times New Roman" panose="02020603050405020304"/>
                <a:cs typeface="Times New Roman" panose="02020603050405020304"/>
                <a:sym typeface="Times New Roman" panose="02020603050405020304"/>
              </a:defRPr>
            </a:lvl1pPr>
          </a:lstStyle>
          <a:p>
            <a:r>
              <a:rPr lang="en-US" sz="3600" b="1">
                <a:solidFill>
                  <a:schemeClr val="tx1">
                    <a:lumMod val="85000"/>
                    <a:lumOff val="15000"/>
                  </a:schemeClr>
                </a:solidFill>
                <a:latin typeface="Arial Bold" panose="020B0604020202020204" charset="0"/>
                <a:cs typeface="Arial Bold" panose="020B0604020202020204" charset="0"/>
                <a:sym typeface="+mn-ea"/>
              </a:rPr>
              <a:t>CHIFRAUD: A Long-term Web Text Dataset </a:t>
            </a:r>
            <a:br>
              <a:rPr lang="en-US" sz="3600" b="1">
                <a:solidFill>
                  <a:schemeClr val="tx1">
                    <a:lumMod val="85000"/>
                    <a:lumOff val="15000"/>
                  </a:schemeClr>
                </a:solidFill>
                <a:latin typeface="Arial Bold" panose="020B0604020202020204" charset="0"/>
                <a:cs typeface="Arial Bold" panose="020B0604020202020204" charset="0"/>
                <a:sym typeface="+mn-ea"/>
              </a:rPr>
            </a:br>
            <a:r>
              <a:rPr lang="en-US" sz="3600" b="1">
                <a:solidFill>
                  <a:schemeClr val="tx1">
                    <a:lumMod val="85000"/>
                    <a:lumOff val="15000"/>
                  </a:schemeClr>
                </a:solidFill>
                <a:latin typeface="Arial Bold" panose="020B0604020202020204" charset="0"/>
                <a:cs typeface="Arial Bold" panose="020B0604020202020204" charset="0"/>
                <a:sym typeface="+mn-ea"/>
              </a:rPr>
              <a:t>for Chinese Fraud Detection </a:t>
            </a:r>
            <a:endParaRPr lang="en-US" sz="3600" b="1" dirty="0">
              <a:solidFill>
                <a:schemeClr val="tx1">
                  <a:lumMod val="85000"/>
                  <a:lumOff val="15000"/>
                </a:schemeClr>
              </a:solidFill>
              <a:latin typeface="Arial Bold" panose="020B0604020202020204" charset="0"/>
              <a:cs typeface="Arial Bold" panose="020B0604020202020204" charset="0"/>
              <a:sym typeface="+mn-ea"/>
            </a:endParaRPr>
          </a:p>
        </p:txBody>
      </p:sp>
      <p:sp>
        <p:nvSpPr>
          <p:cNvPr id="120" name="City University of Hong Kong…"/>
          <p:cNvSpPr txBox="1">
            <a:spLocks noGrp="1"/>
          </p:cNvSpPr>
          <p:nvPr>
            <p:ph type="subTitle" sz="quarter" idx="1"/>
          </p:nvPr>
        </p:nvSpPr>
        <p:spPr>
          <a:xfrm>
            <a:off x="0" y="2922270"/>
            <a:ext cx="12192000" cy="1096010"/>
          </a:xfrm>
          <a:prstGeom prst="rect">
            <a:avLst/>
          </a:prstGeom>
          <a:solidFill>
            <a:schemeClr val="accent1">
              <a:lumMod val="20000"/>
              <a:lumOff val="80000"/>
            </a:schemeClr>
          </a:solidFill>
        </p:spPr>
        <p:txBody>
          <a:bodyPr>
            <a:noAutofit/>
          </a:bodyPr>
          <a:lstStyle/>
          <a:p>
            <a:pPr algn="ctr" fontAlgn="auto">
              <a:lnSpc>
                <a:spcPct val="150000"/>
              </a:lnSpc>
            </a:pPr>
            <a:r>
              <a:rPr kumimoji="1" lang="zh-CN" altLang="en-US" sz="2000" b="1" dirty="0">
                <a:latin typeface="Times New Roman Bold" panose="02020603050405020304" charset="0"/>
                <a:cs typeface="Times New Roman Bold" panose="02020603050405020304" charset="0"/>
                <a:sym typeface="+mn-ea"/>
              </a:rPr>
              <a:t>Min Tang</a:t>
            </a:r>
            <a:r>
              <a:rPr kumimoji="1" lang="en-US" altLang="zh-CN" sz="2000" b="1" dirty="0">
                <a:latin typeface="Times New Roman Bold" panose="02020603050405020304" charset="0"/>
                <a:cs typeface="Times New Roman Bold" panose="02020603050405020304" charset="0"/>
                <a:sym typeface="+mn-ea"/>
              </a:rPr>
              <a:t>,  Lixin Zou*,  Shujie Cui, Shiuan-Ni </a:t>
            </a:r>
            <a:r>
              <a:rPr kumimoji="1" lang="en-US" altLang="zh-CN" sz="2000" b="1" dirty="0">
                <a:latin typeface="Times New Roman Bold" panose="02020603050405020304" charset="0"/>
                <a:cs typeface="Times New Roman Bold" panose="02020603050405020304" charset="0"/>
                <a:sym typeface="+mn-ea"/>
              </a:rPr>
              <a:t>Liang</a:t>
            </a:r>
            <a:r>
              <a:rPr kumimoji="1" lang="en-US" altLang="zh-CN" sz="2000" b="1" dirty="0">
                <a:latin typeface="Times New Roman Bold" panose="02020603050405020304" charset="0"/>
                <a:cs typeface="Times New Roman Bold" panose="02020603050405020304" charset="0"/>
                <a:sym typeface="+mn-ea"/>
              </a:rPr>
              <a:t>,  Zhe Jin, Weiqing Wang</a:t>
            </a:r>
            <a:endParaRPr kumimoji="1" lang="en-US" altLang="zh-CN" sz="2000" b="1" dirty="0">
              <a:latin typeface="Times New Roman Bold" panose="02020603050405020304" charset="0"/>
              <a:cs typeface="Times New Roman Bold" panose="02020603050405020304" charset="0"/>
              <a:sym typeface="+mn-ea"/>
            </a:endParaRPr>
          </a:p>
          <a:p>
            <a:pPr algn="ctr" fontAlgn="auto">
              <a:lnSpc>
                <a:spcPct val="150000"/>
              </a:lnSpc>
            </a:pPr>
            <a:r>
              <a:rPr kumimoji="1" lang="en-US" altLang="zh-CN" sz="2000" dirty="0">
                <a:latin typeface="Times New Roman" panose="02020603050405020304" pitchFamily="18" charset="0"/>
                <a:cs typeface="Times New Roman" panose="02020603050405020304" pitchFamily="18" charset="0"/>
                <a:sym typeface="+mn-ea"/>
              </a:rPr>
              <a:t>Contact: min.tang@monash.edu</a:t>
            </a:r>
            <a:endParaRPr kumimoji="1" lang="en-US" altLang="zh-CN" sz="2000" dirty="0">
              <a:latin typeface="Times New Roman" panose="02020603050405020304" pitchFamily="18" charset="0"/>
              <a:cs typeface="Times New Roman" panose="02020603050405020304" pitchFamily="18" charset="0"/>
              <a:sym typeface="+mn-ea"/>
            </a:endParaRPr>
          </a:p>
        </p:txBody>
      </p:sp>
      <p:pic>
        <p:nvPicPr>
          <p:cNvPr id="3" name="Picture 2"/>
          <p:cNvPicPr>
            <a:picLocks noChangeAspect="1"/>
          </p:cNvPicPr>
          <p:nvPr/>
        </p:nvPicPr>
        <p:blipFill>
          <a:blip r:embed="rId1"/>
          <a:stretch>
            <a:fillRect/>
          </a:stretch>
        </p:blipFill>
        <p:spPr>
          <a:xfrm>
            <a:off x="2718435" y="4585335"/>
            <a:ext cx="1703705" cy="1279525"/>
          </a:xfrm>
          <a:prstGeom prst="rect">
            <a:avLst/>
          </a:prstGeom>
        </p:spPr>
      </p:pic>
      <p:pic>
        <p:nvPicPr>
          <p:cNvPr id="5" name="Picture 4"/>
          <p:cNvPicPr>
            <a:picLocks noChangeAspect="1"/>
          </p:cNvPicPr>
          <p:nvPr/>
        </p:nvPicPr>
        <p:blipFill>
          <a:blip r:embed="rId2"/>
          <a:stretch>
            <a:fillRect/>
          </a:stretch>
        </p:blipFill>
        <p:spPr>
          <a:xfrm>
            <a:off x="5499735" y="4690110"/>
            <a:ext cx="958850" cy="958850"/>
          </a:xfrm>
          <a:prstGeom prst="rect">
            <a:avLst/>
          </a:prstGeom>
        </p:spPr>
      </p:pic>
      <p:pic>
        <p:nvPicPr>
          <p:cNvPr id="7" name="Picture 6"/>
          <p:cNvPicPr>
            <a:picLocks noChangeAspect="1"/>
          </p:cNvPicPr>
          <p:nvPr/>
        </p:nvPicPr>
        <p:blipFill>
          <a:blip r:embed="rId3"/>
          <a:stretch>
            <a:fillRect/>
          </a:stretch>
        </p:blipFill>
        <p:spPr>
          <a:xfrm>
            <a:off x="7768590" y="4613910"/>
            <a:ext cx="1035050" cy="1035050"/>
          </a:xfrm>
          <a:prstGeom prst="rect">
            <a:avLst/>
          </a:prstGeom>
        </p:spPr>
      </p:pic>
      <p:pic>
        <p:nvPicPr>
          <p:cNvPr id="23" name="Picture 22" descr="Screen Shot 2025-01-18 at 19.43.55"/>
          <p:cNvPicPr>
            <a:picLocks noChangeAspect="1"/>
          </p:cNvPicPr>
          <p:nvPr/>
        </p:nvPicPr>
        <p:blipFill>
          <a:blip r:embed="rId4"/>
          <a:stretch>
            <a:fillRect/>
          </a:stretch>
        </p:blipFill>
        <p:spPr>
          <a:xfrm>
            <a:off x="25476200" y="1810385"/>
            <a:ext cx="3543300" cy="1778000"/>
          </a:xfrm>
          <a:prstGeom prst="rect">
            <a:avLst/>
          </a:prstGeom>
        </p:spPr>
      </p:pic>
      <p:pic>
        <p:nvPicPr>
          <p:cNvPr id="6" name="Picture 5" descr="logo-full"/>
          <p:cNvPicPr>
            <a:picLocks noChangeAspect="1"/>
          </p:cNvPicPr>
          <p:nvPr/>
        </p:nvPicPr>
        <p:blipFill>
          <a:blip r:embed="rId5"/>
          <a:stretch>
            <a:fillRect/>
          </a:stretch>
        </p:blipFill>
        <p:spPr>
          <a:xfrm>
            <a:off x="0" y="76835"/>
            <a:ext cx="4770120" cy="958215"/>
          </a:xfrm>
          <a:prstGeom prst="rect">
            <a:avLst/>
          </a:prstGeom>
        </p:spPr>
      </p:pic>
      <p:sp>
        <p:nvSpPr>
          <p:cNvPr id="8" name="Slide Number Placeholder 7"/>
          <p:cNvSpPr>
            <a:spLocks noGrp="1"/>
          </p:cNvSpPr>
          <p:nvPr>
            <p:ph type="sldNum" sz="quarter" idx="12"/>
          </p:nvPr>
        </p:nvSpPr>
        <p:spPr/>
        <p:txBody>
          <a:bodyPr/>
          <a:p>
            <a:fld id="{FB4F20D1-1024-314E-9D33-07E718F87A7C}" type="slidenum">
              <a:rPr kumimoji="1" lang="zh-CN" altLang="en-US" smtClean="0"/>
            </a:fld>
            <a:endParaRPr kumimoji="1"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New 3D convolutional operator (1/2)"/>
          <p:cNvSpPr txBox="1"/>
          <p:nvPr/>
        </p:nvSpPr>
        <p:spPr>
          <a:xfrm>
            <a:off x="83503" y="116523"/>
            <a:ext cx="9663430" cy="439103"/>
          </a:xfrm>
          <a:prstGeom prst="rect">
            <a:avLst/>
          </a:prstGeom>
          <a:noFill/>
          <a:ln w="12700" cap="flat">
            <a:noFill/>
            <a:miter lim="400000"/>
          </a:ln>
          <a:effectLst/>
        </p:spPr>
        <p:txBody>
          <a:bodyPr wrap="square" lIns="25400" tIns="25400" rIns="25400" bIns="25400" numCol="1" anchor="ctr">
            <a:noAutofit/>
          </a:bodyPr>
          <a:lstStyle/>
          <a:p>
            <a:pPr marL="0" lvl="7" indent="800100" algn="just" defTabSz="412750" hangingPunct="0">
              <a:defRPr sz="4000" b="0" i="1">
                <a:latin typeface="Times New Roman" panose="02020603050405020304"/>
                <a:ea typeface="Times New Roman" panose="02020603050405020304"/>
                <a:cs typeface="Times New Roman" panose="02020603050405020304"/>
                <a:sym typeface="Times New Roman" panose="02020603050405020304"/>
              </a:defRPr>
            </a:pPr>
            <a:r>
              <a:rPr lang="en-US" sz="2600" b="1" kern="0" dirty="0">
                <a:solidFill>
                  <a:srgbClr val="000000"/>
                </a:solidFill>
                <a:latin typeface="Times New Roman Bold Italic" panose="02020603050405020304" charset="0"/>
                <a:cs typeface="Times New Roman Bold Italic" panose="02020603050405020304" charset="0"/>
                <a:sym typeface="Times New Roman" panose="02020603050405020304"/>
              </a:rPr>
              <a:t>1. </a:t>
            </a:r>
            <a:r>
              <a:rPr lang="en-US" sz="2600" b="1" kern="0" dirty="0">
                <a:solidFill>
                  <a:srgbClr val="000000"/>
                </a:solidFill>
                <a:latin typeface="Times New Roman Bold Italic" panose="02020603050405020304" charset="0"/>
                <a:cs typeface="Times New Roman Bold Italic" panose="02020603050405020304" charset="0"/>
                <a:sym typeface="Times New Roman" panose="02020603050405020304"/>
              </a:rPr>
              <a:t>Motivation</a:t>
            </a:r>
            <a:endParaRPr lang="en-US" sz="2600" b="1" kern="0" dirty="0">
              <a:solidFill>
                <a:srgbClr val="000000"/>
              </a:solidFill>
              <a:latin typeface="Times New Roman Bold Italic" panose="02020603050405020304" charset="0"/>
              <a:cs typeface="Times New Roman Bold Italic" panose="02020603050405020304" charset="0"/>
              <a:sym typeface="Times New Roman" panose="02020603050405020304"/>
            </a:endParaRPr>
          </a:p>
        </p:txBody>
      </p:sp>
      <p:cxnSp>
        <p:nvCxnSpPr>
          <p:cNvPr id="2" name="直接连接符 1"/>
          <p:cNvCxnSpPr/>
          <p:nvPr/>
        </p:nvCxnSpPr>
        <p:spPr>
          <a:xfrm>
            <a:off x="407353" y="584518"/>
            <a:ext cx="11125200" cy="318"/>
          </a:xfrm>
          <a:prstGeom prst="line">
            <a:avLst/>
          </a:prstGeom>
          <a:noFill/>
          <a:ln w="25400" cap="flat">
            <a:solidFill>
              <a:srgbClr val="000000"/>
            </a:solidFill>
            <a:prstDash val="solid"/>
            <a:miter lim="400000"/>
          </a:ln>
        </p:spPr>
        <p:style>
          <a:lnRef idx="0">
            <a:srgbClr val="FFFFFF"/>
          </a:lnRef>
          <a:fillRef idx="0">
            <a:srgbClr val="FFFFFF"/>
          </a:fillRef>
          <a:effectRef idx="0">
            <a:srgbClr val="FFFFFF"/>
          </a:effectRef>
          <a:fontRef idx="none"/>
        </p:style>
      </p:cxnSp>
      <p:sp>
        <p:nvSpPr>
          <p:cNvPr id="5" name="文本框 3"/>
          <p:cNvSpPr txBox="1"/>
          <p:nvPr/>
        </p:nvSpPr>
        <p:spPr>
          <a:xfrm>
            <a:off x="980440" y="808355"/>
            <a:ext cx="2701290" cy="429895"/>
          </a:xfrm>
          <a:prstGeom prst="rect">
            <a:avLst/>
          </a:prstGeom>
          <a:noFill/>
        </p:spPr>
        <p:txBody>
          <a:bodyPr wrap="square" rtlCol="0">
            <a:spAutoFit/>
          </a:bodyPr>
          <a:p>
            <a:pPr indent="0">
              <a:buFont typeface="Arial" panose="020B0604020202020204" pitchFamily="34" charset="0"/>
              <a:buNone/>
            </a:pPr>
            <a:r>
              <a:rPr lang="en-US" altLang="en-CA" sz="2200" b="1" dirty="0">
                <a:solidFill>
                  <a:srgbClr val="002060"/>
                </a:solidFill>
                <a:latin typeface="Times Bold" panose="00000500000000020000" charset="0"/>
                <a:cs typeface="Times Bold" panose="00000500000000020000" charset="0"/>
              </a:rPr>
              <a:t>Fraudulent Text</a:t>
            </a:r>
            <a:endParaRPr kumimoji="1" lang="en-US" altLang="en-CA" sz="2200" b="1" dirty="0">
              <a:solidFill>
                <a:srgbClr val="002060"/>
              </a:solidFill>
              <a:latin typeface="Times Bold" panose="00000500000000020000" charset="0"/>
              <a:cs typeface="Times Bold" panose="00000500000000020000" charset="0"/>
            </a:endParaRPr>
          </a:p>
        </p:txBody>
      </p:sp>
      <p:sp>
        <p:nvSpPr>
          <p:cNvPr id="9" name="Text Box 8"/>
          <p:cNvSpPr txBox="1"/>
          <p:nvPr/>
        </p:nvSpPr>
        <p:spPr>
          <a:xfrm>
            <a:off x="1144905" y="1337310"/>
            <a:ext cx="5344795" cy="922020"/>
          </a:xfrm>
          <a:prstGeom prst="rect">
            <a:avLst/>
          </a:prstGeom>
          <a:noFill/>
        </p:spPr>
        <p:txBody>
          <a:bodyPr wrap="square" rtlCol="0" anchor="t">
            <a:spAutoFit/>
          </a:bodyPr>
          <a:p>
            <a:pPr marL="285750" indent="-285750" algn="just">
              <a:buFont typeface="Arial" panose="020B0604020202020204" pitchFamily="34" charset="0"/>
              <a:buChar char="•"/>
            </a:pPr>
            <a:r>
              <a:rPr lang="en-US" dirty="0">
                <a:solidFill>
                  <a:schemeClr val="tx1"/>
                </a:solidFill>
                <a:uFillTx/>
                <a:latin typeface="Times Regular" panose="00000500000000020000" charset="0"/>
                <a:cs typeface="Times Regular" panose="00000500000000020000" charset="0"/>
              </a:rPr>
              <a:t>Concise texts deliberately crafted to </a:t>
            </a:r>
            <a:r>
              <a:rPr lang="en-US" b="1" dirty="0">
                <a:solidFill>
                  <a:schemeClr val="tx1"/>
                </a:solidFill>
                <a:uFillTx/>
                <a:latin typeface="Times Bold" panose="00000500000000020000" charset="0"/>
                <a:cs typeface="Times Bold" panose="00000500000000020000" charset="0"/>
              </a:rPr>
              <a:t>disseminate deceptive or illegal trading</a:t>
            </a:r>
            <a:r>
              <a:rPr lang="en-US" dirty="0">
                <a:solidFill>
                  <a:schemeClr val="tx1"/>
                </a:solidFill>
                <a:uFillTx/>
                <a:latin typeface="Times Regular" panose="00000500000000020000" charset="0"/>
                <a:cs typeface="Times Regular" panose="00000500000000020000" charset="0"/>
              </a:rPr>
              <a:t>, thereby contravening Chinese laws and regulations.</a:t>
            </a:r>
            <a:endParaRPr lang="en-US" dirty="0">
              <a:solidFill>
                <a:schemeClr val="tx1"/>
              </a:solidFill>
              <a:uFillTx/>
              <a:latin typeface="Times Regular" panose="00000500000000020000" charset="0"/>
              <a:cs typeface="Times Regular" panose="00000500000000020000" charset="0"/>
            </a:endParaRPr>
          </a:p>
        </p:txBody>
      </p:sp>
      <p:pic>
        <p:nvPicPr>
          <p:cNvPr id="25" name="Picture 24" descr="Screen Shot 2025-01-18 at 19.48.48"/>
          <p:cNvPicPr>
            <a:picLocks noChangeAspect="1"/>
          </p:cNvPicPr>
          <p:nvPr/>
        </p:nvPicPr>
        <p:blipFill>
          <a:blip r:embed="rId1"/>
          <a:stretch>
            <a:fillRect/>
          </a:stretch>
        </p:blipFill>
        <p:spPr>
          <a:xfrm>
            <a:off x="15547975" y="5118100"/>
            <a:ext cx="13471525" cy="9093200"/>
          </a:xfrm>
          <a:prstGeom prst="rect">
            <a:avLst/>
          </a:prstGeom>
        </p:spPr>
      </p:pic>
      <p:pic>
        <p:nvPicPr>
          <p:cNvPr id="4" name="Picture 3" descr="Screen Shot 2025-01-18 at 19.48.48"/>
          <p:cNvPicPr>
            <a:picLocks noChangeAspect="1"/>
          </p:cNvPicPr>
          <p:nvPr/>
        </p:nvPicPr>
        <p:blipFill>
          <a:blip r:embed="rId1"/>
          <a:stretch>
            <a:fillRect/>
          </a:stretch>
        </p:blipFill>
        <p:spPr>
          <a:xfrm>
            <a:off x="15674975" y="5245100"/>
            <a:ext cx="13471525" cy="9093200"/>
          </a:xfrm>
          <a:prstGeom prst="rect">
            <a:avLst/>
          </a:prstGeom>
        </p:spPr>
      </p:pic>
      <p:pic>
        <p:nvPicPr>
          <p:cNvPr id="6" name="Picture 5" descr="Screen Shot 2025-01-18 at 19.48.48"/>
          <p:cNvPicPr>
            <a:picLocks noChangeAspect="1"/>
          </p:cNvPicPr>
          <p:nvPr/>
        </p:nvPicPr>
        <p:blipFill>
          <a:blip r:embed="rId1"/>
          <a:stretch>
            <a:fillRect/>
          </a:stretch>
        </p:blipFill>
        <p:spPr>
          <a:xfrm>
            <a:off x="15801975" y="5372100"/>
            <a:ext cx="13471525" cy="9093200"/>
          </a:xfrm>
          <a:prstGeom prst="rect">
            <a:avLst/>
          </a:prstGeom>
        </p:spPr>
      </p:pic>
      <p:pic>
        <p:nvPicPr>
          <p:cNvPr id="7" name="Picture 6" descr="Screen Shot 2025-01-18 at 19.48.48"/>
          <p:cNvPicPr>
            <a:picLocks noChangeAspect="1"/>
          </p:cNvPicPr>
          <p:nvPr/>
        </p:nvPicPr>
        <p:blipFill>
          <a:blip r:embed="rId1"/>
          <a:stretch>
            <a:fillRect/>
          </a:stretch>
        </p:blipFill>
        <p:spPr>
          <a:xfrm>
            <a:off x="15928975" y="5499100"/>
            <a:ext cx="13471525" cy="9093200"/>
          </a:xfrm>
          <a:prstGeom prst="rect">
            <a:avLst/>
          </a:prstGeom>
        </p:spPr>
      </p:pic>
      <p:pic>
        <p:nvPicPr>
          <p:cNvPr id="11" name="Picture 10" descr="Screen Shot 2025-01-18 at 19.48.48"/>
          <p:cNvPicPr>
            <a:picLocks noChangeAspect="1"/>
          </p:cNvPicPr>
          <p:nvPr/>
        </p:nvPicPr>
        <p:blipFill>
          <a:blip r:embed="rId1"/>
          <a:stretch>
            <a:fillRect/>
          </a:stretch>
        </p:blipFill>
        <p:spPr>
          <a:xfrm>
            <a:off x="16055975" y="5626100"/>
            <a:ext cx="13471525" cy="9093200"/>
          </a:xfrm>
          <a:prstGeom prst="rect">
            <a:avLst/>
          </a:prstGeom>
        </p:spPr>
      </p:pic>
      <p:pic>
        <p:nvPicPr>
          <p:cNvPr id="12" name="Picture 11" descr="Screen Shot 2025-01-18 at 19.48.48"/>
          <p:cNvPicPr>
            <a:picLocks noChangeAspect="1"/>
          </p:cNvPicPr>
          <p:nvPr/>
        </p:nvPicPr>
        <p:blipFill>
          <a:blip r:embed="rId1"/>
          <a:stretch>
            <a:fillRect/>
          </a:stretch>
        </p:blipFill>
        <p:spPr>
          <a:xfrm>
            <a:off x="16182975" y="5753100"/>
            <a:ext cx="13471525" cy="9093200"/>
          </a:xfrm>
          <a:prstGeom prst="rect">
            <a:avLst/>
          </a:prstGeom>
        </p:spPr>
      </p:pic>
      <p:pic>
        <p:nvPicPr>
          <p:cNvPr id="13" name="Picture 12" descr="Screen Shot 2025-01-18 at 19.48.48"/>
          <p:cNvPicPr>
            <a:picLocks noChangeAspect="1"/>
          </p:cNvPicPr>
          <p:nvPr/>
        </p:nvPicPr>
        <p:blipFill>
          <a:blip r:embed="rId1"/>
          <a:stretch>
            <a:fillRect/>
          </a:stretch>
        </p:blipFill>
        <p:spPr>
          <a:xfrm>
            <a:off x="16309975" y="5880100"/>
            <a:ext cx="13471525" cy="9093200"/>
          </a:xfrm>
          <a:prstGeom prst="rect">
            <a:avLst/>
          </a:prstGeom>
        </p:spPr>
      </p:pic>
      <p:pic>
        <p:nvPicPr>
          <p:cNvPr id="14" name="Picture 13" descr="Screen Shot 2025-01-18 at 19.48.48"/>
          <p:cNvPicPr>
            <a:picLocks noChangeAspect="1"/>
          </p:cNvPicPr>
          <p:nvPr/>
        </p:nvPicPr>
        <p:blipFill>
          <a:blip r:embed="rId1"/>
          <a:stretch>
            <a:fillRect/>
          </a:stretch>
        </p:blipFill>
        <p:spPr>
          <a:xfrm>
            <a:off x="16436975" y="6007100"/>
            <a:ext cx="13471525" cy="9093200"/>
          </a:xfrm>
          <a:prstGeom prst="rect">
            <a:avLst/>
          </a:prstGeom>
        </p:spPr>
      </p:pic>
      <p:pic>
        <p:nvPicPr>
          <p:cNvPr id="15" name="Picture 14" descr="Screen Shot 2025-01-18 at 19.48.48"/>
          <p:cNvPicPr>
            <a:picLocks noChangeAspect="1"/>
          </p:cNvPicPr>
          <p:nvPr/>
        </p:nvPicPr>
        <p:blipFill>
          <a:blip r:embed="rId1"/>
          <a:stretch>
            <a:fillRect/>
          </a:stretch>
        </p:blipFill>
        <p:spPr>
          <a:xfrm>
            <a:off x="16563975" y="6134100"/>
            <a:ext cx="13471525" cy="9093200"/>
          </a:xfrm>
          <a:prstGeom prst="rect">
            <a:avLst/>
          </a:prstGeom>
        </p:spPr>
      </p:pic>
      <p:pic>
        <p:nvPicPr>
          <p:cNvPr id="16" name="Picture 15" descr="Screen Shot 2025-01-18 at 19.48.48"/>
          <p:cNvPicPr>
            <a:picLocks noChangeAspect="1"/>
          </p:cNvPicPr>
          <p:nvPr/>
        </p:nvPicPr>
        <p:blipFill>
          <a:blip r:embed="rId1"/>
          <a:stretch>
            <a:fillRect/>
          </a:stretch>
        </p:blipFill>
        <p:spPr>
          <a:xfrm>
            <a:off x="16690975" y="6261100"/>
            <a:ext cx="13471525" cy="9093200"/>
          </a:xfrm>
          <a:prstGeom prst="rect">
            <a:avLst/>
          </a:prstGeom>
        </p:spPr>
      </p:pic>
      <p:pic>
        <p:nvPicPr>
          <p:cNvPr id="18" name="Picture 17" descr="Screen Shot 2025-01-21 at 15.08.03"/>
          <p:cNvPicPr>
            <a:picLocks noChangeAspect="1"/>
          </p:cNvPicPr>
          <p:nvPr/>
        </p:nvPicPr>
        <p:blipFill>
          <a:blip r:embed="rId2"/>
          <a:stretch>
            <a:fillRect/>
          </a:stretch>
        </p:blipFill>
        <p:spPr>
          <a:xfrm>
            <a:off x="767080" y="2458720"/>
            <a:ext cx="6253480" cy="4018915"/>
          </a:xfrm>
          <a:prstGeom prst="rect">
            <a:avLst/>
          </a:prstGeom>
        </p:spPr>
      </p:pic>
      <p:sp>
        <p:nvSpPr>
          <p:cNvPr id="19" name="文本框 3"/>
          <p:cNvSpPr txBox="1"/>
          <p:nvPr/>
        </p:nvSpPr>
        <p:spPr>
          <a:xfrm>
            <a:off x="6840855" y="808355"/>
            <a:ext cx="2701290" cy="429895"/>
          </a:xfrm>
          <a:prstGeom prst="rect">
            <a:avLst/>
          </a:prstGeom>
          <a:noFill/>
        </p:spPr>
        <p:txBody>
          <a:bodyPr wrap="square" rtlCol="0">
            <a:spAutoFit/>
          </a:bodyPr>
          <a:p>
            <a:pPr indent="0">
              <a:buFont typeface="Arial" panose="020B0604020202020204" pitchFamily="34" charset="0"/>
              <a:buNone/>
            </a:pPr>
            <a:r>
              <a:rPr kumimoji="1" lang="en-US" altLang="en-CA" sz="2200" b="1" dirty="0">
                <a:solidFill>
                  <a:srgbClr val="002060"/>
                </a:solidFill>
                <a:latin typeface="Times Bold" panose="00000500000000020000" charset="0"/>
                <a:cs typeface="Times Bold" panose="00000500000000020000" charset="0"/>
              </a:rPr>
              <a:t>Fraud-text Detection </a:t>
            </a:r>
            <a:endParaRPr kumimoji="1" lang="en-US" altLang="en-CA" sz="2200" b="1" dirty="0">
              <a:solidFill>
                <a:srgbClr val="002060"/>
              </a:solidFill>
              <a:latin typeface="Times Bold" panose="00000500000000020000" charset="0"/>
              <a:cs typeface="Times Bold" panose="00000500000000020000" charset="0"/>
            </a:endParaRPr>
          </a:p>
        </p:txBody>
      </p:sp>
      <p:sp>
        <p:nvSpPr>
          <p:cNvPr id="20" name="Text Box 19"/>
          <p:cNvSpPr txBox="1"/>
          <p:nvPr/>
        </p:nvSpPr>
        <p:spPr>
          <a:xfrm>
            <a:off x="7005320" y="1337310"/>
            <a:ext cx="4481195" cy="922020"/>
          </a:xfrm>
          <a:prstGeom prst="rect">
            <a:avLst/>
          </a:prstGeom>
          <a:noFill/>
        </p:spPr>
        <p:txBody>
          <a:bodyPr wrap="square" rtlCol="0" anchor="t">
            <a:spAutoFit/>
          </a:bodyPr>
          <a:p>
            <a:pPr marL="285750" indent="-285750" algn="just">
              <a:buFont typeface="Arial" panose="020B0604020202020204" pitchFamily="34" charset="0"/>
              <a:buChar char="•"/>
            </a:pPr>
            <a:r>
              <a:rPr lang="en-US" dirty="0">
                <a:solidFill>
                  <a:schemeClr val="tx1"/>
                </a:solidFill>
                <a:uFillTx/>
                <a:latin typeface="Times Regular" panose="00000500000000020000" charset="0"/>
                <a:cs typeface="Times Regular" panose="00000500000000020000" charset="0"/>
              </a:rPr>
              <a:t>Determine whether a given text is normal content or fraudulent and assigns it to the appropriate fraud category.</a:t>
            </a:r>
            <a:endParaRPr lang="en-US" dirty="0">
              <a:solidFill>
                <a:schemeClr val="tx1"/>
              </a:solidFill>
              <a:uFillTx/>
              <a:latin typeface="Times Regular" panose="00000500000000020000" charset="0"/>
              <a:cs typeface="Times Regular" panose="00000500000000020000" charset="0"/>
            </a:endParaRPr>
          </a:p>
        </p:txBody>
      </p:sp>
      <p:sp>
        <p:nvSpPr>
          <p:cNvPr id="21" name="Text Box 20"/>
          <p:cNvSpPr txBox="1"/>
          <p:nvPr/>
        </p:nvSpPr>
        <p:spPr>
          <a:xfrm>
            <a:off x="7032625" y="2677160"/>
            <a:ext cx="4425950" cy="2168525"/>
          </a:xfrm>
          <a:prstGeom prst="rect">
            <a:avLst/>
          </a:prstGeom>
          <a:noFill/>
        </p:spPr>
        <p:txBody>
          <a:bodyPr wrap="square" rtlCol="0" anchor="t">
            <a:spAutoFit/>
          </a:bodyPr>
          <a:p>
            <a:pPr marL="285750" indent="-285750" algn="just" fontAlgn="auto">
              <a:lnSpc>
                <a:spcPct val="150000"/>
              </a:lnSpc>
              <a:buFont typeface="Wingdings" panose="05000000000000000000" charset="0"/>
              <a:buChar char=""/>
            </a:pPr>
            <a:r>
              <a:rPr lang="en-US" dirty="0">
                <a:solidFill>
                  <a:schemeClr val="tx1"/>
                </a:solidFill>
                <a:uFillTx/>
                <a:latin typeface="Times Regular" panose="00000500000000020000" charset="0"/>
                <a:cs typeface="Times Regular" panose="00000500000000020000" charset="0"/>
              </a:rPr>
              <a:t> </a:t>
            </a:r>
            <a:r>
              <a:rPr lang="en-US" b="1" dirty="0">
                <a:solidFill>
                  <a:schemeClr val="tx1"/>
                </a:solidFill>
                <a:uFillTx/>
                <a:latin typeface="Times Bold" panose="00000500000000020000" charset="0"/>
                <a:cs typeface="Times Bold" panose="00000500000000020000" charset="0"/>
              </a:rPr>
              <a:t>Camouflage techniques</a:t>
            </a:r>
            <a:endParaRPr lang="en-US" b="1" dirty="0">
              <a:solidFill>
                <a:schemeClr val="tx1"/>
              </a:solidFill>
              <a:uFillTx/>
              <a:latin typeface="Times Bold" panose="00000500000000020000" charset="0"/>
              <a:cs typeface="Times Bold" panose="00000500000000020000" charset="0"/>
            </a:endParaRPr>
          </a:p>
          <a:p>
            <a:pPr marL="742950" lvl="1" indent="-285750" algn="just" fontAlgn="auto">
              <a:lnSpc>
                <a:spcPct val="150000"/>
              </a:lnSpc>
              <a:buFont typeface="Arial" panose="020B0604020202020204" pitchFamily="34" charset="0"/>
              <a:buChar char="•"/>
            </a:pPr>
            <a:r>
              <a:rPr lang="en-US" dirty="0">
                <a:solidFill>
                  <a:schemeClr val="tx1"/>
                </a:solidFill>
                <a:uFillTx/>
                <a:latin typeface="Times Regular" panose="00000500000000020000" charset="0"/>
                <a:cs typeface="Times Regular" panose="00000500000000020000" charset="0"/>
              </a:rPr>
              <a:t>homophone variants</a:t>
            </a:r>
            <a:endParaRPr lang="en-US" dirty="0">
              <a:solidFill>
                <a:schemeClr val="tx1"/>
              </a:solidFill>
              <a:uFillTx/>
              <a:latin typeface="Times Regular" panose="00000500000000020000" charset="0"/>
              <a:cs typeface="Times Regular" panose="00000500000000020000" charset="0"/>
            </a:endParaRPr>
          </a:p>
          <a:p>
            <a:pPr marL="742950" lvl="1" indent="-285750" algn="just" fontAlgn="auto">
              <a:lnSpc>
                <a:spcPct val="150000"/>
              </a:lnSpc>
              <a:buFont typeface="Arial" panose="020B0604020202020204" pitchFamily="34" charset="0"/>
              <a:buChar char="•"/>
            </a:pPr>
            <a:r>
              <a:rPr lang="en-US" dirty="0">
                <a:solidFill>
                  <a:schemeClr val="tx1"/>
                </a:solidFill>
                <a:uFillTx/>
                <a:latin typeface="Times Regular" panose="00000500000000020000" charset="0"/>
                <a:cs typeface="Times Regular" panose="00000500000000020000" charset="0"/>
              </a:rPr>
              <a:t>confounding characters</a:t>
            </a:r>
            <a:endParaRPr lang="en-US" dirty="0">
              <a:solidFill>
                <a:schemeClr val="tx1"/>
              </a:solidFill>
              <a:uFillTx/>
              <a:latin typeface="Times Regular" panose="00000500000000020000" charset="0"/>
              <a:cs typeface="Times Regular" panose="00000500000000020000" charset="0"/>
            </a:endParaRPr>
          </a:p>
          <a:p>
            <a:pPr marL="742950" lvl="1" indent="-285750" algn="just" fontAlgn="auto">
              <a:lnSpc>
                <a:spcPct val="150000"/>
              </a:lnSpc>
              <a:buFont typeface="Arial" panose="020B0604020202020204" pitchFamily="34" charset="0"/>
              <a:buChar char="•"/>
            </a:pPr>
            <a:r>
              <a:rPr lang="en-US" dirty="0">
                <a:solidFill>
                  <a:schemeClr val="tx1"/>
                </a:solidFill>
                <a:uFillTx/>
                <a:latin typeface="Times Regular" panose="00000500000000020000" charset="0"/>
                <a:cs typeface="Times Regular" panose="00000500000000020000" charset="0"/>
              </a:rPr>
              <a:t>interspersing deceptive content with normal text</a:t>
            </a:r>
            <a:endParaRPr lang="en-US" dirty="0">
              <a:solidFill>
                <a:schemeClr val="tx1"/>
              </a:solidFill>
              <a:uFillTx/>
              <a:latin typeface="Times Regular" panose="00000500000000020000" charset="0"/>
              <a:cs typeface="Times Regular" panose="00000500000000020000" charset="0"/>
            </a:endParaRPr>
          </a:p>
        </p:txBody>
      </p:sp>
      <p:sp>
        <p:nvSpPr>
          <p:cNvPr id="23" name="Text Box 22"/>
          <p:cNvSpPr txBox="1"/>
          <p:nvPr/>
        </p:nvSpPr>
        <p:spPr>
          <a:xfrm>
            <a:off x="7117715" y="5003800"/>
            <a:ext cx="3146425" cy="368300"/>
          </a:xfrm>
          <a:prstGeom prst="rect">
            <a:avLst/>
          </a:prstGeom>
          <a:noFill/>
        </p:spPr>
        <p:txBody>
          <a:bodyPr wrap="square" rtlCol="0" anchor="t">
            <a:spAutoFit/>
          </a:bodyPr>
          <a:p>
            <a:pPr marL="285750" indent="-285750" algn="just">
              <a:buFont typeface="Arial" panose="020B0604020202020204" pitchFamily="34" charset="0"/>
              <a:buChar char="•"/>
            </a:pPr>
            <a:r>
              <a:rPr lang="en-US" dirty="0">
                <a:solidFill>
                  <a:schemeClr val="tx1"/>
                </a:solidFill>
                <a:uFillTx/>
                <a:latin typeface="Times Regular" panose="00000500000000020000" charset="0"/>
                <a:cs typeface="Times Regular" panose="00000500000000020000" charset="0"/>
              </a:rPr>
              <a:t> Perpetually shifting</a:t>
            </a:r>
            <a:endParaRPr lang="en-US" dirty="0">
              <a:solidFill>
                <a:schemeClr val="tx1"/>
              </a:solidFill>
              <a:uFillTx/>
              <a:latin typeface="Times Regular" panose="00000500000000020000" charset="0"/>
              <a:cs typeface="Times Regular" panose="00000500000000020000" charset="0"/>
            </a:endParaRPr>
          </a:p>
        </p:txBody>
      </p:sp>
      <p:sp>
        <p:nvSpPr>
          <p:cNvPr id="26" name="Slide Number Placeholder 25"/>
          <p:cNvSpPr>
            <a:spLocks noGrp="1"/>
          </p:cNvSpPr>
          <p:nvPr>
            <p:ph type="sldNum" sz="quarter" idx="12"/>
          </p:nvPr>
        </p:nvSpPr>
        <p:spPr/>
        <p:txBody>
          <a:bodyPr/>
          <a:p>
            <a:fld id="{FB4F20D1-1024-314E-9D33-07E718F87A7C}" type="slidenum">
              <a:rPr kumimoji="1" lang="zh-CN" altLang="en-US" smtClean="0"/>
            </a:fld>
            <a:endParaRPr kumimoji="1" lang="zh-CN" altLang="en-US"/>
          </a:p>
        </p:txBody>
      </p:sp>
    </p:spTree>
  </p:cSld>
  <p:clrMapOvr>
    <a:masterClrMapping/>
  </p:clrMapOvr>
  <p:transition spd="med"/>
  <p:timing>
    <p:tnLst>
      <p:par>
        <p:cTn id="1" dur="indefinite" restart="never" nodeType="tmRoot"/>
      </p:par>
    </p:tnLst>
    <p:bldLst>
      <p:bldP spid="5" grpId="1"/>
      <p:bldP spid="9"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New 3D convolutional operator (1/2)"/>
          <p:cNvSpPr txBox="1"/>
          <p:nvPr/>
        </p:nvSpPr>
        <p:spPr>
          <a:xfrm>
            <a:off x="83503" y="116523"/>
            <a:ext cx="9663430" cy="439103"/>
          </a:xfrm>
          <a:prstGeom prst="rect">
            <a:avLst/>
          </a:prstGeom>
          <a:noFill/>
          <a:ln w="12700" cap="flat">
            <a:noFill/>
            <a:miter lim="400000"/>
          </a:ln>
          <a:effectLst/>
        </p:spPr>
        <p:txBody>
          <a:bodyPr wrap="square" lIns="25400" tIns="25400" rIns="25400" bIns="25400" numCol="1" anchor="ctr">
            <a:noAutofit/>
          </a:bodyPr>
          <a:lstStyle/>
          <a:p>
            <a:pPr marL="0" lvl="7" indent="800100" algn="just" defTabSz="412750" hangingPunct="0">
              <a:defRPr sz="4000" b="0" i="1">
                <a:latin typeface="Times New Roman" panose="02020603050405020304"/>
                <a:ea typeface="Times New Roman" panose="02020603050405020304"/>
                <a:cs typeface="Times New Roman" panose="02020603050405020304"/>
                <a:sym typeface="Times New Roman" panose="02020603050405020304"/>
              </a:defRPr>
            </a:pPr>
            <a:r>
              <a:rPr lang="en-US" sz="2400" b="1" kern="0" dirty="0">
                <a:solidFill>
                  <a:srgbClr val="000000"/>
                </a:solidFill>
                <a:latin typeface="Times New Roman Bold Italic" panose="02020603050405020304" charset="0"/>
                <a:cs typeface="Times New Roman Bold Italic" panose="02020603050405020304" charset="0"/>
                <a:sym typeface="Times New Roman" panose="02020603050405020304"/>
              </a:rPr>
              <a:t>2. CHIFRAUD Dataset</a:t>
            </a:r>
            <a:endParaRPr lang="en-US" sz="2400" b="1" kern="0" dirty="0">
              <a:solidFill>
                <a:srgbClr val="000000"/>
              </a:solidFill>
              <a:latin typeface="Times New Roman Bold Italic" panose="02020603050405020304" charset="0"/>
              <a:cs typeface="Times New Roman Bold Italic" panose="02020603050405020304" charset="0"/>
              <a:sym typeface="Times New Roman" panose="02020603050405020304"/>
            </a:endParaRPr>
          </a:p>
        </p:txBody>
      </p:sp>
      <p:cxnSp>
        <p:nvCxnSpPr>
          <p:cNvPr id="2" name="直接连接符 1"/>
          <p:cNvCxnSpPr/>
          <p:nvPr/>
        </p:nvCxnSpPr>
        <p:spPr>
          <a:xfrm>
            <a:off x="407353" y="584518"/>
            <a:ext cx="11125200" cy="318"/>
          </a:xfrm>
          <a:prstGeom prst="line">
            <a:avLst/>
          </a:prstGeom>
          <a:noFill/>
          <a:ln w="25400" cap="flat">
            <a:solidFill>
              <a:srgbClr val="000000"/>
            </a:solidFill>
            <a:prstDash val="solid"/>
            <a:miter lim="400000"/>
          </a:ln>
        </p:spPr>
        <p:style>
          <a:lnRef idx="0">
            <a:srgbClr val="FFFFFF"/>
          </a:lnRef>
          <a:fillRef idx="0">
            <a:srgbClr val="FFFFFF"/>
          </a:fillRef>
          <a:effectRef idx="0">
            <a:srgbClr val="FFFFFF"/>
          </a:effectRef>
          <a:fontRef idx="none"/>
        </p:style>
      </p:cxnSp>
      <p:sp>
        <p:nvSpPr>
          <p:cNvPr id="5" name="Title 4"/>
          <p:cNvSpPr>
            <a:spLocks noGrp="1"/>
          </p:cNvSpPr>
          <p:nvPr>
            <p:ph type="title"/>
          </p:nvPr>
        </p:nvSpPr>
        <p:spPr/>
        <p:txBody>
          <a:bodyPr/>
          <a:p>
            <a:r>
              <a:rPr kumimoji="1" lang="en-US" altLang="zh-CN" b="1" dirty="0">
                <a:solidFill>
                  <a:srgbClr val="FFFFFF"/>
                </a:solidFill>
                <a:uFillTx/>
                <a:latin typeface="Times" panose="00000500000000020000" pitchFamily="2" charset="0"/>
                <a:cs typeface="Arial Bold" panose="020B0604020202020204" charset="0"/>
                <a:sym typeface="+mn-ea"/>
              </a:rPr>
              <a:t>Bias of Data-driven </a:t>
            </a:r>
            <a:r>
              <a:rPr kumimoji="1" lang="zh-CN" altLang="en-US" b="1" dirty="0">
                <a:solidFill>
                  <a:srgbClr val="FFFFFF"/>
                </a:solidFill>
                <a:uFillTx/>
                <a:latin typeface="Times" panose="00000500000000020000" pitchFamily="2" charset="0"/>
                <a:cs typeface="Arial Bold" panose="020B0604020202020204" charset="0"/>
                <a:sym typeface="+mn-ea"/>
              </a:rPr>
              <a:t>RecSys</a:t>
            </a:r>
            <a:r>
              <a:rPr lang="en-US" b="1" dirty="0">
                <a:latin typeface="Times" panose="00000500000000020000" pitchFamily="2" charset="0"/>
                <a:cs typeface="Arial Bold" panose="020B0604020202020204" charset="0"/>
              </a:rPr>
              <a:t> </a:t>
            </a:r>
            <a:endParaRPr lang="en-US" b="1" dirty="0">
              <a:latin typeface="Times" panose="00000500000000020000" pitchFamily="2" charset="0"/>
              <a:cs typeface="Arial Bold" panose="020B0604020202020204" charset="0"/>
            </a:endParaRPr>
          </a:p>
        </p:txBody>
      </p:sp>
      <p:sp>
        <p:nvSpPr>
          <p:cNvPr id="7" name="Text Box 6"/>
          <p:cNvSpPr txBox="1"/>
          <p:nvPr/>
        </p:nvSpPr>
        <p:spPr>
          <a:xfrm>
            <a:off x="842010" y="555625"/>
            <a:ext cx="6902450" cy="1337945"/>
          </a:xfrm>
          <a:prstGeom prst="rect">
            <a:avLst/>
          </a:prstGeom>
          <a:noFill/>
        </p:spPr>
        <p:txBody>
          <a:bodyPr wrap="square" rtlCol="0">
            <a:spAutoFit/>
          </a:bodyPr>
          <a:p>
            <a:pPr marL="342900" indent="-342900" algn="l" fontAlgn="auto">
              <a:lnSpc>
                <a:spcPct val="150000"/>
              </a:lnSpc>
              <a:buFont typeface="Wingdings" panose="05000000000000000000" charset="0"/>
              <a:buChar char=""/>
            </a:pPr>
            <a:r>
              <a:rPr lang="en-US" dirty="0">
                <a:solidFill>
                  <a:schemeClr val="tx1"/>
                </a:solidFill>
                <a:latin typeface="Times New Roman Regular" panose="02020603050405020304" charset="0"/>
                <a:cs typeface="Times New Roman Regular" panose="02020603050405020304" charset="0"/>
              </a:rPr>
              <a:t>First anonymous public Chinese fraud-text detection dataset.</a:t>
            </a:r>
            <a:endParaRPr lang="en-US" dirty="0">
              <a:solidFill>
                <a:schemeClr val="tx1"/>
              </a:solidFill>
              <a:latin typeface="Times New Roman Regular" panose="02020603050405020304" charset="0"/>
              <a:cs typeface="Times New Roman Regular" panose="02020603050405020304" charset="0"/>
            </a:endParaRPr>
          </a:p>
          <a:p>
            <a:pPr marL="800100" lvl="1" indent="-342900" algn="l" fontAlgn="auto">
              <a:lnSpc>
                <a:spcPct val="150000"/>
              </a:lnSpc>
              <a:buFont typeface="Arial" panose="020B0604020202020204" pitchFamily="34" charset="0"/>
              <a:buChar char="•"/>
            </a:pPr>
            <a:r>
              <a:rPr lang="en-US" dirty="0">
                <a:solidFill>
                  <a:schemeClr val="tx1"/>
                </a:solidFill>
                <a:latin typeface="Times New Roman Regular" panose="02020603050405020304" charset="0"/>
                <a:cs typeface="Times New Roman Regular" panose="02020603050405020304" charset="0"/>
              </a:rPr>
              <a:t>extensive expert annotations (</a:t>
            </a:r>
            <a:r>
              <a:rPr lang="en-US" b="1" dirty="0">
                <a:solidFill>
                  <a:schemeClr val="tx1"/>
                </a:solidFill>
                <a:latin typeface="Times New Roman Bold" panose="02020603050405020304" charset="0"/>
                <a:cs typeface="Times New Roman Bold" panose="02020603050405020304" charset="0"/>
              </a:rPr>
              <a:t>59,106</a:t>
            </a:r>
            <a:r>
              <a:rPr lang="en-US" dirty="0">
                <a:solidFill>
                  <a:schemeClr val="tx1"/>
                </a:solidFill>
                <a:latin typeface="Times New Roman Regular" panose="02020603050405020304" charset="0"/>
                <a:cs typeface="Times New Roman Regular" panose="02020603050405020304" charset="0"/>
              </a:rPr>
              <a:t> fraudulent texts) </a:t>
            </a:r>
            <a:endParaRPr lang="en-US" dirty="0">
              <a:solidFill>
                <a:schemeClr val="tx1"/>
              </a:solidFill>
              <a:latin typeface="Times New Roman Regular" panose="02020603050405020304" charset="0"/>
              <a:cs typeface="Times New Roman Regular" panose="02020603050405020304" charset="0"/>
            </a:endParaRPr>
          </a:p>
          <a:p>
            <a:pPr marL="800100" lvl="1" indent="-342900" algn="l" fontAlgn="auto">
              <a:lnSpc>
                <a:spcPct val="150000"/>
              </a:lnSpc>
              <a:buFont typeface="Arial" panose="020B0604020202020204" pitchFamily="34" charset="0"/>
              <a:buChar char="•"/>
            </a:pPr>
            <a:r>
              <a:rPr lang="en-US" dirty="0">
                <a:solidFill>
                  <a:schemeClr val="tx1"/>
                </a:solidFill>
                <a:latin typeface="Times New Roman Regular" panose="02020603050405020304" charset="0"/>
                <a:cs typeface="Times New Roman Regular" panose="02020603050405020304" charset="0"/>
              </a:rPr>
              <a:t>Long-term data collection duration</a:t>
            </a:r>
            <a:endParaRPr lang="en-US" dirty="0">
              <a:solidFill>
                <a:schemeClr val="tx1"/>
              </a:solidFill>
              <a:latin typeface="Times New Roman Regular" panose="02020603050405020304" charset="0"/>
              <a:cs typeface="Times New Roman Regular" panose="02020603050405020304" charset="0"/>
            </a:endParaRPr>
          </a:p>
        </p:txBody>
      </p:sp>
      <p:pic>
        <p:nvPicPr>
          <p:cNvPr id="3" name="Picture 2" descr="Screen Shot 2025-01-21 at 15.56.28"/>
          <p:cNvPicPr>
            <a:picLocks noChangeAspect="1"/>
          </p:cNvPicPr>
          <p:nvPr/>
        </p:nvPicPr>
        <p:blipFill>
          <a:blip r:embed="rId1"/>
          <a:stretch>
            <a:fillRect/>
          </a:stretch>
        </p:blipFill>
        <p:spPr>
          <a:xfrm>
            <a:off x="943610" y="2268220"/>
            <a:ext cx="9934575" cy="1449705"/>
          </a:xfrm>
          <a:prstGeom prst="rect">
            <a:avLst/>
          </a:prstGeom>
        </p:spPr>
      </p:pic>
      <p:pic>
        <p:nvPicPr>
          <p:cNvPr id="13" name="Picture 12" descr="Screen Shot 2025-01-21 at 16.29.56"/>
          <p:cNvPicPr>
            <a:picLocks noChangeAspect="1"/>
          </p:cNvPicPr>
          <p:nvPr/>
        </p:nvPicPr>
        <p:blipFill>
          <a:blip r:embed="rId2"/>
          <a:stretch>
            <a:fillRect/>
          </a:stretch>
        </p:blipFill>
        <p:spPr>
          <a:xfrm>
            <a:off x="1200150" y="5430520"/>
            <a:ext cx="8778240" cy="1184275"/>
          </a:xfrm>
          <a:prstGeom prst="rect">
            <a:avLst/>
          </a:prstGeom>
        </p:spPr>
      </p:pic>
      <p:sp>
        <p:nvSpPr>
          <p:cNvPr id="14" name="Text Box 13"/>
          <p:cNvSpPr txBox="1"/>
          <p:nvPr/>
        </p:nvSpPr>
        <p:spPr>
          <a:xfrm>
            <a:off x="842645" y="1757045"/>
            <a:ext cx="2602230" cy="506730"/>
          </a:xfrm>
          <a:prstGeom prst="rect">
            <a:avLst/>
          </a:prstGeom>
          <a:noFill/>
        </p:spPr>
        <p:txBody>
          <a:bodyPr wrap="square" rtlCol="0">
            <a:spAutoFit/>
          </a:bodyPr>
          <a:p>
            <a:pPr marL="342900" indent="-342900" algn="l" fontAlgn="auto">
              <a:lnSpc>
                <a:spcPct val="150000"/>
              </a:lnSpc>
              <a:buFont typeface="Wingdings" panose="05000000000000000000" charset="0"/>
              <a:buChar char=""/>
            </a:pPr>
            <a:r>
              <a:rPr lang="en-US" dirty="0">
                <a:solidFill>
                  <a:schemeClr val="tx1"/>
                </a:solidFill>
                <a:latin typeface="Times New Roman Regular" panose="02020603050405020304" charset="0"/>
                <a:cs typeface="Times New Roman Regular" panose="02020603050405020304" charset="0"/>
              </a:rPr>
              <a:t>Dataset Comparison</a:t>
            </a:r>
            <a:endParaRPr lang="en-US" dirty="0">
              <a:solidFill>
                <a:schemeClr val="tx1"/>
              </a:solidFill>
              <a:latin typeface="Times New Roman Regular" panose="02020603050405020304" charset="0"/>
              <a:cs typeface="Times New Roman Regular" panose="02020603050405020304" charset="0"/>
            </a:endParaRPr>
          </a:p>
        </p:txBody>
      </p:sp>
      <p:sp>
        <p:nvSpPr>
          <p:cNvPr id="16" name="Text Box 15"/>
          <p:cNvSpPr txBox="1"/>
          <p:nvPr/>
        </p:nvSpPr>
        <p:spPr>
          <a:xfrm>
            <a:off x="889000" y="3722370"/>
            <a:ext cx="4600575" cy="506730"/>
          </a:xfrm>
          <a:prstGeom prst="rect">
            <a:avLst/>
          </a:prstGeom>
          <a:noFill/>
        </p:spPr>
        <p:txBody>
          <a:bodyPr wrap="square" rtlCol="0">
            <a:spAutoFit/>
          </a:bodyPr>
          <a:p>
            <a:pPr marL="342900" indent="-342900" algn="l" fontAlgn="auto">
              <a:lnSpc>
                <a:spcPct val="150000"/>
              </a:lnSpc>
              <a:buFont typeface="Wingdings" panose="05000000000000000000" charset="0"/>
              <a:buChar char=""/>
            </a:pPr>
            <a:r>
              <a:rPr lang="en-US" b="1" kern="0" dirty="0">
                <a:solidFill>
                  <a:srgbClr val="000000"/>
                </a:solidFill>
                <a:latin typeface="Times New Roman" panose="02020603050405020304" pitchFamily="18" charset="0"/>
                <a:cs typeface="Times New Roman" panose="02020603050405020304" pitchFamily="18" charset="0"/>
                <a:sym typeface="Times New Roman" panose="02020603050405020304"/>
              </a:rPr>
              <a:t>CHIFRAUD </a:t>
            </a:r>
            <a:r>
              <a:rPr lang="en-US" b="1" dirty="0">
                <a:solidFill>
                  <a:schemeClr val="tx1"/>
                </a:solidFill>
                <a:latin typeface="Times New Roman Regular" panose="02020603050405020304" charset="0"/>
                <a:cs typeface="Times New Roman Regular" panose="02020603050405020304" charset="0"/>
              </a:rPr>
              <a:t>Construction</a:t>
            </a:r>
            <a:endParaRPr lang="en-US" b="1" dirty="0">
              <a:solidFill>
                <a:schemeClr val="tx1"/>
              </a:solidFill>
              <a:latin typeface="Times New Roman Regular" panose="02020603050405020304" charset="0"/>
              <a:cs typeface="Times New Roman Regular" panose="02020603050405020304" charset="0"/>
            </a:endParaRPr>
          </a:p>
        </p:txBody>
      </p:sp>
      <p:sp>
        <p:nvSpPr>
          <p:cNvPr id="24" name="TextBox 39"/>
          <p:cNvSpPr txBox="1"/>
          <p:nvPr/>
        </p:nvSpPr>
        <p:spPr>
          <a:xfrm>
            <a:off x="1854200" y="17036415"/>
            <a:ext cx="3543300" cy="737235"/>
          </a:xfrm>
          <a:prstGeom prst="rect">
            <a:avLst/>
          </a:prstGeom>
          <a:solidFill>
            <a:srgbClr val="E3E5EA"/>
          </a:solidFill>
        </p:spPr>
        <p:txBody>
          <a:bodyPr wrap="square" rtlCol="0">
            <a:spAutoFit/>
          </a:bodyPr>
          <a:p>
            <a:r>
              <a:rPr lang="en-US" sz="4200" dirty="0"/>
              <a:t>Web Crawling    </a:t>
            </a:r>
            <a:endParaRPr lang="en-US" sz="4200" dirty="0"/>
          </a:p>
        </p:txBody>
      </p:sp>
      <p:sp>
        <p:nvSpPr>
          <p:cNvPr id="25" name="TextBox 39"/>
          <p:cNvSpPr txBox="1"/>
          <p:nvPr/>
        </p:nvSpPr>
        <p:spPr>
          <a:xfrm>
            <a:off x="1981200" y="17163415"/>
            <a:ext cx="3543300" cy="737235"/>
          </a:xfrm>
          <a:prstGeom prst="rect">
            <a:avLst/>
          </a:prstGeom>
          <a:solidFill>
            <a:srgbClr val="E3E5EA"/>
          </a:solidFill>
        </p:spPr>
        <p:txBody>
          <a:bodyPr wrap="square" rtlCol="0">
            <a:spAutoFit/>
          </a:bodyPr>
          <a:p>
            <a:r>
              <a:rPr lang="en-US" sz="4200" dirty="0"/>
              <a:t>Web Crawling    </a:t>
            </a:r>
            <a:endParaRPr lang="en-US" sz="4200" dirty="0"/>
          </a:p>
        </p:txBody>
      </p:sp>
      <p:sp>
        <p:nvSpPr>
          <p:cNvPr id="27" name="Text Box 26"/>
          <p:cNvSpPr txBox="1"/>
          <p:nvPr/>
        </p:nvSpPr>
        <p:spPr>
          <a:xfrm>
            <a:off x="889000" y="4838700"/>
            <a:ext cx="3671570" cy="506730"/>
          </a:xfrm>
          <a:prstGeom prst="rect">
            <a:avLst/>
          </a:prstGeom>
          <a:noFill/>
        </p:spPr>
        <p:txBody>
          <a:bodyPr wrap="square" rtlCol="0">
            <a:spAutoFit/>
          </a:bodyPr>
          <a:p>
            <a:pPr marL="342900" indent="-342900" algn="l" fontAlgn="auto">
              <a:lnSpc>
                <a:spcPct val="150000"/>
              </a:lnSpc>
              <a:buFont typeface="Wingdings" panose="05000000000000000000" charset="0"/>
              <a:buChar char=""/>
            </a:pPr>
            <a:r>
              <a:rPr lang="en-US" b="1" dirty="0">
                <a:solidFill>
                  <a:schemeClr val="tx1"/>
                </a:solidFill>
                <a:latin typeface="Times New Roman Bold" panose="02020603050405020304" charset="0"/>
                <a:cs typeface="Times New Roman Bold" panose="02020603050405020304" charset="0"/>
              </a:rPr>
              <a:t>CHIFRAUD Composition</a:t>
            </a:r>
            <a:endParaRPr lang="en-US" b="1" dirty="0">
              <a:solidFill>
                <a:schemeClr val="tx1"/>
              </a:solidFill>
              <a:latin typeface="Times New Roman Bold" panose="02020603050405020304" charset="0"/>
              <a:cs typeface="Times New Roman Bold" panose="02020603050405020304" charset="0"/>
            </a:endParaRPr>
          </a:p>
        </p:txBody>
      </p:sp>
      <p:sp>
        <p:nvSpPr>
          <p:cNvPr id="28" name="Slide Number Placeholder 27"/>
          <p:cNvSpPr>
            <a:spLocks noGrp="1"/>
          </p:cNvSpPr>
          <p:nvPr>
            <p:ph type="sldNum" sz="quarter" idx="12"/>
          </p:nvPr>
        </p:nvSpPr>
        <p:spPr/>
        <p:txBody>
          <a:bodyPr/>
          <a:p>
            <a:fld id="{FB4F20D1-1024-314E-9D33-07E718F87A7C}" type="slidenum">
              <a:rPr kumimoji="1" lang="zh-CN" altLang="en-US" smtClean="0"/>
            </a:fld>
            <a:endParaRPr kumimoji="1" lang="zh-CN" altLang="en-US"/>
          </a:p>
        </p:txBody>
      </p:sp>
      <p:pic>
        <p:nvPicPr>
          <p:cNvPr id="29" name="Picture 28" descr="Screen Shot 2025-01-22 at 14.32.50"/>
          <p:cNvPicPr>
            <a:picLocks noChangeAspect="1"/>
          </p:cNvPicPr>
          <p:nvPr/>
        </p:nvPicPr>
        <p:blipFill>
          <a:blip r:embed="rId3"/>
          <a:stretch>
            <a:fillRect/>
          </a:stretch>
        </p:blipFill>
        <p:spPr>
          <a:xfrm>
            <a:off x="1162685" y="4283710"/>
            <a:ext cx="9300210" cy="450215"/>
          </a:xfrm>
          <a:prstGeom prst="rect">
            <a:avLst/>
          </a:prstGeom>
        </p:spPr>
      </p:pic>
    </p:spTree>
  </p:cSld>
  <p:clrMapOvr>
    <a:masterClrMapping/>
  </p:clrMapOvr>
  <p:transition spd="med"/>
  <p:timing>
    <p:tnLst>
      <p:par>
        <p:cTn id="1" dur="indefinite" restart="never" nodeType="tmRoot"/>
      </p:par>
    </p:tnLst>
    <p:bldLst>
      <p:bldP spid="7"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New 3D convolutional operator (1/2)"/>
          <p:cNvSpPr txBox="1"/>
          <p:nvPr/>
        </p:nvSpPr>
        <p:spPr>
          <a:xfrm>
            <a:off x="83503" y="116523"/>
            <a:ext cx="9663430" cy="439103"/>
          </a:xfrm>
          <a:prstGeom prst="rect">
            <a:avLst/>
          </a:prstGeom>
          <a:noFill/>
          <a:ln w="12700" cap="flat">
            <a:noFill/>
            <a:miter lim="400000"/>
          </a:ln>
          <a:effectLst/>
        </p:spPr>
        <p:txBody>
          <a:bodyPr wrap="square" lIns="25400" tIns="25400" rIns="25400" bIns="25400" numCol="1" anchor="ctr">
            <a:noAutofit/>
          </a:bodyPr>
          <a:lstStyle/>
          <a:p>
            <a:pPr marL="0" lvl="7" indent="800100" algn="just" defTabSz="412750" hangingPunct="0">
              <a:defRPr sz="4000" b="0" i="1">
                <a:latin typeface="Times New Roman" panose="02020603050405020304"/>
                <a:ea typeface="Times New Roman" panose="02020603050405020304"/>
                <a:cs typeface="Times New Roman" panose="02020603050405020304"/>
                <a:sym typeface="Times New Roman" panose="02020603050405020304"/>
              </a:defRPr>
            </a:pPr>
            <a:r>
              <a:rPr lang="en-US" sz="2400" b="1" kern="0" dirty="0">
                <a:solidFill>
                  <a:srgbClr val="000000"/>
                </a:solidFill>
                <a:latin typeface="Times New Roman Bold Italic" panose="02020603050405020304" charset="0"/>
                <a:cs typeface="Times New Roman Bold Italic" panose="02020603050405020304" charset="0"/>
                <a:sym typeface="Times New Roman" panose="02020603050405020304"/>
              </a:rPr>
              <a:t>2. CHIFRAUD Dataset</a:t>
            </a:r>
            <a:endParaRPr lang="en-US" sz="2400" b="1" kern="0" dirty="0">
              <a:solidFill>
                <a:srgbClr val="000000"/>
              </a:solidFill>
              <a:latin typeface="Times New Roman Bold Italic" panose="02020603050405020304" charset="0"/>
              <a:cs typeface="Times New Roman Bold Italic" panose="02020603050405020304" charset="0"/>
              <a:sym typeface="Times New Roman" panose="02020603050405020304"/>
            </a:endParaRPr>
          </a:p>
        </p:txBody>
      </p:sp>
      <p:cxnSp>
        <p:nvCxnSpPr>
          <p:cNvPr id="2" name="直接连接符 1"/>
          <p:cNvCxnSpPr/>
          <p:nvPr/>
        </p:nvCxnSpPr>
        <p:spPr>
          <a:xfrm>
            <a:off x="407353" y="584518"/>
            <a:ext cx="11125200" cy="318"/>
          </a:xfrm>
          <a:prstGeom prst="line">
            <a:avLst/>
          </a:prstGeom>
          <a:noFill/>
          <a:ln w="25400" cap="flat">
            <a:solidFill>
              <a:srgbClr val="000000"/>
            </a:solidFill>
            <a:prstDash val="solid"/>
            <a:miter lim="400000"/>
          </a:ln>
        </p:spPr>
        <p:style>
          <a:lnRef idx="0">
            <a:srgbClr val="FFFFFF"/>
          </a:lnRef>
          <a:fillRef idx="0">
            <a:srgbClr val="FFFFFF"/>
          </a:fillRef>
          <a:effectRef idx="0">
            <a:srgbClr val="FFFFFF"/>
          </a:effectRef>
          <a:fontRef idx="none"/>
        </p:style>
      </p:cxnSp>
      <p:sp>
        <p:nvSpPr>
          <p:cNvPr id="6" name="Slide Number Placeholder 5"/>
          <p:cNvSpPr>
            <a:spLocks noGrp="1"/>
          </p:cNvSpPr>
          <p:nvPr>
            <p:ph type="sldNum" sz="quarter" idx="12"/>
          </p:nvPr>
        </p:nvSpPr>
        <p:spPr/>
        <p:txBody>
          <a:bodyPr/>
          <a:p>
            <a:fld id="{FB4F20D1-1024-314E-9D33-07E718F87A7C}" type="slidenum">
              <a:rPr kumimoji="1" lang="zh-CN" altLang="en-US" smtClean="0"/>
            </a:fld>
            <a:endParaRPr kumimoji="1" lang="zh-CN" altLang="en-US"/>
          </a:p>
        </p:txBody>
      </p:sp>
      <p:pic>
        <p:nvPicPr>
          <p:cNvPr id="9" name="Picture 8" descr="Screen Shot 2025-01-21 at 16.30.23"/>
          <p:cNvPicPr>
            <a:picLocks noChangeAspect="1"/>
          </p:cNvPicPr>
          <p:nvPr/>
        </p:nvPicPr>
        <p:blipFill>
          <a:blip r:embed="rId1"/>
          <a:stretch>
            <a:fillRect/>
          </a:stretch>
        </p:blipFill>
        <p:spPr>
          <a:xfrm>
            <a:off x="1892935" y="2495550"/>
            <a:ext cx="8406130" cy="1592580"/>
          </a:xfrm>
          <a:prstGeom prst="rect">
            <a:avLst/>
          </a:prstGeom>
        </p:spPr>
      </p:pic>
      <p:pic>
        <p:nvPicPr>
          <p:cNvPr id="11" name="Picture 10" descr="Screen Shot 2025-01-21 at 16.34.14"/>
          <p:cNvPicPr>
            <a:picLocks noChangeAspect="1"/>
          </p:cNvPicPr>
          <p:nvPr/>
        </p:nvPicPr>
        <p:blipFill>
          <a:blip r:embed="rId2"/>
          <a:stretch>
            <a:fillRect/>
          </a:stretch>
        </p:blipFill>
        <p:spPr>
          <a:xfrm>
            <a:off x="2305685" y="4345305"/>
            <a:ext cx="7615555" cy="2065655"/>
          </a:xfrm>
          <a:prstGeom prst="rect">
            <a:avLst/>
          </a:prstGeom>
        </p:spPr>
      </p:pic>
      <p:sp>
        <p:nvSpPr>
          <p:cNvPr id="12" name="Text Box 11"/>
          <p:cNvSpPr txBox="1"/>
          <p:nvPr/>
        </p:nvSpPr>
        <p:spPr>
          <a:xfrm>
            <a:off x="407670" y="762000"/>
            <a:ext cx="4721860" cy="15887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285750" marR="0" indent="-285750" algn="just" defTabSz="825500" rtl="0" fontAlgn="auto" hangingPunct="0">
              <a:lnSpc>
                <a:spcPts val="2320"/>
              </a:lnSpc>
              <a:spcBef>
                <a:spcPts val="0"/>
              </a:spcBef>
              <a:spcAft>
                <a:spcPts val="0"/>
              </a:spcAft>
              <a:buClrTx/>
              <a:buSzTx/>
              <a:buFont typeface="Wingdings" panose="05000000000000000000" charset="0"/>
              <a:buChar char=""/>
            </a:pPr>
            <a:r>
              <a:rPr kumimoji="0" lang="en-US" sz="2000" b="1" i="0" u="none" strike="noStrike" cap="none" spc="0" normalizeH="0" baseline="0" dirty="0">
                <a:ln>
                  <a:noFill/>
                </a:ln>
                <a:solidFill>
                  <a:srgbClr val="002060"/>
                </a:solidFill>
                <a:effectLst/>
                <a:uFillTx/>
                <a:latin typeface="Times New Roman Bold" panose="02020603050405020304" charset="0"/>
                <a:ea typeface="Helvetica Neue" panose="02000503000000020004"/>
                <a:cs typeface="Times New Roman Bold" panose="02020603050405020304" charset="0"/>
                <a:sym typeface="Helvetica Neue" panose="02000503000000020004"/>
              </a:rPr>
              <a:t> Unbalanced Fraud</a:t>
            </a:r>
            <a:endParaRPr kumimoji="0" lang="en-US" sz="2000" b="1" i="0" u="none" strike="noStrike" cap="none" spc="0" normalizeH="0" baseline="0" dirty="0">
              <a:ln>
                <a:noFill/>
              </a:ln>
              <a:solidFill>
                <a:srgbClr val="000000"/>
              </a:solidFill>
              <a:effectLst/>
              <a:uFillTx/>
              <a:latin typeface="Times New Roman Bold" panose="02020603050405020304" charset="0"/>
              <a:ea typeface="Helvetica Neue" panose="02000503000000020004"/>
              <a:cs typeface="Times New Roman Bold" panose="02020603050405020304" charset="0"/>
              <a:sym typeface="Helvetica Neue" panose="02000503000000020004"/>
            </a:endParaRPr>
          </a:p>
          <a:p>
            <a:pPr marL="742950" marR="0" lvl="1" indent="-285750" algn="just" defTabSz="825500" rtl="0" fontAlgn="auto" hangingPunct="0">
              <a:lnSpc>
                <a:spcPts val="2320"/>
              </a:lnSpc>
              <a:spcBef>
                <a:spcPts val="0"/>
              </a:spcBef>
              <a:spcAft>
                <a:spcPts val="0"/>
              </a:spcAft>
              <a:buClrTx/>
              <a:buSzTx/>
              <a:buFont typeface="Arial" panose="020B0604020202020204" pitchFamily="34" charset="0"/>
              <a:buChar char="•"/>
            </a:pPr>
            <a:r>
              <a:rPr kumimoji="0" lang="en-US" i="0" u="none" strike="noStrike" cap="none" spc="0" normalizeH="0" baseline="0" dirty="0">
                <a:ln>
                  <a:noFill/>
                </a:ln>
                <a:solidFill>
                  <a:srgbClr val="000000"/>
                </a:solidFill>
                <a:effectLst/>
                <a:uFillTx/>
                <a:latin typeface="Times New Roman" panose="02020603050405020304" pitchFamily="18" charset="0"/>
                <a:ea typeface="Helvetica Neue" panose="02000503000000020004"/>
                <a:cs typeface="Times New Roman" panose="02020603050405020304" pitchFamily="18" charset="0"/>
                <a:sym typeface="Helvetica Neue" panose="02000503000000020004"/>
              </a:rPr>
              <a:t>Fraudulent texts constitute a small portion compared to normal texts. </a:t>
            </a:r>
            <a:endParaRPr kumimoji="0" lang="en-US" i="0" u="none" strike="noStrike" cap="none" spc="0" normalizeH="0" baseline="0" dirty="0">
              <a:ln>
                <a:noFill/>
              </a:ln>
              <a:solidFill>
                <a:srgbClr val="000000"/>
              </a:solidFill>
              <a:effectLst/>
              <a:uFillTx/>
              <a:latin typeface="Times New Roman" panose="02020603050405020304" pitchFamily="18" charset="0"/>
              <a:ea typeface="Helvetica Neue" panose="02000503000000020004"/>
              <a:cs typeface="Times New Roman" panose="02020603050405020304" pitchFamily="18" charset="0"/>
              <a:sym typeface="Helvetica Neue" panose="02000503000000020004"/>
            </a:endParaRPr>
          </a:p>
          <a:p>
            <a:pPr marL="742950" marR="0" lvl="1" indent="-285750" algn="just" defTabSz="825500" rtl="0" fontAlgn="auto" hangingPunct="0">
              <a:lnSpc>
                <a:spcPts val="2320"/>
              </a:lnSpc>
              <a:spcBef>
                <a:spcPts val="0"/>
              </a:spcBef>
              <a:spcAft>
                <a:spcPts val="0"/>
              </a:spcAft>
              <a:buClrTx/>
              <a:buSzTx/>
              <a:buFont typeface="Arial" panose="020B0604020202020204" pitchFamily="34" charset="0"/>
              <a:buChar char="•"/>
            </a:pPr>
            <a:r>
              <a:rPr kumimoji="0" lang="en-US" i="0" u="none" strike="noStrike" cap="none" spc="0" normalizeH="0" baseline="0" dirty="0">
                <a:ln>
                  <a:noFill/>
                </a:ln>
                <a:solidFill>
                  <a:srgbClr val="000000"/>
                </a:solidFill>
                <a:effectLst/>
                <a:uFillTx/>
                <a:latin typeface="Times New Roman" panose="02020603050405020304" pitchFamily="18" charset="0"/>
                <a:ea typeface="Helvetica Neue" panose="02000503000000020004"/>
                <a:cs typeface="Times New Roman" panose="02020603050405020304" pitchFamily="18" charset="0"/>
                <a:sym typeface="Helvetica Neue" panose="02000503000000020004"/>
              </a:rPr>
              <a:t>Significantly skewed distribution across different fraud categories.</a:t>
            </a:r>
            <a:endParaRPr kumimoji="0" lang="en-US" i="0" u="none" strike="noStrike" cap="none" spc="0" normalizeH="0" baseline="0" dirty="0">
              <a:ln>
                <a:noFill/>
              </a:ln>
              <a:solidFill>
                <a:srgbClr val="000000"/>
              </a:solidFill>
              <a:effectLst/>
              <a:uFillTx/>
              <a:latin typeface="Helvetica Neue" panose="02000503000000020004" charset="0"/>
              <a:ea typeface="Helvetica Neue" panose="02000503000000020004"/>
              <a:cs typeface="Helvetica Neue" panose="02000503000000020004" charset="0"/>
              <a:sym typeface="Helvetica Neue" panose="02000503000000020004"/>
            </a:endParaRPr>
          </a:p>
        </p:txBody>
      </p:sp>
      <p:sp>
        <p:nvSpPr>
          <p:cNvPr id="20" name="Text Box 19"/>
          <p:cNvSpPr txBox="1"/>
          <p:nvPr/>
        </p:nvSpPr>
        <p:spPr>
          <a:xfrm>
            <a:off x="5298440" y="838200"/>
            <a:ext cx="6390005" cy="13017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285750" indent="-285750" algn="just">
              <a:buFont typeface="Wingdings" panose="05000000000000000000" charset="0"/>
              <a:buChar char=""/>
            </a:pPr>
            <a:r>
              <a:rPr lang="en-US" sz="2000" b="1" dirty="0">
                <a:solidFill>
                  <a:srgbClr val="002060"/>
                </a:solidFill>
                <a:sym typeface="+mn-ea"/>
              </a:rPr>
              <a:t> </a:t>
            </a:r>
            <a:r>
              <a:rPr lang="en-US" sz="2000" b="1" dirty="0">
                <a:solidFill>
                  <a:srgbClr val="002060"/>
                </a:solidFill>
                <a:latin typeface="Times New Roman Bold" panose="02020603050405020304" charset="0"/>
                <a:cs typeface="Times New Roman Bold" panose="02020603050405020304" charset="0"/>
                <a:sym typeface="+mn-ea"/>
              </a:rPr>
              <a:t>Distribution Shifts</a:t>
            </a:r>
            <a:endParaRPr lang="en-US" sz="2000" b="1" dirty="0">
              <a:solidFill>
                <a:srgbClr val="002060"/>
              </a:solidFill>
              <a:latin typeface="Times New Roman Bold" panose="02020603050405020304" charset="0"/>
              <a:cs typeface="Times New Roman Bold" panose="02020603050405020304" charset="0"/>
              <a:sym typeface="+mn-ea"/>
            </a:endParaRPr>
          </a:p>
          <a:p>
            <a:pPr marL="742950" lvl="1" indent="-285750" algn="just" defTabSz="825500" hangingPunct="0">
              <a:lnSpc>
                <a:spcPts val="2320"/>
              </a:lnSpc>
              <a:spcBef>
                <a:spcPts val="0"/>
              </a:spcBef>
              <a:spcAft>
                <a:spcPts val="0"/>
              </a:spcAft>
              <a:buClrTx/>
              <a:buSzTx/>
              <a:buFont typeface="Arial" panose="020B0604020202020204" pitchFamily="34" charset="0"/>
              <a:buChar char="•"/>
            </a:pPr>
            <a:r>
              <a:rPr lang="en-US" dirty="0">
                <a:ln>
                  <a:noFill/>
                </a:ln>
                <a:solidFill>
                  <a:srgbClr val="000000"/>
                </a:solidFill>
                <a:effectLst/>
                <a:uFillTx/>
                <a:latin typeface="Times New Roman" panose="02020603050405020304" pitchFamily="18" charset="0"/>
                <a:ea typeface="Helvetica Neue" panose="02000503000000020004"/>
                <a:cs typeface="Times New Roman" panose="02020603050405020304" pitchFamily="18" charset="0"/>
                <a:sym typeface="+mn-ea"/>
              </a:rPr>
              <a:t>Distribution of fraud fluctuates significantly over time.</a:t>
            </a:r>
            <a:endParaRPr lang="en-US" dirty="0">
              <a:ln>
                <a:noFill/>
              </a:ln>
              <a:solidFill>
                <a:srgbClr val="000000"/>
              </a:solidFill>
              <a:effectLst/>
              <a:uFillTx/>
              <a:latin typeface="Times New Roman" panose="02020603050405020304" pitchFamily="18" charset="0"/>
              <a:ea typeface="Helvetica Neue" panose="02000503000000020004"/>
              <a:cs typeface="Times New Roman" panose="02020603050405020304" pitchFamily="18" charset="0"/>
              <a:sym typeface="+mn-ea"/>
            </a:endParaRPr>
          </a:p>
          <a:p>
            <a:pPr marL="742950" lvl="1" indent="-285750" algn="just" defTabSz="825500" hangingPunct="0">
              <a:lnSpc>
                <a:spcPts val="2320"/>
              </a:lnSpc>
              <a:spcBef>
                <a:spcPts val="0"/>
              </a:spcBef>
              <a:spcAft>
                <a:spcPts val="0"/>
              </a:spcAft>
              <a:buClrTx/>
              <a:buSzTx/>
              <a:buFont typeface="Arial" panose="020B0604020202020204" pitchFamily="34" charset="0"/>
              <a:buChar char="•"/>
            </a:pPr>
            <a:r>
              <a:rPr lang="en-US" dirty="0">
                <a:ln>
                  <a:noFill/>
                </a:ln>
                <a:solidFill>
                  <a:srgbClr val="000000"/>
                </a:solidFill>
                <a:effectLst/>
                <a:uFillTx/>
                <a:latin typeface="Times New Roman" panose="02020603050405020304" pitchFamily="18" charset="0"/>
                <a:ea typeface="Helvetica Neue" panose="02000503000000020004"/>
                <a:cs typeface="Times New Roman" panose="02020603050405020304" pitchFamily="18" charset="0"/>
                <a:sym typeface="+mn-ea"/>
              </a:rPr>
              <a:t>Distribution of contacts in fraudulent texts varies over time.</a:t>
            </a:r>
            <a:endParaRPr lang="en-US" dirty="0">
              <a:ln>
                <a:noFill/>
              </a:ln>
              <a:solidFill>
                <a:srgbClr val="000000"/>
              </a:solidFill>
              <a:effectLst/>
              <a:uFillTx/>
              <a:latin typeface="Times New Roman" panose="02020603050405020304" pitchFamily="18" charset="0"/>
              <a:ea typeface="Helvetica Neue" panose="02000503000000020004"/>
              <a:cs typeface="Times New Roman" panose="02020603050405020304" pitchFamily="18" charset="0"/>
              <a:sym typeface="+mn-ea"/>
            </a:endParaRPr>
          </a:p>
          <a:p>
            <a:pPr marL="742950" lvl="1" indent="-285750" algn="just" defTabSz="825500" hangingPunct="0">
              <a:lnSpc>
                <a:spcPts val="2320"/>
              </a:lnSpc>
              <a:spcBef>
                <a:spcPts val="0"/>
              </a:spcBef>
              <a:spcAft>
                <a:spcPts val="0"/>
              </a:spcAft>
              <a:buClrTx/>
              <a:buSzTx/>
              <a:buFont typeface="Arial" panose="020B0604020202020204" pitchFamily="34" charset="0"/>
              <a:buChar char="•"/>
            </a:pPr>
            <a:r>
              <a:rPr lang="en-US" dirty="0">
                <a:ln>
                  <a:noFill/>
                </a:ln>
                <a:solidFill>
                  <a:srgbClr val="000000"/>
                </a:solidFill>
                <a:effectLst/>
                <a:uFillTx/>
                <a:latin typeface="Times New Roman" panose="02020603050405020304" pitchFamily="18" charset="0"/>
                <a:ea typeface="Helvetica Neue" panose="02000503000000020004"/>
                <a:cs typeface="Times New Roman" panose="02020603050405020304" pitchFamily="18" charset="0"/>
                <a:sym typeface="+mn-ea"/>
              </a:rPr>
              <a:t>Newly emergent fraudulent texts.</a:t>
            </a:r>
            <a:r>
              <a:rPr lang="en-US" dirty="0">
                <a:latin typeface="Helvetica Neue" panose="02000503000000020004" charset="0"/>
                <a:cs typeface="Helvetica Neue" panose="02000503000000020004" charset="0"/>
                <a:sym typeface="+mn-ea"/>
              </a:rPr>
              <a:t> </a:t>
            </a:r>
            <a:endParaRPr kumimoji="0" lang="en-US" i="0" u="none" strike="noStrike" cap="none" spc="0" normalizeH="0" baseline="0" dirty="0">
              <a:ln>
                <a:noFill/>
              </a:ln>
              <a:solidFill>
                <a:srgbClr val="000000"/>
              </a:solidFill>
              <a:effectLst/>
              <a:uFillTx/>
              <a:latin typeface="Times New Roman" panose="02020603050405020304" pitchFamily="18" charset="0"/>
              <a:ea typeface="Helvetica Neue" panose="02000503000000020004"/>
              <a:cs typeface="Times New Roman" panose="02020603050405020304" pitchFamily="18" charset="0"/>
              <a:sym typeface="Helvetica Neue" panose="02000503000000020004"/>
            </a:endParaRPr>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New 3D convolutional operator (1/2)"/>
          <p:cNvSpPr txBox="1"/>
          <p:nvPr/>
        </p:nvSpPr>
        <p:spPr>
          <a:xfrm>
            <a:off x="83503" y="116523"/>
            <a:ext cx="9663430" cy="439103"/>
          </a:xfrm>
          <a:prstGeom prst="rect">
            <a:avLst/>
          </a:prstGeom>
          <a:noFill/>
          <a:ln w="12700" cap="flat">
            <a:noFill/>
            <a:miter lim="400000"/>
          </a:ln>
          <a:effectLst/>
        </p:spPr>
        <p:txBody>
          <a:bodyPr wrap="square" lIns="25400" tIns="25400" rIns="25400" bIns="25400" numCol="1" anchor="ctr">
            <a:noAutofit/>
          </a:bodyPr>
          <a:lstStyle/>
          <a:p>
            <a:pPr marL="0" lvl="7" indent="800100" algn="just" defTabSz="412750" hangingPunct="0">
              <a:defRPr sz="4000" b="0" i="1">
                <a:latin typeface="Times New Roman" panose="02020603050405020304"/>
                <a:ea typeface="Times New Roman" panose="02020603050405020304"/>
                <a:cs typeface="Times New Roman" panose="02020603050405020304"/>
                <a:sym typeface="Times New Roman" panose="02020603050405020304"/>
              </a:defRPr>
            </a:pPr>
            <a:r>
              <a:rPr lang="en-US" sz="2400" b="1" kern="0" dirty="0">
                <a:solidFill>
                  <a:srgbClr val="000000"/>
                </a:solidFill>
                <a:latin typeface="Times New Roman Bold Italic" panose="02020603050405020304" charset="0"/>
                <a:cs typeface="Times New Roman Bold Italic" panose="02020603050405020304" charset="0"/>
                <a:sym typeface="Times New Roman" panose="02020603050405020304"/>
              </a:rPr>
              <a:t>3. Bechmark Detectors</a:t>
            </a:r>
            <a:endParaRPr lang="en-US" sz="2400" b="1" kern="0" dirty="0">
              <a:solidFill>
                <a:srgbClr val="000000"/>
              </a:solidFill>
              <a:latin typeface="Times New Roman Bold Italic" panose="02020603050405020304" charset="0"/>
              <a:cs typeface="Times New Roman Bold Italic" panose="02020603050405020304" charset="0"/>
              <a:sym typeface="Times New Roman" panose="02020603050405020304"/>
            </a:endParaRPr>
          </a:p>
        </p:txBody>
      </p:sp>
      <p:cxnSp>
        <p:nvCxnSpPr>
          <p:cNvPr id="2" name="直接连接符 1"/>
          <p:cNvCxnSpPr/>
          <p:nvPr/>
        </p:nvCxnSpPr>
        <p:spPr>
          <a:xfrm>
            <a:off x="407353" y="584518"/>
            <a:ext cx="11125200" cy="318"/>
          </a:xfrm>
          <a:prstGeom prst="line">
            <a:avLst/>
          </a:prstGeom>
          <a:noFill/>
          <a:ln w="25400" cap="flat">
            <a:solidFill>
              <a:srgbClr val="000000"/>
            </a:solidFill>
            <a:prstDash val="solid"/>
            <a:miter lim="400000"/>
          </a:ln>
        </p:spPr>
        <p:style>
          <a:lnRef idx="0">
            <a:srgbClr val="FFFFFF"/>
          </a:lnRef>
          <a:fillRef idx="0">
            <a:srgbClr val="FFFFFF"/>
          </a:fillRef>
          <a:effectRef idx="0">
            <a:srgbClr val="FFFFFF"/>
          </a:effectRef>
          <a:fontRef idx="none"/>
        </p:style>
      </p:cxnSp>
      <p:sp>
        <p:nvSpPr>
          <p:cNvPr id="5" name="Title 4"/>
          <p:cNvSpPr>
            <a:spLocks noGrp="1"/>
          </p:cNvSpPr>
          <p:nvPr>
            <p:ph type="title"/>
          </p:nvPr>
        </p:nvSpPr>
        <p:spPr>
          <a:xfrm>
            <a:off x="889000" y="1149350"/>
            <a:ext cx="10414000" cy="400050"/>
          </a:xfrm>
        </p:spPr>
        <p:txBody>
          <a:bodyPr>
            <a:normAutofit fontScale="90000"/>
          </a:bodyPr>
          <a:p>
            <a:r>
              <a:rPr kumimoji="1" lang="zh-CN" altLang="en-US" b="1" dirty="0">
                <a:solidFill>
                  <a:srgbClr val="FFFFFF"/>
                </a:solidFill>
                <a:uFillTx/>
                <a:latin typeface="Times" panose="00000500000000020000" pitchFamily="2" charset="0"/>
                <a:cs typeface="Arial Bold" panose="020B0604020202020204" charset="0"/>
                <a:sym typeface="+mn-ea"/>
              </a:rPr>
              <a:t>Sys</a:t>
            </a:r>
            <a:r>
              <a:rPr lang="en-US" b="1" dirty="0">
                <a:latin typeface="Times" panose="00000500000000020000" pitchFamily="2" charset="0"/>
                <a:cs typeface="Arial Bold" panose="020B0604020202020204" charset="0"/>
              </a:rPr>
              <a:t> </a:t>
            </a:r>
            <a:endParaRPr lang="en-US" b="1" dirty="0">
              <a:latin typeface="Times" panose="00000500000000020000" pitchFamily="2" charset="0"/>
              <a:cs typeface="Arial Bold" panose="020B0604020202020204" charset="0"/>
            </a:endParaRPr>
          </a:p>
        </p:txBody>
      </p:sp>
      <p:sp>
        <p:nvSpPr>
          <p:cNvPr id="7" name="Text Box 6"/>
          <p:cNvSpPr txBox="1"/>
          <p:nvPr/>
        </p:nvSpPr>
        <p:spPr>
          <a:xfrm>
            <a:off x="788670" y="965835"/>
            <a:ext cx="4968875" cy="1311910"/>
          </a:xfrm>
          <a:prstGeom prst="rect">
            <a:avLst/>
          </a:prstGeom>
          <a:noFill/>
        </p:spPr>
        <p:txBody>
          <a:bodyPr wrap="square" rtlCol="0">
            <a:spAutoFit/>
          </a:bodyPr>
          <a:p>
            <a:pPr marL="342900" indent="-342900" algn="l" fontAlgn="auto">
              <a:lnSpc>
                <a:spcPts val="2380"/>
              </a:lnSpc>
              <a:buFont typeface="Wingdings" panose="05000000000000000000" charset="0"/>
              <a:buChar char=""/>
            </a:pPr>
            <a:r>
              <a:rPr lang="en-US" b="1" dirty="0">
                <a:solidFill>
                  <a:schemeClr val="tx1"/>
                </a:solidFill>
                <a:latin typeface="Times New Roman Bold" panose="02020603050405020304" charset="0"/>
                <a:cs typeface="Times New Roman Bold" panose="02020603050405020304" charset="0"/>
              </a:rPr>
              <a:t>Large language model-based </a:t>
            </a:r>
            <a:r>
              <a:rPr lang="en-US" b="1" dirty="0">
                <a:latin typeface="Times New Roman Bold" panose="02020603050405020304" charset="0"/>
                <a:cs typeface="Times New Roman Bold" panose="02020603050405020304" charset="0"/>
                <a:sym typeface="+mn-ea"/>
              </a:rPr>
              <a:t>detectors</a:t>
            </a:r>
            <a:endParaRPr lang="en-US" b="1" dirty="0">
              <a:latin typeface="Times New Roman Bold" panose="02020603050405020304" charset="0"/>
              <a:cs typeface="Times New Roman Bold" panose="02020603050405020304" charset="0"/>
              <a:sym typeface="+mn-ea"/>
            </a:endParaRPr>
          </a:p>
          <a:p>
            <a:pPr marL="800100" lvl="1" indent="-342900" algn="l" fontAlgn="auto">
              <a:lnSpc>
                <a:spcPts val="2380"/>
              </a:lnSpc>
              <a:buFont typeface="Arial" panose="020B0604020202020204" pitchFamily="34" charset="0"/>
              <a:buChar char="•"/>
            </a:pPr>
            <a:r>
              <a:rPr lang="en-US" dirty="0">
                <a:solidFill>
                  <a:schemeClr val="tx1"/>
                </a:solidFill>
                <a:latin typeface="Times New Roman Regular" panose="02020603050405020304" charset="0"/>
                <a:cs typeface="Times New Roman Regular" panose="02020603050405020304" charset="0"/>
              </a:rPr>
              <a:t>Llama2-D</a:t>
            </a:r>
            <a:endParaRPr lang="en-US" dirty="0">
              <a:solidFill>
                <a:schemeClr val="tx1"/>
              </a:solidFill>
              <a:latin typeface="Times New Roman Regular" panose="02020603050405020304" charset="0"/>
              <a:cs typeface="Times New Roman Regular" panose="02020603050405020304" charset="0"/>
            </a:endParaRPr>
          </a:p>
          <a:p>
            <a:pPr marL="800100" lvl="1" indent="-342900" algn="l" fontAlgn="auto">
              <a:lnSpc>
                <a:spcPts val="2380"/>
              </a:lnSpc>
              <a:buFont typeface="Arial" panose="020B0604020202020204" pitchFamily="34" charset="0"/>
              <a:buChar char="•"/>
            </a:pPr>
            <a:r>
              <a:rPr lang="en-US" dirty="0">
                <a:solidFill>
                  <a:schemeClr val="tx1"/>
                </a:solidFill>
                <a:latin typeface="Times New Roman Regular" panose="02020603050405020304" charset="0"/>
                <a:cs typeface="Times New Roman Regular" panose="02020603050405020304" charset="0"/>
              </a:rPr>
              <a:t>Qwen-D </a:t>
            </a:r>
            <a:endParaRPr lang="en-US" dirty="0">
              <a:solidFill>
                <a:schemeClr val="tx1"/>
              </a:solidFill>
              <a:latin typeface="Times New Roman Regular" panose="02020603050405020304" charset="0"/>
              <a:cs typeface="Times New Roman Regular" panose="02020603050405020304" charset="0"/>
            </a:endParaRPr>
          </a:p>
          <a:p>
            <a:pPr marL="800100" lvl="1" indent="-342900" algn="l" fontAlgn="auto">
              <a:lnSpc>
                <a:spcPts val="2380"/>
              </a:lnSpc>
              <a:buFont typeface="Arial" panose="020B0604020202020204" pitchFamily="34" charset="0"/>
              <a:buChar char="•"/>
            </a:pPr>
            <a:r>
              <a:rPr lang="en-US" dirty="0">
                <a:solidFill>
                  <a:schemeClr val="tx1"/>
                </a:solidFill>
                <a:latin typeface="Times New Roman Regular" panose="02020603050405020304" charset="0"/>
                <a:cs typeface="Times New Roman Regular" panose="02020603050405020304" charset="0"/>
              </a:rPr>
              <a:t>ChatGPT-D</a:t>
            </a:r>
            <a:endParaRPr lang="en-US" dirty="0">
              <a:solidFill>
                <a:schemeClr val="tx1"/>
              </a:solidFill>
              <a:latin typeface="Times New Roman Regular" panose="02020603050405020304" charset="0"/>
              <a:cs typeface="Times New Roman Regular" panose="02020603050405020304" charset="0"/>
            </a:endParaRPr>
          </a:p>
        </p:txBody>
      </p:sp>
      <p:sp>
        <p:nvSpPr>
          <p:cNvPr id="4" name="Text Box 3"/>
          <p:cNvSpPr txBox="1"/>
          <p:nvPr/>
        </p:nvSpPr>
        <p:spPr>
          <a:xfrm>
            <a:off x="1282065" y="4907915"/>
            <a:ext cx="3982085" cy="645160"/>
          </a:xfrm>
          <a:prstGeom prst="rect">
            <a:avLst/>
          </a:prstGeom>
          <a:noFill/>
        </p:spPr>
        <p:txBody>
          <a:bodyPr wrap="square" rtlCol="0" anchor="t">
            <a:spAutoFit/>
          </a:bodyPr>
          <a:p>
            <a:r>
              <a:rPr kumimoji="1" lang="en-US" altLang="zh-CN" b="1" dirty="0">
                <a:solidFill>
                  <a:schemeClr val="accent5">
                    <a:lumMod val="50000"/>
                  </a:schemeClr>
                </a:solidFill>
                <a:latin typeface=".AppleSystemUIFont Regular" charset="0"/>
                <a:cs typeface=".AppleSystemUIFont Regular" charset="0"/>
                <a:sym typeface="+mn-ea"/>
              </a:rPr>
              <a:t>N</a:t>
            </a:r>
            <a:r>
              <a:rPr kumimoji="1" lang="zh-CN" altLang="en-US" b="1" dirty="0">
                <a:solidFill>
                  <a:schemeClr val="accent5">
                    <a:lumMod val="50000"/>
                  </a:schemeClr>
                </a:solidFill>
                <a:latin typeface=".AppleSystemUIFont Regular" charset="0"/>
                <a:cs typeface=".AppleSystemUIFont Regular" charset="0"/>
                <a:sym typeface="+mn-ea"/>
              </a:rPr>
              <a:t>oticeable </a:t>
            </a:r>
            <a:r>
              <a:rPr kumimoji="1" lang="en-US" altLang="zh-CN" b="1" dirty="0">
                <a:solidFill>
                  <a:schemeClr val="accent5">
                    <a:lumMod val="50000"/>
                  </a:schemeClr>
                </a:solidFill>
                <a:latin typeface=".AppleSystemUIFont Regular" charset="0"/>
                <a:cs typeface=".AppleSystemUIFont Regular" charset="0"/>
                <a:sym typeface="+mn-ea"/>
              </a:rPr>
              <a:t>p</a:t>
            </a:r>
            <a:r>
              <a:rPr lang="en-US" altLang="en-US" b="1" dirty="0">
                <a:solidFill>
                  <a:schemeClr val="accent5">
                    <a:lumMod val="50000"/>
                  </a:schemeClr>
                </a:solidFill>
                <a:latin typeface=".AppleSystemUIFont Regular" charset="0"/>
                <a:cs typeface=".AppleSystemUIFont Regular" charset="0"/>
              </a:rPr>
              <a:t>erformance degradation over time! </a:t>
            </a:r>
            <a:endParaRPr lang="en-US" altLang="en-US" b="1" dirty="0">
              <a:solidFill>
                <a:schemeClr val="accent5">
                  <a:lumMod val="50000"/>
                </a:schemeClr>
              </a:solidFill>
              <a:latin typeface=".AppleSystemUIFont Regular" charset="0"/>
              <a:cs typeface=".AppleSystemUIFont Regular" charset="0"/>
            </a:endParaRPr>
          </a:p>
        </p:txBody>
      </p:sp>
      <p:sp>
        <p:nvSpPr>
          <p:cNvPr id="6" name="Slide Number Placeholder 5"/>
          <p:cNvSpPr>
            <a:spLocks noGrp="1"/>
          </p:cNvSpPr>
          <p:nvPr>
            <p:ph type="sldNum" sz="quarter" idx="12"/>
          </p:nvPr>
        </p:nvSpPr>
        <p:spPr/>
        <p:txBody>
          <a:bodyPr/>
          <a:p>
            <a:fld id="{FB4F20D1-1024-314E-9D33-07E718F87A7C}" type="slidenum">
              <a:rPr kumimoji="1" lang="zh-CN" altLang="en-US" smtClean="0"/>
            </a:fld>
            <a:endParaRPr kumimoji="1" lang="zh-CN" altLang="en-US"/>
          </a:p>
        </p:txBody>
      </p:sp>
      <p:pic>
        <p:nvPicPr>
          <p:cNvPr id="3" name="Picture 2" descr="Screen Shot 2025-01-21 at 16.31.21"/>
          <p:cNvPicPr>
            <a:picLocks noChangeAspect="1"/>
          </p:cNvPicPr>
          <p:nvPr/>
        </p:nvPicPr>
        <p:blipFill>
          <a:blip r:embed="rId1"/>
          <a:stretch>
            <a:fillRect/>
          </a:stretch>
        </p:blipFill>
        <p:spPr>
          <a:xfrm>
            <a:off x="5522595" y="946150"/>
            <a:ext cx="6129020" cy="5203825"/>
          </a:xfrm>
          <a:prstGeom prst="rect">
            <a:avLst/>
          </a:prstGeom>
        </p:spPr>
      </p:pic>
      <p:sp>
        <p:nvSpPr>
          <p:cNvPr id="12" name="Text Box 11"/>
          <p:cNvSpPr txBox="1"/>
          <p:nvPr/>
        </p:nvSpPr>
        <p:spPr>
          <a:xfrm>
            <a:off x="320675" y="2473325"/>
            <a:ext cx="5663565" cy="1006475"/>
          </a:xfrm>
          <a:prstGeom prst="rect">
            <a:avLst/>
          </a:prstGeom>
          <a:noFill/>
        </p:spPr>
        <p:txBody>
          <a:bodyPr wrap="square" rtlCol="0">
            <a:spAutoFit/>
          </a:bodyPr>
          <a:p>
            <a:pPr marL="800100" lvl="1" indent="-342900" algn="l" fontAlgn="auto">
              <a:lnSpc>
                <a:spcPts val="2380"/>
              </a:lnSpc>
              <a:buFont typeface="Wingdings" panose="05000000000000000000" charset="0"/>
              <a:buChar char=""/>
            </a:pPr>
            <a:r>
              <a:rPr lang="en-US" b="1" dirty="0">
                <a:solidFill>
                  <a:schemeClr val="tx1"/>
                </a:solidFill>
                <a:latin typeface="Times New Roman Bold" panose="02020603050405020304" charset="0"/>
                <a:cs typeface="Times New Roman Bold" panose="02020603050405020304" charset="0"/>
              </a:rPr>
              <a:t>Pre-trained language model-based detectors</a:t>
            </a:r>
            <a:endParaRPr lang="en-US" b="1" dirty="0">
              <a:solidFill>
                <a:schemeClr val="tx1"/>
              </a:solidFill>
              <a:latin typeface="Times New Roman Bold" panose="02020603050405020304" charset="0"/>
              <a:cs typeface="Times New Roman Bold" panose="02020603050405020304" charset="0"/>
            </a:endParaRPr>
          </a:p>
          <a:p>
            <a:pPr marL="1257300" lvl="2" indent="-342900" algn="l" fontAlgn="auto">
              <a:lnSpc>
                <a:spcPts val="2380"/>
              </a:lnSpc>
              <a:buFont typeface="Arial" panose="020B0604020202020204" pitchFamily="34" charset="0"/>
              <a:buChar char="•"/>
            </a:pPr>
            <a:r>
              <a:rPr lang="en-US" dirty="0">
                <a:solidFill>
                  <a:schemeClr val="tx1"/>
                </a:solidFill>
                <a:latin typeface="Times New Roman Regular" panose="02020603050405020304" charset="0"/>
                <a:cs typeface="Times New Roman Regular" panose="02020603050405020304" charset="0"/>
              </a:rPr>
              <a:t>Bert-D</a:t>
            </a:r>
            <a:endParaRPr lang="en-US" dirty="0">
              <a:solidFill>
                <a:schemeClr val="tx1"/>
              </a:solidFill>
              <a:latin typeface="Times New Roman Regular" panose="02020603050405020304" charset="0"/>
              <a:cs typeface="Times New Roman Regular" panose="02020603050405020304" charset="0"/>
            </a:endParaRPr>
          </a:p>
          <a:p>
            <a:pPr marL="1257300" lvl="2" indent="-342900" algn="l" fontAlgn="auto">
              <a:lnSpc>
                <a:spcPts val="2380"/>
              </a:lnSpc>
              <a:buFont typeface="Arial" panose="020B0604020202020204" pitchFamily="34" charset="0"/>
              <a:buChar char="•"/>
            </a:pPr>
            <a:r>
              <a:rPr lang="en-US" dirty="0">
                <a:solidFill>
                  <a:schemeClr val="tx1"/>
                </a:solidFill>
                <a:latin typeface="Times New Roman Regular" panose="02020603050405020304" charset="0"/>
                <a:cs typeface="Times New Roman Regular" panose="02020603050405020304" charset="0"/>
              </a:rPr>
              <a:t>ChineseBert-D</a:t>
            </a:r>
            <a:endParaRPr lang="en-US" dirty="0">
              <a:solidFill>
                <a:schemeClr val="tx1"/>
              </a:solidFill>
              <a:latin typeface="Times New Roman Regular" panose="02020603050405020304" charset="0"/>
              <a:cs typeface="Times New Roman Regular" panose="02020603050405020304" charset="0"/>
            </a:endParaRPr>
          </a:p>
        </p:txBody>
      </p:sp>
      <p:sp>
        <p:nvSpPr>
          <p:cNvPr id="14" name="Text Box 13"/>
          <p:cNvSpPr txBox="1"/>
          <p:nvPr/>
        </p:nvSpPr>
        <p:spPr>
          <a:xfrm>
            <a:off x="320675" y="3607435"/>
            <a:ext cx="4831715" cy="701675"/>
          </a:xfrm>
          <a:prstGeom prst="rect">
            <a:avLst/>
          </a:prstGeom>
          <a:noFill/>
        </p:spPr>
        <p:txBody>
          <a:bodyPr wrap="square" rtlCol="0">
            <a:spAutoFit/>
          </a:bodyPr>
          <a:p>
            <a:pPr marL="800100" lvl="1" indent="-342900" algn="l" fontAlgn="auto">
              <a:lnSpc>
                <a:spcPts val="2380"/>
              </a:lnSpc>
              <a:buFont typeface="Wingdings" panose="05000000000000000000" charset="0"/>
              <a:buChar char=""/>
            </a:pPr>
            <a:r>
              <a:rPr lang="en-US" b="1" dirty="0">
                <a:solidFill>
                  <a:schemeClr val="tx1"/>
                </a:solidFill>
                <a:latin typeface="Times New Roman Bold" panose="02020603050405020304" charset="0"/>
                <a:cs typeface="Times New Roman Bold" panose="02020603050405020304" charset="0"/>
              </a:rPr>
              <a:t>Deep learning-based detectors</a:t>
            </a:r>
            <a:endParaRPr lang="en-US" b="1" dirty="0">
              <a:solidFill>
                <a:schemeClr val="tx1"/>
              </a:solidFill>
              <a:latin typeface="Times New Roman Bold" panose="02020603050405020304" charset="0"/>
              <a:cs typeface="Times New Roman Bold" panose="02020603050405020304" charset="0"/>
            </a:endParaRPr>
          </a:p>
          <a:p>
            <a:pPr marL="1257300" lvl="2" indent="-342900" algn="l" fontAlgn="auto">
              <a:lnSpc>
                <a:spcPts val="2380"/>
              </a:lnSpc>
              <a:buFont typeface="Arial" panose="020B0604020202020204" pitchFamily="34" charset="0"/>
              <a:buChar char="•"/>
            </a:pPr>
            <a:r>
              <a:rPr lang="en-US" dirty="0">
                <a:solidFill>
                  <a:schemeClr val="tx1"/>
                </a:solidFill>
                <a:latin typeface="Times New Roman Regular" panose="02020603050405020304" charset="0"/>
                <a:cs typeface="Times New Roman Regular" panose="02020603050405020304" charset="0"/>
              </a:rPr>
              <a:t>Transformer-D</a:t>
            </a:r>
            <a:endParaRPr lang="en-US" dirty="0">
              <a:solidFill>
                <a:schemeClr val="tx1"/>
              </a:solidFill>
              <a:latin typeface="Times New Roman Regular" panose="02020603050405020304" charset="0"/>
              <a:cs typeface="Times New Roman Regular" panose="02020603050405020304" charset="0"/>
            </a:endParaRPr>
          </a:p>
        </p:txBody>
      </p:sp>
    </p:spTree>
  </p:cSld>
  <p:clrMapOvr>
    <a:masterClrMapping/>
  </p:clrMapOvr>
  <p:transition spd="med"/>
  <p:timing>
    <p:tnLst>
      <p:par>
        <p:cTn id="1" dur="indefinite" restart="never" nodeType="tmRoot"/>
      </p:par>
    </p:tnLst>
    <p:bldLst>
      <p:bldP spid="7" grpId="1"/>
      <p:bldP spid="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New 3D convolutional operator (1/2)"/>
          <p:cNvSpPr txBox="1"/>
          <p:nvPr/>
        </p:nvSpPr>
        <p:spPr>
          <a:xfrm>
            <a:off x="83503" y="116523"/>
            <a:ext cx="9663430" cy="439103"/>
          </a:xfrm>
          <a:prstGeom prst="rect">
            <a:avLst/>
          </a:prstGeom>
          <a:noFill/>
          <a:ln w="12700" cap="flat">
            <a:noFill/>
            <a:miter lim="400000"/>
          </a:ln>
          <a:effectLst/>
        </p:spPr>
        <p:txBody>
          <a:bodyPr wrap="square" lIns="25400" tIns="25400" rIns="25400" bIns="25400" numCol="1" anchor="ctr">
            <a:noAutofit/>
          </a:bodyPr>
          <a:lstStyle/>
          <a:p>
            <a:pPr marL="0" lvl="7" indent="800100" algn="just" defTabSz="412750" hangingPunct="0">
              <a:defRPr sz="4000" b="0" i="1">
                <a:latin typeface="Times New Roman" panose="02020603050405020304"/>
                <a:ea typeface="Times New Roman" panose="02020603050405020304"/>
                <a:cs typeface="Times New Roman" panose="02020603050405020304"/>
                <a:sym typeface="Times New Roman" panose="02020603050405020304"/>
              </a:defRPr>
            </a:pPr>
            <a:r>
              <a:rPr lang="en-US" sz="2400" b="1" kern="0" dirty="0">
                <a:solidFill>
                  <a:srgbClr val="000000"/>
                </a:solidFill>
                <a:latin typeface="Times New Roman Bold Italic" panose="02020603050405020304" charset="0"/>
                <a:cs typeface="Times New Roman Bold Italic" panose="02020603050405020304" charset="0"/>
                <a:sym typeface="Times New Roman" panose="02020603050405020304"/>
              </a:rPr>
              <a:t>4. Research Directions</a:t>
            </a:r>
            <a:endParaRPr lang="en-US" sz="2400" b="1" kern="0" dirty="0">
              <a:solidFill>
                <a:srgbClr val="000000"/>
              </a:solidFill>
              <a:latin typeface="Times New Roman Bold Italic" panose="02020603050405020304" charset="0"/>
              <a:cs typeface="Times New Roman Bold Italic" panose="02020603050405020304" charset="0"/>
              <a:sym typeface="Times New Roman" panose="02020603050405020304"/>
            </a:endParaRPr>
          </a:p>
        </p:txBody>
      </p:sp>
      <p:cxnSp>
        <p:nvCxnSpPr>
          <p:cNvPr id="2" name="直接连接符 1"/>
          <p:cNvCxnSpPr/>
          <p:nvPr/>
        </p:nvCxnSpPr>
        <p:spPr>
          <a:xfrm>
            <a:off x="407353" y="584518"/>
            <a:ext cx="11125200" cy="318"/>
          </a:xfrm>
          <a:prstGeom prst="line">
            <a:avLst/>
          </a:prstGeom>
          <a:noFill/>
          <a:ln w="25400" cap="flat">
            <a:solidFill>
              <a:srgbClr val="000000"/>
            </a:solidFill>
            <a:prstDash val="solid"/>
            <a:miter lim="400000"/>
          </a:ln>
        </p:spPr>
        <p:style>
          <a:lnRef idx="0">
            <a:srgbClr val="FFFFFF"/>
          </a:lnRef>
          <a:fillRef idx="0">
            <a:srgbClr val="FFFFFF"/>
          </a:fillRef>
          <a:effectRef idx="0">
            <a:srgbClr val="FFFFFF"/>
          </a:effectRef>
          <a:fontRef idx="none"/>
        </p:style>
      </p:cxnSp>
      <p:sp>
        <p:nvSpPr>
          <p:cNvPr id="5" name="Title 4"/>
          <p:cNvSpPr>
            <a:spLocks noGrp="1"/>
          </p:cNvSpPr>
          <p:nvPr>
            <p:ph type="title"/>
          </p:nvPr>
        </p:nvSpPr>
        <p:spPr>
          <a:xfrm>
            <a:off x="889000" y="1149350"/>
            <a:ext cx="10414000" cy="400050"/>
          </a:xfrm>
        </p:spPr>
        <p:txBody>
          <a:bodyPr>
            <a:normAutofit fontScale="90000"/>
          </a:bodyPr>
          <a:p>
            <a:r>
              <a:rPr kumimoji="1" lang="zh-CN" altLang="en-US" b="1" dirty="0">
                <a:solidFill>
                  <a:srgbClr val="FFFFFF"/>
                </a:solidFill>
                <a:uFillTx/>
                <a:latin typeface="Times" panose="00000500000000020000" pitchFamily="2" charset="0"/>
                <a:cs typeface="Arial Bold" panose="020B0604020202020204" charset="0"/>
                <a:sym typeface="+mn-ea"/>
              </a:rPr>
              <a:t>Sys</a:t>
            </a:r>
            <a:r>
              <a:rPr lang="en-US" b="1" dirty="0">
                <a:latin typeface="Times" panose="00000500000000020000" pitchFamily="2" charset="0"/>
                <a:cs typeface="Arial Bold" panose="020B0604020202020204" charset="0"/>
              </a:rPr>
              <a:t> </a:t>
            </a:r>
            <a:endParaRPr lang="en-US" b="1" dirty="0">
              <a:latin typeface="Times" panose="00000500000000020000" pitchFamily="2" charset="0"/>
              <a:cs typeface="Arial Bold" panose="020B0604020202020204" charset="0"/>
            </a:endParaRPr>
          </a:p>
        </p:txBody>
      </p:sp>
      <p:sp>
        <p:nvSpPr>
          <p:cNvPr id="6" name="Slide Number Placeholder 5"/>
          <p:cNvSpPr>
            <a:spLocks noGrp="1"/>
          </p:cNvSpPr>
          <p:nvPr>
            <p:ph type="sldNum" sz="quarter" idx="12"/>
          </p:nvPr>
        </p:nvSpPr>
        <p:spPr/>
        <p:txBody>
          <a:bodyPr/>
          <a:p>
            <a:fld id="{FB4F20D1-1024-314E-9D33-07E718F87A7C}" type="slidenum">
              <a:rPr kumimoji="1" lang="zh-CN" altLang="en-US" smtClean="0"/>
            </a:fld>
            <a:endParaRPr kumimoji="1" lang="zh-CN" altLang="en-US"/>
          </a:p>
        </p:txBody>
      </p:sp>
      <p:pic>
        <p:nvPicPr>
          <p:cNvPr id="8" name="Picture 7" descr="Screen Shot 2025-01-21 at 16.32.37"/>
          <p:cNvPicPr>
            <a:picLocks noChangeAspect="1"/>
          </p:cNvPicPr>
          <p:nvPr/>
        </p:nvPicPr>
        <p:blipFill>
          <a:blip r:embed="rId1"/>
          <a:stretch>
            <a:fillRect/>
          </a:stretch>
        </p:blipFill>
        <p:spPr>
          <a:xfrm>
            <a:off x="6372225" y="2266950"/>
            <a:ext cx="5126990" cy="1568450"/>
          </a:xfrm>
          <a:prstGeom prst="rect">
            <a:avLst/>
          </a:prstGeom>
        </p:spPr>
      </p:pic>
      <p:pic>
        <p:nvPicPr>
          <p:cNvPr id="9" name="Picture 8" descr="Screen Shot 2025-01-21 at 16.32.55"/>
          <p:cNvPicPr>
            <a:picLocks noChangeAspect="1"/>
          </p:cNvPicPr>
          <p:nvPr/>
        </p:nvPicPr>
        <p:blipFill>
          <a:blip r:embed="rId2"/>
          <a:stretch>
            <a:fillRect/>
          </a:stretch>
        </p:blipFill>
        <p:spPr>
          <a:xfrm>
            <a:off x="1327150" y="5115560"/>
            <a:ext cx="9286875" cy="793750"/>
          </a:xfrm>
          <a:prstGeom prst="rect">
            <a:avLst/>
          </a:prstGeom>
        </p:spPr>
      </p:pic>
      <p:pic>
        <p:nvPicPr>
          <p:cNvPr id="11" name="Picture 10" descr="Screen Shot 2025-01-21 at 16.33.21"/>
          <p:cNvPicPr>
            <a:picLocks noChangeAspect="1"/>
          </p:cNvPicPr>
          <p:nvPr/>
        </p:nvPicPr>
        <p:blipFill>
          <a:blip r:embed="rId3"/>
          <a:stretch>
            <a:fillRect/>
          </a:stretch>
        </p:blipFill>
        <p:spPr>
          <a:xfrm>
            <a:off x="528320" y="2280920"/>
            <a:ext cx="5451475" cy="1733550"/>
          </a:xfrm>
          <a:prstGeom prst="rect">
            <a:avLst/>
          </a:prstGeom>
        </p:spPr>
      </p:pic>
      <p:sp>
        <p:nvSpPr>
          <p:cNvPr id="12" name="Text Box 11"/>
          <p:cNvSpPr txBox="1"/>
          <p:nvPr/>
        </p:nvSpPr>
        <p:spPr>
          <a:xfrm>
            <a:off x="5955665" y="1008380"/>
            <a:ext cx="3666490" cy="4089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342900" marR="0" indent="-342900" algn="ctr" defTabSz="825500" rtl="0" fontAlgn="auto" latinLnBrk="0" hangingPunct="0">
              <a:lnSpc>
                <a:spcPct val="100000"/>
              </a:lnSpc>
              <a:spcBef>
                <a:spcPts val="0"/>
              </a:spcBef>
              <a:spcAft>
                <a:spcPts val="0"/>
              </a:spcAft>
              <a:buClrTx/>
              <a:buSzTx/>
              <a:buFont typeface="Wingdings" panose="05000000000000000000" charset="0"/>
              <a:buChar char=""/>
            </a:pPr>
            <a:r>
              <a:rPr kumimoji="0" lang="en-US" sz="2000" b="1" i="0" u="none" strike="noStrike" cap="none" spc="0" normalizeH="0" baseline="0" dirty="0">
                <a:ln>
                  <a:noFill/>
                </a:ln>
                <a:solidFill>
                  <a:schemeClr val="accent1">
                    <a:lumMod val="50000"/>
                  </a:schemeClr>
                </a:solidFill>
                <a:effectLst/>
                <a:uFillTx/>
                <a:latin typeface="Times New Roman Bold" panose="02020603050405020304" charset="0"/>
                <a:ea typeface="Helvetica Neue" panose="02000503000000020004"/>
                <a:cs typeface="Times New Roman Bold" panose="02020603050405020304" charset="0"/>
                <a:sym typeface="Helvetica Neue" panose="02000503000000020004"/>
              </a:rPr>
              <a:t>Attacks on Detectors</a:t>
            </a:r>
            <a:endParaRPr kumimoji="0" lang="en-US" sz="2000" b="1" i="0" u="none" strike="noStrike" cap="none" spc="0" normalizeH="0" baseline="0" dirty="0">
              <a:ln>
                <a:noFill/>
              </a:ln>
              <a:solidFill>
                <a:schemeClr val="accent1">
                  <a:lumMod val="50000"/>
                </a:schemeClr>
              </a:solidFill>
              <a:effectLst/>
              <a:uFillTx/>
              <a:latin typeface="Times New Roman Bold" panose="02020603050405020304" charset="0"/>
              <a:ea typeface="Helvetica Neue" panose="02000503000000020004"/>
              <a:cs typeface="Times New Roman Bold" panose="02020603050405020304" charset="0"/>
              <a:sym typeface="Helvetica Neue" panose="02000503000000020004"/>
            </a:endParaRPr>
          </a:p>
        </p:txBody>
      </p:sp>
      <p:sp>
        <p:nvSpPr>
          <p:cNvPr id="13" name="Text Box 12"/>
          <p:cNvSpPr txBox="1"/>
          <p:nvPr/>
        </p:nvSpPr>
        <p:spPr>
          <a:xfrm>
            <a:off x="889000" y="4253230"/>
            <a:ext cx="2540000" cy="4216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342900" marR="0" indent="-342900" algn="ctr" defTabSz="825500" rtl="0" fontAlgn="auto" hangingPunct="0">
              <a:lnSpc>
                <a:spcPts val="2500"/>
              </a:lnSpc>
              <a:spcBef>
                <a:spcPts val="0"/>
              </a:spcBef>
              <a:spcAft>
                <a:spcPts val="0"/>
              </a:spcAft>
              <a:buClrTx/>
              <a:buSzTx/>
              <a:buFont typeface="Wingdings" panose="05000000000000000000" charset="0"/>
              <a:buChar char=""/>
            </a:pPr>
            <a:r>
              <a:rPr kumimoji="0" lang="en-US" sz="2000" b="1" i="0" u="none" strike="noStrike" cap="none" spc="0" normalizeH="0" baseline="0" dirty="0">
                <a:ln>
                  <a:noFill/>
                </a:ln>
                <a:solidFill>
                  <a:schemeClr val="accent1">
                    <a:lumMod val="50000"/>
                  </a:schemeClr>
                </a:solidFill>
                <a:effectLst/>
                <a:uFillTx/>
                <a:latin typeface="Times New Roman Bold" panose="02020603050405020304" charset="0"/>
                <a:ea typeface="Helvetica Neue" panose="02000503000000020004"/>
                <a:cs typeface="Times New Roman Bold" panose="02020603050405020304" charset="0"/>
                <a:sym typeface="Helvetica Neue" panose="02000503000000020004"/>
              </a:rPr>
              <a:t>Efficient Detection</a:t>
            </a:r>
            <a:endParaRPr kumimoji="0" lang="en-US" sz="2000" b="1" i="0" u="none" strike="noStrike" cap="none" spc="0" normalizeH="0" baseline="0" dirty="0">
              <a:ln>
                <a:noFill/>
              </a:ln>
              <a:solidFill>
                <a:schemeClr val="accent1">
                  <a:lumMod val="50000"/>
                </a:schemeClr>
              </a:solidFill>
              <a:effectLst/>
              <a:uFillTx/>
              <a:latin typeface="Times New Roman Bold" panose="02020603050405020304" charset="0"/>
              <a:ea typeface="Helvetica Neue" panose="02000503000000020004"/>
              <a:cs typeface="Times New Roman Bold" panose="02020603050405020304" charset="0"/>
              <a:sym typeface="Helvetica Neue" panose="02000503000000020004"/>
            </a:endParaRPr>
          </a:p>
        </p:txBody>
      </p:sp>
      <p:sp>
        <p:nvSpPr>
          <p:cNvPr id="14" name="Text Box 13"/>
          <p:cNvSpPr txBox="1"/>
          <p:nvPr/>
        </p:nvSpPr>
        <p:spPr>
          <a:xfrm>
            <a:off x="418465" y="1008380"/>
            <a:ext cx="2540000" cy="4089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342900" marR="0" indent="-342900" algn="ctr" defTabSz="825500" rtl="0" fontAlgn="auto" latinLnBrk="0" hangingPunct="0">
              <a:lnSpc>
                <a:spcPct val="100000"/>
              </a:lnSpc>
              <a:spcBef>
                <a:spcPts val="0"/>
              </a:spcBef>
              <a:spcAft>
                <a:spcPts val="0"/>
              </a:spcAft>
              <a:buClrTx/>
              <a:buSzTx/>
              <a:buFont typeface="Wingdings" panose="05000000000000000000" charset="0"/>
              <a:buChar char=""/>
            </a:pPr>
            <a:r>
              <a:rPr kumimoji="0" lang="en-US" sz="2000" b="1" i="0" u="none" strike="noStrike" cap="none" spc="0" normalizeH="0" baseline="0" dirty="0">
                <a:ln>
                  <a:noFill/>
                </a:ln>
                <a:solidFill>
                  <a:schemeClr val="accent1">
                    <a:lumMod val="50000"/>
                  </a:schemeClr>
                </a:solidFill>
                <a:effectLst/>
                <a:uFillTx/>
                <a:latin typeface="Times New Roman Bold" panose="02020603050405020304" charset="0"/>
                <a:ea typeface="Helvetica Neue" panose="02000503000000020004"/>
                <a:cs typeface="Times New Roman Bold" panose="02020603050405020304" charset="0"/>
                <a:sym typeface="Helvetica Neue" panose="02000503000000020004"/>
              </a:rPr>
              <a:t>Robust Detection</a:t>
            </a:r>
            <a:endParaRPr kumimoji="0" lang="en-US" sz="2000" b="1" i="0" u="none" strike="noStrike" cap="none" spc="0" normalizeH="0" baseline="0" dirty="0">
              <a:ln>
                <a:noFill/>
              </a:ln>
              <a:solidFill>
                <a:schemeClr val="accent1">
                  <a:lumMod val="50000"/>
                </a:schemeClr>
              </a:solidFill>
              <a:effectLst/>
              <a:uFillTx/>
              <a:latin typeface="Times New Roman Bold" panose="02020603050405020304" charset="0"/>
              <a:ea typeface="Helvetica Neue" panose="02000503000000020004"/>
              <a:cs typeface="Times New Roman Bold" panose="02020603050405020304" charset="0"/>
              <a:sym typeface="Helvetica Neue" panose="02000503000000020004"/>
            </a:endParaRPr>
          </a:p>
        </p:txBody>
      </p:sp>
      <p:sp>
        <p:nvSpPr>
          <p:cNvPr id="15" name="Text Box 14"/>
          <p:cNvSpPr txBox="1"/>
          <p:nvPr/>
        </p:nvSpPr>
        <p:spPr>
          <a:xfrm>
            <a:off x="6668770" y="1417320"/>
            <a:ext cx="4634230" cy="6553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285750" marR="0" indent="-285750" algn="just" defTabSz="825500" rtl="0" fontAlgn="auto" latinLnBrk="0" hangingPunct="0">
              <a:lnSpc>
                <a:spcPct val="100000"/>
              </a:lnSpc>
              <a:spcBef>
                <a:spcPts val="0"/>
              </a:spcBef>
              <a:spcAft>
                <a:spcPts val="0"/>
              </a:spcAft>
              <a:buClrTx/>
              <a:buSzTx/>
              <a:buFont typeface="Arial" panose="020B0604020202020204" pitchFamily="34" charset="0"/>
              <a:buChar char="•"/>
            </a:pPr>
            <a:r>
              <a:rPr kumimoji="1" lang="zh-CN" altLang="en-US" dirty="0">
                <a:latin typeface="Times New Roman Regular" panose="02020603050405020304" charset="0"/>
                <a:cs typeface="Times New Roman Regular" panose="02020603050405020304" charset="0"/>
                <a:sym typeface="+mn-ea"/>
              </a:rPr>
              <a:t>LLM-based detectors demonstrate limitations in countering carefully designed</a:t>
            </a:r>
            <a:r>
              <a:rPr kumimoji="1" lang="en-US" altLang="zh-CN" dirty="0">
                <a:latin typeface="Times New Roman Regular" panose="02020603050405020304" charset="0"/>
                <a:cs typeface="Times New Roman Regular" panose="02020603050405020304" charset="0"/>
                <a:sym typeface="+mn-ea"/>
              </a:rPr>
              <a:t> </a:t>
            </a:r>
            <a:r>
              <a:rPr kumimoji="1" lang="zh-CN" altLang="en-US" dirty="0">
                <a:latin typeface="Times New Roman Regular" panose="02020603050405020304" charset="0"/>
                <a:cs typeface="Times New Roman Regular" panose="02020603050405020304" charset="0"/>
                <a:sym typeface="+mn-ea"/>
              </a:rPr>
              <a:t>deceptions</a:t>
            </a:r>
            <a:r>
              <a:rPr kumimoji="1" lang="en-US" altLang="zh-CN" dirty="0">
                <a:latin typeface="Times New Roman Regular" panose="02020603050405020304" charset="0"/>
                <a:cs typeface="Times New Roman Regular" panose="02020603050405020304" charset="0"/>
                <a:sym typeface="+mn-ea"/>
              </a:rPr>
              <a:t>.</a:t>
            </a:r>
            <a:endParaRPr kumimoji="1" lang="en-US" altLang="zh-CN" i="0" u="none" strike="noStrike" cap="none" spc="0" normalizeH="0" baseline="0" dirty="0">
              <a:ln>
                <a:noFill/>
              </a:ln>
              <a:solidFill>
                <a:srgbClr val="000000"/>
              </a:solidFill>
              <a:effectLst/>
              <a:uFillTx/>
              <a:latin typeface="Times New Roman Regular" panose="02020603050405020304" charset="0"/>
              <a:ea typeface="Helvetica Neue" panose="02000503000000020004"/>
              <a:cs typeface="Times New Roman Regular" panose="02020603050405020304" charset="0"/>
              <a:sym typeface="+mn-ea"/>
            </a:endParaRPr>
          </a:p>
        </p:txBody>
      </p:sp>
      <p:sp>
        <p:nvSpPr>
          <p:cNvPr id="16" name="Text Box 15"/>
          <p:cNvSpPr txBox="1"/>
          <p:nvPr/>
        </p:nvSpPr>
        <p:spPr>
          <a:xfrm>
            <a:off x="657225" y="1417320"/>
            <a:ext cx="5305425" cy="6553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285750" marR="0" indent="-285750" algn="just" defTabSz="825500" rtl="0" fontAlgn="auto" latinLnBrk="0" hangingPunct="0">
              <a:lnSpc>
                <a:spcPct val="100000"/>
              </a:lnSpc>
              <a:spcBef>
                <a:spcPts val="0"/>
              </a:spcBef>
              <a:spcAft>
                <a:spcPts val="0"/>
              </a:spcAft>
              <a:buClrTx/>
              <a:buSzTx/>
              <a:buFont typeface="Arial" panose="020B0604020202020204" pitchFamily="34" charset="0"/>
              <a:buChar char="•"/>
            </a:pPr>
            <a:r>
              <a:rPr kumimoji="1" lang="en-US" altLang="zh-CN" i="0" u="none" strike="noStrike" cap="none" spc="0" normalizeH="0" baseline="0" dirty="0">
                <a:ln>
                  <a:noFill/>
                </a:ln>
                <a:solidFill>
                  <a:srgbClr val="000000"/>
                </a:solidFill>
                <a:effectLst/>
                <a:uFillTx/>
                <a:latin typeface="Times New Roman Regular" panose="02020603050405020304" charset="0"/>
                <a:ea typeface="Helvetica Neue" panose="02000503000000020004"/>
                <a:cs typeface="Times New Roman Regular" panose="02020603050405020304" charset="0"/>
                <a:sym typeface="+mn-ea"/>
              </a:rPr>
              <a:t> Detectors need further improvement to consistently achieve high recall and precision rates.</a:t>
            </a:r>
            <a:endParaRPr kumimoji="1" lang="en-US" altLang="zh-CN" i="0" u="none" strike="noStrike" cap="none" spc="0" normalizeH="0" baseline="0" dirty="0">
              <a:ln>
                <a:noFill/>
              </a:ln>
              <a:solidFill>
                <a:srgbClr val="000000"/>
              </a:solidFill>
              <a:effectLst/>
              <a:uFillTx/>
              <a:latin typeface="Times New Roman Regular" panose="02020603050405020304" charset="0"/>
              <a:ea typeface="Helvetica Neue" panose="02000503000000020004"/>
              <a:cs typeface="Times New Roman Regular" panose="02020603050405020304" charset="0"/>
              <a:sym typeface="+mn-ea"/>
            </a:endParaRPr>
          </a:p>
        </p:txBody>
      </p:sp>
      <p:sp>
        <p:nvSpPr>
          <p:cNvPr id="17" name="Text Box 16"/>
          <p:cNvSpPr txBox="1"/>
          <p:nvPr/>
        </p:nvSpPr>
        <p:spPr>
          <a:xfrm>
            <a:off x="1245870" y="4705985"/>
            <a:ext cx="10603865" cy="3784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a:spAutoFit/>
          </a:bodyPr>
          <a:p>
            <a:pPr marL="285750" marR="0" indent="-285750" algn="just" defTabSz="825500" rtl="0" fontAlgn="auto" latinLnBrk="0" hangingPunct="0">
              <a:lnSpc>
                <a:spcPct val="100000"/>
              </a:lnSpc>
              <a:spcBef>
                <a:spcPts val="0"/>
              </a:spcBef>
              <a:spcAft>
                <a:spcPts val="0"/>
              </a:spcAft>
              <a:buClrTx/>
              <a:buSzTx/>
              <a:buFont typeface="Arial" panose="020B0604020202020204" pitchFamily="34" charset="0"/>
              <a:buChar char="•"/>
            </a:pPr>
            <a:r>
              <a:rPr kumimoji="1" lang="en-US" altLang="zh-CN" i="0" u="none" strike="noStrike" cap="none" spc="0" normalizeH="0" baseline="0" dirty="0">
                <a:ln>
                  <a:noFill/>
                </a:ln>
                <a:solidFill>
                  <a:srgbClr val="000000"/>
                </a:solidFill>
                <a:effectLst/>
                <a:uFillTx/>
                <a:latin typeface="Times New Roman Regular" panose="02020603050405020304" charset="0"/>
                <a:ea typeface="Helvetica Neue" panose="02000503000000020004"/>
                <a:cs typeface="Times New Roman Regular" panose="02020603050405020304" charset="0"/>
                <a:sym typeface="+mn-ea"/>
              </a:rPr>
              <a:t>Billion-parameter detectors pose challenges for practical implementation in industry applications.</a:t>
            </a:r>
            <a:endParaRPr kumimoji="1" lang="en-US" altLang="zh-CN" i="0" u="none" strike="noStrike" cap="none" spc="0" normalizeH="0" baseline="0" dirty="0">
              <a:ln>
                <a:noFill/>
              </a:ln>
              <a:solidFill>
                <a:srgbClr val="000000"/>
              </a:solidFill>
              <a:effectLst/>
              <a:uFillTx/>
              <a:latin typeface="Times New Roman Regular" panose="02020603050405020304" charset="0"/>
              <a:ea typeface="Helvetica Neue" panose="02000503000000020004"/>
              <a:cs typeface="Times New Roman Regular" panose="02020603050405020304" charset="0"/>
              <a:sym typeface="+mn-ea"/>
            </a:endParaRP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 For image classification, we have ImageNet-1000 dataset, and develop different powerful DCNNs"/>
          <p:cNvSpPr txBox="1"/>
          <p:nvPr/>
        </p:nvSpPr>
        <p:spPr>
          <a:xfrm>
            <a:off x="1523683" y="2125921"/>
            <a:ext cx="11068685" cy="2605842"/>
          </a:xfrm>
          <a:prstGeom prst="rect">
            <a:avLst/>
          </a:prstGeom>
          <a:ln w="12700">
            <a:miter lim="400000"/>
          </a:ln>
        </p:spPr>
        <p:txBody>
          <a:bodyPr wrap="square" lIns="25400" tIns="25400" rIns="25400" bIns="25400" anchor="ctr">
            <a:spAutoFit/>
          </a:bodyPr>
          <a:lstStyle>
            <a:lvl1pPr algn="l">
              <a:defRPr sz="3800" b="0">
                <a:latin typeface="Times New Roman" panose="02020603050405020304"/>
                <a:ea typeface="Times New Roman" panose="02020603050405020304"/>
                <a:cs typeface="Times New Roman" panose="02020603050405020304"/>
                <a:sym typeface="Times New Roman" panose="02020603050405020304"/>
              </a:defRPr>
            </a:lvl1pPr>
          </a:lstStyle>
          <a:p>
            <a:r>
              <a:rPr lang="en-US" sz="8300" b="1" i="1">
                <a:solidFill>
                  <a:schemeClr val="accent3">
                    <a:lumMod val="75000"/>
                  </a:schemeClr>
                </a:solidFill>
                <a:latin typeface="Harlow Solid Italic" panose="04030604020F02020D02" charset="0"/>
                <a:cs typeface="Harlow Solid Italic" panose="04030604020F02020D02" charset="0"/>
              </a:rPr>
              <a:t>Thank </a:t>
            </a:r>
            <a:r>
              <a:rPr lang="en-US" sz="8300" b="1" i="1">
                <a:solidFill>
                  <a:schemeClr val="accent1">
                    <a:lumMod val="60000"/>
                    <a:lumOff val="40000"/>
                  </a:schemeClr>
                </a:solidFill>
                <a:latin typeface="Harlow Solid Italic" panose="04030604020F02020D02" charset="0"/>
                <a:cs typeface="Harlow Solid Italic" panose="04030604020F02020D02" charset="0"/>
              </a:rPr>
              <a:t>you</a:t>
            </a:r>
            <a:endParaRPr lang="en-US" sz="8300" b="1" i="1">
              <a:solidFill>
                <a:schemeClr val="accent1">
                  <a:lumMod val="60000"/>
                  <a:lumOff val="40000"/>
                </a:schemeClr>
              </a:solidFill>
              <a:latin typeface="Harlow Solid Italic" panose="04030604020F02020D02" charset="0"/>
              <a:cs typeface="Harlow Solid Italic" panose="04030604020F02020D02" charset="0"/>
            </a:endParaRPr>
          </a:p>
          <a:p>
            <a:r>
              <a:rPr lang="en-US" sz="8300" b="1" i="1">
                <a:solidFill>
                  <a:srgbClr val="FFC000"/>
                </a:solidFill>
                <a:latin typeface="Harlow Solid Italic" panose="04030604020F02020D02" charset="0"/>
                <a:cs typeface="Harlow Solid Italic" panose="04030604020F02020D02" charset="0"/>
              </a:rPr>
              <a:t>Q &amp; A</a:t>
            </a:r>
            <a:endParaRPr lang="en-US" sz="8300" b="1" i="1">
              <a:solidFill>
                <a:srgbClr val="FFC000"/>
              </a:solidFill>
              <a:latin typeface="Harlow Solid Italic" panose="04030604020F02020D02" charset="0"/>
              <a:cs typeface="Harlow Solid Italic" panose="04030604020F02020D02" charset="0"/>
            </a:endParaRPr>
          </a:p>
        </p:txBody>
      </p:sp>
      <p:sp>
        <p:nvSpPr>
          <p:cNvPr id="2" name="Slide Number Placeholder 1"/>
          <p:cNvSpPr>
            <a:spLocks noGrp="1"/>
          </p:cNvSpPr>
          <p:nvPr>
            <p:ph type="sldNum" sz="quarter" idx="12"/>
          </p:nvPr>
        </p:nvSpPr>
        <p:spPr/>
        <p:txBody>
          <a:bodyPr/>
          <a:p>
            <a:fld id="{FB4F20D1-1024-314E-9D33-07E718F87A7C}" type="slidenum">
              <a:rPr kumimoji="1" lang="zh-CN" altLang="en-US" smtClean="0"/>
            </a:fld>
            <a:endParaRPr kumimoji="1" lang="zh-CN" altLang="en-US"/>
          </a:p>
        </p:txBody>
      </p:sp>
    </p:spTree>
  </p:cSld>
  <p:clrMapOvr>
    <a:masterClrMapping/>
  </p:clrMapOvr>
  <p:transition spd="med"/>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non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2000" i="0" u="none" strike="noStrike" cap="none" spc="0" normalizeH="0" baseline="0" dirty="0">
            <a:ln>
              <a:noFill/>
            </a:ln>
            <a:solidFill>
              <a:srgbClr val="000000"/>
            </a:solidFill>
            <a:effectLst/>
            <a:uFillTx/>
            <a:latin typeface="Times New Roman" panose="02020603050405020304" pitchFamily="18" charset="0"/>
            <a:ea typeface="Helvetica Neue" panose="02000503000000020004"/>
            <a:cs typeface="Times New Roman" panose="02020603050405020304" pitchFamily="18" charset="0"/>
            <a:sym typeface="Helvetica Neue" panose="02000503000000020004"/>
          </a:defRPr>
        </a:def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1839</Words>
  <Application>WPS Writer</Application>
  <PresentationFormat>宽屏</PresentationFormat>
  <Paragraphs>102</Paragraphs>
  <Slides>7</Slides>
  <Notes>11</Notes>
  <HiddenSlides>0</HiddenSlides>
  <MMClips>0</MMClips>
  <ScaleCrop>false</ScaleCrop>
  <HeadingPairs>
    <vt:vector size="6" baseType="variant">
      <vt:variant>
        <vt:lpstr>已用的字体</vt:lpstr>
      </vt:variant>
      <vt:variant>
        <vt:i4>29</vt:i4>
      </vt:variant>
      <vt:variant>
        <vt:lpstr>主题</vt:lpstr>
      </vt:variant>
      <vt:variant>
        <vt:i4>2</vt:i4>
      </vt:variant>
      <vt:variant>
        <vt:lpstr>幻灯片标题</vt:lpstr>
      </vt:variant>
      <vt:variant>
        <vt:i4>7</vt:i4>
      </vt:variant>
    </vt:vector>
  </HeadingPairs>
  <TitlesOfParts>
    <vt:vector size="38" baseType="lpstr">
      <vt:lpstr>Arial</vt:lpstr>
      <vt:lpstr>SimSun</vt:lpstr>
      <vt:lpstr>Wingdings</vt:lpstr>
      <vt:lpstr>Helvetica Neue Medium</vt:lpstr>
      <vt:lpstr>Times New Roman</vt:lpstr>
      <vt:lpstr>Helvetica Neue</vt:lpstr>
      <vt:lpstr>Helvetica Neue Light</vt:lpstr>
      <vt:lpstr>Times New Roman</vt:lpstr>
      <vt:lpstr>Arial Bold</vt:lpstr>
      <vt:lpstr>Times New Roman Bold</vt:lpstr>
      <vt:lpstr>Times New Roman Italic</vt:lpstr>
      <vt:lpstr>Times New Roman Bold Italic</vt:lpstr>
      <vt:lpstr>Times Bold</vt:lpstr>
      <vt:lpstr>Times Regular</vt:lpstr>
      <vt:lpstr>Wingdings</vt:lpstr>
      <vt:lpstr>Times</vt:lpstr>
      <vt:lpstr>Times New Roman Regular</vt:lpstr>
      <vt:lpstr>Helvetica Neue</vt:lpstr>
      <vt:lpstr>.AppleSystemUIFont Regular</vt:lpstr>
      <vt:lpstr>苹方-简</vt:lpstr>
      <vt:lpstr>Harlow Solid Italic</vt:lpstr>
      <vt:lpstr>等线</vt:lpstr>
      <vt:lpstr>Microsoft YaHei</vt:lpstr>
      <vt:lpstr>汉仪旗黑</vt:lpstr>
      <vt:lpstr>等线 Light</vt:lpstr>
      <vt:lpstr>Calibri</vt:lpstr>
      <vt:lpstr>宋体-简</vt:lpstr>
      <vt:lpstr>Arial Unicode MS</vt:lpstr>
      <vt:lpstr>SimSun</vt:lpstr>
      <vt:lpstr>Office 主题​​</vt:lpstr>
      <vt:lpstr>White</vt:lpstr>
      <vt:lpstr>CHIFRAUD: A Long-term Web Text Dataset  for Chinese Fraud Detection </vt:lpstr>
      <vt:lpstr>PowerPoint 演示文稿</vt:lpstr>
      <vt:lpstr>Bias of Data-driven RecSys </vt:lpstr>
      <vt:lpstr>PowerPoint 演示文稿</vt:lpstr>
      <vt:lpstr>Sys </vt:lpstr>
      <vt:lpstr>Sys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Selective Dependency Aggregation for Action Classification</dc:title>
  <dc:creator>tanyi</dc:creator>
  <cp:lastModifiedBy>tangxueming</cp:lastModifiedBy>
  <cp:revision>764</cp:revision>
  <dcterms:created xsi:type="dcterms:W3CDTF">2025-01-23T03:14:36Z</dcterms:created>
  <dcterms:modified xsi:type="dcterms:W3CDTF">2025-01-23T03:14:36Z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1033-4.6.0.7728</vt:lpwstr>
  </property>
</Properties>
</file>