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57F778F-646F-4FDF-9620-37B187EA02AD}">
  <a:tblStyle styleId="{F57F778F-646F-4FDF-9620-37B187EA0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7e43a9927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7e43a9927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7e43a99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7e43a99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7e43a99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7e43a99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7e43a992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7e43a992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7e43a992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27e43a992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7e43a992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7e43a992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7e43a99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7e43a99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7e43a99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7e43a99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7e43a99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7e43a99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ssharoff/E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48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BERT-based Classical Arabic Poetry Authorship Attribution</a:t>
            </a:r>
            <a:endParaRPr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82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1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Lama Alqurashi, Janet Watson, Jacob Blakesley, Serge Sharoff</a:t>
            </a:r>
            <a:endParaRPr sz="21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0"/>
            <a:ext cx="9143999" cy="726725"/>
            <a:chOff x="0" y="0"/>
            <a:chExt cx="9143999" cy="726725"/>
          </a:xfrm>
        </p:grpSpPr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b="29044" l="7289" r="8343" t="27850"/>
            <a:stretch/>
          </p:blipFill>
          <p:spPr>
            <a:xfrm>
              <a:off x="0" y="0"/>
              <a:ext cx="2108150" cy="726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22725" y="0"/>
              <a:ext cx="3621274" cy="7267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5852" y="0"/>
            <a:ext cx="2767922" cy="72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3500"/>
              <a:t>Thank you ALL!</a:t>
            </a:r>
            <a:endParaRPr sz="3500"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Method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2808" l="2191" r="71902" t="2619"/>
          <a:stretch/>
        </p:blipFill>
        <p:spPr>
          <a:xfrm>
            <a:off x="1060650" y="1189000"/>
            <a:ext cx="1877550" cy="35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2714" l="27816" r="45641" t="2714"/>
          <a:stretch/>
        </p:blipFill>
        <p:spPr>
          <a:xfrm>
            <a:off x="2938200" y="1189000"/>
            <a:ext cx="1923650" cy="35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2714" l="54174" r="9284" t="2714"/>
          <a:stretch/>
        </p:blipFill>
        <p:spPr>
          <a:xfrm>
            <a:off x="4861850" y="1189000"/>
            <a:ext cx="2648350" cy="353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2714" l="91081" r="1283" t="2714"/>
          <a:stretch/>
        </p:blipFill>
        <p:spPr>
          <a:xfrm>
            <a:off x="7510200" y="1189000"/>
            <a:ext cx="553375" cy="35311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Our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3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4332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scraping of </a:t>
            </a:r>
            <a:r>
              <a:rPr b="1" lang="ar" sz="4332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AlDiwan</a:t>
            </a:r>
            <a:r>
              <a:rPr lang="ar" sz="4332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website.</a:t>
            </a:r>
            <a:endParaRPr sz="4332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2305775" y="200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2266225"/>
                <a:gridCol w="2266225"/>
              </a:tblGrid>
              <a:tr h="52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 number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Poets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784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Poems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77,850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7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Words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800">
                          <a:solidFill>
                            <a:schemeClr val="accent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6,609,495</a:t>
                      </a:r>
                      <a:endParaRPr sz="1800">
                        <a:solidFill>
                          <a:schemeClr val="accent2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lnL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Topic Modeling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928475"/>
            <a:ext cx="8520600" cy="16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a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applied Embedded Topic Modeling (ETM) to label each poem with its topic contributions, further enhancing the </a:t>
            </a:r>
            <a:r>
              <a:rPr lang="a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dataset’s</a:t>
            </a:r>
            <a:r>
              <a:rPr lang="ar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value. </a:t>
            </a:r>
            <a:r>
              <a:rPr b="1" lang="ar" sz="204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ar" sz="204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(Dieng et al., 2020)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2094950"/>
            <a:ext cx="8520600" cy="21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4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ar" sz="2000" u="sng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https://github.com/ssharoff/ETM</a:t>
            </a:r>
            <a:endParaRPr sz="8108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Authorship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39300"/>
            <a:ext cx="8520600" cy="16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ar" sz="100">
                <a:solidFill>
                  <a:schemeClr val="dk1"/>
                </a:solidFill>
              </a:rPr>
              <a:t>		 	 	 	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r>
              <a:rPr lang="ar" sz="100">
                <a:solidFill>
                  <a:schemeClr val="dk1"/>
                </a:solidFill>
              </a:rPr>
              <a:t>			</a:t>
            </a:r>
            <a:endParaRPr sz="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ar" sz="21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ar" sz="21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nsemble</a:t>
            </a:r>
            <a:r>
              <a:rPr lang="ar" sz="21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based on </a:t>
            </a:r>
            <a:r>
              <a:rPr b="1" lang="ar" sz="21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CAMeLBERT</a:t>
            </a:r>
            <a:r>
              <a:rPr lang="ar" sz="214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was developed and tested across three dimensions:</a:t>
            </a:r>
            <a:endParaRPr sz="100"/>
          </a:p>
        </p:txBody>
      </p:sp>
      <p:sp>
        <p:nvSpPr>
          <p:cNvPr id="92" name="Google Shape;92;p17"/>
          <p:cNvSpPr txBox="1"/>
          <p:nvPr/>
        </p:nvSpPr>
        <p:spPr>
          <a:xfrm>
            <a:off x="2773500" y="2701025"/>
            <a:ext cx="3597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773500" y="3169650"/>
            <a:ext cx="3597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poets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2773500" y="3690975"/>
            <a:ext cx="3597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training examples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Authorship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39300"/>
            <a:ext cx="8520600" cy="14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440"/>
              <a:buNone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parameter optimization, the model achieved F1 scores ranging from 0.97 to 1.0. at: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773500" y="2701025"/>
            <a:ext cx="47103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significant effect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773500" y="3169650"/>
            <a:ext cx="43545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poets: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2773500" y="3690975"/>
            <a:ext cx="5277000" cy="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training examples: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Authorship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39300"/>
            <a:ext cx="8520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analysis of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F1</a:t>
            </a: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scores for the tested models shows that the ensemble model achieved a score of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0.98</a:t>
            </a: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2148150"/>
            <a:ext cx="8520600" cy="10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Significantly outperforming the single model, which obtained a score of </a:t>
            </a:r>
            <a:r>
              <a:rPr b="1"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0.75</a:t>
            </a: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>
                <a:latin typeface="Times New Roman"/>
                <a:ea typeface="Times New Roman"/>
                <a:cs typeface="Times New Roman"/>
                <a:sym typeface="Times New Roman"/>
              </a:rPr>
              <a:t>Authorship Classification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20" name="Google Shape;120;p20"/>
          <p:cNvSpPr/>
          <p:nvPr/>
        </p:nvSpPr>
        <p:spPr>
          <a:xfrm rot="-5400000">
            <a:off x="4514375" y="-682625"/>
            <a:ext cx="378600" cy="76725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38761D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21" name="Google Shape;121;p20"/>
          <p:cNvGraphicFramePr/>
          <p:nvPr/>
        </p:nvGraphicFramePr>
        <p:xfrm>
          <a:off x="867425" y="295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  <a:gridCol w="383625"/>
              </a:tblGrid>
              <a:tr h="38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0.7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r" sz="1100">
                          <a:solidFill>
                            <a:schemeClr val="dk1"/>
                          </a:solidFill>
                        </a:rPr>
                        <a:t>0.8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>
                          <a:solidFill>
                            <a:schemeClr val="dk1"/>
                          </a:solidFill>
                        </a:rPr>
                        <a:t>0.9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100"/>
                        <a:t>1.0</a:t>
                      </a:r>
                      <a:endParaRPr sz="11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20"/>
          <p:cNvSpPr txBox="1"/>
          <p:nvPr/>
        </p:nvSpPr>
        <p:spPr>
          <a:xfrm>
            <a:off x="6678125" y="3347325"/>
            <a:ext cx="1861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Probabilities</a:t>
            </a:r>
            <a:r>
              <a:rPr lang="ar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rgbClr val="38761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correct </a:t>
            </a:r>
            <a:r>
              <a:rPr lang="ar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867425" y="3347325"/>
            <a:ext cx="244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Probabilities with 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incorrect</a:t>
            </a:r>
            <a:r>
              <a:rPr lang="ar" sz="15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classification</a:t>
            </a:r>
            <a:endParaRPr sz="15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11700" y="1358588"/>
            <a:ext cx="85206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rPr lang="ar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investigated the probability distributions of correctly classified versus misclassified.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latin typeface="Times New Roman"/>
                <a:ea typeface="Times New Roman"/>
                <a:cs typeface="Times New Roman"/>
                <a:sym typeface="Times New Roman"/>
              </a:rPr>
              <a:t>Application to P</a:t>
            </a:r>
            <a:r>
              <a:rPr lang="ar" sz="2500">
                <a:latin typeface="Times New Roman"/>
                <a:ea typeface="Times New Roman"/>
                <a:cs typeface="Times New Roman"/>
                <a:sym typeface="Times New Roman"/>
              </a:rPr>
              <a:t>re-Islamic Mis-attribution Cases 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788825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 	 	 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1100">
                <a:solidFill>
                  <a:schemeClr val="dk1"/>
                </a:solidFill>
              </a:rPr>
              <a:t>		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1" name="Google Shape;131;p21"/>
          <p:cNvGraphicFramePr/>
          <p:nvPr/>
        </p:nvGraphicFramePr>
        <p:xfrm>
          <a:off x="873450" y="157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Poem 1 (Imru' al-Qays):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2" name="Google Shape;132;p21"/>
          <p:cNvGraphicFramePr/>
          <p:nvPr/>
        </p:nvGraphicFramePr>
        <p:xfrm>
          <a:off x="873450" y="195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Poem 2 (Al-Aʿshā):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3" name="Google Shape;133;p21"/>
          <p:cNvGraphicFramePr/>
          <p:nvPr/>
        </p:nvGraphicFramePr>
        <p:xfrm>
          <a:off x="873450" y="2339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Poem 3 (Al-Aʿshā):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4" name="Google Shape;134;p21"/>
          <p:cNvGraphicFramePr/>
          <p:nvPr/>
        </p:nvGraphicFramePr>
        <p:xfrm>
          <a:off x="873450" y="272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Poem 4 (ʻUbayd Ibn Al-Abraṣ):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5" name="Google Shape;135;p21"/>
          <p:cNvGraphicFramePr/>
          <p:nvPr/>
        </p:nvGraphicFramePr>
        <p:xfrm>
          <a:off x="4492950" y="23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6" name="Google Shape;136;p21"/>
          <p:cNvGraphicFramePr/>
          <p:nvPr/>
        </p:nvGraphicFramePr>
        <p:xfrm>
          <a:off x="4492950" y="271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confidence score of 0.99, strongly supporting its attribution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7" name="Google Shape;137;p21"/>
          <p:cNvGraphicFramePr/>
          <p:nvPr/>
        </p:nvGraphicFramePr>
        <p:xfrm>
          <a:off x="4492950" y="195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442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model's confidence in attribution was 0.86</a:t>
                      </a:r>
                      <a:r>
                        <a:rPr lang="ar"/>
                        <a:t>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1"/>
          <p:cNvGraphicFramePr/>
          <p:nvPr/>
        </p:nvGraphicFramePr>
        <p:xfrm>
          <a:off x="4492950" y="1558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{F57F778F-646F-4FDF-9620-37B187EA02AD}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showed a low confidence score of 0.71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2437525" y="3634350"/>
            <a:ext cx="3478500" cy="10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1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أَلا لا أَلَا إِلَّا لآلاءِ لابِثٍ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ولا لَا أَلَا إِلا لِآلاءِ مَن رَحَل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