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RzVG3ZeOPlEaxsu73h2EOvid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446534" y="3085765"/>
            <a:ext cx="11262866" cy="32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 txBox="1"/>
          <p:nvPr>
            <p:ph type="ctrTitle"/>
          </p:nvPr>
        </p:nvSpPr>
        <p:spPr>
          <a:xfrm>
            <a:off x="581191" y="1070127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599227" y="4443004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cap="none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/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卡通人物&#10;&#10;AI 生成的内容可能不正确。" id="22" name="Google Shape;2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8605" y="87548"/>
            <a:ext cx="3744000" cy="88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581192" y="2180496"/>
            <a:ext cx="11029615" cy="3975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卡通人物&#10;&#10;AI 生成的内容可能不正确。" id="29" name="Google Shape;2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1086" y="849056"/>
            <a:ext cx="3049721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581193" y="2180496"/>
            <a:ext cx="5422390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6188417" y="2180496"/>
            <a:ext cx="5422392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4" name="Google Shape;34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卡通人物&#10;&#10;AI 生成的内容可能不正确。"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1086" y="849056"/>
            <a:ext cx="304972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887219" y="217460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581194" y="2857998"/>
            <a:ext cx="5393100" cy="329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6523735" y="2165917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6217709" y="2857998"/>
            <a:ext cx="5393100" cy="3294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pic>
        <p:nvPicPr>
          <p:cNvPr descr="文本&#10;&#10;描述已自动生成" id="45" name="Google Shape;45;p13"/>
          <p:cNvPicPr preferRelativeResize="0"/>
          <p:nvPr/>
        </p:nvPicPr>
        <p:blipFill rotWithShape="1">
          <a:blip r:embed="rId2">
            <a:alphaModFix/>
          </a:blip>
          <a:srcRect b="0" l="0" r="85301" t="0"/>
          <a:stretch/>
        </p:blipFill>
        <p:spPr>
          <a:xfrm>
            <a:off x="10851720" y="921056"/>
            <a:ext cx="465666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文本&#10;&#10;描述已自动生成"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85301" t="0"/>
          <a:stretch/>
        </p:blipFill>
        <p:spPr>
          <a:xfrm>
            <a:off x="11004120" y="1073456"/>
            <a:ext cx="465666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卡通人物&#10;&#10;AI 生成的内容可能不正确。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1086" y="849056"/>
            <a:ext cx="304972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440" lvl="0" marL="45720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544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5439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54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543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581191" y="1070127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Calibri"/>
              <a:buNone/>
            </a:pPr>
            <a:r>
              <a:rPr lang="en-US" sz="3800" cap="none"/>
              <a:t>Detecting Conversational Mental Manipulation with Intent-Aware Prompting</a:t>
            </a:r>
            <a:endParaRPr sz="3800" cap="none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36780" y="3637278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 cap="none"/>
              <a:t>Jiayuan Ma*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600" cap="none"/>
              <a:t>The University of Sydney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3141150" y="3637278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Hongbin Na*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Technology Sydney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6323580" y="3637278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Zimu Wang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Xi’an Jiaotong-Liverpool University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9066400" y="3637278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Yining Hua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Harvard University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949153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Yue Liu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New South Wales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4584000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 Wang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Xi’an Jiaotong-Liverpool University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8218847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 Chen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Technology Sydney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581192" y="2180496"/>
            <a:ext cx="11029615" cy="3975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/>
              <a:t>Intent-Aware Prompting (IAP) </a:t>
            </a:r>
            <a:r>
              <a:rPr lang="en-US"/>
              <a:t>was introduced for detecting mental manipulation in dialogues. It improves the Theory of Mind (ToM) of LLMs via intent summarisation, thus improving model performance on the task.</a:t>
            </a:r>
            <a:endParaRPr/>
          </a:p>
          <a:p>
            <a:pPr indent="-30600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Extensive experiments were conducted on the </a:t>
            </a:r>
            <a:r>
              <a:rPr b="1" lang="en-US"/>
              <a:t>MentalManip</a:t>
            </a:r>
            <a:r>
              <a:rPr lang="en-US"/>
              <a:t> dataset (Wang et al., 2024), which demonstrates that IAP outperforms baseline methods and substantially reduces false negatives.</a:t>
            </a:r>
            <a:endParaRPr/>
          </a:p>
          <a:p>
            <a:pPr indent="-30600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/>
              <a:t>Human evaluation</a:t>
            </a:r>
            <a:r>
              <a:rPr lang="en-US"/>
              <a:t> was also performed on the intent summarisation process, which confirms the high quality of the generated intents.</a:t>
            </a:r>
            <a:endParaRPr/>
          </a:p>
        </p:txBody>
      </p:sp>
      <p:sp>
        <p:nvSpPr>
          <p:cNvPr id="73" name="Google Shape;73;p2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" type="body"/>
          </p:nvPr>
        </p:nvSpPr>
        <p:spPr>
          <a:xfrm>
            <a:off x="581193" y="2180496"/>
            <a:ext cx="5422390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/>
              <a:t>Manipulation</a:t>
            </a:r>
            <a:r>
              <a:rPr lang="en-US"/>
              <a:t> distorts thoughts and emotions for personal gain, posing a serious concern in human interactions.</a:t>
            </a:r>
            <a:endParaRPr/>
          </a:p>
          <a:p>
            <a:pPr indent="-30600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LLMs can detect manipulation using </a:t>
            </a:r>
            <a:r>
              <a:rPr b="1" lang="en-US"/>
              <a:t>prompt engineering</a:t>
            </a:r>
            <a:r>
              <a:rPr lang="en-US"/>
              <a:t>.</a:t>
            </a:r>
            <a:endParaRPr/>
          </a:p>
          <a:p>
            <a:pPr indent="-30600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However, LLMs often miss manipulative dialogues, with </a:t>
            </a:r>
            <a:r>
              <a:rPr b="1" lang="en-US"/>
              <a:t>a false negative rate twice as high as false positives</a:t>
            </a:r>
            <a:r>
              <a:rPr lang="en-US"/>
              <a:t>.</a:t>
            </a:r>
            <a:endParaRPr/>
          </a:p>
          <a:p>
            <a:pPr indent="-30600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/>
              <a:t>Intent-Aware Prompting (IAP)</a:t>
            </a:r>
            <a:r>
              <a:rPr lang="en-US"/>
              <a:t> enhances LLMs’ ability to analyse intents and identify manipulative factors effectively.</a:t>
            </a:r>
            <a:endParaRPr/>
          </a:p>
          <a:p>
            <a:pPr indent="-189160" lvl="0" marL="3060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pic>
        <p:nvPicPr>
          <p:cNvPr descr="图表, 条形图&#10;&#10;描述已自动生成" id="82" name="Google Shape;82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75" y="2296227"/>
            <a:ext cx="5422900" cy="374509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581193" y="2180496"/>
            <a:ext cx="5422390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0. Motivation</a:t>
            </a:r>
            <a:endParaRPr/>
          </a:p>
          <a:p>
            <a:pPr indent="-306000" lvl="1" marL="630000" rtl="0" algn="just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In real life, manipulation is often undetected, which is consistent with our initial experiments. However, people with a strong Theory of Mind (ToM) are better at recognising the little difference in others' intentions. Therefore, we introduced intents to enhance LLMs’ ability to recognise mental manipulation.</a:t>
            </a:r>
            <a:endParaRPr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92" name="Google Shape;92;p4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图形用户界面, 图示&#10;&#10;描述已自动生成" id="94" name="Google Shape;9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4723" l="16163" r="16546" t="7245"/>
          <a:stretch/>
        </p:blipFill>
        <p:spPr>
          <a:xfrm>
            <a:off x="6874133" y="2647619"/>
            <a:ext cx="4050784" cy="304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581193" y="2180496"/>
            <a:ext cx="5422390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1. Intent Summarisation</a:t>
            </a:r>
            <a:endParaRPr/>
          </a:p>
          <a:p>
            <a:pPr indent="-306000" lvl="1" marL="630000" rtl="0" algn="just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The dialogue is seen as a continuous sequence of speeches belonging to the two individuals. To summarise each person's intent, a specialised prompt is designed to guide LLMs to generate intent. Therefore, the model can consider the whole dialogue and understand the intents of the two parties from the overall context.</a:t>
            </a:r>
            <a:endParaRPr/>
          </a:p>
          <a:p>
            <a:pPr indent="-306000" lvl="1" marL="630000" rtl="0" algn="just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In this process, the entire conversation is taken as input rather than limited to a single speech by one party. This is because accurately extracting each person's intents requires an analysis based on the overall context rather than looking at one part of the speech.</a:t>
            </a:r>
            <a:endParaRPr/>
          </a:p>
        </p:txBody>
      </p:sp>
      <p:pic>
        <p:nvPicPr>
          <p:cNvPr descr="图示&#10;&#10;AI 生成的内容可能不正确。" id="101" name="Google Shape;10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493" y="2181225"/>
            <a:ext cx="2852064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03" name="Google Shape;103;p5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581193" y="2180496"/>
            <a:ext cx="5422390" cy="3975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2. Manipulation Detection</a:t>
            </a:r>
            <a:endParaRPr/>
          </a:p>
          <a:p>
            <a:pPr indent="-306000" lvl="1" marL="630000" rtl="0" algn="just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Use the generated intent summary as input to detect manipulative behaviour in the conversation. A manipulation detection prompt is designed to guide LLMs to analyse the interactions between intended summaries.</a:t>
            </a:r>
            <a:endParaRPr/>
          </a:p>
          <a:p>
            <a:pPr indent="-306000" lvl="1" marL="630000" rtl="0" algn="just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The model outputs a binary result. If the detection result is 0, then no manipulation behaviour is found in the conversation; If the result is 1, there is manipulation in the conversation.</a:t>
            </a:r>
            <a:endParaRPr/>
          </a:p>
        </p:txBody>
      </p:sp>
      <p:pic>
        <p:nvPicPr>
          <p:cNvPr descr="图示&#10;&#10;AI 生成的内容可能不正确。" id="111" name="Google Shape;111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493" y="2181225"/>
            <a:ext cx="2852064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3" name="Google Shape;113;p6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表格&#10;&#10;AI 生成的内容可能不正确。" id="120" name="Google Shape;120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6000" y="4471266"/>
            <a:ext cx="4680000" cy="177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descr="表格&#10;&#10;AI 生成的内容可能不正确。" id="122" name="Google Shape;122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000" y="1889569"/>
            <a:ext cx="9000000" cy="2352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Detecting Conversational Mental Manipulation with Intent-Aware Prompting, COLING2025</a:t>
            </a:r>
            <a:endParaRPr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10558298" y="6300121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581191" y="1070127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131" name="Google Shape;131;p8"/>
          <p:cNvSpPr txBox="1"/>
          <p:nvPr>
            <p:ph idx="1" type="subTitle"/>
          </p:nvPr>
        </p:nvSpPr>
        <p:spPr>
          <a:xfrm>
            <a:off x="235180" y="3637278"/>
            <a:ext cx="313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 cap="none"/>
              <a:t>Jiayuan Ma*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600" cap="none"/>
              <a:t>jima3429@uni.sydney.edu.au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076736" y="3637278"/>
            <a:ext cx="313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Hongbin Na*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hongbin.na@student.uts.edu.au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129301" y="3637278"/>
            <a:ext cx="313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Zimu Wang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zimu.wang19@student.xjtlu.edu.cn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8944480" y="3637278"/>
            <a:ext cx="313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Yining Hua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yininghua@g.harvard.edu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9153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Yue Liu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z5472597@ad.unsw.edu.au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4584000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 Wang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wei.wang03@xjtlu.edu.cn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8218847" y="4824516"/>
            <a:ext cx="302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 Chen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ling.chen@uts.edu.au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>
            <p:ph idx="11" type="ftr"/>
          </p:nvPr>
        </p:nvSpPr>
        <p:spPr>
          <a:xfrm>
            <a:off x="581190" y="6300122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/>
              <a:t>Paper Link: https://arxiv.org/abs/2412.08414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红利">
  <a:themeElements>
    <a:clrScheme name="红利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2021-11-18T08:01:48Z</dcterms:created>
  <dc:creator>王 子木</dc:creator>
</cp:coreProperties>
</file>