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Play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j3SIC7TfO6WP2npVciaRE/UXpW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lay-bold.fntdata"/><Relationship Id="rId6" Type="http://schemas.openxmlformats.org/officeDocument/2006/relationships/slide" Target="slides/slide1.xml"/><Relationship Id="rId18" Type="http://schemas.openxmlformats.org/officeDocument/2006/relationships/font" Target="fonts/Pl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Hello! My name is Tyler McDonald, and I am from Brock University in St. Catharines, Canada. I am humbled and honored to be presenting our work, (title)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- In all cases, humans perform statistically significantly better than all other subjects, highlighting the objective difficulty of Connections.</a:t>
            </a:r>
            <a:endParaRPr/>
          </a:p>
        </p:txBody>
      </p:sp>
      <p:sp>
        <p:nvSpPr>
          <p:cNvPr id="255" name="Google Shape;25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CA"/>
              <a:t>In conclusion, we introduce NYT-Connections, which provides a linguistically isolated and ever-growing novel task that challenges LLMs to utilize deliberate reasoning practices.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CA"/>
              <a:t>When evaluated on NYT-Connections, we show that LLMs fall below human benchmarks for performance, exhibiting tendencies that fall between System 1 and System 2, but short of full System 2 behaviour.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CA"/>
              <a:t>We also demonstrate that prompt engineering is an ineffective way to solve Connections, as prompting techniques designed to promote System 2 behaviours fail to do so.</a:t>
            </a:r>
            <a:endParaRPr/>
          </a:p>
        </p:txBody>
      </p:sp>
      <p:sp>
        <p:nvSpPr>
          <p:cNvPr id="265" name="Google Shape;26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CA"/>
              <a:t>Show of hands for Connections?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CA"/>
              <a:t>Connections is simple to understand but hard to master; create four groups of four words. If a group contains three of the four terms, the game gives you a “One Away!” hint to encourage you to manipulate your current grouping.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CA"/>
              <a:t>You are permitted four incorrect groupings before the game ends.</a:t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- How about this grouping? Do we see a potential fourth word? Multiple?</a:t>
            </a:r>
            <a:endParaRPr/>
          </a:p>
        </p:txBody>
      </p:sp>
      <p:sp>
        <p:nvSpPr>
          <p:cNvPr id="121" name="Google Shape;12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- How about this grouping? Do we see a potential fourth word? Multiple?</a:t>
            </a:r>
            <a:endParaRPr/>
          </a:p>
        </p:txBody>
      </p:sp>
      <p:sp>
        <p:nvSpPr>
          <p:cNvPr id="145" name="Google Shape;14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- Some of these categories may be less obvious, and less likely to be deduced by simple semantic association</a:t>
            </a:r>
            <a:endParaRPr/>
          </a:p>
        </p:txBody>
      </p:sp>
      <p:sp>
        <p:nvSpPr>
          <p:cNvPr id="169" name="Google Shape;16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CA"/>
              <a:t>NYT-Connections is designed to penalize those who fall back on System 1. It is composed of 554 puzzles from June 2023 to December 2024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CA"/>
              <a:t>Moreover, it is isolated to text classification as a sole task; can you identify the appropriate groups of terms?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CA"/>
              <a:t>To resist data leakage, we update our dataset monthly, preventing total memorization when training new models</a:t>
            </a:r>
            <a:endParaRPr/>
          </a:p>
        </p:txBody>
      </p:sp>
      <p:sp>
        <p:nvSpPr>
          <p:cNvPr id="205" name="Google Shape;20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CA"/>
              <a:t>To better grasp the challenge of Connections and the state at which LLMs can complete the task, we evaluate six recent LLMs from four publishers using one-shot standard prompting, Chain-of-Thought, and Self-Consistency.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CA"/>
              <a:t>To provide a human benchmark for this challenge, we use human evaluators to set a baseline human performance score.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CA"/>
              <a:t>We also use the heuristic described priorly, as well as a random guess metric which has a four hundred thousandths chance of succeeding on any puzzle.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CA"/>
              <a:t>All subjects are given a sample set of 100 puzzles formed of the median difficulty puzzles as determined by community raters.</a:t>
            </a:r>
            <a:endParaRPr/>
          </a:p>
        </p:txBody>
      </p:sp>
      <p:sp>
        <p:nvSpPr>
          <p:cNvPr id="221" name="Google Shape;22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CA"/>
              <a:t>After evaluating LLMs on Connections, we can reveal several interesting insights.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CA"/>
              <a:t>Firstly, even in the full hints setup, the highest performing LLM still performs 33% worse than humans.</a:t>
            </a:r>
            <a:endParaRPr/>
          </a:p>
        </p:txBody>
      </p:sp>
      <p:sp>
        <p:nvSpPr>
          <p:cNvPr id="235" name="Google Shape;23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CA"/>
              <a:t>This trend is far more pronounced in the challenging One Try configuration, where Claude 3.5 performs 72% worse than human evaluators.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CA"/>
              <a:t>In fact, LLaMa 3 70B is on par with the clustering heuristic described earlier, demonstrating a fundamental weakness in this configuration.</a:t>
            </a:r>
            <a:endParaRPr/>
          </a:p>
        </p:txBody>
      </p:sp>
      <p:sp>
        <p:nvSpPr>
          <p:cNvPr id="245" name="Google Shape;24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6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376687" y="1182748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CA">
                <a:latin typeface="Arial"/>
                <a:ea typeface="Arial"/>
                <a:cs typeface="Arial"/>
                <a:sym typeface="Arial"/>
              </a:rPr>
              <a:t>NYT-Connections</a:t>
            </a:r>
            <a:br>
              <a:rPr lang="en-CA">
                <a:latin typeface="Arial"/>
                <a:ea typeface="Arial"/>
                <a:cs typeface="Arial"/>
                <a:sym typeface="Arial"/>
              </a:rPr>
            </a:br>
            <a:r>
              <a:rPr lang="en-CA" sz="36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CA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Deceptively Simple </a:t>
            </a:r>
            <a:r>
              <a:rPr lang="en-CA" sz="3600">
                <a:latin typeface="Arial"/>
                <a:ea typeface="Arial"/>
                <a:cs typeface="Arial"/>
                <a:sym typeface="Arial"/>
              </a:rPr>
              <a:t>Text Classification Task That Stumps System-1 Thinkers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376687" y="3844080"/>
            <a:ext cx="9144000" cy="562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CA"/>
              <a:t>Angel Yahir Loredo Lopez</a:t>
            </a:r>
            <a:r>
              <a:rPr baseline="30000" lang="en-CA"/>
              <a:t>1</a:t>
            </a:r>
            <a:r>
              <a:rPr lang="en-CA"/>
              <a:t>, </a:t>
            </a:r>
            <a:r>
              <a:rPr b="1" lang="en-CA"/>
              <a:t>Tyler McDonald</a:t>
            </a:r>
            <a:r>
              <a:rPr b="1" baseline="30000" lang="en-CA"/>
              <a:t>2</a:t>
            </a:r>
            <a:r>
              <a:rPr lang="en-CA"/>
              <a:t>, Ali Emami</a:t>
            </a:r>
            <a:r>
              <a:rPr baseline="30000" lang="en-CA"/>
              <a:t>2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376687" y="4782979"/>
            <a:ext cx="9144000" cy="81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baseline="30000" i="0" lang="en-C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C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Universidad Autónoma de San Luis Potosí, San Luis Potosí, MX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baseline="30000" i="0" lang="en-C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CA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Brock University, Niagara Falls, ON, Canada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8417" y="0"/>
            <a:ext cx="2783583" cy="16853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versidad Autónoma de San Luis Potosí logo"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3051" y="0"/>
            <a:ext cx="1685365" cy="1685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CA"/>
              <a:t>Do LLMs Perform Like Humans?</a:t>
            </a:r>
            <a:endParaRPr/>
          </a:p>
        </p:txBody>
      </p:sp>
      <p:cxnSp>
        <p:nvCxnSpPr>
          <p:cNvPr id="258" name="Google Shape;258;p10"/>
          <p:cNvCxnSpPr/>
          <p:nvPr/>
        </p:nvCxnSpPr>
        <p:spPr>
          <a:xfrm>
            <a:off x="966158" y="1377052"/>
            <a:ext cx="10387642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9" name="Google Shape;2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5475" y="1570483"/>
            <a:ext cx="840105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0"/>
          <p:cNvSpPr/>
          <p:nvPr/>
        </p:nvSpPr>
        <p:spPr>
          <a:xfrm>
            <a:off x="5394803" y="5635625"/>
            <a:ext cx="4330222" cy="368300"/>
          </a:xfrm>
          <a:prstGeom prst="roundRect">
            <a:avLst>
              <a:gd fmla="val 16667" name="adj"/>
            </a:avLst>
          </a:prstGeom>
          <a:solidFill>
            <a:srgbClr val="43D658">
              <a:alpha val="25882"/>
            </a:srgbClr>
          </a:solidFill>
          <a:ln cap="flat" cmpd="sng" w="19050">
            <a:solidFill>
              <a:srgbClr val="275316">
                <a:alpha val="6784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0"/>
          <p:cNvSpPr txBox="1"/>
          <p:nvPr/>
        </p:nvSpPr>
        <p:spPr>
          <a:xfrm>
            <a:off x="11449050" y="6244906"/>
            <a:ext cx="504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CA"/>
              <a:t>Conclusion</a:t>
            </a:r>
            <a:endParaRPr/>
          </a:p>
        </p:txBody>
      </p:sp>
      <p:sp>
        <p:nvSpPr>
          <p:cNvPr id="268" name="Google Shape;268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CA"/>
              <a:t>NYT-Connections</a:t>
            </a:r>
            <a:r>
              <a:rPr lang="en-CA"/>
              <a:t> provides a </a:t>
            </a:r>
            <a:r>
              <a:rPr b="1" lang="en-CA"/>
              <a:t>linguistically isolated and continually novel</a:t>
            </a:r>
            <a:r>
              <a:rPr lang="en-CA"/>
              <a:t> challenge requiring </a:t>
            </a:r>
            <a:r>
              <a:rPr b="1" lang="en-CA"/>
              <a:t>deliberate reasoning</a:t>
            </a:r>
            <a:r>
              <a:rPr lang="en-CA"/>
              <a:t>.</a:t>
            </a:r>
            <a:br>
              <a:rPr b="1" lang="en-CA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/>
              <a:t>LLMs perform </a:t>
            </a:r>
            <a:r>
              <a:rPr b="1" lang="en-CA"/>
              <a:t>below human benchmarks</a:t>
            </a:r>
            <a:r>
              <a:rPr lang="en-CA"/>
              <a:t>, exhibiting tendencies </a:t>
            </a:r>
            <a:r>
              <a:rPr i="1" lang="en-CA"/>
              <a:t>between</a:t>
            </a:r>
            <a:r>
              <a:rPr lang="en-CA"/>
              <a:t> System 1 and System 2.</a:t>
            </a:r>
            <a:br>
              <a:rPr b="1" lang="en-CA"/>
            </a:b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CA"/>
              <a:t>Prompt engineering </a:t>
            </a:r>
            <a:r>
              <a:rPr b="1" lang="en-CA"/>
              <a:t>is ineffective</a:t>
            </a:r>
            <a:r>
              <a:rPr lang="en-CA"/>
              <a:t>, failing to promote System 2 behaviour.</a:t>
            </a:r>
            <a:endParaRPr/>
          </a:p>
        </p:txBody>
      </p:sp>
      <p:cxnSp>
        <p:nvCxnSpPr>
          <p:cNvPr id="269" name="Google Shape;269;p11"/>
          <p:cNvCxnSpPr/>
          <p:nvPr/>
        </p:nvCxnSpPr>
        <p:spPr>
          <a:xfrm>
            <a:off x="966158" y="1377052"/>
            <a:ext cx="10387642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0" name="Google Shape;270;p11"/>
          <p:cNvSpPr txBox="1"/>
          <p:nvPr/>
        </p:nvSpPr>
        <p:spPr>
          <a:xfrm>
            <a:off x="11449050" y="6244906"/>
            <a:ext cx="504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CA"/>
              <a:t>Thank You!</a:t>
            </a:r>
            <a:endParaRPr/>
          </a:p>
        </p:txBody>
      </p:sp>
      <p:cxnSp>
        <p:nvCxnSpPr>
          <p:cNvPr id="276" name="Google Shape;276;p12"/>
          <p:cNvCxnSpPr/>
          <p:nvPr/>
        </p:nvCxnSpPr>
        <p:spPr>
          <a:xfrm>
            <a:off x="966158" y="1377052"/>
            <a:ext cx="10387642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7" name="Google Shape;277;p12"/>
          <p:cNvSpPr txBox="1"/>
          <p:nvPr/>
        </p:nvSpPr>
        <p:spPr>
          <a:xfrm>
            <a:off x="11449050" y="6244906"/>
            <a:ext cx="504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</p:txBody>
      </p:sp>
      <p:pic>
        <p:nvPicPr>
          <p:cNvPr descr="A qr code with a black background&#10;&#10;Description automatically generated" id="278" name="Google Shape;27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8815" y="2300995"/>
            <a:ext cx="2844170" cy="284417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2"/>
          <p:cNvSpPr txBox="1"/>
          <p:nvPr/>
        </p:nvSpPr>
        <p:spPr>
          <a:xfrm>
            <a:off x="1826569" y="5235271"/>
            <a:ext cx="1888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Paper Link</a:t>
            </a:r>
            <a:endParaRPr/>
          </a:p>
        </p:txBody>
      </p:sp>
      <p:pic>
        <p:nvPicPr>
          <p:cNvPr descr="A qr code with a few black squares&#10;&#10;Description automatically generated" id="280" name="Google Shape;28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3090" y="2301005"/>
            <a:ext cx="2844170" cy="284417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2"/>
          <p:cNvSpPr txBox="1"/>
          <p:nvPr/>
        </p:nvSpPr>
        <p:spPr>
          <a:xfrm>
            <a:off x="8027937" y="5235271"/>
            <a:ext cx="229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HuggingFace</a:t>
            </a:r>
            <a:endParaRPr b="1"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CA"/>
              <a:t>Connections</a:t>
            </a:r>
            <a:endParaRPr/>
          </a:p>
        </p:txBody>
      </p:sp>
      <p:cxnSp>
        <p:nvCxnSpPr>
          <p:cNvPr id="100" name="Google Shape;100;p2"/>
          <p:cNvCxnSpPr/>
          <p:nvPr/>
        </p:nvCxnSpPr>
        <p:spPr>
          <a:xfrm>
            <a:off x="966158" y="1377052"/>
            <a:ext cx="10387642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2"/>
          <p:cNvSpPr/>
          <p:nvPr/>
        </p:nvSpPr>
        <p:spPr>
          <a:xfrm>
            <a:off x="2674189" y="1931780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FOLD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4295955" y="1931780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GAUGE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5917721" y="1939869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STANDARD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7539487" y="1939869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YARDSTICK</a:t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2674189" y="2846180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MARY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4295955" y="2846180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NORMAL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5917721" y="2854269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DRY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7539487" y="2854269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BENCHMARK</a:t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2674189" y="3768669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67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COMBINATION</a:t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4295955" y="3768669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CHECK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5917721" y="3776758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7539487" y="3776758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MASS</a:t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2674189" y="4699247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KENT</a:t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4295955" y="4699247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BET</a:t>
            </a: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5917721" y="4707336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OILY</a:t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7539487" y="4707336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WASH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11525250" y="6244906"/>
            <a:ext cx="352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CA"/>
              <a:t>Connections</a:t>
            </a:r>
            <a:endParaRPr/>
          </a:p>
        </p:txBody>
      </p:sp>
      <p:cxnSp>
        <p:nvCxnSpPr>
          <p:cNvPr id="124" name="Google Shape;124;p3"/>
          <p:cNvCxnSpPr/>
          <p:nvPr/>
        </p:nvCxnSpPr>
        <p:spPr>
          <a:xfrm>
            <a:off x="966158" y="1377052"/>
            <a:ext cx="10387642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3"/>
          <p:cNvSpPr/>
          <p:nvPr/>
        </p:nvSpPr>
        <p:spPr>
          <a:xfrm>
            <a:off x="1631504" y="4314661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FOLD</a:t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1631504" y="3429000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DRY</a:t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1631504" y="2514287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WASH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11525250" y="6244906"/>
            <a:ext cx="352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6994514" y="2196775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GAUGE</a:t>
            </a: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8616280" y="2204864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STANDARD</a:t>
            </a: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10238046" y="2204864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YARDSTICK</a:t>
            </a: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5372748" y="3111175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MARY</a:t>
            </a: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6994514" y="3111175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NORMAL</a:t>
            </a: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10238046" y="3119264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BENCHMARK</a:t>
            </a: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5372748" y="4033664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7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COMBINATION</a:t>
            </a: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6994514" y="4033664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CHECK</a:t>
            </a: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8616280" y="4041753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10238046" y="4041753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MASS</a:t>
            </a: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5372748" y="4964242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KENT</a:t>
            </a:r>
            <a:endParaRPr/>
          </a:p>
        </p:txBody>
      </p:sp>
      <p:sp>
        <p:nvSpPr>
          <p:cNvPr id="140" name="Google Shape;140;p3"/>
          <p:cNvSpPr/>
          <p:nvPr/>
        </p:nvSpPr>
        <p:spPr>
          <a:xfrm>
            <a:off x="6994514" y="4964242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BET</a:t>
            </a:r>
            <a:endParaRPr/>
          </a:p>
        </p:txBody>
      </p:sp>
      <p:sp>
        <p:nvSpPr>
          <p:cNvPr id="141" name="Google Shape;141;p3"/>
          <p:cNvSpPr/>
          <p:nvPr/>
        </p:nvSpPr>
        <p:spPr>
          <a:xfrm>
            <a:off x="8616280" y="4972331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OILY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CA"/>
              <a:t>Connections</a:t>
            </a:r>
            <a:endParaRPr/>
          </a:p>
        </p:txBody>
      </p:sp>
      <p:cxnSp>
        <p:nvCxnSpPr>
          <p:cNvPr id="148" name="Google Shape;148;p4"/>
          <p:cNvCxnSpPr/>
          <p:nvPr/>
        </p:nvCxnSpPr>
        <p:spPr>
          <a:xfrm>
            <a:off x="966158" y="1377052"/>
            <a:ext cx="10387642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4"/>
          <p:cNvSpPr txBox="1"/>
          <p:nvPr/>
        </p:nvSpPr>
        <p:spPr>
          <a:xfrm>
            <a:off x="11525250" y="6244906"/>
            <a:ext cx="352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50" name="Google Shape;150;p4"/>
          <p:cNvSpPr/>
          <p:nvPr/>
        </p:nvSpPr>
        <p:spPr>
          <a:xfrm>
            <a:off x="6994514" y="2196775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GAUGE</a:t>
            </a:r>
            <a:endParaRPr/>
          </a:p>
        </p:txBody>
      </p:sp>
      <p:sp>
        <p:nvSpPr>
          <p:cNvPr id="151" name="Google Shape;151;p4"/>
          <p:cNvSpPr/>
          <p:nvPr/>
        </p:nvSpPr>
        <p:spPr>
          <a:xfrm>
            <a:off x="8616280" y="2204864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STANDARD</a:t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10238046" y="2204864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YARDSTICK</a:t>
            </a:r>
            <a:endParaRPr/>
          </a:p>
        </p:txBody>
      </p:sp>
      <p:sp>
        <p:nvSpPr>
          <p:cNvPr id="153" name="Google Shape;153;p4"/>
          <p:cNvSpPr/>
          <p:nvPr/>
        </p:nvSpPr>
        <p:spPr>
          <a:xfrm>
            <a:off x="5372748" y="3111175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MARY</a:t>
            </a:r>
            <a:endParaRPr/>
          </a:p>
        </p:txBody>
      </p:sp>
      <p:sp>
        <p:nvSpPr>
          <p:cNvPr id="154" name="Google Shape;154;p4"/>
          <p:cNvSpPr/>
          <p:nvPr/>
        </p:nvSpPr>
        <p:spPr>
          <a:xfrm>
            <a:off x="6994514" y="3111175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NORMAL</a:t>
            </a:r>
            <a:endParaRPr/>
          </a:p>
        </p:txBody>
      </p:sp>
      <p:sp>
        <p:nvSpPr>
          <p:cNvPr id="155" name="Google Shape;155;p4"/>
          <p:cNvSpPr/>
          <p:nvPr/>
        </p:nvSpPr>
        <p:spPr>
          <a:xfrm>
            <a:off x="10238046" y="3119264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BENCHMARK</a:t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5372748" y="4033664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7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COMBINATION</a:t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6994514" y="4033664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CHECK</a:t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>
            <a:off x="8616280" y="4041753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  <a:endParaRPr/>
          </a:p>
        </p:txBody>
      </p:sp>
      <p:sp>
        <p:nvSpPr>
          <p:cNvPr id="159" name="Google Shape;159;p4"/>
          <p:cNvSpPr/>
          <p:nvPr/>
        </p:nvSpPr>
        <p:spPr>
          <a:xfrm>
            <a:off x="10238046" y="4041753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MASS</a:t>
            </a:r>
            <a:endParaRPr/>
          </a:p>
        </p:txBody>
      </p:sp>
      <p:sp>
        <p:nvSpPr>
          <p:cNvPr id="160" name="Google Shape;160;p4"/>
          <p:cNvSpPr/>
          <p:nvPr/>
        </p:nvSpPr>
        <p:spPr>
          <a:xfrm>
            <a:off x="5372748" y="4964242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KENT</a:t>
            </a:r>
            <a:endParaRPr/>
          </a:p>
        </p:txBody>
      </p:sp>
      <p:sp>
        <p:nvSpPr>
          <p:cNvPr id="161" name="Google Shape;161;p4"/>
          <p:cNvSpPr/>
          <p:nvPr/>
        </p:nvSpPr>
        <p:spPr>
          <a:xfrm>
            <a:off x="6994514" y="4964242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BET</a:t>
            </a:r>
            <a:endParaRPr/>
          </a:p>
        </p:txBody>
      </p:sp>
      <p:sp>
        <p:nvSpPr>
          <p:cNvPr id="162" name="Google Shape;162;p4"/>
          <p:cNvSpPr/>
          <p:nvPr/>
        </p:nvSpPr>
        <p:spPr>
          <a:xfrm>
            <a:off x="8616280" y="4972331"/>
            <a:ext cx="1621766" cy="914400"/>
          </a:xfrm>
          <a:prstGeom prst="rect">
            <a:avLst/>
          </a:prstGeom>
          <a:solidFill>
            <a:srgbClr val="74747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OILY</a:t>
            </a:r>
            <a:endParaRPr/>
          </a:p>
        </p:txBody>
      </p:sp>
      <p:sp>
        <p:nvSpPr>
          <p:cNvPr id="163" name="Google Shape;163;p4"/>
          <p:cNvSpPr/>
          <p:nvPr/>
        </p:nvSpPr>
        <p:spPr>
          <a:xfrm>
            <a:off x="1631504" y="4314800"/>
            <a:ext cx="1621766" cy="914400"/>
          </a:xfrm>
          <a:prstGeom prst="rect">
            <a:avLst/>
          </a:prstGeom>
          <a:solidFill>
            <a:srgbClr val="A0C35A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FOLD</a:t>
            </a:r>
            <a:endParaRPr/>
          </a:p>
        </p:txBody>
      </p:sp>
      <p:sp>
        <p:nvSpPr>
          <p:cNvPr id="164" name="Google Shape;164;p4"/>
          <p:cNvSpPr/>
          <p:nvPr/>
        </p:nvSpPr>
        <p:spPr>
          <a:xfrm>
            <a:off x="1631504" y="3429139"/>
            <a:ext cx="1621766" cy="914400"/>
          </a:xfrm>
          <a:prstGeom prst="rect">
            <a:avLst/>
          </a:prstGeom>
          <a:solidFill>
            <a:srgbClr val="B0C4EF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DRY</a:t>
            </a:r>
            <a:endParaRPr/>
          </a:p>
        </p:txBody>
      </p:sp>
      <p:sp>
        <p:nvSpPr>
          <p:cNvPr id="165" name="Google Shape;165;p4"/>
          <p:cNvSpPr/>
          <p:nvPr/>
        </p:nvSpPr>
        <p:spPr>
          <a:xfrm>
            <a:off x="1631504" y="2514426"/>
            <a:ext cx="1621766" cy="914400"/>
          </a:xfrm>
          <a:prstGeom prst="rect">
            <a:avLst/>
          </a:prstGeom>
          <a:solidFill>
            <a:srgbClr val="BA81C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CA"/>
              <a:t>Connections</a:t>
            </a:r>
            <a:endParaRPr/>
          </a:p>
        </p:txBody>
      </p:sp>
      <p:cxnSp>
        <p:nvCxnSpPr>
          <p:cNvPr id="172" name="Google Shape;172;p5"/>
          <p:cNvCxnSpPr/>
          <p:nvPr/>
        </p:nvCxnSpPr>
        <p:spPr>
          <a:xfrm>
            <a:off x="966158" y="1377052"/>
            <a:ext cx="10387642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5"/>
          <p:cNvSpPr/>
          <p:nvPr/>
        </p:nvSpPr>
        <p:spPr>
          <a:xfrm>
            <a:off x="4374089" y="2245415"/>
            <a:ext cx="1621766" cy="914400"/>
          </a:xfrm>
          <a:prstGeom prst="rect">
            <a:avLst/>
          </a:prstGeom>
          <a:solidFill>
            <a:srgbClr val="A0C35A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FOLD</a:t>
            </a:r>
            <a:endParaRPr/>
          </a:p>
        </p:txBody>
      </p:sp>
      <p:sp>
        <p:nvSpPr>
          <p:cNvPr id="174" name="Google Shape;174;p5"/>
          <p:cNvSpPr/>
          <p:nvPr/>
        </p:nvSpPr>
        <p:spPr>
          <a:xfrm>
            <a:off x="2347823" y="4964889"/>
            <a:ext cx="1621766" cy="914400"/>
          </a:xfrm>
          <a:prstGeom prst="rect">
            <a:avLst/>
          </a:prstGeom>
          <a:solidFill>
            <a:srgbClr val="F9DF6D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GAUGE</a:t>
            </a:r>
            <a:endParaRPr/>
          </a:p>
        </p:txBody>
      </p:sp>
      <p:sp>
        <p:nvSpPr>
          <p:cNvPr id="175" name="Google Shape;175;p5"/>
          <p:cNvSpPr/>
          <p:nvPr/>
        </p:nvSpPr>
        <p:spPr>
          <a:xfrm>
            <a:off x="2347823" y="2250115"/>
            <a:ext cx="1621766" cy="914400"/>
          </a:xfrm>
          <a:prstGeom prst="rect">
            <a:avLst/>
          </a:prstGeom>
          <a:solidFill>
            <a:srgbClr val="F9DF6D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</a:t>
            </a:r>
            <a:endParaRPr/>
          </a:p>
        </p:txBody>
      </p:sp>
      <p:sp>
        <p:nvSpPr>
          <p:cNvPr id="176" name="Google Shape;176;p5"/>
          <p:cNvSpPr/>
          <p:nvPr/>
        </p:nvSpPr>
        <p:spPr>
          <a:xfrm>
            <a:off x="2347823" y="3164515"/>
            <a:ext cx="1621766" cy="914400"/>
          </a:xfrm>
          <a:prstGeom prst="rect">
            <a:avLst/>
          </a:prstGeom>
          <a:solidFill>
            <a:srgbClr val="F9DF6D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YARDSTICK</a:t>
            </a:r>
            <a:endParaRPr/>
          </a:p>
        </p:txBody>
      </p:sp>
      <p:sp>
        <p:nvSpPr>
          <p:cNvPr id="177" name="Google Shape;177;p5"/>
          <p:cNvSpPr/>
          <p:nvPr/>
        </p:nvSpPr>
        <p:spPr>
          <a:xfrm>
            <a:off x="8339035" y="4050489"/>
            <a:ext cx="1621766" cy="914400"/>
          </a:xfrm>
          <a:prstGeom prst="rect">
            <a:avLst/>
          </a:prstGeom>
          <a:solidFill>
            <a:srgbClr val="BA81C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MARY</a:t>
            </a:r>
            <a:endParaRPr/>
          </a:p>
        </p:txBody>
      </p:sp>
      <p:sp>
        <p:nvSpPr>
          <p:cNvPr id="178" name="Google Shape;178;p5"/>
          <p:cNvSpPr/>
          <p:nvPr/>
        </p:nvSpPr>
        <p:spPr>
          <a:xfrm>
            <a:off x="6367731" y="3159815"/>
            <a:ext cx="1621766" cy="914400"/>
          </a:xfrm>
          <a:prstGeom prst="rect">
            <a:avLst/>
          </a:prstGeom>
          <a:solidFill>
            <a:srgbClr val="B0C4EF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</a:t>
            </a:r>
            <a:endParaRPr/>
          </a:p>
        </p:txBody>
      </p:sp>
      <p:sp>
        <p:nvSpPr>
          <p:cNvPr id="179" name="Google Shape;179;p5"/>
          <p:cNvSpPr/>
          <p:nvPr/>
        </p:nvSpPr>
        <p:spPr>
          <a:xfrm>
            <a:off x="6367732" y="2250115"/>
            <a:ext cx="1621766" cy="914400"/>
          </a:xfrm>
          <a:prstGeom prst="rect">
            <a:avLst/>
          </a:prstGeom>
          <a:solidFill>
            <a:srgbClr val="B0C4EF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DRY</a:t>
            </a:r>
            <a:endParaRPr/>
          </a:p>
        </p:txBody>
      </p:sp>
      <p:sp>
        <p:nvSpPr>
          <p:cNvPr id="180" name="Google Shape;180;p5"/>
          <p:cNvSpPr/>
          <p:nvPr/>
        </p:nvSpPr>
        <p:spPr>
          <a:xfrm>
            <a:off x="2347823" y="4050489"/>
            <a:ext cx="1621766" cy="914400"/>
          </a:xfrm>
          <a:prstGeom prst="rect">
            <a:avLst/>
          </a:prstGeom>
          <a:solidFill>
            <a:srgbClr val="F9DF6D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BENCHMARK</a:t>
            </a:r>
            <a:endParaRPr/>
          </a:p>
        </p:txBody>
      </p:sp>
      <p:sp>
        <p:nvSpPr>
          <p:cNvPr id="181" name="Google Shape;181;p5"/>
          <p:cNvSpPr/>
          <p:nvPr/>
        </p:nvSpPr>
        <p:spPr>
          <a:xfrm>
            <a:off x="6367731" y="4941871"/>
            <a:ext cx="1621766" cy="914400"/>
          </a:xfrm>
          <a:prstGeom prst="rect">
            <a:avLst/>
          </a:prstGeom>
          <a:solidFill>
            <a:srgbClr val="B0C4EF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7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COMBINATION</a:t>
            </a:r>
            <a:endParaRPr/>
          </a:p>
        </p:txBody>
      </p:sp>
      <p:sp>
        <p:nvSpPr>
          <p:cNvPr id="182" name="Google Shape;182;p5"/>
          <p:cNvSpPr/>
          <p:nvPr/>
        </p:nvSpPr>
        <p:spPr>
          <a:xfrm>
            <a:off x="4374089" y="3159815"/>
            <a:ext cx="1621766" cy="914400"/>
          </a:xfrm>
          <a:prstGeom prst="rect">
            <a:avLst/>
          </a:prstGeom>
          <a:solidFill>
            <a:srgbClr val="A0C35A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</a:t>
            </a:r>
            <a:endParaRPr/>
          </a:p>
        </p:txBody>
      </p:sp>
      <p:sp>
        <p:nvSpPr>
          <p:cNvPr id="183" name="Google Shape;183;p5"/>
          <p:cNvSpPr/>
          <p:nvPr/>
        </p:nvSpPr>
        <p:spPr>
          <a:xfrm>
            <a:off x="4374089" y="4050489"/>
            <a:ext cx="1621766" cy="914400"/>
          </a:xfrm>
          <a:prstGeom prst="rect">
            <a:avLst/>
          </a:prstGeom>
          <a:solidFill>
            <a:srgbClr val="A0C35A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</a:t>
            </a:r>
            <a:endParaRPr/>
          </a:p>
        </p:txBody>
      </p:sp>
      <p:sp>
        <p:nvSpPr>
          <p:cNvPr id="184" name="Google Shape;184;p5"/>
          <p:cNvSpPr/>
          <p:nvPr/>
        </p:nvSpPr>
        <p:spPr>
          <a:xfrm>
            <a:off x="8339035" y="3164515"/>
            <a:ext cx="1621766" cy="914400"/>
          </a:xfrm>
          <a:prstGeom prst="rect">
            <a:avLst/>
          </a:prstGeom>
          <a:solidFill>
            <a:srgbClr val="BA81C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MASS</a:t>
            </a:r>
            <a:endParaRPr/>
          </a:p>
        </p:txBody>
      </p:sp>
      <p:sp>
        <p:nvSpPr>
          <p:cNvPr id="185" name="Google Shape;185;p5"/>
          <p:cNvSpPr/>
          <p:nvPr/>
        </p:nvSpPr>
        <p:spPr>
          <a:xfrm>
            <a:off x="8339035" y="4964889"/>
            <a:ext cx="1621766" cy="914400"/>
          </a:xfrm>
          <a:prstGeom prst="rect">
            <a:avLst/>
          </a:prstGeom>
          <a:solidFill>
            <a:srgbClr val="BA81C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KENT</a:t>
            </a:r>
            <a:endParaRPr/>
          </a:p>
        </p:txBody>
      </p:sp>
      <p:sp>
        <p:nvSpPr>
          <p:cNvPr id="186" name="Google Shape;186;p5"/>
          <p:cNvSpPr/>
          <p:nvPr/>
        </p:nvSpPr>
        <p:spPr>
          <a:xfrm>
            <a:off x="4374089" y="4964889"/>
            <a:ext cx="1621766" cy="914400"/>
          </a:xfrm>
          <a:prstGeom prst="rect">
            <a:avLst/>
          </a:prstGeom>
          <a:solidFill>
            <a:srgbClr val="A0C35A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</a:t>
            </a:r>
            <a:endParaRPr/>
          </a:p>
        </p:txBody>
      </p:sp>
      <p:sp>
        <p:nvSpPr>
          <p:cNvPr id="187" name="Google Shape;187;p5"/>
          <p:cNvSpPr/>
          <p:nvPr/>
        </p:nvSpPr>
        <p:spPr>
          <a:xfrm>
            <a:off x="6367731" y="4062674"/>
            <a:ext cx="1621766" cy="914400"/>
          </a:xfrm>
          <a:prstGeom prst="rect">
            <a:avLst/>
          </a:prstGeom>
          <a:solidFill>
            <a:srgbClr val="B0C4EF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OILY</a:t>
            </a:r>
            <a:endParaRPr/>
          </a:p>
        </p:txBody>
      </p:sp>
      <p:sp>
        <p:nvSpPr>
          <p:cNvPr id="188" name="Google Shape;188;p5"/>
          <p:cNvSpPr/>
          <p:nvPr/>
        </p:nvSpPr>
        <p:spPr>
          <a:xfrm>
            <a:off x="8339035" y="2250115"/>
            <a:ext cx="1621766" cy="914400"/>
          </a:xfrm>
          <a:prstGeom prst="rect">
            <a:avLst/>
          </a:prstGeom>
          <a:solidFill>
            <a:srgbClr val="BA81C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WASH</a:t>
            </a:r>
            <a:endParaRPr/>
          </a:p>
        </p:txBody>
      </p:sp>
      <p:grpSp>
        <p:nvGrpSpPr>
          <p:cNvPr id="189" name="Google Shape;189;p5"/>
          <p:cNvGrpSpPr/>
          <p:nvPr/>
        </p:nvGrpSpPr>
        <p:grpSpPr>
          <a:xfrm>
            <a:off x="2207047" y="1880783"/>
            <a:ext cx="1645919" cy="369332"/>
            <a:chOff x="10056403" y="1772142"/>
            <a:chExt cx="1645919" cy="369332"/>
          </a:xfrm>
        </p:grpSpPr>
        <p:sp>
          <p:nvSpPr>
            <p:cNvPr id="190" name="Google Shape;190;p5"/>
            <p:cNvSpPr txBox="1"/>
            <p:nvPr/>
          </p:nvSpPr>
          <p:spPr>
            <a:xfrm>
              <a:off x="10313800" y="1772142"/>
              <a:ext cx="13885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Benchmark</a:t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10056403" y="1839000"/>
              <a:ext cx="226648" cy="226648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5"/>
          <p:cNvGrpSpPr/>
          <p:nvPr/>
        </p:nvGrpSpPr>
        <p:grpSpPr>
          <a:xfrm>
            <a:off x="4126670" y="1893111"/>
            <a:ext cx="1883484" cy="369332"/>
            <a:chOff x="10056403" y="2296692"/>
            <a:chExt cx="1883484" cy="369332"/>
          </a:xfrm>
        </p:grpSpPr>
        <p:sp>
          <p:nvSpPr>
            <p:cNvPr id="193" name="Google Shape;193;p5"/>
            <p:cNvSpPr txBox="1"/>
            <p:nvPr/>
          </p:nvSpPr>
          <p:spPr>
            <a:xfrm>
              <a:off x="10313800" y="2296692"/>
              <a:ext cx="16260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Poker Actions</a:t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10056403" y="2363271"/>
              <a:ext cx="226648" cy="226648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5"/>
          <p:cNvGrpSpPr/>
          <p:nvPr/>
        </p:nvGrpSpPr>
        <p:grpSpPr>
          <a:xfrm>
            <a:off x="6270532" y="1880783"/>
            <a:ext cx="1554189" cy="369332"/>
            <a:chOff x="10056403" y="2822715"/>
            <a:chExt cx="1554189" cy="369332"/>
          </a:xfrm>
        </p:grpSpPr>
        <p:sp>
          <p:nvSpPr>
            <p:cNvPr id="196" name="Google Shape;196;p5"/>
            <p:cNvSpPr txBox="1"/>
            <p:nvPr/>
          </p:nvSpPr>
          <p:spPr>
            <a:xfrm>
              <a:off x="10318379" y="2822715"/>
              <a:ext cx="12922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Skin Types</a:t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10056403" y="2884146"/>
              <a:ext cx="226648" cy="226648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5"/>
          <p:cNvGrpSpPr/>
          <p:nvPr/>
        </p:nvGrpSpPr>
        <p:grpSpPr>
          <a:xfrm>
            <a:off x="8256790" y="1644886"/>
            <a:ext cx="1525871" cy="646331"/>
            <a:chOff x="10056403" y="3343070"/>
            <a:chExt cx="1525871" cy="646331"/>
          </a:xfrm>
        </p:grpSpPr>
        <p:sp>
          <p:nvSpPr>
            <p:cNvPr id="199" name="Google Shape;199;p5"/>
            <p:cNvSpPr txBox="1"/>
            <p:nvPr/>
          </p:nvSpPr>
          <p:spPr>
            <a:xfrm>
              <a:off x="10316799" y="3343070"/>
              <a:ext cx="126547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Starts of</a:t>
              </a:r>
              <a:br>
                <a:rPr b="1" lang="en-CA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n-CA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U.S States</a:t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10056403" y="3409784"/>
              <a:ext cx="226648" cy="226648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5"/>
          <p:cNvSpPr txBox="1"/>
          <p:nvPr/>
        </p:nvSpPr>
        <p:spPr>
          <a:xfrm>
            <a:off x="11525250" y="6244906"/>
            <a:ext cx="352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/>
          <p:nvPr/>
        </p:nvSpPr>
        <p:spPr>
          <a:xfrm>
            <a:off x="838200" y="1825625"/>
            <a:ext cx="10515600" cy="563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C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Consists of </a:t>
            </a:r>
            <a:r>
              <a:rPr b="1" lang="en-C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554</a:t>
            </a:r>
            <a:r>
              <a:rPr lang="en-C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puzzles designed to </a:t>
            </a:r>
            <a:r>
              <a:rPr b="1" lang="en-C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penalize System 1 thinking.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6"/>
          <p:cNvSpPr txBox="1"/>
          <p:nvPr/>
        </p:nvSpPr>
        <p:spPr>
          <a:xfrm>
            <a:off x="838200" y="3595480"/>
            <a:ext cx="10119360" cy="528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C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Updated monthly, providing </a:t>
            </a:r>
            <a:r>
              <a:rPr b="1" lang="en-C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novel puzzles.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6"/>
          <p:cNvSpPr txBox="1"/>
          <p:nvPr/>
        </p:nvSpPr>
        <p:spPr>
          <a:xfrm>
            <a:off x="838200" y="2702615"/>
            <a:ext cx="10515600" cy="528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C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Isolated to </a:t>
            </a:r>
            <a:r>
              <a:rPr b="1" lang="en-C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classification </a:t>
            </a:r>
            <a:r>
              <a:rPr lang="en-C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evaluates </a:t>
            </a:r>
            <a:r>
              <a:rPr b="1" lang="en-CA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shortcut learning.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CA"/>
              <a:t>NYT-Connections</a:t>
            </a:r>
            <a:endParaRPr/>
          </a:p>
        </p:txBody>
      </p:sp>
      <p:cxnSp>
        <p:nvCxnSpPr>
          <p:cNvPr id="211" name="Google Shape;211;p6"/>
          <p:cNvCxnSpPr/>
          <p:nvPr/>
        </p:nvCxnSpPr>
        <p:spPr>
          <a:xfrm>
            <a:off x="966158" y="1377052"/>
            <a:ext cx="10387642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2" name="Google Shape;212;p6"/>
          <p:cNvSpPr txBox="1"/>
          <p:nvPr/>
        </p:nvSpPr>
        <p:spPr>
          <a:xfrm>
            <a:off x="3811269" y="2705375"/>
            <a:ext cx="486408" cy="528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 txBox="1"/>
          <p:nvPr/>
        </p:nvSpPr>
        <p:spPr>
          <a:xfrm>
            <a:off x="4326723" y="2705375"/>
            <a:ext cx="486408" cy="528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"/>
          <p:cNvSpPr txBox="1"/>
          <p:nvPr/>
        </p:nvSpPr>
        <p:spPr>
          <a:xfrm>
            <a:off x="4520879" y="2702613"/>
            <a:ext cx="486408" cy="528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"/>
          <p:cNvSpPr txBox="1"/>
          <p:nvPr/>
        </p:nvSpPr>
        <p:spPr>
          <a:xfrm>
            <a:off x="4655964" y="2702613"/>
            <a:ext cx="486408" cy="528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"/>
          <p:cNvSpPr txBox="1"/>
          <p:nvPr/>
        </p:nvSpPr>
        <p:spPr>
          <a:xfrm>
            <a:off x="4958239" y="2702613"/>
            <a:ext cx="486408" cy="528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"/>
          <p:cNvSpPr txBox="1"/>
          <p:nvPr/>
        </p:nvSpPr>
        <p:spPr>
          <a:xfrm>
            <a:off x="11525250" y="6244906"/>
            <a:ext cx="352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CA"/>
              <a:t>Methodology</a:t>
            </a:r>
            <a:endParaRPr/>
          </a:p>
        </p:txBody>
      </p:sp>
      <p:cxnSp>
        <p:nvCxnSpPr>
          <p:cNvPr id="224" name="Google Shape;224;p7"/>
          <p:cNvCxnSpPr/>
          <p:nvPr/>
        </p:nvCxnSpPr>
        <p:spPr>
          <a:xfrm>
            <a:off x="966158" y="1377052"/>
            <a:ext cx="10387642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Robot - Free technology icons" id="225" name="Google Shape;2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103407"/>
            <a:ext cx="1604513" cy="160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7"/>
          <p:cNvSpPr txBox="1"/>
          <p:nvPr/>
        </p:nvSpPr>
        <p:spPr>
          <a:xfrm>
            <a:off x="2039731" y="3933645"/>
            <a:ext cx="209704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CC785C"/>
                </a:solidFill>
                <a:latin typeface="Arial"/>
                <a:ea typeface="Arial"/>
                <a:cs typeface="Arial"/>
                <a:sym typeface="Arial"/>
              </a:rPr>
              <a:t>Claude 3.5 Sonnet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16A180"/>
                </a:solidFill>
                <a:latin typeface="Arial"/>
                <a:ea typeface="Arial"/>
                <a:cs typeface="Arial"/>
                <a:sym typeface="Arial"/>
              </a:rPr>
              <a:t>GPT-4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16A180"/>
                </a:solidFill>
                <a:latin typeface="Arial"/>
                <a:ea typeface="Arial"/>
                <a:cs typeface="Arial"/>
                <a:sym typeface="Arial"/>
              </a:rPr>
              <a:t>GPT-4o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9B73BB"/>
                </a:solidFill>
                <a:latin typeface="Arial"/>
                <a:ea typeface="Arial"/>
                <a:cs typeface="Arial"/>
                <a:sym typeface="Arial"/>
              </a:rPr>
              <a:t>Gemini 1.5 Pro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63E2"/>
                </a:solidFill>
                <a:latin typeface="Arial"/>
                <a:ea typeface="Arial"/>
                <a:cs typeface="Arial"/>
                <a:sym typeface="Arial"/>
              </a:rPr>
              <a:t>Llama 3 70B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0063E2"/>
                </a:solidFill>
                <a:latin typeface="Arial"/>
                <a:ea typeface="Arial"/>
                <a:cs typeface="Arial"/>
                <a:sym typeface="Arial"/>
              </a:rPr>
              <a:t>Llama 3.1 405B</a:t>
            </a:r>
            <a:endParaRPr/>
          </a:p>
        </p:txBody>
      </p:sp>
      <p:pic>
        <p:nvPicPr>
          <p:cNvPr descr="User PNGs for Free Download" id="227" name="Google Shape;22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0887" y="2055093"/>
            <a:ext cx="2793676" cy="169408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7"/>
          <p:cNvSpPr txBox="1"/>
          <p:nvPr/>
        </p:nvSpPr>
        <p:spPr>
          <a:xfrm>
            <a:off x="4970064" y="3933645"/>
            <a:ext cx="21153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Human Evaluators</a:t>
            </a:r>
            <a:endParaRPr/>
          </a:p>
        </p:txBody>
      </p:sp>
      <p:pic>
        <p:nvPicPr>
          <p:cNvPr descr="Artificial Intelligence - foundations of computational agents -- 3.6  Heuristic Search" id="229" name="Google Shape;22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64937" y="2124411"/>
            <a:ext cx="2219473" cy="155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7"/>
          <p:cNvSpPr txBox="1"/>
          <p:nvPr/>
        </p:nvSpPr>
        <p:spPr>
          <a:xfrm>
            <a:off x="8386292" y="3933645"/>
            <a:ext cx="17767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Heuristic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Guess</a:t>
            </a:r>
            <a:endParaRPr/>
          </a:p>
        </p:txBody>
      </p:sp>
      <p:sp>
        <p:nvSpPr>
          <p:cNvPr id="231" name="Google Shape;231;p7"/>
          <p:cNvSpPr txBox="1"/>
          <p:nvPr/>
        </p:nvSpPr>
        <p:spPr>
          <a:xfrm>
            <a:off x="11525250" y="6244906"/>
            <a:ext cx="352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CA"/>
              <a:t>Do LLMs Perform Like Humans?</a:t>
            </a:r>
            <a:endParaRPr/>
          </a:p>
        </p:txBody>
      </p:sp>
      <p:cxnSp>
        <p:nvCxnSpPr>
          <p:cNvPr id="238" name="Google Shape;238;p8"/>
          <p:cNvCxnSpPr/>
          <p:nvPr/>
        </p:nvCxnSpPr>
        <p:spPr>
          <a:xfrm>
            <a:off x="966158" y="1377052"/>
            <a:ext cx="10387642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9" name="Google Shape;2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5475" y="1570483"/>
            <a:ext cx="840105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8"/>
          <p:cNvSpPr/>
          <p:nvPr/>
        </p:nvSpPr>
        <p:spPr>
          <a:xfrm>
            <a:off x="8709504" y="2825750"/>
            <a:ext cx="872646" cy="368300"/>
          </a:xfrm>
          <a:prstGeom prst="roundRect">
            <a:avLst>
              <a:gd fmla="val 16667" name="adj"/>
            </a:avLst>
          </a:prstGeom>
          <a:solidFill>
            <a:srgbClr val="43D658">
              <a:alpha val="25882"/>
            </a:srgbClr>
          </a:solidFill>
          <a:ln cap="flat" cmpd="sng" w="19050">
            <a:solidFill>
              <a:srgbClr val="275316">
                <a:alpha val="6784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 txBox="1"/>
          <p:nvPr/>
        </p:nvSpPr>
        <p:spPr>
          <a:xfrm>
            <a:off x="11449050" y="6244906"/>
            <a:ext cx="504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CA"/>
              <a:t>Do LLMs Perform Like Humans?</a:t>
            </a:r>
            <a:endParaRPr/>
          </a:p>
        </p:txBody>
      </p:sp>
      <p:cxnSp>
        <p:nvCxnSpPr>
          <p:cNvPr id="248" name="Google Shape;248;p9"/>
          <p:cNvCxnSpPr/>
          <p:nvPr/>
        </p:nvCxnSpPr>
        <p:spPr>
          <a:xfrm>
            <a:off x="966158" y="1377052"/>
            <a:ext cx="10387642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9" name="Google Shape;24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5475" y="1570483"/>
            <a:ext cx="840105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9"/>
          <p:cNvSpPr/>
          <p:nvPr/>
        </p:nvSpPr>
        <p:spPr>
          <a:xfrm>
            <a:off x="5499579" y="2825750"/>
            <a:ext cx="647700" cy="368300"/>
          </a:xfrm>
          <a:prstGeom prst="roundRect">
            <a:avLst>
              <a:gd fmla="val 16667" name="adj"/>
            </a:avLst>
          </a:prstGeom>
          <a:solidFill>
            <a:srgbClr val="43D658">
              <a:alpha val="25882"/>
            </a:srgbClr>
          </a:solidFill>
          <a:ln cap="flat" cmpd="sng" w="19050">
            <a:solidFill>
              <a:srgbClr val="275316">
                <a:alpha val="6784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 txBox="1"/>
          <p:nvPr/>
        </p:nvSpPr>
        <p:spPr>
          <a:xfrm>
            <a:off x="11449050" y="6244906"/>
            <a:ext cx="504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2025-01-15T21:03:45Z</dcterms:created>
  <dc:creator>Tyler McDonald</dc:creator>
</cp:coreProperties>
</file>